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305"/>
  </p:notesMasterIdLst>
  <p:handoutMasterIdLst>
    <p:handoutMasterId r:id="rId306"/>
  </p:handoutMasterIdLst>
  <p:sldIdLst>
    <p:sldId id="260" r:id="rId2"/>
    <p:sldId id="578" r:id="rId3"/>
    <p:sldId id="261" r:id="rId4"/>
    <p:sldId id="533" r:id="rId5"/>
    <p:sldId id="444" r:id="rId6"/>
    <p:sldId id="532" r:id="rId7"/>
    <p:sldId id="269" r:id="rId8"/>
    <p:sldId id="262" r:id="rId9"/>
    <p:sldId id="481" r:id="rId10"/>
    <p:sldId id="263" r:id="rId11"/>
    <p:sldId id="547" r:id="rId12"/>
    <p:sldId id="543" r:id="rId13"/>
    <p:sldId id="266" r:id="rId14"/>
    <p:sldId id="265" r:id="rId15"/>
    <p:sldId id="264" r:id="rId16"/>
    <p:sldId id="466" r:id="rId17"/>
    <p:sldId id="545" r:id="rId18"/>
    <p:sldId id="502" r:id="rId19"/>
    <p:sldId id="267" r:id="rId20"/>
    <p:sldId id="504" r:id="rId21"/>
    <p:sldId id="503" r:id="rId22"/>
    <p:sldId id="505" r:id="rId23"/>
    <p:sldId id="447" r:id="rId24"/>
    <p:sldId id="270" r:id="rId25"/>
    <p:sldId id="271" r:id="rId26"/>
    <p:sldId id="272" r:id="rId27"/>
    <p:sldId id="452" r:id="rId28"/>
    <p:sldId id="453" r:id="rId29"/>
    <p:sldId id="449" r:id="rId30"/>
    <p:sldId id="450" r:id="rId31"/>
    <p:sldId id="273" r:id="rId32"/>
    <p:sldId id="274" r:id="rId33"/>
    <p:sldId id="486" r:id="rId34"/>
    <p:sldId id="487" r:id="rId35"/>
    <p:sldId id="488"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473" r:id="rId50"/>
    <p:sldId id="291" r:id="rId51"/>
    <p:sldId id="492" r:id="rId52"/>
    <p:sldId id="289" r:id="rId53"/>
    <p:sldId id="290" r:id="rId54"/>
    <p:sldId id="468" r:id="rId55"/>
    <p:sldId id="467" r:id="rId56"/>
    <p:sldId id="292" r:id="rId57"/>
    <p:sldId id="293" r:id="rId58"/>
    <p:sldId id="294" r:id="rId59"/>
    <p:sldId id="493" r:id="rId60"/>
    <p:sldId id="295" r:id="rId61"/>
    <p:sldId id="469" r:id="rId62"/>
    <p:sldId id="296" r:id="rId63"/>
    <p:sldId id="470" r:id="rId64"/>
    <p:sldId id="297" r:id="rId65"/>
    <p:sldId id="471" r:id="rId66"/>
    <p:sldId id="472" r:id="rId67"/>
    <p:sldId id="478" r:id="rId68"/>
    <p:sldId id="588" r:id="rId69"/>
    <p:sldId id="589" r:id="rId70"/>
    <p:sldId id="590" r:id="rId71"/>
    <p:sldId id="298" r:id="rId72"/>
    <p:sldId id="301" r:id="rId73"/>
    <p:sldId id="548" r:id="rId74"/>
    <p:sldId id="303" r:id="rId75"/>
    <p:sldId id="311" r:id="rId76"/>
    <p:sldId id="313" r:id="rId77"/>
    <p:sldId id="495" r:id="rId78"/>
    <p:sldId id="490" r:id="rId79"/>
    <p:sldId id="496" r:id="rId80"/>
    <p:sldId id="305" r:id="rId81"/>
    <p:sldId id="306" r:id="rId82"/>
    <p:sldId id="307" r:id="rId83"/>
    <p:sldId id="308" r:id="rId84"/>
    <p:sldId id="309" r:id="rId85"/>
    <p:sldId id="310" r:id="rId86"/>
    <p:sldId id="497" r:id="rId87"/>
    <p:sldId id="312" r:id="rId88"/>
    <p:sldId id="546" r:id="rId89"/>
    <p:sldId id="477" r:id="rId90"/>
    <p:sldId id="314" r:id="rId91"/>
    <p:sldId id="315" r:id="rId92"/>
    <p:sldId id="316" r:id="rId93"/>
    <p:sldId id="317" r:id="rId94"/>
    <p:sldId id="318" r:id="rId95"/>
    <p:sldId id="319" r:id="rId96"/>
    <p:sldId id="320" r:id="rId97"/>
    <p:sldId id="321" r:id="rId98"/>
    <p:sldId id="322" r:id="rId99"/>
    <p:sldId id="479" r:id="rId100"/>
    <p:sldId id="591" r:id="rId101"/>
    <p:sldId id="323" r:id="rId102"/>
    <p:sldId id="324" r:id="rId103"/>
    <p:sldId id="574" r:id="rId104"/>
    <p:sldId id="325" r:id="rId105"/>
    <p:sldId id="326" r:id="rId106"/>
    <p:sldId id="327" r:id="rId107"/>
    <p:sldId id="328" r:id="rId108"/>
    <p:sldId id="482" r:id="rId109"/>
    <p:sldId id="329" r:id="rId110"/>
    <p:sldId id="330" r:id="rId111"/>
    <p:sldId id="331" r:id="rId112"/>
    <p:sldId id="595" r:id="rId113"/>
    <p:sldId id="332" r:id="rId114"/>
    <p:sldId id="333" r:id="rId115"/>
    <p:sldId id="334" r:id="rId116"/>
    <p:sldId id="484" r:id="rId117"/>
    <p:sldId id="485" r:id="rId118"/>
    <p:sldId id="335" r:id="rId119"/>
    <p:sldId id="587" r:id="rId120"/>
    <p:sldId id="336" r:id="rId121"/>
    <p:sldId id="348" r:id="rId122"/>
    <p:sldId id="349" r:id="rId123"/>
    <p:sldId id="351" r:id="rId124"/>
    <p:sldId id="352" r:id="rId125"/>
    <p:sldId id="507" r:id="rId126"/>
    <p:sldId id="350" r:id="rId127"/>
    <p:sldId id="557" r:id="rId128"/>
    <p:sldId id="512" r:id="rId129"/>
    <p:sldId id="508" r:id="rId130"/>
    <p:sldId id="499" r:id="rId131"/>
    <p:sldId id="355" r:id="rId132"/>
    <p:sldId id="510" r:id="rId133"/>
    <p:sldId id="509" r:id="rId134"/>
    <p:sldId id="356" r:id="rId135"/>
    <p:sldId id="581" r:id="rId136"/>
    <p:sldId id="582" r:id="rId137"/>
    <p:sldId id="580" r:id="rId138"/>
    <p:sldId id="583" r:id="rId139"/>
    <p:sldId id="357" r:id="rId140"/>
    <p:sldId id="358" r:id="rId141"/>
    <p:sldId id="359" r:id="rId142"/>
    <p:sldId id="360" r:id="rId143"/>
    <p:sldId id="361" r:id="rId144"/>
    <p:sldId id="511" r:id="rId145"/>
    <p:sldId id="362" r:id="rId146"/>
    <p:sldId id="577" r:id="rId147"/>
    <p:sldId id="514" r:id="rId148"/>
    <p:sldId id="363" r:id="rId149"/>
    <p:sldId id="364" r:id="rId150"/>
    <p:sldId id="365" r:id="rId151"/>
    <p:sldId id="515" r:id="rId152"/>
    <p:sldId id="366" r:id="rId153"/>
    <p:sldId id="367" r:id="rId154"/>
    <p:sldId id="368" r:id="rId155"/>
    <p:sldId id="369" r:id="rId156"/>
    <p:sldId id="513" r:id="rId157"/>
    <p:sldId id="370" r:id="rId158"/>
    <p:sldId id="371" r:id="rId159"/>
    <p:sldId id="555" r:id="rId160"/>
    <p:sldId id="389" r:id="rId161"/>
    <p:sldId id="390" r:id="rId162"/>
    <p:sldId id="391" r:id="rId163"/>
    <p:sldId id="392" r:id="rId164"/>
    <p:sldId id="393" r:id="rId165"/>
    <p:sldId id="394" r:id="rId166"/>
    <p:sldId id="461" r:id="rId167"/>
    <p:sldId id="462" r:id="rId168"/>
    <p:sldId id="463" r:id="rId169"/>
    <p:sldId id="464" r:id="rId170"/>
    <p:sldId id="337" r:id="rId171"/>
    <p:sldId id="338" r:id="rId172"/>
    <p:sldId id="339" r:id="rId173"/>
    <p:sldId id="340" r:id="rId174"/>
    <p:sldId id="544" r:id="rId175"/>
    <p:sldId id="550" r:id="rId176"/>
    <p:sldId id="616" r:id="rId177"/>
    <p:sldId id="342" r:id="rId178"/>
    <p:sldId id="343" r:id="rId179"/>
    <p:sldId id="344" r:id="rId180"/>
    <p:sldId id="500" r:id="rId181"/>
    <p:sldId id="345" r:id="rId182"/>
    <p:sldId id="346" r:id="rId183"/>
    <p:sldId id="347" r:id="rId184"/>
    <p:sldId id="506" r:id="rId185"/>
    <p:sldId id="372" r:id="rId186"/>
    <p:sldId id="373" r:id="rId187"/>
    <p:sldId id="374" r:id="rId188"/>
    <p:sldId id="375" r:id="rId189"/>
    <p:sldId id="376" r:id="rId190"/>
    <p:sldId id="615" r:id="rId191"/>
    <p:sldId id="556" r:id="rId192"/>
    <p:sldId id="398" r:id="rId193"/>
    <p:sldId id="399" r:id="rId194"/>
    <p:sldId id="400" r:id="rId195"/>
    <p:sldId id="401" r:id="rId196"/>
    <p:sldId id="402" r:id="rId197"/>
    <p:sldId id="403" r:id="rId198"/>
    <p:sldId id="618" r:id="rId199"/>
    <p:sldId id="404" r:id="rId200"/>
    <p:sldId id="523" r:id="rId201"/>
    <p:sldId id="405" r:id="rId202"/>
    <p:sldId id="455" r:id="rId203"/>
    <p:sldId id="406" r:id="rId204"/>
    <p:sldId id="407" r:id="rId205"/>
    <p:sldId id="617" r:id="rId206"/>
    <p:sldId id="388" r:id="rId207"/>
    <p:sldId id="568" r:id="rId208"/>
    <p:sldId id="623" r:id="rId209"/>
    <p:sldId id="569" r:id="rId210"/>
    <p:sldId id="570" r:id="rId211"/>
    <p:sldId id="571" r:id="rId212"/>
    <p:sldId id="572" r:id="rId213"/>
    <p:sldId id="573" r:id="rId214"/>
    <p:sldId id="576" r:id="rId215"/>
    <p:sldId id="619" r:id="rId216"/>
    <p:sldId id="620" r:id="rId217"/>
    <p:sldId id="565" r:id="rId218"/>
    <p:sldId id="585" r:id="rId219"/>
    <p:sldId id="586" r:id="rId220"/>
    <p:sldId id="397" r:id="rId221"/>
    <p:sldId id="621" r:id="rId222"/>
    <p:sldId id="520" r:id="rId223"/>
    <p:sldId id="521" r:id="rId224"/>
    <p:sldId id="622" r:id="rId225"/>
    <p:sldId id="522" r:id="rId226"/>
    <p:sldId id="460" r:id="rId227"/>
    <p:sldId id="567" r:id="rId228"/>
    <p:sldId id="408" r:id="rId229"/>
    <p:sldId id="409" r:id="rId230"/>
    <p:sldId id="410" r:id="rId231"/>
    <p:sldId id="411" r:id="rId232"/>
    <p:sldId id="412" r:id="rId233"/>
    <p:sldId id="566" r:id="rId234"/>
    <p:sldId id="413" r:id="rId235"/>
    <p:sldId id="414" r:id="rId236"/>
    <p:sldId id="415" r:id="rId237"/>
    <p:sldId id="416" r:id="rId238"/>
    <p:sldId id="525" r:id="rId239"/>
    <p:sldId id="526" r:id="rId240"/>
    <p:sldId id="528" r:id="rId241"/>
    <p:sldId id="417" r:id="rId242"/>
    <p:sldId id="418" r:id="rId243"/>
    <p:sldId id="419" r:id="rId244"/>
    <p:sldId id="420" r:id="rId245"/>
    <p:sldId id="527" r:id="rId246"/>
    <p:sldId id="529" r:id="rId247"/>
    <p:sldId id="530" r:id="rId248"/>
    <p:sldId id="531" r:id="rId249"/>
    <p:sldId id="421" r:id="rId250"/>
    <p:sldId id="430" r:id="rId251"/>
    <p:sldId id="431" r:id="rId252"/>
    <p:sldId id="432" r:id="rId253"/>
    <p:sldId id="433" r:id="rId254"/>
    <p:sldId id="434" r:id="rId255"/>
    <p:sldId id="435" r:id="rId256"/>
    <p:sldId id="436" r:id="rId257"/>
    <p:sldId id="437" r:id="rId258"/>
    <p:sldId id="438" r:id="rId259"/>
    <p:sldId id="439" r:id="rId260"/>
    <p:sldId id="440" r:id="rId261"/>
    <p:sldId id="558" r:id="rId262"/>
    <p:sldId id="441" r:id="rId263"/>
    <p:sldId id="442" r:id="rId264"/>
    <p:sldId id="443" r:id="rId265"/>
    <p:sldId id="624" r:id="rId266"/>
    <p:sldId id="584" r:id="rId267"/>
    <p:sldId id="494" r:id="rId268"/>
    <p:sldId id="614" r:id="rId269"/>
    <p:sldId id="603" r:id="rId270"/>
    <p:sldId id="605" r:id="rId271"/>
    <p:sldId id="606" r:id="rId272"/>
    <p:sldId id="607" r:id="rId273"/>
    <p:sldId id="608" r:id="rId274"/>
    <p:sldId id="609" r:id="rId275"/>
    <p:sldId id="610" r:id="rId276"/>
    <p:sldId id="604" r:id="rId277"/>
    <p:sldId id="611" r:id="rId278"/>
    <p:sldId id="612" r:id="rId279"/>
    <p:sldId id="613" r:id="rId280"/>
    <p:sldId id="422" r:id="rId281"/>
    <p:sldId id="423" r:id="rId282"/>
    <p:sldId id="426" r:id="rId283"/>
    <p:sldId id="427" r:id="rId284"/>
    <p:sldId id="428" r:id="rId285"/>
    <p:sldId id="429" r:id="rId286"/>
    <p:sldId id="562" r:id="rId287"/>
    <p:sldId id="554" r:id="rId288"/>
    <p:sldId id="377" r:id="rId289"/>
    <p:sldId id="378" r:id="rId290"/>
    <p:sldId id="379" r:id="rId291"/>
    <p:sldId id="380" r:id="rId292"/>
    <p:sldId id="381" r:id="rId293"/>
    <p:sldId id="382" r:id="rId294"/>
    <p:sldId id="383" r:id="rId295"/>
    <p:sldId id="384" r:id="rId296"/>
    <p:sldId id="385" r:id="rId297"/>
    <p:sldId id="386" r:id="rId298"/>
    <p:sldId id="387" r:id="rId299"/>
    <p:sldId id="559" r:id="rId300"/>
    <p:sldId id="560" r:id="rId301"/>
    <p:sldId id="561" r:id="rId302"/>
    <p:sldId id="563" r:id="rId303"/>
    <p:sldId id="564" r:id="rId304"/>
  </p:sldIdLst>
  <p:sldSz cx="9144000" cy="6858000" type="screen4x3"/>
  <p:notesSz cx="9931400" cy="6794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gin" id="{AD8AA2DD-9DD3-4901-A87A-C1920191E3DB}">
          <p14:sldIdLst/>
        </p14:section>
        <p14:section name="Introductie" id="{816A287A-EA74-43F3-9AD7-A8DE31238901}">
          <p14:sldIdLst>
            <p14:sldId id="260"/>
            <p14:sldId id="578"/>
            <p14:sldId id="261"/>
            <p14:sldId id="533"/>
            <p14:sldId id="444"/>
            <p14:sldId id="532"/>
            <p14:sldId id="269"/>
            <p14:sldId id="262"/>
            <p14:sldId id="481"/>
            <p14:sldId id="263"/>
            <p14:sldId id="547"/>
            <p14:sldId id="543"/>
            <p14:sldId id="266"/>
            <p14:sldId id="265"/>
            <p14:sldId id="264"/>
            <p14:sldId id="466"/>
            <p14:sldId id="545"/>
            <p14:sldId id="502"/>
            <p14:sldId id="267"/>
            <p14:sldId id="504"/>
            <p14:sldId id="503"/>
            <p14:sldId id="505"/>
            <p14:sldId id="447"/>
            <p14:sldId id="270"/>
            <p14:sldId id="271"/>
          </p14:sldIdLst>
        </p14:section>
        <p14:section name="Variabelen" id="{E1D44E91-E551-44F1-98B4-2911C43D4E6F}">
          <p14:sldIdLst>
            <p14:sldId id="272"/>
            <p14:sldId id="452"/>
            <p14:sldId id="453"/>
            <p14:sldId id="449"/>
            <p14:sldId id="450"/>
            <p14:sldId id="273"/>
            <p14:sldId id="274"/>
            <p14:sldId id="486"/>
            <p14:sldId id="487"/>
            <p14:sldId id="488"/>
            <p14:sldId id="275"/>
            <p14:sldId id="276"/>
            <p14:sldId id="277"/>
            <p14:sldId id="278"/>
            <p14:sldId id="279"/>
            <p14:sldId id="280"/>
            <p14:sldId id="281"/>
            <p14:sldId id="282"/>
            <p14:sldId id="283"/>
            <p14:sldId id="284"/>
            <p14:sldId id="285"/>
            <p14:sldId id="286"/>
          </p14:sldIdLst>
        </p14:section>
        <p14:section name="Vergelijken en herhalen" id="{BF04FB84-9AA6-490F-AD7B-2B64D021D119}">
          <p14:sldIdLst>
            <p14:sldId id="287"/>
            <p14:sldId id="473"/>
            <p14:sldId id="291"/>
            <p14:sldId id="492"/>
            <p14:sldId id="289"/>
            <p14:sldId id="290"/>
            <p14:sldId id="468"/>
            <p14:sldId id="467"/>
            <p14:sldId id="292"/>
            <p14:sldId id="293"/>
            <p14:sldId id="294"/>
            <p14:sldId id="493"/>
            <p14:sldId id="295"/>
            <p14:sldId id="469"/>
            <p14:sldId id="296"/>
            <p14:sldId id="470"/>
            <p14:sldId id="297"/>
            <p14:sldId id="471"/>
            <p14:sldId id="472"/>
            <p14:sldId id="478"/>
            <p14:sldId id="588"/>
            <p14:sldId id="589"/>
            <p14:sldId id="590"/>
            <p14:sldId id="298"/>
          </p14:sldIdLst>
        </p14:section>
        <p14:section name="Beslissingen" id="{8AA68817-5754-450C-A9A3-088D709FFBF4}">
          <p14:sldIdLst>
            <p14:sldId id="301"/>
            <p14:sldId id="548"/>
            <p14:sldId id="303"/>
            <p14:sldId id="311"/>
            <p14:sldId id="313"/>
            <p14:sldId id="495"/>
            <p14:sldId id="490"/>
            <p14:sldId id="496"/>
            <p14:sldId id="305"/>
            <p14:sldId id="306"/>
            <p14:sldId id="307"/>
            <p14:sldId id="308"/>
            <p14:sldId id="309"/>
            <p14:sldId id="310"/>
            <p14:sldId id="497"/>
            <p14:sldId id="312"/>
            <p14:sldId id="546"/>
            <p14:sldId id="477"/>
            <p14:sldId id="314"/>
            <p14:sldId id="315"/>
            <p14:sldId id="316"/>
            <p14:sldId id="317"/>
            <p14:sldId id="318"/>
            <p14:sldId id="319"/>
            <p14:sldId id="320"/>
            <p14:sldId id="321"/>
            <p14:sldId id="322"/>
            <p14:sldId id="479"/>
            <p14:sldId id="591"/>
            <p14:sldId id="323"/>
          </p14:sldIdLst>
        </p14:section>
        <p14:section name="Verdeel en heers" id="{F5F60BC1-2E59-49D8-8700-D03B933061BE}">
          <p14:sldIdLst>
            <p14:sldId id="324"/>
            <p14:sldId id="574"/>
            <p14:sldId id="325"/>
            <p14:sldId id="326"/>
            <p14:sldId id="327"/>
            <p14:sldId id="328"/>
            <p14:sldId id="482"/>
            <p14:sldId id="329"/>
            <p14:sldId id="330"/>
            <p14:sldId id="331"/>
            <p14:sldId id="595"/>
            <p14:sldId id="332"/>
            <p14:sldId id="333"/>
            <p14:sldId id="334"/>
            <p14:sldId id="484"/>
            <p14:sldId id="485"/>
            <p14:sldId id="335"/>
            <p14:sldId id="587"/>
            <p14:sldId id="336"/>
          </p14:sldIdLst>
        </p14:section>
        <p14:section name="Pointers" id="{BD1CAF7F-E882-4ADD-949E-3CEFBA87010B}">
          <p14:sldIdLst>
            <p14:sldId id="348"/>
            <p14:sldId id="349"/>
            <p14:sldId id="351"/>
            <p14:sldId id="352"/>
            <p14:sldId id="507"/>
            <p14:sldId id="350"/>
            <p14:sldId id="557"/>
            <p14:sldId id="512"/>
            <p14:sldId id="508"/>
            <p14:sldId id="499"/>
            <p14:sldId id="355"/>
            <p14:sldId id="510"/>
            <p14:sldId id="509"/>
            <p14:sldId id="356"/>
            <p14:sldId id="581"/>
            <p14:sldId id="582"/>
            <p14:sldId id="580"/>
            <p14:sldId id="583"/>
          </p14:sldIdLst>
        </p14:section>
        <p14:section name="Arrays" id="{75194092-C601-44D9-A0F4-C39B5CB7FC05}">
          <p14:sldIdLst>
            <p14:sldId id="357"/>
            <p14:sldId id="358"/>
            <p14:sldId id="359"/>
            <p14:sldId id="360"/>
            <p14:sldId id="361"/>
            <p14:sldId id="511"/>
            <p14:sldId id="362"/>
            <p14:sldId id="577"/>
            <p14:sldId id="514"/>
            <p14:sldId id="363"/>
            <p14:sldId id="364"/>
            <p14:sldId id="365"/>
            <p14:sldId id="515"/>
            <p14:sldId id="366"/>
            <p14:sldId id="367"/>
            <p14:sldId id="368"/>
            <p14:sldId id="369"/>
            <p14:sldId id="513"/>
            <p14:sldId id="370"/>
            <p14:sldId id="371"/>
          </p14:sldIdLst>
        </p14:section>
        <p14:section name="Tekst en bestanden" id="{D70BED68-9580-4805-BFCE-AA031772D159}">
          <p14:sldIdLst>
            <p14:sldId id="555"/>
            <p14:sldId id="389"/>
            <p14:sldId id="390"/>
            <p14:sldId id="391"/>
            <p14:sldId id="392"/>
            <p14:sldId id="393"/>
            <p14:sldId id="394"/>
            <p14:sldId id="461"/>
            <p14:sldId id="462"/>
            <p14:sldId id="463"/>
            <p14:sldId id="464"/>
          </p14:sldIdLst>
        </p14:section>
        <p14:section name="Scope, lifetime, rescursie" id="{E725F91D-A938-4AB9-9247-FC044C0E963A}">
          <p14:sldIdLst>
            <p14:sldId id="337"/>
            <p14:sldId id="338"/>
            <p14:sldId id="339"/>
            <p14:sldId id="340"/>
            <p14:sldId id="544"/>
            <p14:sldId id="550"/>
            <p14:sldId id="616"/>
            <p14:sldId id="342"/>
            <p14:sldId id="343"/>
            <p14:sldId id="344"/>
            <p14:sldId id="500"/>
            <p14:sldId id="345"/>
            <p14:sldId id="346"/>
            <p14:sldId id="347"/>
            <p14:sldId id="506"/>
          </p14:sldIdLst>
        </p14:section>
        <p14:section name="2D-array" id="{A440E866-56A5-4DDB-82B0-F3E2A6FAC70A}">
          <p14:sldIdLst>
            <p14:sldId id="372"/>
            <p14:sldId id="373"/>
            <p14:sldId id="374"/>
            <p14:sldId id="375"/>
            <p14:sldId id="376"/>
            <p14:sldId id="615"/>
          </p14:sldIdLst>
        </p14:section>
        <p14:section name="Sudoku" id="{8D0418FA-8EB9-4F0A-8CED-7B0919295C4B}">
          <p14:sldIdLst>
            <p14:sldId id="556"/>
            <p14:sldId id="398"/>
            <p14:sldId id="399"/>
            <p14:sldId id="400"/>
            <p14:sldId id="401"/>
            <p14:sldId id="402"/>
            <p14:sldId id="403"/>
          </p14:sldIdLst>
        </p14:section>
        <p14:section name="Verkorte notatie" id="{3EF2A1C4-5A19-4B03-8BCF-4243C9D792DB}">
          <p14:sldIdLst>
            <p14:sldId id="618"/>
            <p14:sldId id="404"/>
            <p14:sldId id="523"/>
            <p14:sldId id="405"/>
            <p14:sldId id="455"/>
            <p14:sldId id="406"/>
            <p14:sldId id="407"/>
          </p14:sldIdLst>
        </p14:section>
        <p14:section name="ADVANCED" id="{3904966C-A7EB-41A6-8EDC-65F000C4099D}">
          <p14:sldIdLst>
            <p14:sldId id="617"/>
          </p14:sldIdLst>
        </p14:section>
        <p14:section name="Structs" id="{5C643F51-1956-44E9-A289-5BF56DEE120B}">
          <p14:sldIdLst>
            <p14:sldId id="388"/>
            <p14:sldId id="568"/>
            <p14:sldId id="623"/>
            <p14:sldId id="569"/>
            <p14:sldId id="570"/>
            <p14:sldId id="571"/>
            <p14:sldId id="572"/>
            <p14:sldId id="573"/>
            <p14:sldId id="576"/>
            <p14:sldId id="619"/>
            <p14:sldId id="620"/>
            <p14:sldId id="565"/>
            <p14:sldId id="585"/>
            <p14:sldId id="586"/>
          </p14:sldIdLst>
        </p14:section>
        <p14:section name="Typedef" id="{66408BB4-1C54-4D84-A768-8ABEF4E2C517}">
          <p14:sldIdLst>
            <p14:sldId id="397"/>
            <p14:sldId id="621"/>
            <p14:sldId id="520"/>
            <p14:sldId id="521"/>
            <p14:sldId id="622"/>
            <p14:sldId id="522"/>
            <p14:sldId id="460"/>
            <p14:sldId id="567"/>
          </p14:sldIdLst>
        </p14:section>
        <p14:section name="Macro's en modules" id="{5447961E-AA95-42A5-A169-5C9844DD8BF7}">
          <p14:sldIdLst>
            <p14:sldId id="408"/>
            <p14:sldId id="409"/>
            <p14:sldId id="410"/>
            <p14:sldId id="411"/>
            <p14:sldId id="412"/>
            <p14:sldId id="566"/>
            <p14:sldId id="413"/>
            <p14:sldId id="414"/>
            <p14:sldId id="415"/>
            <p14:sldId id="416"/>
            <p14:sldId id="525"/>
            <p14:sldId id="526"/>
            <p14:sldId id="528"/>
            <p14:sldId id="417"/>
            <p14:sldId id="418"/>
            <p14:sldId id="419"/>
            <p14:sldId id="420"/>
            <p14:sldId id="527"/>
            <p14:sldId id="529"/>
            <p14:sldId id="530"/>
            <p14:sldId id="531"/>
            <p14:sldId id="421"/>
          </p14:sldIdLst>
        </p14:section>
        <p14:section name="Details" id="{B51DA8B1-E77A-4EB8-AF25-69A9C7BBAF37}">
          <p14:sldIdLst>
            <p14:sldId id="430"/>
            <p14:sldId id="431"/>
            <p14:sldId id="432"/>
            <p14:sldId id="433"/>
            <p14:sldId id="434"/>
            <p14:sldId id="435"/>
            <p14:sldId id="436"/>
            <p14:sldId id="437"/>
            <p14:sldId id="438"/>
            <p14:sldId id="439"/>
            <p14:sldId id="440"/>
            <p14:sldId id="558"/>
            <p14:sldId id="441"/>
            <p14:sldId id="442"/>
            <p14:sldId id="443"/>
            <p14:sldId id="624"/>
            <p14:sldId id="584"/>
            <p14:sldId id="494"/>
          </p14:sldIdLst>
        </p14:section>
        <p14:section name="Advanced: tekst en bestanden" id="{7402D1AC-07FF-452E-BE74-03E5DB95E695}">
          <p14:sldIdLst>
            <p14:sldId id="614"/>
            <p14:sldId id="603"/>
            <p14:sldId id="605"/>
            <p14:sldId id="606"/>
            <p14:sldId id="607"/>
            <p14:sldId id="608"/>
            <p14:sldId id="609"/>
            <p14:sldId id="610"/>
            <p14:sldId id="604"/>
            <p14:sldId id="611"/>
            <p14:sldId id="612"/>
            <p14:sldId id="613"/>
          </p14:sldIdLst>
        </p14:section>
        <p14:section name="Pointer naar functie" id="{CEFE7E25-8A65-4D21-A79D-B308EE8B9D22}">
          <p14:sldIdLst>
            <p14:sldId id="422"/>
            <p14:sldId id="423"/>
            <p14:sldId id="426"/>
            <p14:sldId id="427"/>
            <p14:sldId id="428"/>
            <p14:sldId id="429"/>
          </p14:sldIdLst>
        </p14:section>
        <p14:section name="Conversie &amp; casts" id="{50B56D1D-30E1-4627-ACEE-27F350109CFB}">
          <p14:sldIdLst>
            <p14:sldId id="562"/>
          </p14:sldIdLst>
        </p14:section>
        <p14:section name="Foutcontrole" id="{8BD6B28D-00F9-4D1B-8FD9-229BDA2B1739}">
          <p14:sldIdLst>
            <p14:sldId id="554"/>
            <p14:sldId id="377"/>
            <p14:sldId id="378"/>
            <p14:sldId id="379"/>
            <p14:sldId id="380"/>
            <p14:sldId id="381"/>
            <p14:sldId id="382"/>
            <p14:sldId id="383"/>
            <p14:sldId id="384"/>
            <p14:sldId id="385"/>
            <p14:sldId id="386"/>
            <p14:sldId id="387"/>
          </p14:sldIdLst>
        </p14:section>
        <p14:section name="Extern" id="{B9E8E6F4-CEC4-4DE1-8924-20AC533E776F}">
          <p14:sldIdLst>
            <p14:sldId id="559"/>
            <p14:sldId id="560"/>
            <p14:sldId id="561"/>
          </p14:sldIdLst>
        </p14:section>
        <p14:section name="static" id="{0CE0E3FB-5264-4EA1-9E13-8F4195CE67EA}">
          <p14:sldIdLst>
            <p14:sldId id="563"/>
            <p14:sldId id="56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140">
          <p15:clr>
            <a:srgbClr val="A4A3A4"/>
          </p15:clr>
        </p15:guide>
        <p15:guide id="4" pos="31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 initials="M" lastIdx="2" clrIdx="0">
    <p:extLst/>
  </p:cmAuthor>
  <p:cmAuthor id="2" name="Schrauwen, M.J.A.J" initials="SM"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A5BD"/>
    <a:srgbClr val="05AF19"/>
    <a:srgbClr val="D1CECE"/>
    <a:srgbClr val="006600"/>
    <a:srgbClr val="33CCCC"/>
    <a:srgbClr val="B94C4C"/>
    <a:srgbClr val="C6C6BD"/>
    <a:srgbClr val="ADADAD"/>
    <a:srgbClr val="BDC6C6"/>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202B0CA-FC54-4496-8BCA-5EF66A818D29}" styleName="Stijl, donker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Stijl, licht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33" autoAdjust="0"/>
    <p:restoredTop sz="92819" autoAdjust="0"/>
  </p:normalViewPr>
  <p:slideViewPr>
    <p:cSldViewPr>
      <p:cViewPr varScale="1">
        <p:scale>
          <a:sx n="69" d="100"/>
          <a:sy n="69" d="100"/>
        </p:scale>
        <p:origin x="1146" y="48"/>
      </p:cViewPr>
      <p:guideLst>
        <p:guide orient="horz" pos="2160"/>
        <p:guide pos="2880"/>
      </p:guideLst>
    </p:cSldViewPr>
  </p:slideViewPr>
  <p:outlineViewPr>
    <p:cViewPr>
      <p:scale>
        <a:sx n="33" d="100"/>
        <a:sy n="33" d="100"/>
      </p:scale>
      <p:origin x="0" y="-49326"/>
    </p:cViewPr>
  </p:outlineViewPr>
  <p:notesTextViewPr>
    <p:cViewPr>
      <p:scale>
        <a:sx n="75" d="100"/>
        <a:sy n="75" d="100"/>
      </p:scale>
      <p:origin x="0" y="0"/>
    </p:cViewPr>
  </p:notesTextViewPr>
  <p:sorterViewPr>
    <p:cViewPr>
      <p:scale>
        <a:sx n="75" d="100"/>
        <a:sy n="75" d="100"/>
      </p:scale>
      <p:origin x="0" y="0"/>
    </p:cViewPr>
  </p:sorterViewPr>
  <p:notesViewPr>
    <p:cSldViewPr>
      <p:cViewPr varScale="1">
        <p:scale>
          <a:sx n="107" d="100"/>
          <a:sy n="107" d="100"/>
        </p:scale>
        <p:origin x="-354" y="-84"/>
      </p:cViewPr>
      <p:guideLst>
        <p:guide orient="horz" pos="2880"/>
        <p:guide pos="2160"/>
        <p:guide orient="horz" pos="2140"/>
        <p:guide pos="312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handoutMaster" Target="handoutMasters/handout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commentAuthors" Target="commentAuthor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theme" Target="theme/theme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tableStyles" Target="tableStyle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4-02-10T17:34:03.396" idx="1">
    <p:pos x="4853" y="1238"/>
    <p:text>Imperatief programmeren
 programma's worden opgesteld in de vorm van  opdrachten die direct kunnen worden uitgevoerd.
 HOE MOET IETS GEBEUREN
Functioneel programmeren
 programmeren met functies
 WAT ER AAN DE HAND IS
Logisch programmeren
 programmeren op basis van logica
Objectgeorienteerd programmeren
</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14-02-10T17:34:03.396" idx="1">
    <p:pos x="4853" y="1238"/>
    <p:text>Imperatief programmeren
 programma's worden opgesteld in de vorm van  opdrachten die direct kunnen worden uitgevoerd.
 HOE MOET IETS GEBEUREN
Functioneel programmeren
 programmeren met functies
 WAT ER AAN DE HAND IS
Logisch programmeren
 programmeren op basis van logica
Objectgeorienteerd programmeren
</p:text>
  </p:cm>
</p:cmLst>
</file>

<file path=ppt/diagrams/_rels/data1.xml.rels><?xml version="1.0" encoding="UTF-8" standalone="yes"?>
<Relationships xmlns="http://schemas.openxmlformats.org/package/2006/relationships"><Relationship Id="rId3" Type="http://schemas.openxmlformats.org/officeDocument/2006/relationships/hyperlink" Target="http://en.wikipedia.org/wiki/Fourth-generation_programming_language" TargetMode="External"/><Relationship Id="rId2" Type="http://schemas.openxmlformats.org/officeDocument/2006/relationships/hyperlink" Target="http://en.wikipedia.org/wiki/Second-generation_programming_language" TargetMode="External"/><Relationship Id="rId1" Type="http://schemas.openxmlformats.org/officeDocument/2006/relationships/hyperlink" Target="http://en.wikipedia.org/wiki/Third-generation_programming_language" TargetMode="Externa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FD0FC7-F2B3-4C62-8379-B348C77818D2}" type="doc">
      <dgm:prSet loTypeId="urn:microsoft.com/office/officeart/2005/8/layout/pyramid1" loCatId="pyramid" qsTypeId="urn:microsoft.com/office/officeart/2005/8/quickstyle/simple1" qsCatId="simple" csTypeId="urn:microsoft.com/office/officeart/2005/8/colors/colorful4" csCatId="colorful" phldr="1"/>
      <dgm:spPr/>
    </dgm:pt>
    <dgm:pt modelId="{277ED42E-A66D-4B17-AE3E-67DDC93A52BB}">
      <dgm:prSet phldrT="[Tekst]"/>
      <dgm:spPr/>
      <dgm:t>
        <a:bodyPr/>
        <a:lstStyle/>
        <a:p>
          <a:r>
            <a:rPr lang="en-US" dirty="0" smtClean="0">
              <a:hlinkClick xmlns:r="http://schemas.openxmlformats.org/officeDocument/2006/relationships" r:id="rId1"/>
            </a:rPr>
            <a:t>3GL</a:t>
          </a:r>
          <a:endParaRPr lang="nl-NL" dirty="0"/>
        </a:p>
      </dgm:t>
    </dgm:pt>
    <dgm:pt modelId="{EEF0371A-762F-4D53-A194-24734204F0F1}" type="parTrans" cxnId="{8B44509B-7CBE-4529-8A24-99FD51E4E91F}">
      <dgm:prSet/>
      <dgm:spPr/>
      <dgm:t>
        <a:bodyPr/>
        <a:lstStyle/>
        <a:p>
          <a:endParaRPr lang="nl-NL"/>
        </a:p>
      </dgm:t>
    </dgm:pt>
    <dgm:pt modelId="{F858B0BF-C57D-4040-8DAB-F28648298748}" type="sibTrans" cxnId="{8B44509B-7CBE-4529-8A24-99FD51E4E91F}">
      <dgm:prSet/>
      <dgm:spPr/>
      <dgm:t>
        <a:bodyPr/>
        <a:lstStyle/>
        <a:p>
          <a:endParaRPr lang="nl-NL"/>
        </a:p>
      </dgm:t>
    </dgm:pt>
    <dgm:pt modelId="{079BC1E8-DD48-4975-880C-CBADFE8156D8}">
      <dgm:prSet phldrT="[Tekst]"/>
      <dgm:spPr/>
      <dgm:t>
        <a:bodyPr/>
        <a:lstStyle/>
        <a:p>
          <a:r>
            <a:rPr lang="en-US" dirty="0" smtClean="0">
              <a:hlinkClick xmlns:r="http://schemas.openxmlformats.org/officeDocument/2006/relationships" r:id="rId2"/>
            </a:rPr>
            <a:t>2GL</a:t>
          </a:r>
          <a:endParaRPr lang="nl-NL" dirty="0"/>
        </a:p>
      </dgm:t>
    </dgm:pt>
    <dgm:pt modelId="{DEC3E00B-C67F-4DC7-8D13-F6D964D5FA43}" type="parTrans" cxnId="{E57637DC-4C7F-4D1F-88F0-90CC67B37AC1}">
      <dgm:prSet/>
      <dgm:spPr/>
      <dgm:t>
        <a:bodyPr/>
        <a:lstStyle/>
        <a:p>
          <a:endParaRPr lang="nl-NL"/>
        </a:p>
      </dgm:t>
    </dgm:pt>
    <dgm:pt modelId="{4DB4CD75-2BA2-44F8-B0AB-8F4B60B42CB6}" type="sibTrans" cxnId="{E57637DC-4C7F-4D1F-88F0-90CC67B37AC1}">
      <dgm:prSet/>
      <dgm:spPr/>
      <dgm:t>
        <a:bodyPr/>
        <a:lstStyle/>
        <a:p>
          <a:endParaRPr lang="nl-NL"/>
        </a:p>
      </dgm:t>
    </dgm:pt>
    <dgm:pt modelId="{2C0D2646-503D-49E1-AA88-7CA7C98B950A}">
      <dgm:prSet phldrT="[Tekst]" custT="1"/>
      <dgm:spPr/>
      <dgm:t>
        <a:bodyPr/>
        <a:lstStyle/>
        <a:p>
          <a:r>
            <a:rPr lang="en-US" sz="4000" dirty="0" smtClean="0"/>
            <a:t>1GL</a:t>
          </a:r>
          <a:endParaRPr lang="nl-NL" sz="3200" dirty="0"/>
        </a:p>
      </dgm:t>
    </dgm:pt>
    <dgm:pt modelId="{808FF28E-8845-4C41-BF70-CAD9ADB2B299}" type="parTrans" cxnId="{22B06906-41DC-40BD-A7F1-11DB91DEC8F7}">
      <dgm:prSet/>
      <dgm:spPr/>
      <dgm:t>
        <a:bodyPr/>
        <a:lstStyle/>
        <a:p>
          <a:endParaRPr lang="nl-NL"/>
        </a:p>
      </dgm:t>
    </dgm:pt>
    <dgm:pt modelId="{DC8D2498-42C6-4F8F-A2E7-A9CB73E7AB93}" type="sibTrans" cxnId="{22B06906-41DC-40BD-A7F1-11DB91DEC8F7}">
      <dgm:prSet/>
      <dgm:spPr/>
      <dgm:t>
        <a:bodyPr/>
        <a:lstStyle/>
        <a:p>
          <a:endParaRPr lang="nl-NL"/>
        </a:p>
      </dgm:t>
    </dgm:pt>
    <dgm:pt modelId="{82C9B2AB-DA80-402C-B568-06CCD7DF1F59}">
      <dgm:prSet phldrT="[Tekst]"/>
      <dgm:spPr/>
      <dgm:t>
        <a:bodyPr/>
        <a:lstStyle/>
        <a:p>
          <a:r>
            <a:rPr lang="en-US" dirty="0" smtClean="0">
              <a:hlinkClick xmlns:r="http://schemas.openxmlformats.org/officeDocument/2006/relationships" r:id="rId3"/>
            </a:rPr>
            <a:t>4GL</a:t>
          </a:r>
          <a:endParaRPr lang="nl-NL" dirty="0"/>
        </a:p>
      </dgm:t>
    </dgm:pt>
    <dgm:pt modelId="{363812C3-B932-4975-96E1-8905DC79C57E}" type="parTrans" cxnId="{4F67EEC7-31F1-4DE5-ACB4-DC7751C53106}">
      <dgm:prSet/>
      <dgm:spPr/>
      <dgm:t>
        <a:bodyPr/>
        <a:lstStyle/>
        <a:p>
          <a:endParaRPr lang="nl-NL"/>
        </a:p>
      </dgm:t>
    </dgm:pt>
    <dgm:pt modelId="{58386A75-96A0-4FDE-A611-C28C5399EB7B}" type="sibTrans" cxnId="{4F67EEC7-31F1-4DE5-ACB4-DC7751C53106}">
      <dgm:prSet/>
      <dgm:spPr/>
      <dgm:t>
        <a:bodyPr/>
        <a:lstStyle/>
        <a:p>
          <a:endParaRPr lang="nl-NL"/>
        </a:p>
      </dgm:t>
    </dgm:pt>
    <dgm:pt modelId="{CA9864DD-7299-4ECC-8319-F9A6D7E0E9C9}" type="pres">
      <dgm:prSet presAssocID="{A0FD0FC7-F2B3-4C62-8379-B348C77818D2}" presName="Name0" presStyleCnt="0">
        <dgm:presLayoutVars>
          <dgm:dir/>
          <dgm:animLvl val="lvl"/>
          <dgm:resizeHandles val="exact"/>
        </dgm:presLayoutVars>
      </dgm:prSet>
      <dgm:spPr/>
    </dgm:pt>
    <dgm:pt modelId="{9650F982-FC36-48EB-91CE-C109878C7483}" type="pres">
      <dgm:prSet presAssocID="{82C9B2AB-DA80-402C-B568-06CCD7DF1F59}" presName="Name8" presStyleCnt="0"/>
      <dgm:spPr/>
    </dgm:pt>
    <dgm:pt modelId="{F27FFFAB-03D1-44FB-9333-6A59986C4827}" type="pres">
      <dgm:prSet presAssocID="{82C9B2AB-DA80-402C-B568-06CCD7DF1F59}" presName="level" presStyleLbl="node1" presStyleIdx="0" presStyleCnt="4" custScaleX="99357">
        <dgm:presLayoutVars>
          <dgm:chMax val="1"/>
          <dgm:bulletEnabled val="1"/>
        </dgm:presLayoutVars>
      </dgm:prSet>
      <dgm:spPr/>
      <dgm:t>
        <a:bodyPr/>
        <a:lstStyle/>
        <a:p>
          <a:endParaRPr lang="nl-NL"/>
        </a:p>
      </dgm:t>
    </dgm:pt>
    <dgm:pt modelId="{BD4FE66E-6657-4065-8380-36070914CCE0}" type="pres">
      <dgm:prSet presAssocID="{82C9B2AB-DA80-402C-B568-06CCD7DF1F59}" presName="levelTx" presStyleLbl="revTx" presStyleIdx="0" presStyleCnt="0">
        <dgm:presLayoutVars>
          <dgm:chMax val="1"/>
          <dgm:bulletEnabled val="1"/>
        </dgm:presLayoutVars>
      </dgm:prSet>
      <dgm:spPr/>
      <dgm:t>
        <a:bodyPr/>
        <a:lstStyle/>
        <a:p>
          <a:endParaRPr lang="nl-NL"/>
        </a:p>
      </dgm:t>
    </dgm:pt>
    <dgm:pt modelId="{62363DAE-47CA-4ACA-8C35-42ABB28E8AEB}" type="pres">
      <dgm:prSet presAssocID="{277ED42E-A66D-4B17-AE3E-67DDC93A52BB}" presName="Name8" presStyleCnt="0"/>
      <dgm:spPr/>
    </dgm:pt>
    <dgm:pt modelId="{2FCC4A59-C191-438C-8E6A-7FF557269411}" type="pres">
      <dgm:prSet presAssocID="{277ED42E-A66D-4B17-AE3E-67DDC93A52BB}" presName="level" presStyleLbl="node1" presStyleIdx="1" presStyleCnt="4">
        <dgm:presLayoutVars>
          <dgm:chMax val="1"/>
          <dgm:bulletEnabled val="1"/>
        </dgm:presLayoutVars>
      </dgm:prSet>
      <dgm:spPr/>
      <dgm:t>
        <a:bodyPr/>
        <a:lstStyle/>
        <a:p>
          <a:endParaRPr lang="nl-NL"/>
        </a:p>
      </dgm:t>
    </dgm:pt>
    <dgm:pt modelId="{86E2D532-316C-4D7C-AC3B-EA078881C67D}" type="pres">
      <dgm:prSet presAssocID="{277ED42E-A66D-4B17-AE3E-67DDC93A52BB}" presName="levelTx" presStyleLbl="revTx" presStyleIdx="0" presStyleCnt="0">
        <dgm:presLayoutVars>
          <dgm:chMax val="1"/>
          <dgm:bulletEnabled val="1"/>
        </dgm:presLayoutVars>
      </dgm:prSet>
      <dgm:spPr/>
      <dgm:t>
        <a:bodyPr/>
        <a:lstStyle/>
        <a:p>
          <a:endParaRPr lang="nl-NL"/>
        </a:p>
      </dgm:t>
    </dgm:pt>
    <dgm:pt modelId="{AD442BCD-2946-4B0F-B3B0-F8CD1844C27A}" type="pres">
      <dgm:prSet presAssocID="{079BC1E8-DD48-4975-880C-CBADFE8156D8}" presName="Name8" presStyleCnt="0"/>
      <dgm:spPr/>
    </dgm:pt>
    <dgm:pt modelId="{7A420777-B107-4FC3-8BDA-1FEB41266F24}" type="pres">
      <dgm:prSet presAssocID="{079BC1E8-DD48-4975-880C-CBADFE8156D8}" presName="level" presStyleLbl="node1" presStyleIdx="2" presStyleCnt="4">
        <dgm:presLayoutVars>
          <dgm:chMax val="1"/>
          <dgm:bulletEnabled val="1"/>
        </dgm:presLayoutVars>
      </dgm:prSet>
      <dgm:spPr/>
      <dgm:t>
        <a:bodyPr/>
        <a:lstStyle/>
        <a:p>
          <a:endParaRPr lang="nl-NL"/>
        </a:p>
      </dgm:t>
    </dgm:pt>
    <dgm:pt modelId="{3F0CBD71-F0AF-4CA1-86AE-F57453138D29}" type="pres">
      <dgm:prSet presAssocID="{079BC1E8-DD48-4975-880C-CBADFE8156D8}" presName="levelTx" presStyleLbl="revTx" presStyleIdx="0" presStyleCnt="0">
        <dgm:presLayoutVars>
          <dgm:chMax val="1"/>
          <dgm:bulletEnabled val="1"/>
        </dgm:presLayoutVars>
      </dgm:prSet>
      <dgm:spPr/>
      <dgm:t>
        <a:bodyPr/>
        <a:lstStyle/>
        <a:p>
          <a:endParaRPr lang="nl-NL"/>
        </a:p>
      </dgm:t>
    </dgm:pt>
    <dgm:pt modelId="{AA13490B-C6F2-49D0-9E40-7AFF57AAAD3D}" type="pres">
      <dgm:prSet presAssocID="{2C0D2646-503D-49E1-AA88-7CA7C98B950A}" presName="Name8" presStyleCnt="0"/>
      <dgm:spPr/>
    </dgm:pt>
    <dgm:pt modelId="{4B706693-71B0-438D-BD3B-B98F1FA010D1}" type="pres">
      <dgm:prSet presAssocID="{2C0D2646-503D-49E1-AA88-7CA7C98B950A}" presName="level" presStyleLbl="node1" presStyleIdx="3" presStyleCnt="4" custLinFactNeighborX="33604" custLinFactNeighborY="-6059">
        <dgm:presLayoutVars>
          <dgm:chMax val="1"/>
          <dgm:bulletEnabled val="1"/>
        </dgm:presLayoutVars>
      </dgm:prSet>
      <dgm:spPr/>
      <dgm:t>
        <a:bodyPr/>
        <a:lstStyle/>
        <a:p>
          <a:endParaRPr lang="nl-NL"/>
        </a:p>
      </dgm:t>
    </dgm:pt>
    <dgm:pt modelId="{79B58341-022B-4D99-A1DC-F5C499DB5A70}" type="pres">
      <dgm:prSet presAssocID="{2C0D2646-503D-49E1-AA88-7CA7C98B950A}" presName="levelTx" presStyleLbl="revTx" presStyleIdx="0" presStyleCnt="0">
        <dgm:presLayoutVars>
          <dgm:chMax val="1"/>
          <dgm:bulletEnabled val="1"/>
        </dgm:presLayoutVars>
      </dgm:prSet>
      <dgm:spPr/>
      <dgm:t>
        <a:bodyPr/>
        <a:lstStyle/>
        <a:p>
          <a:endParaRPr lang="nl-NL"/>
        </a:p>
      </dgm:t>
    </dgm:pt>
  </dgm:ptLst>
  <dgm:cxnLst>
    <dgm:cxn modelId="{42ED04BF-B795-473F-B113-1893023AA7A0}" type="presOf" srcId="{2C0D2646-503D-49E1-AA88-7CA7C98B950A}" destId="{4B706693-71B0-438D-BD3B-B98F1FA010D1}" srcOrd="0" destOrd="0" presId="urn:microsoft.com/office/officeart/2005/8/layout/pyramid1"/>
    <dgm:cxn modelId="{E17C7ADB-5F10-4604-A74E-B57D00560331}" type="presOf" srcId="{82C9B2AB-DA80-402C-B568-06CCD7DF1F59}" destId="{F27FFFAB-03D1-44FB-9333-6A59986C4827}" srcOrd="0" destOrd="0" presId="urn:microsoft.com/office/officeart/2005/8/layout/pyramid1"/>
    <dgm:cxn modelId="{BB68F7A2-78CC-495F-929B-89F71FE7770D}" type="presOf" srcId="{2C0D2646-503D-49E1-AA88-7CA7C98B950A}" destId="{79B58341-022B-4D99-A1DC-F5C499DB5A70}" srcOrd="1" destOrd="0" presId="urn:microsoft.com/office/officeart/2005/8/layout/pyramid1"/>
    <dgm:cxn modelId="{61D859BC-B22C-4050-A8A2-A86088DA8547}" type="presOf" srcId="{A0FD0FC7-F2B3-4C62-8379-B348C77818D2}" destId="{CA9864DD-7299-4ECC-8319-F9A6D7E0E9C9}" srcOrd="0" destOrd="0" presId="urn:microsoft.com/office/officeart/2005/8/layout/pyramid1"/>
    <dgm:cxn modelId="{22B06906-41DC-40BD-A7F1-11DB91DEC8F7}" srcId="{A0FD0FC7-F2B3-4C62-8379-B348C77818D2}" destId="{2C0D2646-503D-49E1-AA88-7CA7C98B950A}" srcOrd="3" destOrd="0" parTransId="{808FF28E-8845-4C41-BF70-CAD9ADB2B299}" sibTransId="{DC8D2498-42C6-4F8F-A2E7-A9CB73E7AB93}"/>
    <dgm:cxn modelId="{8B44509B-7CBE-4529-8A24-99FD51E4E91F}" srcId="{A0FD0FC7-F2B3-4C62-8379-B348C77818D2}" destId="{277ED42E-A66D-4B17-AE3E-67DDC93A52BB}" srcOrd="1" destOrd="0" parTransId="{EEF0371A-762F-4D53-A194-24734204F0F1}" sibTransId="{F858B0BF-C57D-4040-8DAB-F28648298748}"/>
    <dgm:cxn modelId="{4F67EEC7-31F1-4DE5-ACB4-DC7751C53106}" srcId="{A0FD0FC7-F2B3-4C62-8379-B348C77818D2}" destId="{82C9B2AB-DA80-402C-B568-06CCD7DF1F59}" srcOrd="0" destOrd="0" parTransId="{363812C3-B932-4975-96E1-8905DC79C57E}" sibTransId="{58386A75-96A0-4FDE-A611-C28C5399EB7B}"/>
    <dgm:cxn modelId="{1C9307E4-CE5C-4CA2-BF35-EF3E0E86DE73}" type="presOf" srcId="{277ED42E-A66D-4B17-AE3E-67DDC93A52BB}" destId="{86E2D532-316C-4D7C-AC3B-EA078881C67D}" srcOrd="1" destOrd="0" presId="urn:microsoft.com/office/officeart/2005/8/layout/pyramid1"/>
    <dgm:cxn modelId="{5A8F98AF-88F4-493C-B3C7-24CE71E0D66E}" type="presOf" srcId="{079BC1E8-DD48-4975-880C-CBADFE8156D8}" destId="{3F0CBD71-F0AF-4CA1-86AE-F57453138D29}" srcOrd="1" destOrd="0" presId="urn:microsoft.com/office/officeart/2005/8/layout/pyramid1"/>
    <dgm:cxn modelId="{BDA3FAB7-5E22-427B-935E-D5E4B9CA550F}" type="presOf" srcId="{079BC1E8-DD48-4975-880C-CBADFE8156D8}" destId="{7A420777-B107-4FC3-8BDA-1FEB41266F24}" srcOrd="0" destOrd="0" presId="urn:microsoft.com/office/officeart/2005/8/layout/pyramid1"/>
    <dgm:cxn modelId="{F9B989DC-9363-44A7-BB3C-74095688A703}" type="presOf" srcId="{277ED42E-A66D-4B17-AE3E-67DDC93A52BB}" destId="{2FCC4A59-C191-438C-8E6A-7FF557269411}" srcOrd="0" destOrd="0" presId="urn:microsoft.com/office/officeart/2005/8/layout/pyramid1"/>
    <dgm:cxn modelId="{38D8FE01-E790-4009-94C4-51A93588D4EF}" type="presOf" srcId="{82C9B2AB-DA80-402C-B568-06CCD7DF1F59}" destId="{BD4FE66E-6657-4065-8380-36070914CCE0}" srcOrd="1" destOrd="0" presId="urn:microsoft.com/office/officeart/2005/8/layout/pyramid1"/>
    <dgm:cxn modelId="{E57637DC-4C7F-4D1F-88F0-90CC67B37AC1}" srcId="{A0FD0FC7-F2B3-4C62-8379-B348C77818D2}" destId="{079BC1E8-DD48-4975-880C-CBADFE8156D8}" srcOrd="2" destOrd="0" parTransId="{DEC3E00B-C67F-4DC7-8D13-F6D964D5FA43}" sibTransId="{4DB4CD75-2BA2-44F8-B0AB-8F4B60B42CB6}"/>
    <dgm:cxn modelId="{8211E938-AAE3-47A8-A1A4-0A7DB2138BF5}" type="presParOf" srcId="{CA9864DD-7299-4ECC-8319-F9A6D7E0E9C9}" destId="{9650F982-FC36-48EB-91CE-C109878C7483}" srcOrd="0" destOrd="0" presId="urn:microsoft.com/office/officeart/2005/8/layout/pyramid1"/>
    <dgm:cxn modelId="{6490BB19-757F-4D8A-BB14-EE5DA8442819}" type="presParOf" srcId="{9650F982-FC36-48EB-91CE-C109878C7483}" destId="{F27FFFAB-03D1-44FB-9333-6A59986C4827}" srcOrd="0" destOrd="0" presId="urn:microsoft.com/office/officeart/2005/8/layout/pyramid1"/>
    <dgm:cxn modelId="{6E3863AD-0947-41D9-995E-8DBE8D46DD2A}" type="presParOf" srcId="{9650F982-FC36-48EB-91CE-C109878C7483}" destId="{BD4FE66E-6657-4065-8380-36070914CCE0}" srcOrd="1" destOrd="0" presId="urn:microsoft.com/office/officeart/2005/8/layout/pyramid1"/>
    <dgm:cxn modelId="{0CB0F930-B274-407A-BD87-2A6F10AC682C}" type="presParOf" srcId="{CA9864DD-7299-4ECC-8319-F9A6D7E0E9C9}" destId="{62363DAE-47CA-4ACA-8C35-42ABB28E8AEB}" srcOrd="1" destOrd="0" presId="urn:microsoft.com/office/officeart/2005/8/layout/pyramid1"/>
    <dgm:cxn modelId="{EE7A4BC9-A3BD-4789-AB5C-ECB11B5DE0BF}" type="presParOf" srcId="{62363DAE-47CA-4ACA-8C35-42ABB28E8AEB}" destId="{2FCC4A59-C191-438C-8E6A-7FF557269411}" srcOrd="0" destOrd="0" presId="urn:microsoft.com/office/officeart/2005/8/layout/pyramid1"/>
    <dgm:cxn modelId="{E7A48BDB-81CB-4B92-B3FE-9C79F05F31B7}" type="presParOf" srcId="{62363DAE-47CA-4ACA-8C35-42ABB28E8AEB}" destId="{86E2D532-316C-4D7C-AC3B-EA078881C67D}" srcOrd="1" destOrd="0" presId="urn:microsoft.com/office/officeart/2005/8/layout/pyramid1"/>
    <dgm:cxn modelId="{3FC7D5D4-1298-4D44-B3B2-29AFC0B3F0FB}" type="presParOf" srcId="{CA9864DD-7299-4ECC-8319-F9A6D7E0E9C9}" destId="{AD442BCD-2946-4B0F-B3B0-F8CD1844C27A}" srcOrd="2" destOrd="0" presId="urn:microsoft.com/office/officeart/2005/8/layout/pyramid1"/>
    <dgm:cxn modelId="{1C30BE39-9E92-42DB-A4FD-FF9AD9942162}" type="presParOf" srcId="{AD442BCD-2946-4B0F-B3B0-F8CD1844C27A}" destId="{7A420777-B107-4FC3-8BDA-1FEB41266F24}" srcOrd="0" destOrd="0" presId="urn:microsoft.com/office/officeart/2005/8/layout/pyramid1"/>
    <dgm:cxn modelId="{8CBDB99C-5D33-4EF2-A756-ACC0069FDCD1}" type="presParOf" srcId="{AD442BCD-2946-4B0F-B3B0-F8CD1844C27A}" destId="{3F0CBD71-F0AF-4CA1-86AE-F57453138D29}" srcOrd="1" destOrd="0" presId="urn:microsoft.com/office/officeart/2005/8/layout/pyramid1"/>
    <dgm:cxn modelId="{A30D46CE-6496-4611-820E-D44EA4C2C2CC}" type="presParOf" srcId="{CA9864DD-7299-4ECC-8319-F9A6D7E0E9C9}" destId="{AA13490B-C6F2-49D0-9E40-7AFF57AAAD3D}" srcOrd="3" destOrd="0" presId="urn:microsoft.com/office/officeart/2005/8/layout/pyramid1"/>
    <dgm:cxn modelId="{C4B739D6-3D9D-4DAF-902F-E4B717905DC5}" type="presParOf" srcId="{AA13490B-C6F2-49D0-9E40-7AFF57AAAD3D}" destId="{4B706693-71B0-438D-BD3B-B98F1FA010D1}" srcOrd="0" destOrd="0" presId="urn:microsoft.com/office/officeart/2005/8/layout/pyramid1"/>
    <dgm:cxn modelId="{6123FE0C-011B-494C-AD5A-EC192EB6216E}" type="presParOf" srcId="{AA13490B-C6F2-49D0-9E40-7AFF57AAAD3D}" destId="{79B58341-022B-4D99-A1DC-F5C499DB5A70}"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FD0FC7-F2B3-4C62-8379-B348C77818D2}" type="doc">
      <dgm:prSet loTypeId="urn:microsoft.com/office/officeart/2005/8/layout/pyramid1" loCatId="pyramid" qsTypeId="urn:microsoft.com/office/officeart/2005/8/quickstyle/simple1" qsCatId="simple" csTypeId="urn:microsoft.com/office/officeart/2005/8/colors/colorful4" csCatId="colorful" phldr="1"/>
      <dgm:spPr/>
    </dgm:pt>
    <dgm:pt modelId="{277ED42E-A66D-4B17-AE3E-67DDC93A52BB}">
      <dgm:prSet phldrT="[Tekst]"/>
      <dgm:spPr/>
      <dgm:t>
        <a:bodyPr/>
        <a:lstStyle/>
        <a:p>
          <a:r>
            <a:rPr lang="en-US" dirty="0" smtClean="0"/>
            <a:t>C, C++</a:t>
          </a:r>
          <a:endParaRPr lang="nl-NL" dirty="0"/>
        </a:p>
      </dgm:t>
    </dgm:pt>
    <dgm:pt modelId="{EEF0371A-762F-4D53-A194-24734204F0F1}" type="parTrans" cxnId="{8B44509B-7CBE-4529-8A24-99FD51E4E91F}">
      <dgm:prSet/>
      <dgm:spPr/>
      <dgm:t>
        <a:bodyPr/>
        <a:lstStyle/>
        <a:p>
          <a:endParaRPr lang="nl-NL"/>
        </a:p>
      </dgm:t>
    </dgm:pt>
    <dgm:pt modelId="{F858B0BF-C57D-4040-8DAB-F28648298748}" type="sibTrans" cxnId="{8B44509B-7CBE-4529-8A24-99FD51E4E91F}">
      <dgm:prSet/>
      <dgm:spPr/>
      <dgm:t>
        <a:bodyPr/>
        <a:lstStyle/>
        <a:p>
          <a:endParaRPr lang="nl-NL"/>
        </a:p>
      </dgm:t>
    </dgm:pt>
    <dgm:pt modelId="{079BC1E8-DD48-4975-880C-CBADFE8156D8}">
      <dgm:prSet phldrT="[Tekst]"/>
      <dgm:spPr/>
      <dgm:t>
        <a:bodyPr/>
        <a:lstStyle/>
        <a:p>
          <a:r>
            <a:rPr lang="en-US" dirty="0" smtClean="0"/>
            <a:t>Assembly</a:t>
          </a:r>
          <a:endParaRPr lang="nl-NL" dirty="0"/>
        </a:p>
      </dgm:t>
    </dgm:pt>
    <dgm:pt modelId="{DEC3E00B-C67F-4DC7-8D13-F6D964D5FA43}" type="parTrans" cxnId="{E57637DC-4C7F-4D1F-88F0-90CC67B37AC1}">
      <dgm:prSet/>
      <dgm:spPr/>
      <dgm:t>
        <a:bodyPr/>
        <a:lstStyle/>
        <a:p>
          <a:endParaRPr lang="nl-NL"/>
        </a:p>
      </dgm:t>
    </dgm:pt>
    <dgm:pt modelId="{4DB4CD75-2BA2-44F8-B0AB-8F4B60B42CB6}" type="sibTrans" cxnId="{E57637DC-4C7F-4D1F-88F0-90CC67B37AC1}">
      <dgm:prSet/>
      <dgm:spPr/>
      <dgm:t>
        <a:bodyPr/>
        <a:lstStyle/>
        <a:p>
          <a:endParaRPr lang="nl-NL"/>
        </a:p>
      </dgm:t>
    </dgm:pt>
    <dgm:pt modelId="{2C0D2646-503D-49E1-AA88-7CA7C98B950A}">
      <dgm:prSet phldrT="[Tekst]"/>
      <dgm:spPr/>
      <dgm:t>
        <a:bodyPr/>
        <a:lstStyle/>
        <a:p>
          <a:r>
            <a:rPr lang="en-US" dirty="0" err="1" smtClean="0"/>
            <a:t>Opcode</a:t>
          </a:r>
          <a:endParaRPr lang="nl-NL" dirty="0"/>
        </a:p>
      </dgm:t>
    </dgm:pt>
    <dgm:pt modelId="{808FF28E-8845-4C41-BF70-CAD9ADB2B299}" type="parTrans" cxnId="{22B06906-41DC-40BD-A7F1-11DB91DEC8F7}">
      <dgm:prSet/>
      <dgm:spPr/>
      <dgm:t>
        <a:bodyPr/>
        <a:lstStyle/>
        <a:p>
          <a:endParaRPr lang="nl-NL"/>
        </a:p>
      </dgm:t>
    </dgm:pt>
    <dgm:pt modelId="{DC8D2498-42C6-4F8F-A2E7-A9CB73E7AB93}" type="sibTrans" cxnId="{22B06906-41DC-40BD-A7F1-11DB91DEC8F7}">
      <dgm:prSet/>
      <dgm:spPr/>
      <dgm:t>
        <a:bodyPr/>
        <a:lstStyle/>
        <a:p>
          <a:endParaRPr lang="nl-NL"/>
        </a:p>
      </dgm:t>
    </dgm:pt>
    <dgm:pt modelId="{82C9B2AB-DA80-402C-B568-06CCD7DF1F59}">
      <dgm:prSet phldrT="[Tekst]"/>
      <dgm:spPr/>
      <dgm:t>
        <a:bodyPr/>
        <a:lstStyle/>
        <a:p>
          <a:r>
            <a:rPr lang="en-US" dirty="0" err="1" smtClean="0"/>
            <a:t>Labview</a:t>
          </a:r>
          <a:r>
            <a:rPr lang="en-US" dirty="0" smtClean="0"/>
            <a:t>, </a:t>
          </a:r>
          <a:r>
            <a:rPr lang="en-US" dirty="0" err="1" smtClean="0"/>
            <a:t>Matlab</a:t>
          </a:r>
          <a:endParaRPr lang="nl-NL" dirty="0"/>
        </a:p>
      </dgm:t>
    </dgm:pt>
    <dgm:pt modelId="{363812C3-B932-4975-96E1-8905DC79C57E}" type="parTrans" cxnId="{4F67EEC7-31F1-4DE5-ACB4-DC7751C53106}">
      <dgm:prSet/>
      <dgm:spPr/>
      <dgm:t>
        <a:bodyPr/>
        <a:lstStyle/>
        <a:p>
          <a:endParaRPr lang="nl-NL"/>
        </a:p>
      </dgm:t>
    </dgm:pt>
    <dgm:pt modelId="{58386A75-96A0-4FDE-A611-C28C5399EB7B}" type="sibTrans" cxnId="{4F67EEC7-31F1-4DE5-ACB4-DC7751C53106}">
      <dgm:prSet/>
      <dgm:spPr/>
      <dgm:t>
        <a:bodyPr/>
        <a:lstStyle/>
        <a:p>
          <a:endParaRPr lang="nl-NL"/>
        </a:p>
      </dgm:t>
    </dgm:pt>
    <dgm:pt modelId="{A9240C20-096F-47A7-B16C-3BDBDA49F52A}" type="pres">
      <dgm:prSet presAssocID="{A0FD0FC7-F2B3-4C62-8379-B348C77818D2}" presName="Name0" presStyleCnt="0">
        <dgm:presLayoutVars>
          <dgm:dir/>
          <dgm:animLvl val="lvl"/>
          <dgm:resizeHandles val="exact"/>
        </dgm:presLayoutVars>
      </dgm:prSet>
      <dgm:spPr/>
    </dgm:pt>
    <dgm:pt modelId="{D61A5EC0-557F-49FA-B009-F6123E4F4171}" type="pres">
      <dgm:prSet presAssocID="{82C9B2AB-DA80-402C-B568-06CCD7DF1F59}" presName="Name8" presStyleCnt="0"/>
      <dgm:spPr/>
    </dgm:pt>
    <dgm:pt modelId="{14C7C340-AE6C-4267-A734-B1CD5B0F95DB}" type="pres">
      <dgm:prSet presAssocID="{82C9B2AB-DA80-402C-B568-06CCD7DF1F59}" presName="level" presStyleLbl="node1" presStyleIdx="0" presStyleCnt="4" custScaleX="97979">
        <dgm:presLayoutVars>
          <dgm:chMax val="1"/>
          <dgm:bulletEnabled val="1"/>
        </dgm:presLayoutVars>
      </dgm:prSet>
      <dgm:spPr/>
      <dgm:t>
        <a:bodyPr/>
        <a:lstStyle/>
        <a:p>
          <a:endParaRPr lang="nl-NL"/>
        </a:p>
      </dgm:t>
    </dgm:pt>
    <dgm:pt modelId="{55654722-4010-40D5-AE56-BB4CB9441616}" type="pres">
      <dgm:prSet presAssocID="{82C9B2AB-DA80-402C-B568-06CCD7DF1F59}" presName="levelTx" presStyleLbl="revTx" presStyleIdx="0" presStyleCnt="0">
        <dgm:presLayoutVars>
          <dgm:chMax val="1"/>
          <dgm:bulletEnabled val="1"/>
        </dgm:presLayoutVars>
      </dgm:prSet>
      <dgm:spPr/>
      <dgm:t>
        <a:bodyPr/>
        <a:lstStyle/>
        <a:p>
          <a:endParaRPr lang="nl-NL"/>
        </a:p>
      </dgm:t>
    </dgm:pt>
    <dgm:pt modelId="{78B745C0-8FED-4330-AD2C-198BB04D9988}" type="pres">
      <dgm:prSet presAssocID="{277ED42E-A66D-4B17-AE3E-67DDC93A52BB}" presName="Name8" presStyleCnt="0"/>
      <dgm:spPr/>
    </dgm:pt>
    <dgm:pt modelId="{35257BC3-32E6-4A0B-9949-C54ADBF41EE4}" type="pres">
      <dgm:prSet presAssocID="{277ED42E-A66D-4B17-AE3E-67DDC93A52BB}" presName="level" presStyleLbl="node1" presStyleIdx="1" presStyleCnt="4">
        <dgm:presLayoutVars>
          <dgm:chMax val="1"/>
          <dgm:bulletEnabled val="1"/>
        </dgm:presLayoutVars>
      </dgm:prSet>
      <dgm:spPr/>
      <dgm:t>
        <a:bodyPr/>
        <a:lstStyle/>
        <a:p>
          <a:endParaRPr lang="nl-NL"/>
        </a:p>
      </dgm:t>
    </dgm:pt>
    <dgm:pt modelId="{B1A7BDD8-115C-472E-BE30-6F332BBE1AAB}" type="pres">
      <dgm:prSet presAssocID="{277ED42E-A66D-4B17-AE3E-67DDC93A52BB}" presName="levelTx" presStyleLbl="revTx" presStyleIdx="0" presStyleCnt="0">
        <dgm:presLayoutVars>
          <dgm:chMax val="1"/>
          <dgm:bulletEnabled val="1"/>
        </dgm:presLayoutVars>
      </dgm:prSet>
      <dgm:spPr/>
      <dgm:t>
        <a:bodyPr/>
        <a:lstStyle/>
        <a:p>
          <a:endParaRPr lang="nl-NL"/>
        </a:p>
      </dgm:t>
    </dgm:pt>
    <dgm:pt modelId="{758EA545-5A1D-4C0E-B1CE-AE07DD7FA87F}" type="pres">
      <dgm:prSet presAssocID="{079BC1E8-DD48-4975-880C-CBADFE8156D8}" presName="Name8" presStyleCnt="0"/>
      <dgm:spPr/>
    </dgm:pt>
    <dgm:pt modelId="{7105AA66-A84A-4F1A-9D13-B1CF7E1E7885}" type="pres">
      <dgm:prSet presAssocID="{079BC1E8-DD48-4975-880C-CBADFE8156D8}" presName="level" presStyleLbl="node1" presStyleIdx="2" presStyleCnt="4">
        <dgm:presLayoutVars>
          <dgm:chMax val="1"/>
          <dgm:bulletEnabled val="1"/>
        </dgm:presLayoutVars>
      </dgm:prSet>
      <dgm:spPr/>
      <dgm:t>
        <a:bodyPr/>
        <a:lstStyle/>
        <a:p>
          <a:endParaRPr lang="nl-NL"/>
        </a:p>
      </dgm:t>
    </dgm:pt>
    <dgm:pt modelId="{F7BB3C6D-1CA7-4D2E-8C04-6D8EBB6B575B}" type="pres">
      <dgm:prSet presAssocID="{079BC1E8-DD48-4975-880C-CBADFE8156D8}" presName="levelTx" presStyleLbl="revTx" presStyleIdx="0" presStyleCnt="0">
        <dgm:presLayoutVars>
          <dgm:chMax val="1"/>
          <dgm:bulletEnabled val="1"/>
        </dgm:presLayoutVars>
      </dgm:prSet>
      <dgm:spPr/>
      <dgm:t>
        <a:bodyPr/>
        <a:lstStyle/>
        <a:p>
          <a:endParaRPr lang="nl-NL"/>
        </a:p>
      </dgm:t>
    </dgm:pt>
    <dgm:pt modelId="{9D5D5E14-82A5-458F-BF83-1ED271B3E3FF}" type="pres">
      <dgm:prSet presAssocID="{2C0D2646-503D-49E1-AA88-7CA7C98B950A}" presName="Name8" presStyleCnt="0"/>
      <dgm:spPr/>
    </dgm:pt>
    <dgm:pt modelId="{0A83072C-129B-40C9-9E35-CD04746FD09B}" type="pres">
      <dgm:prSet presAssocID="{2C0D2646-503D-49E1-AA88-7CA7C98B950A}" presName="level" presStyleLbl="node1" presStyleIdx="3" presStyleCnt="4" custLinFactY="9651" custLinFactNeighborX="229" custLinFactNeighborY="100000">
        <dgm:presLayoutVars>
          <dgm:chMax val="1"/>
          <dgm:bulletEnabled val="1"/>
        </dgm:presLayoutVars>
      </dgm:prSet>
      <dgm:spPr/>
      <dgm:t>
        <a:bodyPr/>
        <a:lstStyle/>
        <a:p>
          <a:endParaRPr lang="nl-NL"/>
        </a:p>
      </dgm:t>
    </dgm:pt>
    <dgm:pt modelId="{75DE08A5-199B-4834-9249-A0E8C0114E6A}" type="pres">
      <dgm:prSet presAssocID="{2C0D2646-503D-49E1-AA88-7CA7C98B950A}" presName="levelTx" presStyleLbl="revTx" presStyleIdx="0" presStyleCnt="0">
        <dgm:presLayoutVars>
          <dgm:chMax val="1"/>
          <dgm:bulletEnabled val="1"/>
        </dgm:presLayoutVars>
      </dgm:prSet>
      <dgm:spPr/>
      <dgm:t>
        <a:bodyPr/>
        <a:lstStyle/>
        <a:p>
          <a:endParaRPr lang="nl-NL"/>
        </a:p>
      </dgm:t>
    </dgm:pt>
  </dgm:ptLst>
  <dgm:cxnLst>
    <dgm:cxn modelId="{779A0BEA-9769-4D28-AD7E-18F1375A88AF}" type="presOf" srcId="{A0FD0FC7-F2B3-4C62-8379-B348C77818D2}" destId="{A9240C20-096F-47A7-B16C-3BDBDA49F52A}" srcOrd="0" destOrd="0" presId="urn:microsoft.com/office/officeart/2005/8/layout/pyramid1"/>
    <dgm:cxn modelId="{0C461886-7CD8-4A41-8194-8AC4B4262D37}" type="presOf" srcId="{079BC1E8-DD48-4975-880C-CBADFE8156D8}" destId="{F7BB3C6D-1CA7-4D2E-8C04-6D8EBB6B575B}" srcOrd="1" destOrd="0" presId="urn:microsoft.com/office/officeart/2005/8/layout/pyramid1"/>
    <dgm:cxn modelId="{22B06906-41DC-40BD-A7F1-11DB91DEC8F7}" srcId="{A0FD0FC7-F2B3-4C62-8379-B348C77818D2}" destId="{2C0D2646-503D-49E1-AA88-7CA7C98B950A}" srcOrd="3" destOrd="0" parTransId="{808FF28E-8845-4C41-BF70-CAD9ADB2B299}" sibTransId="{DC8D2498-42C6-4F8F-A2E7-A9CB73E7AB93}"/>
    <dgm:cxn modelId="{2493D082-3698-4156-B95C-310D90FB6FB9}" type="presOf" srcId="{277ED42E-A66D-4B17-AE3E-67DDC93A52BB}" destId="{B1A7BDD8-115C-472E-BE30-6F332BBE1AAB}" srcOrd="1" destOrd="0" presId="urn:microsoft.com/office/officeart/2005/8/layout/pyramid1"/>
    <dgm:cxn modelId="{8B44509B-7CBE-4529-8A24-99FD51E4E91F}" srcId="{A0FD0FC7-F2B3-4C62-8379-B348C77818D2}" destId="{277ED42E-A66D-4B17-AE3E-67DDC93A52BB}" srcOrd="1" destOrd="0" parTransId="{EEF0371A-762F-4D53-A194-24734204F0F1}" sibTransId="{F858B0BF-C57D-4040-8DAB-F28648298748}"/>
    <dgm:cxn modelId="{4F67EEC7-31F1-4DE5-ACB4-DC7751C53106}" srcId="{A0FD0FC7-F2B3-4C62-8379-B348C77818D2}" destId="{82C9B2AB-DA80-402C-B568-06CCD7DF1F59}" srcOrd="0" destOrd="0" parTransId="{363812C3-B932-4975-96E1-8905DC79C57E}" sibTransId="{58386A75-96A0-4FDE-A611-C28C5399EB7B}"/>
    <dgm:cxn modelId="{FC29AEC9-199A-442B-A3F3-EECA70CA7676}" type="presOf" srcId="{277ED42E-A66D-4B17-AE3E-67DDC93A52BB}" destId="{35257BC3-32E6-4A0B-9949-C54ADBF41EE4}" srcOrd="0" destOrd="0" presId="urn:microsoft.com/office/officeart/2005/8/layout/pyramid1"/>
    <dgm:cxn modelId="{8E9F3649-EB94-4B49-AE74-BE5928032D95}" type="presOf" srcId="{2C0D2646-503D-49E1-AA88-7CA7C98B950A}" destId="{75DE08A5-199B-4834-9249-A0E8C0114E6A}" srcOrd="1" destOrd="0" presId="urn:microsoft.com/office/officeart/2005/8/layout/pyramid1"/>
    <dgm:cxn modelId="{D5745F4F-8D79-4B0C-B36E-F93B6A1265AF}" type="presOf" srcId="{2C0D2646-503D-49E1-AA88-7CA7C98B950A}" destId="{0A83072C-129B-40C9-9E35-CD04746FD09B}" srcOrd="0" destOrd="0" presId="urn:microsoft.com/office/officeart/2005/8/layout/pyramid1"/>
    <dgm:cxn modelId="{816C08D3-E3A1-4783-8958-2FC30890FD41}" type="presOf" srcId="{82C9B2AB-DA80-402C-B568-06CCD7DF1F59}" destId="{55654722-4010-40D5-AE56-BB4CB9441616}" srcOrd="1" destOrd="0" presId="urn:microsoft.com/office/officeart/2005/8/layout/pyramid1"/>
    <dgm:cxn modelId="{ED5EDF42-9F8A-489E-A3B7-AA783C8C2245}" type="presOf" srcId="{079BC1E8-DD48-4975-880C-CBADFE8156D8}" destId="{7105AA66-A84A-4F1A-9D13-B1CF7E1E7885}" srcOrd="0" destOrd="0" presId="urn:microsoft.com/office/officeart/2005/8/layout/pyramid1"/>
    <dgm:cxn modelId="{CB83F21E-D274-4E7C-9724-6896FD7FE2A9}" type="presOf" srcId="{82C9B2AB-DA80-402C-B568-06CCD7DF1F59}" destId="{14C7C340-AE6C-4267-A734-B1CD5B0F95DB}" srcOrd="0" destOrd="0" presId="urn:microsoft.com/office/officeart/2005/8/layout/pyramid1"/>
    <dgm:cxn modelId="{E57637DC-4C7F-4D1F-88F0-90CC67B37AC1}" srcId="{A0FD0FC7-F2B3-4C62-8379-B348C77818D2}" destId="{079BC1E8-DD48-4975-880C-CBADFE8156D8}" srcOrd="2" destOrd="0" parTransId="{DEC3E00B-C67F-4DC7-8D13-F6D964D5FA43}" sibTransId="{4DB4CD75-2BA2-44F8-B0AB-8F4B60B42CB6}"/>
    <dgm:cxn modelId="{AA9DAB32-2506-497D-A7FD-535DA89C67E8}" type="presParOf" srcId="{A9240C20-096F-47A7-B16C-3BDBDA49F52A}" destId="{D61A5EC0-557F-49FA-B009-F6123E4F4171}" srcOrd="0" destOrd="0" presId="urn:microsoft.com/office/officeart/2005/8/layout/pyramid1"/>
    <dgm:cxn modelId="{7E506D64-82D8-4F94-B05B-B03AC3B7A4B3}" type="presParOf" srcId="{D61A5EC0-557F-49FA-B009-F6123E4F4171}" destId="{14C7C340-AE6C-4267-A734-B1CD5B0F95DB}" srcOrd="0" destOrd="0" presId="urn:microsoft.com/office/officeart/2005/8/layout/pyramid1"/>
    <dgm:cxn modelId="{0445EE93-2E59-4ED2-906C-33ADAF989588}" type="presParOf" srcId="{D61A5EC0-557F-49FA-B009-F6123E4F4171}" destId="{55654722-4010-40D5-AE56-BB4CB9441616}" srcOrd="1" destOrd="0" presId="urn:microsoft.com/office/officeart/2005/8/layout/pyramid1"/>
    <dgm:cxn modelId="{1935049F-C4C2-4E78-BE3A-462EC47D3EF5}" type="presParOf" srcId="{A9240C20-096F-47A7-B16C-3BDBDA49F52A}" destId="{78B745C0-8FED-4330-AD2C-198BB04D9988}" srcOrd="1" destOrd="0" presId="urn:microsoft.com/office/officeart/2005/8/layout/pyramid1"/>
    <dgm:cxn modelId="{C09A18E7-0143-487C-B98E-D09D96505DC7}" type="presParOf" srcId="{78B745C0-8FED-4330-AD2C-198BB04D9988}" destId="{35257BC3-32E6-4A0B-9949-C54ADBF41EE4}" srcOrd="0" destOrd="0" presId="urn:microsoft.com/office/officeart/2005/8/layout/pyramid1"/>
    <dgm:cxn modelId="{F4558BCC-453E-45FD-8E1D-5044CB618BFE}" type="presParOf" srcId="{78B745C0-8FED-4330-AD2C-198BB04D9988}" destId="{B1A7BDD8-115C-472E-BE30-6F332BBE1AAB}" srcOrd="1" destOrd="0" presId="urn:microsoft.com/office/officeart/2005/8/layout/pyramid1"/>
    <dgm:cxn modelId="{5A7029F2-B139-427D-BB8C-A725468036F8}" type="presParOf" srcId="{A9240C20-096F-47A7-B16C-3BDBDA49F52A}" destId="{758EA545-5A1D-4C0E-B1CE-AE07DD7FA87F}" srcOrd="2" destOrd="0" presId="urn:microsoft.com/office/officeart/2005/8/layout/pyramid1"/>
    <dgm:cxn modelId="{31E9E500-FD2E-4A49-8958-375AC8029265}" type="presParOf" srcId="{758EA545-5A1D-4C0E-B1CE-AE07DD7FA87F}" destId="{7105AA66-A84A-4F1A-9D13-B1CF7E1E7885}" srcOrd="0" destOrd="0" presId="urn:microsoft.com/office/officeart/2005/8/layout/pyramid1"/>
    <dgm:cxn modelId="{66C718FB-4516-42C7-AA95-238934EE6B2D}" type="presParOf" srcId="{758EA545-5A1D-4C0E-B1CE-AE07DD7FA87F}" destId="{F7BB3C6D-1CA7-4D2E-8C04-6D8EBB6B575B}" srcOrd="1" destOrd="0" presId="urn:microsoft.com/office/officeart/2005/8/layout/pyramid1"/>
    <dgm:cxn modelId="{0A59C99C-5A38-479C-BA1D-ACDDFB8BC861}" type="presParOf" srcId="{A9240C20-096F-47A7-B16C-3BDBDA49F52A}" destId="{9D5D5E14-82A5-458F-BF83-1ED271B3E3FF}" srcOrd="3" destOrd="0" presId="urn:microsoft.com/office/officeart/2005/8/layout/pyramid1"/>
    <dgm:cxn modelId="{CDB93644-3A9A-4B38-9624-1C48A94607C9}" type="presParOf" srcId="{9D5D5E14-82A5-458F-BF83-1ED271B3E3FF}" destId="{0A83072C-129B-40C9-9E35-CD04746FD09B}" srcOrd="0" destOrd="0" presId="urn:microsoft.com/office/officeart/2005/8/layout/pyramid1"/>
    <dgm:cxn modelId="{95B06180-CBA7-4DC0-B2B1-297D06987D9D}" type="presParOf" srcId="{9D5D5E14-82A5-458F-BF83-1ED271B3E3FF}" destId="{75DE08A5-199B-4834-9249-A0E8C0114E6A}" srcOrd="1" destOrd="0" presId="urn:microsoft.com/office/officeart/2005/8/layout/pyramid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FD0FC7-F2B3-4C62-8379-B348C77818D2}" type="doc">
      <dgm:prSet loTypeId="urn:microsoft.com/office/officeart/2005/8/layout/pyramid1" loCatId="pyramid" qsTypeId="urn:microsoft.com/office/officeart/2005/8/quickstyle/simple1" qsCatId="simple" csTypeId="urn:microsoft.com/office/officeart/2005/8/colors/colorful1" csCatId="colorful" phldr="1"/>
      <dgm:spPr/>
    </dgm:pt>
    <dgm:pt modelId="{277ED42E-A66D-4B17-AE3E-67DDC93A52BB}">
      <dgm:prSet phldrT="[Tekst]"/>
      <dgm:spPr/>
      <dgm:t>
        <a:bodyPr/>
        <a:lstStyle/>
        <a:p>
          <a:r>
            <a:rPr lang="en-US" dirty="0" smtClean="0"/>
            <a:t>C, C++</a:t>
          </a:r>
          <a:endParaRPr lang="nl-NL" dirty="0"/>
        </a:p>
      </dgm:t>
    </dgm:pt>
    <dgm:pt modelId="{EEF0371A-762F-4D53-A194-24734204F0F1}" type="parTrans" cxnId="{8B44509B-7CBE-4529-8A24-99FD51E4E91F}">
      <dgm:prSet/>
      <dgm:spPr/>
      <dgm:t>
        <a:bodyPr/>
        <a:lstStyle/>
        <a:p>
          <a:endParaRPr lang="nl-NL"/>
        </a:p>
      </dgm:t>
    </dgm:pt>
    <dgm:pt modelId="{F858B0BF-C57D-4040-8DAB-F28648298748}" type="sibTrans" cxnId="{8B44509B-7CBE-4529-8A24-99FD51E4E91F}">
      <dgm:prSet/>
      <dgm:spPr/>
      <dgm:t>
        <a:bodyPr/>
        <a:lstStyle/>
        <a:p>
          <a:endParaRPr lang="nl-NL"/>
        </a:p>
      </dgm:t>
    </dgm:pt>
    <dgm:pt modelId="{079BC1E8-DD48-4975-880C-CBADFE8156D8}">
      <dgm:prSet phldrT="[Tekst]"/>
      <dgm:spPr/>
      <dgm:t>
        <a:bodyPr/>
        <a:lstStyle/>
        <a:p>
          <a:r>
            <a:rPr lang="en-US" dirty="0" smtClean="0"/>
            <a:t>Assembly</a:t>
          </a:r>
          <a:endParaRPr lang="nl-NL" dirty="0"/>
        </a:p>
      </dgm:t>
    </dgm:pt>
    <dgm:pt modelId="{DEC3E00B-C67F-4DC7-8D13-F6D964D5FA43}" type="parTrans" cxnId="{E57637DC-4C7F-4D1F-88F0-90CC67B37AC1}">
      <dgm:prSet/>
      <dgm:spPr/>
      <dgm:t>
        <a:bodyPr/>
        <a:lstStyle/>
        <a:p>
          <a:endParaRPr lang="nl-NL"/>
        </a:p>
      </dgm:t>
    </dgm:pt>
    <dgm:pt modelId="{4DB4CD75-2BA2-44F8-B0AB-8F4B60B42CB6}" type="sibTrans" cxnId="{E57637DC-4C7F-4D1F-88F0-90CC67B37AC1}">
      <dgm:prSet/>
      <dgm:spPr/>
      <dgm:t>
        <a:bodyPr/>
        <a:lstStyle/>
        <a:p>
          <a:endParaRPr lang="nl-NL"/>
        </a:p>
      </dgm:t>
    </dgm:pt>
    <dgm:pt modelId="{2C0D2646-503D-49E1-AA88-7CA7C98B950A}">
      <dgm:prSet phldrT="[Tekst]"/>
      <dgm:spPr/>
      <dgm:t>
        <a:bodyPr/>
        <a:lstStyle/>
        <a:p>
          <a:r>
            <a:rPr lang="en-US" dirty="0" err="1" smtClean="0"/>
            <a:t>Opcode</a:t>
          </a:r>
          <a:endParaRPr lang="nl-NL" dirty="0"/>
        </a:p>
      </dgm:t>
    </dgm:pt>
    <dgm:pt modelId="{808FF28E-8845-4C41-BF70-CAD9ADB2B299}" type="parTrans" cxnId="{22B06906-41DC-40BD-A7F1-11DB91DEC8F7}">
      <dgm:prSet/>
      <dgm:spPr/>
      <dgm:t>
        <a:bodyPr/>
        <a:lstStyle/>
        <a:p>
          <a:endParaRPr lang="nl-NL"/>
        </a:p>
      </dgm:t>
    </dgm:pt>
    <dgm:pt modelId="{DC8D2498-42C6-4F8F-A2E7-A9CB73E7AB93}" type="sibTrans" cxnId="{22B06906-41DC-40BD-A7F1-11DB91DEC8F7}">
      <dgm:prSet/>
      <dgm:spPr/>
      <dgm:t>
        <a:bodyPr/>
        <a:lstStyle/>
        <a:p>
          <a:endParaRPr lang="nl-NL"/>
        </a:p>
      </dgm:t>
    </dgm:pt>
    <dgm:pt modelId="{2C72BEAE-B034-4D37-AD75-0F66875309EB}" type="pres">
      <dgm:prSet presAssocID="{A0FD0FC7-F2B3-4C62-8379-B348C77818D2}" presName="Name0" presStyleCnt="0">
        <dgm:presLayoutVars>
          <dgm:dir/>
          <dgm:animLvl val="lvl"/>
          <dgm:resizeHandles val="exact"/>
        </dgm:presLayoutVars>
      </dgm:prSet>
      <dgm:spPr/>
    </dgm:pt>
    <dgm:pt modelId="{386E895A-1D86-4755-954D-C79F40ABB8A5}" type="pres">
      <dgm:prSet presAssocID="{277ED42E-A66D-4B17-AE3E-67DDC93A52BB}" presName="Name8" presStyleCnt="0"/>
      <dgm:spPr/>
    </dgm:pt>
    <dgm:pt modelId="{93B908AD-51E7-4356-9F2B-FD3A702DC5E3}" type="pres">
      <dgm:prSet presAssocID="{277ED42E-A66D-4B17-AE3E-67DDC93A52BB}" presName="level" presStyleLbl="node1" presStyleIdx="0" presStyleCnt="3" custScaleX="106372">
        <dgm:presLayoutVars>
          <dgm:chMax val="1"/>
          <dgm:bulletEnabled val="1"/>
        </dgm:presLayoutVars>
      </dgm:prSet>
      <dgm:spPr/>
      <dgm:t>
        <a:bodyPr/>
        <a:lstStyle/>
        <a:p>
          <a:endParaRPr lang="nl-NL"/>
        </a:p>
      </dgm:t>
    </dgm:pt>
    <dgm:pt modelId="{D2AE007F-3A0A-4F32-934F-94066974362F}" type="pres">
      <dgm:prSet presAssocID="{277ED42E-A66D-4B17-AE3E-67DDC93A52BB}" presName="levelTx" presStyleLbl="revTx" presStyleIdx="0" presStyleCnt="0">
        <dgm:presLayoutVars>
          <dgm:chMax val="1"/>
          <dgm:bulletEnabled val="1"/>
        </dgm:presLayoutVars>
      </dgm:prSet>
      <dgm:spPr/>
      <dgm:t>
        <a:bodyPr/>
        <a:lstStyle/>
        <a:p>
          <a:endParaRPr lang="nl-NL"/>
        </a:p>
      </dgm:t>
    </dgm:pt>
    <dgm:pt modelId="{2C40B9C9-9A48-4E22-BA42-430893685228}" type="pres">
      <dgm:prSet presAssocID="{079BC1E8-DD48-4975-880C-CBADFE8156D8}" presName="Name8" presStyleCnt="0"/>
      <dgm:spPr/>
    </dgm:pt>
    <dgm:pt modelId="{74D576F4-BA7E-42D1-A240-711F7243D32D}" type="pres">
      <dgm:prSet presAssocID="{079BC1E8-DD48-4975-880C-CBADFE8156D8}" presName="level" presStyleLbl="node1" presStyleIdx="1" presStyleCnt="3">
        <dgm:presLayoutVars>
          <dgm:chMax val="1"/>
          <dgm:bulletEnabled val="1"/>
        </dgm:presLayoutVars>
      </dgm:prSet>
      <dgm:spPr/>
      <dgm:t>
        <a:bodyPr/>
        <a:lstStyle/>
        <a:p>
          <a:endParaRPr lang="nl-NL"/>
        </a:p>
      </dgm:t>
    </dgm:pt>
    <dgm:pt modelId="{195EBD86-4BF8-4C67-8C9E-42CDA4651A67}" type="pres">
      <dgm:prSet presAssocID="{079BC1E8-DD48-4975-880C-CBADFE8156D8}" presName="levelTx" presStyleLbl="revTx" presStyleIdx="0" presStyleCnt="0">
        <dgm:presLayoutVars>
          <dgm:chMax val="1"/>
          <dgm:bulletEnabled val="1"/>
        </dgm:presLayoutVars>
      </dgm:prSet>
      <dgm:spPr/>
      <dgm:t>
        <a:bodyPr/>
        <a:lstStyle/>
        <a:p>
          <a:endParaRPr lang="nl-NL"/>
        </a:p>
      </dgm:t>
    </dgm:pt>
    <dgm:pt modelId="{5C332051-A7A6-4464-99A4-AA3B92EA80CA}" type="pres">
      <dgm:prSet presAssocID="{2C0D2646-503D-49E1-AA88-7CA7C98B950A}" presName="Name8" presStyleCnt="0"/>
      <dgm:spPr/>
    </dgm:pt>
    <dgm:pt modelId="{68B3CFE7-9E70-4DB5-8BC0-30678B5AC7A1}" type="pres">
      <dgm:prSet presAssocID="{2C0D2646-503D-49E1-AA88-7CA7C98B950A}" presName="level" presStyleLbl="node1" presStyleIdx="2" presStyleCnt="3">
        <dgm:presLayoutVars>
          <dgm:chMax val="1"/>
          <dgm:bulletEnabled val="1"/>
        </dgm:presLayoutVars>
      </dgm:prSet>
      <dgm:spPr/>
      <dgm:t>
        <a:bodyPr/>
        <a:lstStyle/>
        <a:p>
          <a:endParaRPr lang="nl-NL"/>
        </a:p>
      </dgm:t>
    </dgm:pt>
    <dgm:pt modelId="{E4E95885-CF95-4D0F-AADA-B4EC292E9F19}" type="pres">
      <dgm:prSet presAssocID="{2C0D2646-503D-49E1-AA88-7CA7C98B950A}" presName="levelTx" presStyleLbl="revTx" presStyleIdx="0" presStyleCnt="0">
        <dgm:presLayoutVars>
          <dgm:chMax val="1"/>
          <dgm:bulletEnabled val="1"/>
        </dgm:presLayoutVars>
      </dgm:prSet>
      <dgm:spPr/>
      <dgm:t>
        <a:bodyPr/>
        <a:lstStyle/>
        <a:p>
          <a:endParaRPr lang="nl-NL"/>
        </a:p>
      </dgm:t>
    </dgm:pt>
  </dgm:ptLst>
  <dgm:cxnLst>
    <dgm:cxn modelId="{C328C8DE-E779-4FB8-A56A-C4A5A17098FC}" type="presOf" srcId="{277ED42E-A66D-4B17-AE3E-67DDC93A52BB}" destId="{D2AE007F-3A0A-4F32-934F-94066974362F}" srcOrd="1" destOrd="0" presId="urn:microsoft.com/office/officeart/2005/8/layout/pyramid1"/>
    <dgm:cxn modelId="{22B06906-41DC-40BD-A7F1-11DB91DEC8F7}" srcId="{A0FD0FC7-F2B3-4C62-8379-B348C77818D2}" destId="{2C0D2646-503D-49E1-AA88-7CA7C98B950A}" srcOrd="2" destOrd="0" parTransId="{808FF28E-8845-4C41-BF70-CAD9ADB2B299}" sibTransId="{DC8D2498-42C6-4F8F-A2E7-A9CB73E7AB93}"/>
    <dgm:cxn modelId="{9BAD8AC1-3DD5-4B7F-9536-A2F96981BCC4}" type="presOf" srcId="{2C0D2646-503D-49E1-AA88-7CA7C98B950A}" destId="{E4E95885-CF95-4D0F-AADA-B4EC292E9F19}" srcOrd="1" destOrd="0" presId="urn:microsoft.com/office/officeart/2005/8/layout/pyramid1"/>
    <dgm:cxn modelId="{8B44509B-7CBE-4529-8A24-99FD51E4E91F}" srcId="{A0FD0FC7-F2B3-4C62-8379-B348C77818D2}" destId="{277ED42E-A66D-4B17-AE3E-67DDC93A52BB}" srcOrd="0" destOrd="0" parTransId="{EEF0371A-762F-4D53-A194-24734204F0F1}" sibTransId="{F858B0BF-C57D-4040-8DAB-F28648298748}"/>
    <dgm:cxn modelId="{F4E71B48-9086-4070-8F87-E8DB694866DF}" type="presOf" srcId="{2C0D2646-503D-49E1-AA88-7CA7C98B950A}" destId="{68B3CFE7-9E70-4DB5-8BC0-30678B5AC7A1}" srcOrd="0" destOrd="0" presId="urn:microsoft.com/office/officeart/2005/8/layout/pyramid1"/>
    <dgm:cxn modelId="{0FAC53E7-2896-4C83-B77F-07744805DB7F}" type="presOf" srcId="{A0FD0FC7-F2B3-4C62-8379-B348C77818D2}" destId="{2C72BEAE-B034-4D37-AD75-0F66875309EB}" srcOrd="0" destOrd="0" presId="urn:microsoft.com/office/officeart/2005/8/layout/pyramid1"/>
    <dgm:cxn modelId="{C7435B21-3451-4FAE-A065-2EE9BB23F7D4}" type="presOf" srcId="{277ED42E-A66D-4B17-AE3E-67DDC93A52BB}" destId="{93B908AD-51E7-4356-9F2B-FD3A702DC5E3}" srcOrd="0" destOrd="0" presId="urn:microsoft.com/office/officeart/2005/8/layout/pyramid1"/>
    <dgm:cxn modelId="{EDDEFA25-8050-4195-88E4-2A2F43718684}" type="presOf" srcId="{079BC1E8-DD48-4975-880C-CBADFE8156D8}" destId="{195EBD86-4BF8-4C67-8C9E-42CDA4651A67}" srcOrd="1" destOrd="0" presId="urn:microsoft.com/office/officeart/2005/8/layout/pyramid1"/>
    <dgm:cxn modelId="{99B1396F-2CB0-4DC8-9C9F-E3D48C93BDAA}" type="presOf" srcId="{079BC1E8-DD48-4975-880C-CBADFE8156D8}" destId="{74D576F4-BA7E-42D1-A240-711F7243D32D}" srcOrd="0" destOrd="0" presId="urn:microsoft.com/office/officeart/2005/8/layout/pyramid1"/>
    <dgm:cxn modelId="{E57637DC-4C7F-4D1F-88F0-90CC67B37AC1}" srcId="{A0FD0FC7-F2B3-4C62-8379-B348C77818D2}" destId="{079BC1E8-DD48-4975-880C-CBADFE8156D8}" srcOrd="1" destOrd="0" parTransId="{DEC3E00B-C67F-4DC7-8D13-F6D964D5FA43}" sibTransId="{4DB4CD75-2BA2-44F8-B0AB-8F4B60B42CB6}"/>
    <dgm:cxn modelId="{2104EEAF-5DB1-4DB9-9863-8C841B92DA7E}" type="presParOf" srcId="{2C72BEAE-B034-4D37-AD75-0F66875309EB}" destId="{386E895A-1D86-4755-954D-C79F40ABB8A5}" srcOrd="0" destOrd="0" presId="urn:microsoft.com/office/officeart/2005/8/layout/pyramid1"/>
    <dgm:cxn modelId="{E726DA3C-CA93-46A6-9A1A-136434993D34}" type="presParOf" srcId="{386E895A-1D86-4755-954D-C79F40ABB8A5}" destId="{93B908AD-51E7-4356-9F2B-FD3A702DC5E3}" srcOrd="0" destOrd="0" presId="urn:microsoft.com/office/officeart/2005/8/layout/pyramid1"/>
    <dgm:cxn modelId="{78E2BF77-3CE0-4483-9C32-727E31AA2C79}" type="presParOf" srcId="{386E895A-1D86-4755-954D-C79F40ABB8A5}" destId="{D2AE007F-3A0A-4F32-934F-94066974362F}" srcOrd="1" destOrd="0" presId="urn:microsoft.com/office/officeart/2005/8/layout/pyramid1"/>
    <dgm:cxn modelId="{C37DCD47-1FB1-4F2D-AF56-84EEED64F3EA}" type="presParOf" srcId="{2C72BEAE-B034-4D37-AD75-0F66875309EB}" destId="{2C40B9C9-9A48-4E22-BA42-430893685228}" srcOrd="1" destOrd="0" presId="urn:microsoft.com/office/officeart/2005/8/layout/pyramid1"/>
    <dgm:cxn modelId="{269CDC34-8075-4B0B-A9E8-ACB8DF008D61}" type="presParOf" srcId="{2C40B9C9-9A48-4E22-BA42-430893685228}" destId="{74D576F4-BA7E-42D1-A240-711F7243D32D}" srcOrd="0" destOrd="0" presId="urn:microsoft.com/office/officeart/2005/8/layout/pyramid1"/>
    <dgm:cxn modelId="{1BA19B70-5905-4342-A023-F7F29BDD48D5}" type="presParOf" srcId="{2C40B9C9-9A48-4E22-BA42-430893685228}" destId="{195EBD86-4BF8-4C67-8C9E-42CDA4651A67}" srcOrd="1" destOrd="0" presId="urn:microsoft.com/office/officeart/2005/8/layout/pyramid1"/>
    <dgm:cxn modelId="{1AABB14D-44C3-4AB3-9FEB-F037D2D281EF}" type="presParOf" srcId="{2C72BEAE-B034-4D37-AD75-0F66875309EB}" destId="{5C332051-A7A6-4464-99A4-AA3B92EA80CA}" srcOrd="2" destOrd="0" presId="urn:microsoft.com/office/officeart/2005/8/layout/pyramid1"/>
    <dgm:cxn modelId="{B41E2B30-5768-475F-BEE4-BE3BE53F5AD6}" type="presParOf" srcId="{5C332051-A7A6-4464-99A4-AA3B92EA80CA}" destId="{68B3CFE7-9E70-4DB5-8BC0-30678B5AC7A1}" srcOrd="0" destOrd="0" presId="urn:microsoft.com/office/officeart/2005/8/layout/pyramid1"/>
    <dgm:cxn modelId="{BCBABCAA-5221-4BCE-BDBF-72D4ACF6359B}" type="presParOf" srcId="{5C332051-A7A6-4464-99A4-AA3B92EA80CA}" destId="{E4E95885-CF95-4D0F-AADA-B4EC292E9F19}" srcOrd="1" destOrd="0" presId="urn:microsoft.com/office/officeart/2005/8/layout/pyramid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3608" cy="339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5494" y="1"/>
            <a:ext cx="4303608" cy="339725"/>
          </a:xfrm>
          <a:prstGeom prst="rect">
            <a:avLst/>
          </a:prstGeom>
        </p:spPr>
        <p:txBody>
          <a:bodyPr vert="horz" lIns="91440" tIns="45720" rIns="91440" bIns="45720" rtlCol="0"/>
          <a:lstStyle>
            <a:lvl1pPr algn="r">
              <a:defRPr sz="1200"/>
            </a:lvl1pPr>
          </a:lstStyle>
          <a:p>
            <a:fld id="{0372E2FF-3206-4A6B-A199-DE191A3AB461}" type="datetimeFigureOut">
              <a:rPr lang="en-US" smtClean="0"/>
              <a:t>4/1/2015</a:t>
            </a:fld>
            <a:endParaRPr lang="en-US"/>
          </a:p>
        </p:txBody>
      </p:sp>
      <p:sp>
        <p:nvSpPr>
          <p:cNvPr id="4" name="Footer Placeholder 3"/>
          <p:cNvSpPr>
            <a:spLocks noGrp="1"/>
          </p:cNvSpPr>
          <p:nvPr>
            <p:ph type="ftr" sz="quarter" idx="2"/>
          </p:nvPr>
        </p:nvSpPr>
        <p:spPr>
          <a:xfrm>
            <a:off x="0" y="6453596"/>
            <a:ext cx="4303608" cy="339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5494" y="6453596"/>
            <a:ext cx="4303608" cy="339725"/>
          </a:xfrm>
          <a:prstGeom prst="rect">
            <a:avLst/>
          </a:prstGeom>
        </p:spPr>
        <p:txBody>
          <a:bodyPr vert="horz" lIns="91440" tIns="45720" rIns="91440" bIns="45720" rtlCol="0" anchor="b"/>
          <a:lstStyle>
            <a:lvl1pPr algn="r">
              <a:defRPr sz="1200"/>
            </a:lvl1pPr>
          </a:lstStyle>
          <a:p>
            <a:fld id="{29282688-91B1-4D13-B835-A26CBFBAC950}" type="slidenum">
              <a:rPr lang="en-US" smtClean="0"/>
              <a:t>‹nr.›</a:t>
            </a:fld>
            <a:endParaRPr lang="en-US"/>
          </a:p>
        </p:txBody>
      </p:sp>
    </p:spTree>
    <p:extLst>
      <p:ext uri="{BB962C8B-B14F-4D97-AF65-F5344CB8AC3E}">
        <p14:creationId xmlns:p14="http://schemas.microsoft.com/office/powerpoint/2010/main" val="26443945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3608" cy="339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25494" y="1"/>
            <a:ext cx="4303608" cy="339725"/>
          </a:xfrm>
          <a:prstGeom prst="rect">
            <a:avLst/>
          </a:prstGeom>
        </p:spPr>
        <p:txBody>
          <a:bodyPr vert="horz" lIns="91440" tIns="45720" rIns="91440" bIns="45720" rtlCol="0"/>
          <a:lstStyle>
            <a:lvl1pPr algn="r">
              <a:defRPr sz="1200"/>
            </a:lvl1pPr>
          </a:lstStyle>
          <a:p>
            <a:fld id="{F4AA5549-4316-4AC4-9A00-CE0120212353}" type="datetimeFigureOut">
              <a:rPr lang="en-US" smtClean="0"/>
              <a:t>4/1/2015</a:t>
            </a:fld>
            <a:endParaRPr lang="en-US"/>
          </a:p>
        </p:txBody>
      </p:sp>
      <p:sp>
        <p:nvSpPr>
          <p:cNvPr id="4" name="Slide Image Placeholder 3"/>
          <p:cNvSpPr>
            <a:spLocks noGrp="1" noRot="1" noChangeAspect="1"/>
          </p:cNvSpPr>
          <p:nvPr>
            <p:ph type="sldImg" idx="2"/>
          </p:nvPr>
        </p:nvSpPr>
        <p:spPr>
          <a:xfrm>
            <a:off x="3267075" y="509588"/>
            <a:ext cx="3397250" cy="25479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3140" y="3227387"/>
            <a:ext cx="7945120" cy="305752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5"/>
          </p:nvPr>
        </p:nvSpPr>
        <p:spPr>
          <a:xfrm>
            <a:off x="5625494" y="6453596"/>
            <a:ext cx="4303608" cy="339725"/>
          </a:xfrm>
          <a:prstGeom prst="rect">
            <a:avLst/>
          </a:prstGeom>
        </p:spPr>
        <p:txBody>
          <a:bodyPr vert="horz" lIns="91440" tIns="45720" rIns="91440" bIns="45720" rtlCol="0" anchor="b"/>
          <a:lstStyle>
            <a:lvl1pPr algn="r">
              <a:defRPr sz="1200"/>
            </a:lvl1pPr>
          </a:lstStyle>
          <a:p>
            <a:fld id="{75DE481D-F6AB-4630-A048-AB25EC70A5B9}" type="slidenum">
              <a:rPr lang="en-US" smtClean="0"/>
              <a:t>‹nr.›</a:t>
            </a:fld>
            <a:endParaRPr lang="en-US"/>
          </a:p>
        </p:txBody>
      </p:sp>
      <p:sp>
        <p:nvSpPr>
          <p:cNvPr id="8" name="Footer Placeholder 7"/>
          <p:cNvSpPr>
            <a:spLocks noGrp="1"/>
          </p:cNvSpPr>
          <p:nvPr>
            <p:ph type="ftr" sz="quarter" idx="4"/>
          </p:nvPr>
        </p:nvSpPr>
        <p:spPr>
          <a:xfrm>
            <a:off x="0" y="6453596"/>
            <a:ext cx="4303608" cy="3397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728310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binaryconvert.com/result_float.html?decimal=049046050050"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www.h-schmidt.net/FloatConverter/IEEE754.html" TargetMode="External"/><Relationship Id="rId4" Type="http://schemas.openxmlformats.org/officeDocument/2006/relationships/hyperlink" Target="http://nl.wikipedia.org/wiki/Zwevendekommageta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stata.com/support/faqs/data-management/float-data-type/"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en.wikipedia.org/wiki/IEEE_floating_poin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Les 1</a:t>
            </a:r>
            <a:endParaRPr lang="nl-NL" dirty="0" smtClean="0"/>
          </a:p>
          <a:p>
            <a:pPr eaLnBrk="1" hangingPunct="1"/>
            <a:endParaRPr lang="nl-NL" dirty="0" smtClean="0"/>
          </a:p>
        </p:txBody>
      </p:sp>
    </p:spTree>
    <p:extLst>
      <p:ext uri="{BB962C8B-B14F-4D97-AF65-F5344CB8AC3E}">
        <p14:creationId xmlns:p14="http://schemas.microsoft.com/office/powerpoint/2010/main" val="1766310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a:noFill/>
        </p:spPr>
        <p:txBody>
          <a:bodyPr/>
          <a:lstStyle/>
          <a:p>
            <a:pPr eaLnBrk="1" hangingPunct="1"/>
            <a:endParaRPr lang="nl-NL" dirty="0" smtClean="0"/>
          </a:p>
        </p:txBody>
      </p:sp>
    </p:spTree>
    <p:extLst>
      <p:ext uri="{BB962C8B-B14F-4D97-AF65-F5344CB8AC3E}">
        <p14:creationId xmlns:p14="http://schemas.microsoft.com/office/powerpoint/2010/main" val="39683111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8863673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40666670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62649841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62649841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71535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Rot="1" noChangeAspect="1" noChangeArrowheads="1" noTextEdit="1"/>
          </p:cNvSpPr>
          <p:nvPr>
            <p:ph type="sldImg"/>
          </p:nvPr>
        </p:nvSpPr>
        <p:spPr>
          <a:ln/>
        </p:spPr>
      </p:sp>
      <p:sp>
        <p:nvSpPr>
          <p:cNvPr id="27955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7034717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8790535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1563654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7225601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181670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76201529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71019990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p:spPr>
        <p:txBody>
          <a:bodyPr/>
          <a:lstStyle/>
          <a:p>
            <a:pPr eaLnBrk="1" hangingPunct="1"/>
            <a:r>
              <a:rPr lang="nl-NL" sz="900" dirty="0" smtClean="0"/>
              <a:t>TODO: </a:t>
            </a:r>
            <a:r>
              <a:rPr lang="nl-NL" sz="900" dirty="0" err="1" smtClean="0"/>
              <a:t>relative</a:t>
            </a:r>
            <a:r>
              <a:rPr lang="nl-NL" sz="900" baseline="0" dirty="0" smtClean="0"/>
              <a:t> </a:t>
            </a:r>
            <a:r>
              <a:rPr lang="nl-NL" sz="900" baseline="0" dirty="0" err="1" smtClean="0"/>
              <a:t>paths</a:t>
            </a:r>
            <a:endParaRPr lang="nl-NL" sz="900" dirty="0" smtClean="0"/>
          </a:p>
        </p:txBody>
      </p:sp>
    </p:spTree>
    <p:extLst>
      <p:ext uri="{BB962C8B-B14F-4D97-AF65-F5344CB8AC3E}">
        <p14:creationId xmlns:p14="http://schemas.microsoft.com/office/powerpoint/2010/main" val="34793148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p:spPr>
        <p:txBody>
          <a:bodyPr/>
          <a:lstStyle/>
          <a:p>
            <a:pPr eaLnBrk="1" hangingPunct="1"/>
            <a:r>
              <a:rPr lang="en-US" dirty="0" err="1" smtClean="0"/>
              <a:t>Laten</a:t>
            </a:r>
            <a:r>
              <a:rPr lang="en-US" dirty="0" smtClean="0"/>
              <a:t> </a:t>
            </a:r>
            <a:r>
              <a:rPr lang="en-US" dirty="0" err="1" smtClean="0"/>
              <a:t>zien</a:t>
            </a:r>
            <a:r>
              <a:rPr lang="en-US" dirty="0" smtClean="0"/>
              <a:t> </a:t>
            </a:r>
            <a:r>
              <a:rPr lang="en-US" dirty="0" err="1" smtClean="0"/>
              <a:t>waar</a:t>
            </a:r>
            <a:r>
              <a:rPr lang="en-US" dirty="0" smtClean="0"/>
              <a:t> informative is </a:t>
            </a:r>
            <a:r>
              <a:rPr lang="en-US" dirty="0" err="1" smtClean="0"/>
              <a:t>te</a:t>
            </a:r>
            <a:r>
              <a:rPr lang="en-US" dirty="0" smtClean="0"/>
              <a:t> </a:t>
            </a:r>
            <a:r>
              <a:rPr lang="en-US" dirty="0" err="1" smtClean="0"/>
              <a:t>halen</a:t>
            </a:r>
            <a:r>
              <a:rPr lang="en-US" dirty="0" smtClean="0"/>
              <a:t> m.b.t. C </a:t>
            </a:r>
            <a:r>
              <a:rPr lang="en-US" dirty="0" err="1" smtClean="0"/>
              <a:t>functies</a:t>
            </a:r>
            <a:r>
              <a:rPr lang="en-US" dirty="0" smtClean="0"/>
              <a:t>!</a:t>
            </a:r>
            <a:endParaRPr lang="nl-NL" dirty="0" smtClean="0"/>
          </a:p>
        </p:txBody>
      </p:sp>
    </p:spTree>
    <p:extLst>
      <p:ext uri="{BB962C8B-B14F-4D97-AF65-F5344CB8AC3E}">
        <p14:creationId xmlns:p14="http://schemas.microsoft.com/office/powerpoint/2010/main" val="4150779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0511531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75DE481D-F6AB-4630-A048-AB25EC70A5B9}" type="slidenum">
              <a:rPr lang="en-US" smtClean="0"/>
              <a:t>166</a:t>
            </a:fld>
            <a:endParaRPr lang="en-US"/>
          </a:p>
        </p:txBody>
      </p:sp>
    </p:spTree>
    <p:extLst>
      <p:ext uri="{BB962C8B-B14F-4D97-AF65-F5344CB8AC3E}">
        <p14:creationId xmlns:p14="http://schemas.microsoft.com/office/powerpoint/2010/main" val="10445076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a:noFill/>
        </p:spPr>
        <p:txBody>
          <a:bodyPr/>
          <a:lstStyle/>
          <a:p>
            <a:pPr eaLnBrk="1" hangingPunct="1"/>
            <a:r>
              <a:rPr lang="en-US" dirty="0" smtClean="0"/>
              <a:t>Les 6</a:t>
            </a:r>
            <a:endParaRPr lang="nl-NL" dirty="0" smtClean="0"/>
          </a:p>
        </p:txBody>
      </p:sp>
    </p:spTree>
    <p:extLst>
      <p:ext uri="{BB962C8B-B14F-4D97-AF65-F5344CB8AC3E}">
        <p14:creationId xmlns:p14="http://schemas.microsoft.com/office/powerpoint/2010/main" val="289787443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4628746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08834720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07707197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0561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06442104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1327436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7 </a:t>
            </a:r>
            <a:r>
              <a:rPr lang="en-US" dirty="0" err="1" smtClean="0"/>
              <a:t>kleuren</a:t>
            </a:r>
            <a:r>
              <a:rPr lang="en-US" dirty="0" smtClean="0"/>
              <a:t> van de </a:t>
            </a:r>
            <a:r>
              <a:rPr lang="en-US" dirty="0" err="1" smtClean="0"/>
              <a:t>regenboog</a:t>
            </a:r>
            <a:r>
              <a:rPr lang="en-US" dirty="0" smtClean="0"/>
              <a:t>,</a:t>
            </a:r>
            <a:r>
              <a:rPr lang="en-US" baseline="0" dirty="0" smtClean="0"/>
              <a:t> we </a:t>
            </a:r>
            <a:r>
              <a:rPr lang="en-US" baseline="0" dirty="0" err="1" smtClean="0"/>
              <a:t>mogen</a:t>
            </a:r>
            <a:r>
              <a:rPr lang="en-US" baseline="0" dirty="0" smtClean="0"/>
              <a:t> </a:t>
            </a:r>
            <a:r>
              <a:rPr lang="en-US" baseline="0" dirty="0" err="1" smtClean="0"/>
              <a:t>er</a:t>
            </a:r>
            <a:r>
              <a:rPr lang="en-US" baseline="0" dirty="0" smtClean="0"/>
              <a:t> 3 </a:t>
            </a:r>
            <a:r>
              <a:rPr lang="en-US" baseline="0" dirty="0" err="1" smtClean="0"/>
              <a:t>kiezen</a:t>
            </a:r>
            <a:r>
              <a:rPr lang="en-US" baseline="0" dirty="0" smtClean="0"/>
              <a:t> (</a:t>
            </a:r>
            <a:r>
              <a:rPr lang="en-US" baseline="0" dirty="0" err="1" smtClean="0"/>
              <a:t>volgorde</a:t>
            </a:r>
            <a:r>
              <a:rPr lang="en-US" baseline="0" dirty="0" smtClean="0"/>
              <a:t> </a:t>
            </a:r>
            <a:r>
              <a:rPr lang="en-US" baseline="0" dirty="0" err="1" smtClean="0"/>
              <a:t>doet</a:t>
            </a:r>
            <a:r>
              <a:rPr lang="en-US" baseline="0" dirty="0" smtClean="0"/>
              <a:t> </a:t>
            </a:r>
            <a:r>
              <a:rPr lang="en-US" baseline="0" dirty="0" err="1" smtClean="0"/>
              <a:t>er</a:t>
            </a:r>
            <a:r>
              <a:rPr lang="en-US" baseline="0" dirty="0" smtClean="0"/>
              <a:t> </a:t>
            </a:r>
            <a:r>
              <a:rPr lang="en-US" baseline="0" dirty="0" err="1" smtClean="0"/>
              <a:t>niet</a:t>
            </a:r>
            <a:r>
              <a:rPr lang="en-US" baseline="0" dirty="0" smtClean="0"/>
              <a:t> toe) </a:t>
            </a:r>
            <a:r>
              <a:rPr lang="en-US" baseline="0" dirty="0" err="1" smtClean="0"/>
              <a:t>dan</a:t>
            </a:r>
            <a:r>
              <a:rPr lang="en-US" baseline="0" dirty="0" smtClean="0"/>
              <a:t> 7 </a:t>
            </a:r>
            <a:r>
              <a:rPr lang="en-US" baseline="0" dirty="0" err="1" smtClean="0"/>
              <a:t>boven</a:t>
            </a:r>
            <a:r>
              <a:rPr lang="en-US" baseline="0" dirty="0" smtClean="0"/>
              <a:t> 3</a:t>
            </a:r>
            <a:endParaRPr lang="nl-NL" dirty="0"/>
          </a:p>
        </p:txBody>
      </p:sp>
      <p:sp>
        <p:nvSpPr>
          <p:cNvPr id="4" name="Tijdelijke aanduiding voor dianummer 3"/>
          <p:cNvSpPr>
            <a:spLocks noGrp="1"/>
          </p:cNvSpPr>
          <p:nvPr>
            <p:ph type="sldNum" sz="quarter" idx="10"/>
          </p:nvPr>
        </p:nvSpPr>
        <p:spPr/>
        <p:txBody>
          <a:bodyPr/>
          <a:lstStyle/>
          <a:p>
            <a:fld id="{75DE481D-F6AB-4630-A048-AB25EC70A5B9}" type="slidenum">
              <a:rPr lang="en-US" smtClean="0"/>
              <a:t>180</a:t>
            </a:fld>
            <a:endParaRPr lang="en-US"/>
          </a:p>
        </p:txBody>
      </p:sp>
    </p:spTree>
    <p:extLst>
      <p:ext uri="{BB962C8B-B14F-4D97-AF65-F5344CB8AC3E}">
        <p14:creationId xmlns:p14="http://schemas.microsoft.com/office/powerpoint/2010/main" val="282199216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5757137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78048196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69779455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GESPRG Les 9</a:t>
            </a:r>
            <a:endParaRPr lang="nl-NL" dirty="0" smtClean="0"/>
          </a:p>
          <a:p>
            <a:pPr eaLnBrk="1" hangingPunct="1"/>
            <a:endParaRPr lang="nl-NL" dirty="0" smtClean="0"/>
          </a:p>
        </p:txBody>
      </p:sp>
    </p:spTree>
    <p:extLst>
      <p:ext uri="{BB962C8B-B14F-4D97-AF65-F5344CB8AC3E}">
        <p14:creationId xmlns:p14="http://schemas.microsoft.com/office/powerpoint/2010/main" val="402700781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42098434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75967186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3644031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94945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45874118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9559462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50185688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81590274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942971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1516621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27502339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54574460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01430069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a:noFill/>
        </p:spPr>
        <p:txBody>
          <a:bodyPr/>
          <a:lstStyle/>
          <a:p>
            <a:pPr eaLnBrk="1" hangingPunct="1"/>
            <a:r>
              <a:rPr lang="en-US" dirty="0" err="1" smtClean="0"/>
              <a:t>Vooraf</a:t>
            </a:r>
            <a:r>
              <a:rPr lang="en-US" dirty="0" smtClean="0"/>
              <a:t> of </a:t>
            </a:r>
            <a:r>
              <a:rPr lang="en-US" dirty="0" err="1" smtClean="0"/>
              <a:t>achteraf</a:t>
            </a:r>
            <a:r>
              <a:rPr lang="en-US" dirty="0" smtClean="0"/>
              <a:t> </a:t>
            </a:r>
            <a:r>
              <a:rPr lang="en-US" dirty="0" err="1" smtClean="0"/>
              <a:t>aan</a:t>
            </a:r>
            <a:r>
              <a:rPr lang="en-US" dirty="0" smtClean="0"/>
              <a:t> </a:t>
            </a:r>
            <a:r>
              <a:rPr lang="en-US" dirty="0" err="1" smtClean="0"/>
              <a:t>wat</a:t>
            </a:r>
            <a:r>
              <a:rPr lang="en-US" dirty="0" smtClean="0"/>
              <a:t>??</a:t>
            </a:r>
            <a:endParaRPr lang="nl-NL" dirty="0" smtClean="0"/>
          </a:p>
        </p:txBody>
      </p:sp>
    </p:spTree>
    <p:extLst>
      <p:ext uri="{BB962C8B-B14F-4D97-AF65-F5344CB8AC3E}">
        <p14:creationId xmlns:p14="http://schemas.microsoft.com/office/powerpoint/2010/main" val="180740588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507822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noFill/>
        </p:spPr>
        <p:txBody>
          <a:bodyPr/>
          <a:lstStyle/>
          <a:p>
            <a:pPr eaLnBrk="1" hangingPunct="1"/>
            <a:endParaRPr lang="nl-NL" dirty="0" smtClean="0"/>
          </a:p>
        </p:txBody>
      </p:sp>
    </p:spTree>
    <p:extLst>
      <p:ext uri="{BB962C8B-B14F-4D97-AF65-F5344CB8AC3E}">
        <p14:creationId xmlns:p14="http://schemas.microsoft.com/office/powerpoint/2010/main" val="109244798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Les 10</a:t>
            </a:r>
            <a:endParaRPr lang="nl-NL" dirty="0" smtClean="0"/>
          </a:p>
          <a:p>
            <a:pPr eaLnBrk="1" hangingPunct="1"/>
            <a:endParaRPr lang="nl-NL" dirty="0" smtClean="0"/>
          </a:p>
        </p:txBody>
      </p:sp>
    </p:spTree>
    <p:extLst>
      <p:ext uri="{BB962C8B-B14F-4D97-AF65-F5344CB8AC3E}">
        <p14:creationId xmlns:p14="http://schemas.microsoft.com/office/powerpoint/2010/main" val="221823539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75DE481D-F6AB-4630-A048-AB25EC70A5B9}" type="slidenum">
              <a:rPr lang="en-US" smtClean="0"/>
              <a:t>207</a:t>
            </a:fld>
            <a:endParaRPr lang="en-US"/>
          </a:p>
        </p:txBody>
      </p:sp>
    </p:spTree>
    <p:extLst>
      <p:ext uri="{BB962C8B-B14F-4D97-AF65-F5344CB8AC3E}">
        <p14:creationId xmlns:p14="http://schemas.microsoft.com/office/powerpoint/2010/main" val="121283641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GESPRG Les 11</a:t>
            </a:r>
            <a:endParaRPr lang="nl-NL" dirty="0" smtClean="0"/>
          </a:p>
          <a:p>
            <a:pPr eaLnBrk="1" hangingPunct="1"/>
            <a:endParaRPr lang="nl-NL" dirty="0" smtClean="0"/>
          </a:p>
        </p:txBody>
      </p:sp>
    </p:spTree>
    <p:extLst>
      <p:ext uri="{BB962C8B-B14F-4D97-AF65-F5344CB8AC3E}">
        <p14:creationId xmlns:p14="http://schemas.microsoft.com/office/powerpoint/2010/main" val="87981194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75DE481D-F6AB-4630-A048-AB25EC70A5B9}" type="slidenum">
              <a:rPr lang="en-US" smtClean="0"/>
              <a:t>222</a:t>
            </a:fld>
            <a:endParaRPr lang="en-US"/>
          </a:p>
        </p:txBody>
      </p:sp>
    </p:spTree>
    <p:extLst>
      <p:ext uri="{BB962C8B-B14F-4D97-AF65-F5344CB8AC3E}">
        <p14:creationId xmlns:p14="http://schemas.microsoft.com/office/powerpoint/2010/main" val="203921480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GESPRG Les 12</a:t>
            </a:r>
            <a:endParaRPr lang="nl-NL" dirty="0" smtClean="0"/>
          </a:p>
          <a:p>
            <a:pPr eaLnBrk="1" hangingPunct="1"/>
            <a:endParaRPr lang="nl-NL" dirty="0" smtClean="0"/>
          </a:p>
        </p:txBody>
      </p:sp>
    </p:spTree>
    <p:extLst>
      <p:ext uri="{BB962C8B-B14F-4D97-AF65-F5344CB8AC3E}">
        <p14:creationId xmlns:p14="http://schemas.microsoft.com/office/powerpoint/2010/main" val="139386463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21834379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1363897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17696057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15432796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986051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noFill/>
        </p:spPr>
        <p:txBody>
          <a:bodyPr/>
          <a:lstStyle/>
          <a:p>
            <a:pPr eaLnBrk="1" hangingPunct="1"/>
            <a:endParaRPr lang="nl-NL" dirty="0" smtClean="0"/>
          </a:p>
        </p:txBody>
      </p:sp>
    </p:spTree>
    <p:extLst>
      <p:ext uri="{BB962C8B-B14F-4D97-AF65-F5344CB8AC3E}">
        <p14:creationId xmlns:p14="http://schemas.microsoft.com/office/powerpoint/2010/main" val="15504190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74226335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424862959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35028637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671479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43352082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9566851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Rot="1" noChangeAspect="1" noChangeArrowheads="1" noTextEdit="1"/>
          </p:cNvSpPr>
          <p:nvPr>
            <p:ph type="sldImg"/>
          </p:nvPr>
        </p:nvSpPr>
        <p:spPr>
          <a:ln/>
        </p:spPr>
      </p:sp>
      <p:sp>
        <p:nvSpPr>
          <p:cNvPr id="31846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18231829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73345608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60694851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GESPRG Les 14</a:t>
            </a:r>
            <a:endParaRPr lang="nl-NL" dirty="0" smtClean="0"/>
          </a:p>
          <a:p>
            <a:pPr eaLnBrk="1" hangingPunct="1"/>
            <a:endParaRPr lang="nl-NL" dirty="0" smtClean="0"/>
          </a:p>
        </p:txBody>
      </p:sp>
    </p:spTree>
    <p:extLst>
      <p:ext uri="{BB962C8B-B14F-4D97-AF65-F5344CB8AC3E}">
        <p14:creationId xmlns:p14="http://schemas.microsoft.com/office/powerpoint/2010/main" val="4167177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a:noFill/>
        </p:spPr>
        <p:txBody>
          <a:bodyPr/>
          <a:lstStyle/>
          <a:p>
            <a:pPr eaLnBrk="1" hangingPunct="1"/>
            <a:endParaRPr lang="nl-NL" dirty="0" smtClean="0"/>
          </a:p>
        </p:txBody>
      </p:sp>
    </p:spTree>
    <p:extLst>
      <p:ext uri="{BB962C8B-B14F-4D97-AF65-F5344CB8AC3E}">
        <p14:creationId xmlns:p14="http://schemas.microsoft.com/office/powerpoint/2010/main" val="145577663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75DE481D-F6AB-4630-A048-AB25EC70A5B9}" type="slidenum">
              <a:rPr lang="en-US" smtClean="0"/>
              <a:t>251</a:t>
            </a:fld>
            <a:endParaRPr lang="en-US"/>
          </a:p>
        </p:txBody>
      </p:sp>
    </p:spTree>
    <p:extLst>
      <p:ext uri="{BB962C8B-B14F-4D97-AF65-F5344CB8AC3E}">
        <p14:creationId xmlns:p14="http://schemas.microsoft.com/office/powerpoint/2010/main" val="283052788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75DE481D-F6AB-4630-A048-AB25EC70A5B9}" type="slidenum">
              <a:rPr lang="en-US" smtClean="0"/>
              <a:t>252</a:t>
            </a:fld>
            <a:endParaRPr lang="en-US"/>
          </a:p>
        </p:txBody>
      </p:sp>
    </p:spTree>
    <p:extLst>
      <p:ext uri="{BB962C8B-B14F-4D97-AF65-F5344CB8AC3E}">
        <p14:creationId xmlns:p14="http://schemas.microsoft.com/office/powerpoint/2010/main" val="51245513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75DE481D-F6AB-4630-A048-AB25EC70A5B9}" type="slidenum">
              <a:rPr lang="en-US" smtClean="0"/>
              <a:t>261</a:t>
            </a:fld>
            <a:endParaRPr lang="en-US"/>
          </a:p>
        </p:txBody>
      </p:sp>
    </p:spTree>
    <p:extLst>
      <p:ext uri="{BB962C8B-B14F-4D97-AF65-F5344CB8AC3E}">
        <p14:creationId xmlns:p14="http://schemas.microsoft.com/office/powerpoint/2010/main" val="70459570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402874051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75DE481D-F6AB-4630-A048-AB25EC70A5B9}" type="slidenum">
              <a:rPr lang="en-US" smtClean="0"/>
              <a:t>267</a:t>
            </a:fld>
            <a:endParaRPr lang="en-US"/>
          </a:p>
        </p:txBody>
      </p:sp>
    </p:spTree>
    <p:extLst>
      <p:ext uri="{BB962C8B-B14F-4D97-AF65-F5344CB8AC3E}">
        <p14:creationId xmlns:p14="http://schemas.microsoft.com/office/powerpoint/2010/main" val="383916184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http://</a:t>
            </a:r>
            <a:r>
              <a:rPr lang="nl-NL" dirty="0" err="1" smtClean="0"/>
              <a:t>stackoverflow.com</a:t>
            </a:r>
            <a:r>
              <a:rPr lang="nl-NL" dirty="0" smtClean="0"/>
              <a:t>/</a:t>
            </a:r>
            <a:r>
              <a:rPr lang="nl-NL" dirty="0" err="1" smtClean="0"/>
              <a:t>questions</a:t>
            </a:r>
            <a:r>
              <a:rPr lang="nl-NL" dirty="0" smtClean="0"/>
              <a:t>/16430108/</a:t>
            </a:r>
            <a:r>
              <a:rPr lang="nl-NL" dirty="0" err="1" smtClean="0"/>
              <a:t>what</a:t>
            </a:r>
            <a:r>
              <a:rPr lang="nl-NL" dirty="0" smtClean="0"/>
              <a:t>-does-</a:t>
            </a:r>
            <a:r>
              <a:rPr lang="nl-NL" dirty="0" err="1" smtClean="0"/>
              <a:t>it</a:t>
            </a:r>
            <a:r>
              <a:rPr lang="nl-NL" dirty="0" smtClean="0"/>
              <a:t>-</a:t>
            </a:r>
            <a:r>
              <a:rPr lang="nl-NL" dirty="0" err="1" smtClean="0"/>
              <a:t>mean</a:t>
            </a:r>
            <a:r>
              <a:rPr lang="nl-NL" dirty="0" smtClean="0"/>
              <a:t>-</a:t>
            </a:r>
            <a:r>
              <a:rPr lang="nl-NL" dirty="0" err="1" smtClean="0"/>
              <a:t>to</a:t>
            </a:r>
            <a:r>
              <a:rPr lang="nl-NL" dirty="0" smtClean="0"/>
              <a:t>-</a:t>
            </a:r>
            <a:r>
              <a:rPr lang="nl-NL" dirty="0" err="1" smtClean="0"/>
              <a:t>write</a:t>
            </a:r>
            <a:r>
              <a:rPr lang="nl-NL" dirty="0" smtClean="0"/>
              <a:t>-</a:t>
            </a:r>
            <a:r>
              <a:rPr lang="nl-NL" dirty="0" err="1" smtClean="0"/>
              <a:t>to</a:t>
            </a:r>
            <a:r>
              <a:rPr lang="nl-NL" dirty="0" smtClean="0"/>
              <a:t>-</a:t>
            </a:r>
            <a:r>
              <a:rPr lang="nl-NL" dirty="0" err="1" smtClean="0"/>
              <a:t>stdout</a:t>
            </a:r>
            <a:r>
              <a:rPr lang="nl-NL" dirty="0" smtClean="0"/>
              <a:t>-in-c</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http://</a:t>
            </a:r>
            <a:r>
              <a:rPr lang="nl-NL" dirty="0" err="1" smtClean="0"/>
              <a:t>icecube.wisc.edu</a:t>
            </a:r>
            <a:r>
              <a:rPr lang="nl-NL" dirty="0" smtClean="0"/>
              <a:t>/~</a:t>
            </a:r>
            <a:r>
              <a:rPr lang="nl-NL" dirty="0" err="1" smtClean="0"/>
              <a:t>dglo</a:t>
            </a:r>
            <a:r>
              <a:rPr lang="nl-NL" dirty="0" smtClean="0"/>
              <a:t>/</a:t>
            </a:r>
            <a:r>
              <a:rPr lang="nl-NL" dirty="0" err="1" smtClean="0"/>
              <a:t>c_class</a:t>
            </a:r>
            <a:r>
              <a:rPr lang="nl-NL" dirty="0" smtClean="0"/>
              <a:t>/</a:t>
            </a:r>
            <a:r>
              <a:rPr lang="nl-NL" dirty="0" err="1" smtClean="0"/>
              <a:t>stdio.html</a:t>
            </a:r>
            <a:endParaRPr lang="nl-NL" dirty="0" smtClean="0"/>
          </a:p>
          <a:p>
            <a:endParaRPr lang="nl-NL" dirty="0"/>
          </a:p>
        </p:txBody>
      </p:sp>
      <p:sp>
        <p:nvSpPr>
          <p:cNvPr id="4" name="Tijdelijke aanduiding voor dianummer 3"/>
          <p:cNvSpPr>
            <a:spLocks noGrp="1"/>
          </p:cNvSpPr>
          <p:nvPr>
            <p:ph type="sldNum" sz="quarter" idx="10"/>
          </p:nvPr>
        </p:nvSpPr>
        <p:spPr/>
        <p:txBody>
          <a:bodyPr/>
          <a:lstStyle/>
          <a:p>
            <a:fld id="{75DE481D-F6AB-4630-A048-AB25EC70A5B9}" type="slidenum">
              <a:rPr lang="en-US" smtClean="0"/>
              <a:t>275</a:t>
            </a:fld>
            <a:endParaRPr lang="en-US"/>
          </a:p>
        </p:txBody>
      </p:sp>
    </p:spTree>
    <p:extLst>
      <p:ext uri="{BB962C8B-B14F-4D97-AF65-F5344CB8AC3E}">
        <p14:creationId xmlns:p14="http://schemas.microsoft.com/office/powerpoint/2010/main" val="13603008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GESPRG Les 13</a:t>
            </a:r>
            <a:endParaRPr lang="nl-NL" dirty="0" smtClean="0"/>
          </a:p>
          <a:p>
            <a:pPr eaLnBrk="1" hangingPunct="1"/>
            <a:endParaRPr lang="nl-NL" dirty="0" smtClean="0"/>
          </a:p>
        </p:txBody>
      </p:sp>
    </p:spTree>
    <p:extLst>
      <p:ext uri="{BB962C8B-B14F-4D97-AF65-F5344CB8AC3E}">
        <p14:creationId xmlns:p14="http://schemas.microsoft.com/office/powerpoint/2010/main" val="143074972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57894109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97326216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359039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Les 2</a:t>
            </a:r>
            <a:endParaRPr lang="nl-NL" dirty="0" smtClean="0"/>
          </a:p>
          <a:p>
            <a:pPr eaLnBrk="1" hangingPunct="1"/>
            <a:endParaRPr lang="nl-NL" dirty="0" smtClean="0"/>
          </a:p>
        </p:txBody>
      </p:sp>
    </p:spTree>
    <p:extLst>
      <p:ext uri="{BB962C8B-B14F-4D97-AF65-F5344CB8AC3E}">
        <p14:creationId xmlns:p14="http://schemas.microsoft.com/office/powerpoint/2010/main" val="288112802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48569735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69581562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98300031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419379786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34811303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79774687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69148726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47864720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noFill/>
        </p:spPr>
        <p:txBody>
          <a:bodyPr/>
          <a:lstStyle/>
          <a:p>
            <a:pPr eaLnBrk="1" hangingPunct="1"/>
            <a:endParaRPr lang="nl-NL" dirty="0" smtClean="0"/>
          </a:p>
        </p:txBody>
      </p:sp>
    </p:spTree>
    <p:extLst>
      <p:ext uri="{BB962C8B-B14F-4D97-AF65-F5344CB8AC3E}">
        <p14:creationId xmlns:p14="http://schemas.microsoft.com/office/powerpoint/2010/main" val="373993133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75DE481D-F6AB-4630-A048-AB25EC70A5B9}" type="slidenum">
              <a:rPr lang="en-US" smtClean="0"/>
              <a:t>302</a:t>
            </a:fld>
            <a:endParaRPr lang="en-US"/>
          </a:p>
        </p:txBody>
      </p:sp>
    </p:spTree>
    <p:extLst>
      <p:ext uri="{BB962C8B-B14F-4D97-AF65-F5344CB8AC3E}">
        <p14:creationId xmlns:p14="http://schemas.microsoft.com/office/powerpoint/2010/main" val="2037660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smtClean="0"/>
              <a:t>Zonder</a:t>
            </a:r>
            <a:r>
              <a:rPr lang="en-US" dirty="0" smtClean="0"/>
              <a:t> keyword signed/unsigned </a:t>
            </a:r>
            <a:r>
              <a:rPr lang="en-US" dirty="0" err="1" smtClean="0"/>
              <a:t>wordt</a:t>
            </a:r>
            <a:r>
              <a:rPr lang="en-US" dirty="0" smtClean="0"/>
              <a:t> het </a:t>
            </a:r>
            <a:r>
              <a:rPr lang="en-US" dirty="0" err="1" smtClean="0"/>
              <a:t>werkelijke</a:t>
            </a:r>
            <a:r>
              <a:rPr lang="en-US" dirty="0" smtClean="0"/>
              <a:t> type op basis van </a:t>
            </a:r>
            <a:r>
              <a:rPr lang="en-US" dirty="0" err="1" smtClean="0"/>
              <a:t>implementatie</a:t>
            </a:r>
            <a:r>
              <a:rPr lang="en-US" dirty="0" smtClean="0"/>
              <a:t> signed of unsigned</a:t>
            </a:r>
            <a:endParaRPr lang="nl-NL" dirty="0"/>
          </a:p>
        </p:txBody>
      </p:sp>
      <p:sp>
        <p:nvSpPr>
          <p:cNvPr id="4" name="Tijdelijke aanduiding voor dianummer 3"/>
          <p:cNvSpPr>
            <a:spLocks noGrp="1"/>
          </p:cNvSpPr>
          <p:nvPr>
            <p:ph type="sldNum" sz="quarter" idx="10"/>
          </p:nvPr>
        </p:nvSpPr>
        <p:spPr/>
        <p:txBody>
          <a:bodyPr/>
          <a:lstStyle/>
          <a:p>
            <a:fld id="{75DE481D-F6AB-4630-A048-AB25EC70A5B9}" type="slidenum">
              <a:rPr lang="en-US" smtClean="0"/>
              <a:t>27</a:t>
            </a:fld>
            <a:endParaRPr lang="en-US"/>
          </a:p>
        </p:txBody>
      </p:sp>
    </p:spTree>
    <p:extLst>
      <p:ext uri="{BB962C8B-B14F-4D97-AF65-F5344CB8AC3E}">
        <p14:creationId xmlns:p14="http://schemas.microsoft.com/office/powerpoint/2010/main" val="479488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smtClean="0"/>
              <a:t>Zonder</a:t>
            </a:r>
            <a:r>
              <a:rPr lang="en-US" dirty="0" smtClean="0"/>
              <a:t> keyword signed/unsigned </a:t>
            </a:r>
            <a:r>
              <a:rPr lang="en-US" dirty="0" err="1" smtClean="0"/>
              <a:t>wordt</a:t>
            </a:r>
            <a:r>
              <a:rPr lang="en-US" dirty="0" smtClean="0"/>
              <a:t> het </a:t>
            </a:r>
            <a:r>
              <a:rPr lang="en-US" dirty="0" err="1" smtClean="0"/>
              <a:t>werkelijke</a:t>
            </a:r>
            <a:r>
              <a:rPr lang="en-US" dirty="0" smtClean="0"/>
              <a:t> type op basis van </a:t>
            </a:r>
            <a:r>
              <a:rPr lang="en-US" dirty="0" err="1" smtClean="0"/>
              <a:t>implementatie</a:t>
            </a:r>
            <a:r>
              <a:rPr lang="en-US" dirty="0" smtClean="0"/>
              <a:t> signed of unsigned</a:t>
            </a:r>
            <a:endParaRPr lang="nl-NL" dirty="0"/>
          </a:p>
        </p:txBody>
      </p:sp>
      <p:sp>
        <p:nvSpPr>
          <p:cNvPr id="4" name="Tijdelijke aanduiding voor dianummer 3"/>
          <p:cNvSpPr>
            <a:spLocks noGrp="1"/>
          </p:cNvSpPr>
          <p:nvPr>
            <p:ph type="sldNum" sz="quarter" idx="10"/>
          </p:nvPr>
        </p:nvSpPr>
        <p:spPr/>
        <p:txBody>
          <a:bodyPr/>
          <a:lstStyle/>
          <a:p>
            <a:fld id="{75DE481D-F6AB-4630-A048-AB25EC70A5B9}" type="slidenum">
              <a:rPr lang="en-US" smtClean="0"/>
              <a:t>28</a:t>
            </a:fld>
            <a:endParaRPr lang="en-US"/>
          </a:p>
        </p:txBody>
      </p:sp>
    </p:spTree>
    <p:extLst>
      <p:ext uri="{BB962C8B-B14F-4D97-AF65-F5344CB8AC3E}">
        <p14:creationId xmlns:p14="http://schemas.microsoft.com/office/powerpoint/2010/main" val="3577372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p:spPr>
        <p:txBody>
          <a:bodyPr/>
          <a:lstStyle/>
          <a:p>
            <a:pPr eaLnBrk="1" hangingPunct="1"/>
            <a:endParaRPr lang="nl-NL" dirty="0" smtClean="0"/>
          </a:p>
        </p:txBody>
      </p:sp>
    </p:spTree>
    <p:extLst>
      <p:ext uri="{BB962C8B-B14F-4D97-AF65-F5344CB8AC3E}">
        <p14:creationId xmlns:p14="http://schemas.microsoft.com/office/powerpoint/2010/main" val="3882467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smtClean="0"/>
              <a:t>Zonder</a:t>
            </a:r>
            <a:r>
              <a:rPr lang="en-US" dirty="0" smtClean="0"/>
              <a:t> keyword signed/unsigned </a:t>
            </a:r>
            <a:r>
              <a:rPr lang="en-US" dirty="0" err="1" smtClean="0"/>
              <a:t>wordt</a:t>
            </a:r>
            <a:r>
              <a:rPr lang="en-US" dirty="0" smtClean="0"/>
              <a:t> het </a:t>
            </a:r>
            <a:r>
              <a:rPr lang="en-US" dirty="0" err="1" smtClean="0"/>
              <a:t>werkelijke</a:t>
            </a:r>
            <a:r>
              <a:rPr lang="en-US" dirty="0" smtClean="0"/>
              <a:t> type op basis van </a:t>
            </a:r>
            <a:r>
              <a:rPr lang="en-US" dirty="0" err="1" smtClean="0"/>
              <a:t>implementatie</a:t>
            </a:r>
            <a:r>
              <a:rPr lang="en-US" dirty="0" smtClean="0"/>
              <a:t> signed of unsigned</a:t>
            </a:r>
            <a:endParaRPr lang="nl-NL" dirty="0"/>
          </a:p>
        </p:txBody>
      </p:sp>
      <p:sp>
        <p:nvSpPr>
          <p:cNvPr id="4" name="Tijdelijke aanduiding voor dianummer 3"/>
          <p:cNvSpPr>
            <a:spLocks noGrp="1"/>
          </p:cNvSpPr>
          <p:nvPr>
            <p:ph type="sldNum" sz="quarter" idx="10"/>
          </p:nvPr>
        </p:nvSpPr>
        <p:spPr/>
        <p:txBody>
          <a:bodyPr/>
          <a:lstStyle/>
          <a:p>
            <a:fld id="{75DE481D-F6AB-4630-A048-AB25EC70A5B9}" type="slidenum">
              <a:rPr lang="en-US" smtClean="0"/>
              <a:t>29</a:t>
            </a:fld>
            <a:endParaRPr lang="en-US"/>
          </a:p>
        </p:txBody>
      </p:sp>
    </p:spTree>
    <p:extLst>
      <p:ext uri="{BB962C8B-B14F-4D97-AF65-F5344CB8AC3E}">
        <p14:creationId xmlns:p14="http://schemas.microsoft.com/office/powerpoint/2010/main" val="4200887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Long double: </a:t>
            </a:r>
            <a:r>
              <a:rPr lang="en-US" dirty="0" err="1" smtClean="0"/>
              <a:t>aantal</a:t>
            </a:r>
            <a:r>
              <a:rPr lang="en-US" dirty="0" smtClean="0"/>
              <a:t> bits is </a:t>
            </a:r>
            <a:r>
              <a:rPr lang="en-US" dirty="0" err="1" smtClean="0"/>
              <a:t>ook</a:t>
            </a:r>
            <a:r>
              <a:rPr lang="en-US" dirty="0" smtClean="0"/>
              <a:t> </a:t>
            </a:r>
            <a:r>
              <a:rPr lang="en-US" dirty="0" err="1" smtClean="0"/>
              <a:t>afhankelijk</a:t>
            </a:r>
            <a:r>
              <a:rPr lang="en-US" dirty="0" smtClean="0"/>
              <a:t> van de compiler </a:t>
            </a:r>
          </a:p>
          <a:p>
            <a:r>
              <a:rPr lang="en-US" dirty="0" err="1" smtClean="0"/>
              <a:t>Afhankelijk</a:t>
            </a:r>
            <a:r>
              <a:rPr lang="en-US" dirty="0" smtClean="0"/>
              <a:t> van </a:t>
            </a:r>
            <a:r>
              <a:rPr lang="en-US" dirty="0" err="1" smtClean="0"/>
              <a:t>gebruik</a:t>
            </a:r>
            <a:r>
              <a:rPr lang="en-US" dirty="0" smtClean="0"/>
              <a:t> signed of unsigned met </a:t>
            </a:r>
            <a:r>
              <a:rPr lang="en-US" dirty="0" err="1" smtClean="0"/>
              <a:t>decimalen</a:t>
            </a:r>
            <a:endParaRPr lang="en-US" dirty="0" smtClean="0"/>
          </a:p>
          <a:p>
            <a:r>
              <a:rPr lang="nl-NL" dirty="0" smtClean="0">
                <a:hlinkClick r:id="rId3"/>
              </a:rPr>
              <a:t>http://www.binaryconvert.com/result_float.html?decimal=049046050050</a:t>
            </a:r>
            <a:endParaRPr lang="nl-NL" dirty="0" smtClean="0"/>
          </a:p>
          <a:p>
            <a:r>
              <a:rPr lang="nl-NL" sz="1200" b="0" i="0" kern="1200" dirty="0" smtClean="0">
                <a:solidFill>
                  <a:schemeClr val="tx1"/>
                </a:solidFill>
                <a:effectLst/>
                <a:latin typeface="+mn-lt"/>
                <a:ea typeface="+mn-ea"/>
                <a:cs typeface="+mn-cs"/>
              </a:rPr>
              <a:t>teken * mantisse * 2</a:t>
            </a:r>
            <a:r>
              <a:rPr lang="nl-NL" sz="1200" b="0" i="0" kern="1200" baseline="-25000" dirty="0" smtClean="0">
                <a:solidFill>
                  <a:schemeClr val="tx1"/>
                </a:solidFill>
                <a:effectLst/>
                <a:latin typeface="+mn-lt"/>
                <a:ea typeface="+mn-ea"/>
                <a:cs typeface="+mn-cs"/>
              </a:rPr>
              <a:t>10</a:t>
            </a:r>
            <a:r>
              <a:rPr lang="nl-NL" sz="1200" b="0" i="0" kern="1200" baseline="30000" dirty="0" smtClean="0">
                <a:solidFill>
                  <a:schemeClr val="tx1"/>
                </a:solidFill>
                <a:effectLst/>
                <a:latin typeface="+mn-lt"/>
                <a:ea typeface="+mn-ea"/>
                <a:cs typeface="+mn-cs"/>
              </a:rPr>
              <a:t>exponent</a:t>
            </a:r>
          </a:p>
          <a:p>
            <a:r>
              <a:rPr lang="nl-NL" dirty="0" smtClean="0">
                <a:hlinkClick r:id="rId4"/>
              </a:rPr>
              <a:t>http://nl.wikipedia.org/wiki/Zwevendekommagetal</a:t>
            </a:r>
            <a:endParaRPr lang="nl-NL" dirty="0" smtClean="0"/>
          </a:p>
          <a:p>
            <a:r>
              <a:rPr lang="nl-NL" dirty="0" smtClean="0">
                <a:hlinkClick r:id="rId5"/>
              </a:rPr>
              <a:t>http://www.h-schmidt.net/FloatConverter/IEEE754.html</a:t>
            </a:r>
            <a:endParaRPr lang="nl-NL" dirty="0"/>
          </a:p>
        </p:txBody>
      </p:sp>
      <p:sp>
        <p:nvSpPr>
          <p:cNvPr id="4" name="Tijdelijke aanduiding voor dianummer 3"/>
          <p:cNvSpPr>
            <a:spLocks noGrp="1"/>
          </p:cNvSpPr>
          <p:nvPr>
            <p:ph type="sldNum" sz="quarter" idx="10"/>
          </p:nvPr>
        </p:nvSpPr>
        <p:spPr/>
        <p:txBody>
          <a:bodyPr/>
          <a:lstStyle/>
          <a:p>
            <a:fld id="{75DE481D-F6AB-4630-A048-AB25EC70A5B9}" type="slidenum">
              <a:rPr lang="en-US" smtClean="0"/>
              <a:t>30</a:t>
            </a:fld>
            <a:endParaRPr lang="en-US"/>
          </a:p>
        </p:txBody>
      </p:sp>
    </p:spTree>
    <p:extLst>
      <p:ext uri="{BB962C8B-B14F-4D97-AF65-F5344CB8AC3E}">
        <p14:creationId xmlns:p14="http://schemas.microsoft.com/office/powerpoint/2010/main" val="2047563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a:noFill/>
        </p:spPr>
        <p:txBody>
          <a:bodyPr/>
          <a:lstStyle/>
          <a:p>
            <a:pPr eaLnBrk="1" hangingPunct="1"/>
            <a:endParaRPr lang="nl-NL" dirty="0" smtClean="0"/>
          </a:p>
        </p:txBody>
      </p:sp>
    </p:spTree>
    <p:extLst>
      <p:ext uri="{BB962C8B-B14F-4D97-AF65-F5344CB8AC3E}">
        <p14:creationId xmlns:p14="http://schemas.microsoft.com/office/powerpoint/2010/main" val="1751417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95261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81434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983745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03871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068035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a:noFill/>
        </p:spPr>
        <p:txBody>
          <a:bodyPr/>
          <a:lstStyle/>
          <a:p>
            <a:pPr eaLnBrk="1" hangingPunct="1"/>
            <a:r>
              <a:rPr lang="nl-NL" dirty="0" smtClean="0">
                <a:hlinkClick r:id="rId3"/>
              </a:rPr>
              <a:t>http://www.stata.com/support/faqs/data-management/float-data-type/</a:t>
            </a:r>
            <a:endParaRPr lang="nl-NL" dirty="0" smtClean="0"/>
          </a:p>
          <a:p>
            <a:pPr eaLnBrk="1" hangingPunct="1"/>
            <a:r>
              <a:rPr lang="nl-NL" dirty="0" smtClean="0">
                <a:hlinkClick r:id="rId4"/>
              </a:rPr>
              <a:t>http://en.wikipedia.org/wiki/IEEE_floating_point</a:t>
            </a:r>
            <a:endParaRPr lang="nl-NL" dirty="0" smtClean="0"/>
          </a:p>
          <a:p>
            <a:pPr eaLnBrk="1" hangingPunct="1"/>
            <a:endParaRPr lang="nl-NL" dirty="0" smtClean="0"/>
          </a:p>
        </p:txBody>
      </p:sp>
    </p:spTree>
    <p:extLst>
      <p:ext uri="{BB962C8B-B14F-4D97-AF65-F5344CB8AC3E}">
        <p14:creationId xmlns:p14="http://schemas.microsoft.com/office/powerpoint/2010/main" val="1472186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967228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p:spPr>
        <p:txBody>
          <a:bodyPr/>
          <a:lstStyle/>
          <a:p>
            <a:pPr eaLnBrk="1" hangingPunct="1"/>
            <a:endParaRPr lang="nl-NL" dirty="0" smtClean="0"/>
          </a:p>
        </p:txBody>
      </p:sp>
    </p:spTree>
    <p:extLst>
      <p:ext uri="{BB962C8B-B14F-4D97-AF65-F5344CB8AC3E}">
        <p14:creationId xmlns:p14="http://schemas.microsoft.com/office/powerpoint/2010/main" val="3882467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p:spPr>
        <p:txBody>
          <a:bodyPr/>
          <a:lstStyle/>
          <a:p>
            <a:pPr eaLnBrk="1" hangingPunct="1"/>
            <a:r>
              <a:rPr lang="en-US" dirty="0" err="1" smtClean="0"/>
              <a:t>Waarom</a:t>
            </a:r>
            <a:r>
              <a:rPr lang="en-US" dirty="0" smtClean="0"/>
              <a:t> </a:t>
            </a:r>
            <a:r>
              <a:rPr lang="en-US" dirty="0" err="1" smtClean="0"/>
              <a:t>fflush</a:t>
            </a:r>
            <a:r>
              <a:rPr lang="en-US" dirty="0" smtClean="0"/>
              <a:t>(</a:t>
            </a:r>
            <a:r>
              <a:rPr lang="en-US" dirty="0" err="1" smtClean="0"/>
              <a:t>stdin</a:t>
            </a:r>
            <a:r>
              <a:rPr lang="en-US" dirty="0" smtClean="0"/>
              <a:t>)</a:t>
            </a:r>
            <a:endParaRPr lang="nl-NL" dirty="0" smtClean="0"/>
          </a:p>
        </p:txBody>
      </p:sp>
    </p:spTree>
    <p:extLst>
      <p:ext uri="{BB962C8B-B14F-4D97-AF65-F5344CB8AC3E}">
        <p14:creationId xmlns:p14="http://schemas.microsoft.com/office/powerpoint/2010/main" val="2945570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a:noFill/>
        </p:spPr>
        <p:txBody>
          <a:bodyPr/>
          <a:lstStyle/>
          <a:p>
            <a:pPr eaLnBrk="1" hangingPunct="1"/>
            <a:r>
              <a:rPr lang="en-US" dirty="0" err="1" smtClean="0"/>
              <a:t>Antwoord</a:t>
            </a:r>
            <a:r>
              <a:rPr lang="en-US" dirty="0" smtClean="0"/>
              <a:t> is 37 maar </a:t>
            </a:r>
            <a:r>
              <a:rPr lang="en-US" dirty="0" err="1" smtClean="0"/>
              <a:t>moet</a:t>
            </a:r>
            <a:r>
              <a:rPr lang="en-US" dirty="0" smtClean="0"/>
              <a:t> 37.7777 </a:t>
            </a:r>
            <a:r>
              <a:rPr lang="en-US" dirty="0" err="1" smtClean="0"/>
              <a:t>dus</a:t>
            </a:r>
            <a:r>
              <a:rPr lang="en-US" dirty="0" smtClean="0"/>
              <a:t> 38 </a:t>
            </a:r>
            <a:r>
              <a:rPr lang="en-US" dirty="0" err="1" smtClean="0"/>
              <a:t>zijn</a:t>
            </a:r>
            <a:endParaRPr lang="nl-NL" dirty="0" smtClean="0"/>
          </a:p>
        </p:txBody>
      </p:sp>
    </p:spTree>
    <p:extLst>
      <p:ext uri="{BB962C8B-B14F-4D97-AF65-F5344CB8AC3E}">
        <p14:creationId xmlns:p14="http://schemas.microsoft.com/office/powerpoint/2010/main" val="651675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p:spPr>
        <p:txBody>
          <a:bodyPr/>
          <a:lstStyle/>
          <a:p>
            <a:pPr eaLnBrk="1" hangingPunct="1"/>
            <a:r>
              <a:rPr lang="en-US" dirty="0" smtClean="0"/>
              <a:t>+</a:t>
            </a:r>
            <a:r>
              <a:rPr lang="en-US" baseline="0" dirty="0" smtClean="0"/>
              <a:t> 0.5 </a:t>
            </a:r>
            <a:r>
              <a:rPr lang="en-US" baseline="0" dirty="0" err="1" smtClean="0"/>
              <a:t>geeft</a:t>
            </a:r>
            <a:r>
              <a:rPr lang="en-US" baseline="0" dirty="0" smtClean="0"/>
              <a:t> </a:t>
            </a:r>
            <a:r>
              <a:rPr lang="en-US" baseline="0" dirty="0" err="1" smtClean="0"/>
              <a:t>dan</a:t>
            </a:r>
            <a:r>
              <a:rPr lang="en-US" baseline="0" dirty="0" smtClean="0"/>
              <a:t> </a:t>
            </a:r>
            <a:r>
              <a:rPr lang="en-US" baseline="0" dirty="0" err="1" smtClean="0"/>
              <a:t>netjes</a:t>
            </a:r>
            <a:r>
              <a:rPr lang="en-US" baseline="0" dirty="0" smtClean="0"/>
              <a:t> 38</a:t>
            </a:r>
            <a:endParaRPr lang="nl-NL" dirty="0" smtClean="0"/>
          </a:p>
        </p:txBody>
      </p:sp>
    </p:spTree>
    <p:extLst>
      <p:ext uri="{BB962C8B-B14F-4D97-AF65-F5344CB8AC3E}">
        <p14:creationId xmlns:p14="http://schemas.microsoft.com/office/powerpoint/2010/main" val="815533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a:noFill/>
        </p:spPr>
        <p:txBody>
          <a:bodyPr/>
          <a:lstStyle/>
          <a:p>
            <a:pPr eaLnBrk="1" hangingPunct="1"/>
            <a:r>
              <a:rPr lang="en-US" dirty="0" smtClean="0"/>
              <a:t>-17,7+0,5</a:t>
            </a:r>
            <a:endParaRPr lang="nl-NL" dirty="0" smtClean="0"/>
          </a:p>
        </p:txBody>
      </p:sp>
    </p:spTree>
    <p:extLst>
      <p:ext uri="{BB962C8B-B14F-4D97-AF65-F5344CB8AC3E}">
        <p14:creationId xmlns:p14="http://schemas.microsoft.com/office/powerpoint/2010/main" val="3601425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a:noFill/>
        </p:spPr>
        <p:txBody>
          <a:bodyPr/>
          <a:lstStyle/>
          <a:p>
            <a:pPr eaLnBrk="1" hangingPunct="1"/>
            <a:r>
              <a:rPr lang="en-US" dirty="0" smtClean="0"/>
              <a:t>If &amp; else is </a:t>
            </a:r>
            <a:r>
              <a:rPr lang="en-US" dirty="0" err="1" smtClean="0"/>
              <a:t>niet</a:t>
            </a:r>
            <a:r>
              <a:rPr lang="en-US" dirty="0" smtClean="0"/>
              <a:t> </a:t>
            </a:r>
            <a:r>
              <a:rPr lang="en-US" dirty="0" err="1" smtClean="0"/>
              <a:t>eerder</a:t>
            </a:r>
            <a:r>
              <a:rPr lang="en-US" dirty="0" smtClean="0"/>
              <a:t> </a:t>
            </a:r>
            <a:r>
              <a:rPr lang="en-US" dirty="0" err="1" smtClean="0"/>
              <a:t>uitgelegd</a:t>
            </a:r>
            <a:r>
              <a:rPr lang="en-US" baseline="0" dirty="0" smtClean="0"/>
              <a:t> </a:t>
            </a:r>
            <a:r>
              <a:rPr lang="en-US" dirty="0" smtClean="0"/>
              <a:t>?</a:t>
            </a:r>
            <a:endParaRPr lang="nl-NL" dirty="0" smtClean="0"/>
          </a:p>
        </p:txBody>
      </p:sp>
    </p:spTree>
    <p:extLst>
      <p:ext uri="{BB962C8B-B14F-4D97-AF65-F5344CB8AC3E}">
        <p14:creationId xmlns:p14="http://schemas.microsoft.com/office/powerpoint/2010/main" val="23405472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a:noFill/>
        </p:spPr>
        <p:txBody>
          <a:bodyPr/>
          <a:lstStyle/>
          <a:p>
            <a:pPr eaLnBrk="1" hangingPunct="1"/>
            <a:r>
              <a:rPr lang="en-US" dirty="0" smtClean="0"/>
              <a:t>Nee, is </a:t>
            </a:r>
            <a:r>
              <a:rPr lang="en-US" dirty="0" err="1" smtClean="0"/>
              <a:t>hetzelfde</a:t>
            </a:r>
            <a:r>
              <a:rPr lang="en-US" dirty="0" smtClean="0"/>
              <a:t> </a:t>
            </a:r>
            <a:r>
              <a:rPr lang="en-US" dirty="0" err="1" smtClean="0"/>
              <a:t>als</a:t>
            </a:r>
            <a:r>
              <a:rPr lang="en-US" dirty="0" smtClean="0"/>
              <a:t> op de </a:t>
            </a:r>
            <a:r>
              <a:rPr lang="en-US" dirty="0" err="1" smtClean="0"/>
              <a:t>eerste</a:t>
            </a:r>
            <a:r>
              <a:rPr lang="en-US" dirty="0" smtClean="0"/>
              <a:t> sheet</a:t>
            </a:r>
            <a:endParaRPr lang="nl-NL" dirty="0" smtClean="0"/>
          </a:p>
        </p:txBody>
      </p:sp>
    </p:spTree>
    <p:extLst>
      <p:ext uri="{BB962C8B-B14F-4D97-AF65-F5344CB8AC3E}">
        <p14:creationId xmlns:p14="http://schemas.microsoft.com/office/powerpoint/2010/main" val="2652360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137966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7865766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370982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Les 3, week 2</a:t>
            </a:r>
            <a:endParaRPr lang="nl-NL" dirty="0" smtClean="0"/>
          </a:p>
          <a:p>
            <a:pPr eaLnBrk="1" hangingPunct="1"/>
            <a:endParaRPr lang="nl-NL" dirty="0" smtClean="0"/>
          </a:p>
        </p:txBody>
      </p:sp>
    </p:spTree>
    <p:extLst>
      <p:ext uri="{BB962C8B-B14F-4D97-AF65-F5344CB8AC3E}">
        <p14:creationId xmlns:p14="http://schemas.microsoft.com/office/powerpoint/2010/main" val="4193505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8761698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a:noFill/>
        </p:spPr>
        <p:txBody>
          <a:bodyPr/>
          <a:lstStyle/>
          <a:p>
            <a:pPr eaLnBrk="1" hangingPunct="1"/>
            <a:r>
              <a:rPr lang="en-US" sz="900" dirty="0" err="1" smtClean="0"/>
              <a:t>Als</a:t>
            </a:r>
            <a:r>
              <a:rPr lang="en-US" sz="900" dirty="0" smtClean="0"/>
              <a:t> we in </a:t>
            </a:r>
            <a:r>
              <a:rPr lang="en-US" sz="900" dirty="0" err="1" smtClean="0"/>
              <a:t>dit</a:t>
            </a:r>
            <a:r>
              <a:rPr lang="en-US" sz="900" dirty="0" smtClean="0"/>
              <a:t> </a:t>
            </a:r>
            <a:r>
              <a:rPr lang="en-US" sz="900" dirty="0" err="1" smtClean="0"/>
              <a:t>blok</a:t>
            </a:r>
            <a:r>
              <a:rPr lang="en-US" sz="900" dirty="0" smtClean="0"/>
              <a:t> </a:t>
            </a:r>
            <a:r>
              <a:rPr lang="en-US" sz="900" dirty="0" err="1" smtClean="0"/>
              <a:t>praten</a:t>
            </a:r>
            <a:r>
              <a:rPr lang="en-US" sz="900" dirty="0" smtClean="0"/>
              <a:t> over</a:t>
            </a:r>
            <a:r>
              <a:rPr lang="en-US" sz="900" baseline="0" dirty="0" smtClean="0"/>
              <a:t> </a:t>
            </a:r>
            <a:r>
              <a:rPr lang="en-US" sz="900" baseline="0" dirty="0" err="1" smtClean="0"/>
              <a:t>een</a:t>
            </a:r>
            <a:r>
              <a:rPr lang="en-US" sz="900" baseline="0" dirty="0" smtClean="0"/>
              <a:t> </a:t>
            </a:r>
            <a:r>
              <a:rPr lang="en-US" sz="900" baseline="0" dirty="0" err="1" smtClean="0"/>
              <a:t>programa</a:t>
            </a:r>
            <a:r>
              <a:rPr lang="en-US" sz="900" baseline="0" dirty="0" smtClean="0"/>
              <a:t> </a:t>
            </a:r>
            <a:r>
              <a:rPr lang="en-US" sz="900" baseline="0" dirty="0" err="1" smtClean="0"/>
              <a:t>dan</a:t>
            </a:r>
            <a:r>
              <a:rPr lang="en-US" sz="900" baseline="0" dirty="0" smtClean="0"/>
              <a:t> </a:t>
            </a:r>
            <a:r>
              <a:rPr lang="en-US" sz="900" baseline="0" dirty="0" err="1" smtClean="0"/>
              <a:t>bedoelen</a:t>
            </a:r>
            <a:r>
              <a:rPr lang="en-US" sz="900" baseline="0" dirty="0" smtClean="0"/>
              <a:t> we </a:t>
            </a:r>
            <a:r>
              <a:rPr lang="en-US" sz="900" baseline="0" dirty="0" err="1" smtClean="0"/>
              <a:t>een</a:t>
            </a:r>
            <a:r>
              <a:rPr lang="en-US" sz="900" baseline="0" dirty="0" smtClean="0"/>
              <a:t> </a:t>
            </a:r>
            <a:r>
              <a:rPr lang="en-US" sz="900" baseline="0" dirty="0" err="1" smtClean="0"/>
              <a:t>computerprogramma</a:t>
            </a:r>
            <a:r>
              <a:rPr lang="en-US" sz="900" baseline="0" dirty="0" smtClean="0"/>
              <a:t>; de software.</a:t>
            </a:r>
          </a:p>
          <a:p>
            <a:pPr eaLnBrk="1" hangingPunct="1"/>
            <a:r>
              <a:rPr lang="en-US" sz="900" dirty="0" smtClean="0"/>
              <a:t>Hoe </a:t>
            </a:r>
            <a:r>
              <a:rPr lang="en-US" sz="900" dirty="0" err="1" smtClean="0"/>
              <a:t>zou</a:t>
            </a:r>
            <a:r>
              <a:rPr lang="en-US" sz="900" dirty="0" smtClean="0"/>
              <a:t> je </a:t>
            </a:r>
            <a:r>
              <a:rPr lang="en-US" sz="900" dirty="0" err="1" smtClean="0"/>
              <a:t>aan</a:t>
            </a:r>
            <a:r>
              <a:rPr lang="en-US" sz="900" dirty="0" smtClean="0"/>
              <a:t> </a:t>
            </a:r>
            <a:r>
              <a:rPr lang="en-US" sz="900" dirty="0" err="1" smtClean="0"/>
              <a:t>een</a:t>
            </a:r>
            <a:r>
              <a:rPr lang="en-US" sz="900" dirty="0" smtClean="0"/>
              <a:t> kind </a:t>
            </a:r>
            <a:r>
              <a:rPr lang="en-US" sz="900" dirty="0" err="1" smtClean="0"/>
              <a:t>uitleggen</a:t>
            </a:r>
            <a:r>
              <a:rPr lang="en-US" sz="900" dirty="0" smtClean="0"/>
              <a:t> </a:t>
            </a:r>
            <a:r>
              <a:rPr lang="en-US" sz="900" dirty="0" err="1" smtClean="0"/>
              <a:t>wat</a:t>
            </a:r>
            <a:r>
              <a:rPr lang="en-US" sz="900" dirty="0" smtClean="0"/>
              <a:t> </a:t>
            </a:r>
            <a:r>
              <a:rPr lang="en-US" sz="900" dirty="0" err="1" smtClean="0"/>
              <a:t>een</a:t>
            </a:r>
            <a:r>
              <a:rPr lang="en-US" sz="900" dirty="0" smtClean="0"/>
              <a:t> </a:t>
            </a:r>
            <a:r>
              <a:rPr lang="en-US" sz="900" dirty="0" err="1" smtClean="0"/>
              <a:t>computer</a:t>
            </a:r>
            <a:r>
              <a:rPr lang="en-US" sz="900" baseline="0" dirty="0" err="1" smtClean="0"/>
              <a:t>programma</a:t>
            </a:r>
            <a:r>
              <a:rPr lang="en-US" sz="900" baseline="0" dirty="0" smtClean="0"/>
              <a:t> </a:t>
            </a:r>
            <a:r>
              <a:rPr lang="en-US" sz="900" baseline="0" dirty="0" err="1" smtClean="0"/>
              <a:t>doet</a:t>
            </a:r>
            <a:r>
              <a:rPr lang="en-US" sz="900" baseline="0" dirty="0" smtClean="0"/>
              <a:t>?</a:t>
            </a:r>
            <a:endParaRPr lang="nl-NL" sz="900" dirty="0" smtClean="0"/>
          </a:p>
        </p:txBody>
      </p:sp>
    </p:spTree>
    <p:extLst>
      <p:ext uri="{BB962C8B-B14F-4D97-AF65-F5344CB8AC3E}">
        <p14:creationId xmlns:p14="http://schemas.microsoft.com/office/powerpoint/2010/main" val="15942083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6337653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40286187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8888548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3887651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a:noFill/>
        </p:spPr>
        <p:txBody>
          <a:bodyPr/>
          <a:lstStyle/>
          <a:p>
            <a:pPr eaLnBrk="1" hangingPunct="1"/>
            <a:endParaRPr lang="nl-NL" dirty="0" smtClean="0"/>
          </a:p>
        </p:txBody>
      </p:sp>
    </p:spTree>
    <p:extLst>
      <p:ext uri="{BB962C8B-B14F-4D97-AF65-F5344CB8AC3E}">
        <p14:creationId xmlns:p14="http://schemas.microsoft.com/office/powerpoint/2010/main" val="12624890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298927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29892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365092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136638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a:noFill/>
        </p:spPr>
        <p:txBody>
          <a:bodyPr/>
          <a:lstStyle/>
          <a:p>
            <a:pPr eaLnBrk="1" hangingPunct="1"/>
            <a:endParaRPr lang="nl-NL" dirty="0" smtClean="0"/>
          </a:p>
        </p:txBody>
      </p:sp>
    </p:spTree>
    <p:extLst>
      <p:ext uri="{BB962C8B-B14F-4D97-AF65-F5344CB8AC3E}">
        <p14:creationId xmlns:p14="http://schemas.microsoft.com/office/powerpoint/2010/main" val="31964154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2825914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6723200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890699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Les 4</a:t>
            </a:r>
            <a:endParaRPr lang="nl-NL" dirty="0" smtClean="0"/>
          </a:p>
          <a:p>
            <a:pPr eaLnBrk="1" hangingPunct="1"/>
            <a:endParaRPr lang="nl-NL" dirty="0" smtClean="0"/>
          </a:p>
        </p:txBody>
      </p:sp>
    </p:spTree>
    <p:extLst>
      <p:ext uri="{BB962C8B-B14F-4D97-AF65-F5344CB8AC3E}">
        <p14:creationId xmlns:p14="http://schemas.microsoft.com/office/powerpoint/2010/main" val="14040286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a:noFill/>
        </p:spPr>
        <p:txBody>
          <a:bodyPr/>
          <a:lstStyle/>
          <a:p>
            <a:pPr eaLnBrk="1" hangingPunct="1"/>
            <a:r>
              <a:rPr lang="en-US" sz="900" dirty="0" err="1" smtClean="0"/>
              <a:t>Als</a:t>
            </a:r>
            <a:r>
              <a:rPr lang="en-US" sz="900" dirty="0" smtClean="0"/>
              <a:t> we in </a:t>
            </a:r>
            <a:r>
              <a:rPr lang="en-US" sz="900" dirty="0" err="1" smtClean="0"/>
              <a:t>dit</a:t>
            </a:r>
            <a:r>
              <a:rPr lang="en-US" sz="900" dirty="0" smtClean="0"/>
              <a:t> </a:t>
            </a:r>
            <a:r>
              <a:rPr lang="en-US" sz="900" dirty="0" err="1" smtClean="0"/>
              <a:t>blok</a:t>
            </a:r>
            <a:r>
              <a:rPr lang="en-US" sz="900" dirty="0" smtClean="0"/>
              <a:t> </a:t>
            </a:r>
            <a:r>
              <a:rPr lang="en-US" sz="900" dirty="0" err="1" smtClean="0"/>
              <a:t>praten</a:t>
            </a:r>
            <a:r>
              <a:rPr lang="en-US" sz="900" dirty="0" smtClean="0"/>
              <a:t> over</a:t>
            </a:r>
            <a:r>
              <a:rPr lang="en-US" sz="900" baseline="0" dirty="0" smtClean="0"/>
              <a:t> </a:t>
            </a:r>
            <a:r>
              <a:rPr lang="en-US" sz="900" baseline="0" dirty="0" err="1" smtClean="0"/>
              <a:t>een</a:t>
            </a:r>
            <a:r>
              <a:rPr lang="en-US" sz="900" baseline="0" dirty="0" smtClean="0"/>
              <a:t> </a:t>
            </a:r>
            <a:r>
              <a:rPr lang="en-US" sz="900" baseline="0" dirty="0" err="1" smtClean="0"/>
              <a:t>programa</a:t>
            </a:r>
            <a:r>
              <a:rPr lang="en-US" sz="900" baseline="0" dirty="0" smtClean="0"/>
              <a:t> </a:t>
            </a:r>
            <a:r>
              <a:rPr lang="en-US" sz="900" baseline="0" dirty="0" err="1" smtClean="0"/>
              <a:t>dan</a:t>
            </a:r>
            <a:r>
              <a:rPr lang="en-US" sz="900" baseline="0" dirty="0" smtClean="0"/>
              <a:t> </a:t>
            </a:r>
            <a:r>
              <a:rPr lang="en-US" sz="900" baseline="0" dirty="0" err="1" smtClean="0"/>
              <a:t>bedoelen</a:t>
            </a:r>
            <a:r>
              <a:rPr lang="en-US" sz="900" baseline="0" dirty="0" smtClean="0"/>
              <a:t> we </a:t>
            </a:r>
            <a:r>
              <a:rPr lang="en-US" sz="900" baseline="0" dirty="0" err="1" smtClean="0"/>
              <a:t>een</a:t>
            </a:r>
            <a:r>
              <a:rPr lang="en-US" sz="900" baseline="0" dirty="0" smtClean="0"/>
              <a:t> </a:t>
            </a:r>
            <a:r>
              <a:rPr lang="en-US" sz="900" baseline="0" dirty="0" err="1" smtClean="0"/>
              <a:t>computerprogramma</a:t>
            </a:r>
            <a:r>
              <a:rPr lang="en-US" sz="900" baseline="0" dirty="0" smtClean="0"/>
              <a:t>; de software.</a:t>
            </a:r>
          </a:p>
          <a:p>
            <a:pPr eaLnBrk="1" hangingPunct="1"/>
            <a:r>
              <a:rPr lang="en-US" sz="900" dirty="0" smtClean="0"/>
              <a:t>Hoe </a:t>
            </a:r>
            <a:r>
              <a:rPr lang="en-US" sz="900" dirty="0" err="1" smtClean="0"/>
              <a:t>zou</a:t>
            </a:r>
            <a:r>
              <a:rPr lang="en-US" sz="900" dirty="0" smtClean="0"/>
              <a:t> je </a:t>
            </a:r>
            <a:r>
              <a:rPr lang="en-US" sz="900" dirty="0" err="1" smtClean="0"/>
              <a:t>aan</a:t>
            </a:r>
            <a:r>
              <a:rPr lang="en-US" sz="900" dirty="0" smtClean="0"/>
              <a:t> </a:t>
            </a:r>
            <a:r>
              <a:rPr lang="en-US" sz="900" dirty="0" err="1" smtClean="0"/>
              <a:t>een</a:t>
            </a:r>
            <a:r>
              <a:rPr lang="en-US" sz="900" dirty="0" smtClean="0"/>
              <a:t> kind </a:t>
            </a:r>
            <a:r>
              <a:rPr lang="en-US" sz="900" dirty="0" err="1" smtClean="0"/>
              <a:t>uitleggen</a:t>
            </a:r>
            <a:r>
              <a:rPr lang="en-US" sz="900" dirty="0" smtClean="0"/>
              <a:t> </a:t>
            </a:r>
            <a:r>
              <a:rPr lang="en-US" sz="900" dirty="0" err="1" smtClean="0"/>
              <a:t>wat</a:t>
            </a:r>
            <a:r>
              <a:rPr lang="en-US" sz="900" dirty="0" smtClean="0"/>
              <a:t> </a:t>
            </a:r>
            <a:r>
              <a:rPr lang="en-US" sz="900" dirty="0" err="1" smtClean="0"/>
              <a:t>een</a:t>
            </a:r>
            <a:r>
              <a:rPr lang="en-US" sz="900" dirty="0" smtClean="0"/>
              <a:t> </a:t>
            </a:r>
            <a:r>
              <a:rPr lang="en-US" sz="900" dirty="0" err="1" smtClean="0"/>
              <a:t>computer</a:t>
            </a:r>
            <a:r>
              <a:rPr lang="en-US" sz="900" baseline="0" dirty="0" err="1" smtClean="0"/>
              <a:t>programma</a:t>
            </a:r>
            <a:r>
              <a:rPr lang="en-US" sz="900" baseline="0" dirty="0" smtClean="0"/>
              <a:t> </a:t>
            </a:r>
            <a:r>
              <a:rPr lang="en-US" sz="900" baseline="0" dirty="0" err="1" smtClean="0"/>
              <a:t>doet</a:t>
            </a:r>
            <a:r>
              <a:rPr lang="en-US" sz="900" baseline="0" dirty="0" smtClean="0"/>
              <a:t>?</a:t>
            </a:r>
            <a:endParaRPr lang="nl-NL" sz="900" dirty="0" smtClean="0"/>
          </a:p>
        </p:txBody>
      </p:sp>
    </p:spTree>
    <p:extLst>
      <p:ext uri="{BB962C8B-B14F-4D97-AF65-F5344CB8AC3E}">
        <p14:creationId xmlns:p14="http://schemas.microsoft.com/office/powerpoint/2010/main" val="34982922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940324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a:noFill/>
        </p:spPr>
        <p:txBody>
          <a:bodyPr/>
          <a:lstStyle/>
          <a:p>
            <a:pPr eaLnBrk="1" hangingPunct="1"/>
            <a:r>
              <a:rPr lang="en-US" baseline="0" dirty="0" err="1" smtClean="0"/>
              <a:t>Unaire</a:t>
            </a:r>
            <a:r>
              <a:rPr lang="en-US" baseline="0" dirty="0" smtClean="0"/>
              <a:t> </a:t>
            </a:r>
            <a:r>
              <a:rPr lang="en-US" baseline="0" dirty="0" err="1" smtClean="0"/>
              <a:t>operatie</a:t>
            </a:r>
            <a:r>
              <a:rPr lang="en-US" baseline="0" dirty="0" smtClean="0"/>
              <a:t>: 1 operand (parameter) </a:t>
            </a:r>
            <a:r>
              <a:rPr lang="en-US" baseline="0" dirty="0" err="1" smtClean="0"/>
              <a:t>nodig</a:t>
            </a:r>
            <a:endParaRPr lang="en-US" baseline="0" dirty="0" smtClean="0"/>
          </a:p>
          <a:p>
            <a:pPr eaLnBrk="1" hangingPunct="1"/>
            <a:r>
              <a:rPr lang="en-US" baseline="0" dirty="0" err="1" smtClean="0"/>
              <a:t>Binaire</a:t>
            </a:r>
            <a:r>
              <a:rPr lang="en-US" baseline="0" dirty="0" smtClean="0"/>
              <a:t> </a:t>
            </a:r>
            <a:r>
              <a:rPr lang="en-US" baseline="0" dirty="0" err="1" smtClean="0"/>
              <a:t>operatie</a:t>
            </a:r>
            <a:r>
              <a:rPr lang="en-US" baseline="0" dirty="0" smtClean="0"/>
              <a:t>: 2 operands </a:t>
            </a:r>
            <a:r>
              <a:rPr lang="en-US" baseline="0" dirty="0" err="1" smtClean="0"/>
              <a:t>nodig</a:t>
            </a:r>
            <a:endParaRPr lang="en-US" baseline="0" dirty="0" smtClean="0"/>
          </a:p>
          <a:p>
            <a:pPr eaLnBrk="1" hangingPunct="1"/>
            <a:r>
              <a:rPr lang="en-US" baseline="0" dirty="0" err="1" smtClean="0"/>
              <a:t>Tertiaire</a:t>
            </a:r>
            <a:r>
              <a:rPr lang="en-US" baseline="0" dirty="0" smtClean="0"/>
              <a:t> </a:t>
            </a:r>
            <a:r>
              <a:rPr lang="en-US" baseline="0" dirty="0" err="1" smtClean="0"/>
              <a:t>operatie</a:t>
            </a:r>
            <a:r>
              <a:rPr lang="en-US" baseline="0" dirty="0" smtClean="0"/>
              <a:t>: 3 operands </a:t>
            </a:r>
            <a:r>
              <a:rPr lang="en-US" baseline="0" dirty="0" err="1" smtClean="0"/>
              <a:t>nodig</a:t>
            </a:r>
            <a:endParaRPr lang="en-US" baseline="0" dirty="0" smtClean="0"/>
          </a:p>
        </p:txBody>
      </p:sp>
    </p:spTree>
    <p:extLst>
      <p:ext uri="{BB962C8B-B14F-4D97-AF65-F5344CB8AC3E}">
        <p14:creationId xmlns:p14="http://schemas.microsoft.com/office/powerpoint/2010/main" val="29930961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8360341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8302383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804911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a:noFill/>
        </p:spPr>
        <p:txBody>
          <a:bodyPr/>
          <a:lstStyle/>
          <a:p>
            <a:pPr eaLnBrk="1" hangingPunct="1"/>
            <a:r>
              <a:rPr lang="en-US" dirty="0" err="1" smtClean="0"/>
              <a:t>Geen</a:t>
            </a:r>
            <a:r>
              <a:rPr lang="en-US" dirty="0" smtClean="0"/>
              <a:t> </a:t>
            </a:r>
            <a:r>
              <a:rPr lang="en-US" dirty="0" err="1" smtClean="0"/>
              <a:t>enkel</a:t>
            </a:r>
            <a:r>
              <a:rPr lang="en-US" baseline="0" dirty="0" smtClean="0"/>
              <a:t> </a:t>
            </a:r>
            <a:r>
              <a:rPr lang="en-US" baseline="0" dirty="0" err="1" smtClean="0"/>
              <a:t>boek</a:t>
            </a:r>
            <a:r>
              <a:rPr lang="en-US" baseline="0" dirty="0" smtClean="0"/>
              <a:t> is perfect (net </a:t>
            </a:r>
            <a:r>
              <a:rPr lang="en-US" baseline="0" dirty="0" err="1" smtClean="0"/>
              <a:t>als</a:t>
            </a:r>
            <a:r>
              <a:rPr lang="en-US" baseline="0" dirty="0" smtClean="0"/>
              <a:t> de docent).</a:t>
            </a:r>
          </a:p>
          <a:p>
            <a:pPr eaLnBrk="1" hangingPunct="1"/>
            <a:r>
              <a:rPr lang="en-US" baseline="0" dirty="0" err="1" smtClean="0"/>
              <a:t>Sommige</a:t>
            </a:r>
            <a:r>
              <a:rPr lang="en-US" baseline="0" dirty="0" smtClean="0"/>
              <a:t> </a:t>
            </a:r>
            <a:r>
              <a:rPr lang="en-US" baseline="0" dirty="0" err="1" smtClean="0"/>
              <a:t>stukken</a:t>
            </a:r>
            <a:r>
              <a:rPr lang="en-US" baseline="0" dirty="0" smtClean="0"/>
              <a:t> </a:t>
            </a:r>
            <a:r>
              <a:rPr lang="en-US" baseline="0" dirty="0" err="1" smtClean="0"/>
              <a:t>zijn</a:t>
            </a:r>
            <a:r>
              <a:rPr lang="en-US" baseline="0" dirty="0" smtClean="0"/>
              <a:t> </a:t>
            </a:r>
            <a:r>
              <a:rPr lang="en-US" baseline="0" dirty="0" err="1" smtClean="0"/>
              <a:t>handig</a:t>
            </a:r>
            <a:r>
              <a:rPr lang="en-US" baseline="0" dirty="0" smtClean="0"/>
              <a:t> </a:t>
            </a:r>
            <a:r>
              <a:rPr lang="en-US" baseline="0" dirty="0" err="1" smtClean="0"/>
              <a:t>andere</a:t>
            </a:r>
            <a:r>
              <a:rPr lang="en-US" baseline="0" dirty="0" smtClean="0"/>
              <a:t> </a:t>
            </a:r>
            <a:r>
              <a:rPr lang="en-US" baseline="0" dirty="0" err="1" smtClean="0"/>
              <a:t>niet</a:t>
            </a:r>
            <a:r>
              <a:rPr lang="en-US" baseline="0" dirty="0" smtClean="0"/>
              <a:t>, </a:t>
            </a:r>
            <a:r>
              <a:rPr lang="en-US" baseline="0" dirty="0" err="1" smtClean="0"/>
              <a:t>daarom</a:t>
            </a:r>
            <a:r>
              <a:rPr lang="en-US" baseline="0" dirty="0" smtClean="0"/>
              <a:t> </a:t>
            </a:r>
            <a:r>
              <a:rPr lang="en-US" baseline="0" dirty="0" err="1" smtClean="0"/>
              <a:t>specifiek</a:t>
            </a:r>
            <a:r>
              <a:rPr lang="en-US" baseline="0" dirty="0" smtClean="0"/>
              <a:t> </a:t>
            </a:r>
            <a:r>
              <a:rPr lang="en-US" baseline="0" dirty="0" err="1" smtClean="0"/>
              <a:t>opgeven</a:t>
            </a:r>
            <a:endParaRPr lang="nl-NL" dirty="0" smtClean="0"/>
          </a:p>
        </p:txBody>
      </p:sp>
    </p:spTree>
    <p:extLst>
      <p:ext uri="{BB962C8B-B14F-4D97-AF65-F5344CB8AC3E}">
        <p14:creationId xmlns:p14="http://schemas.microsoft.com/office/powerpoint/2010/main" val="37215021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5003363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41378564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42248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012998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080144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7876843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9419412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9955727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Les 5</a:t>
            </a:r>
            <a:endParaRPr lang="nl-NL" dirty="0" smtClean="0"/>
          </a:p>
          <a:p>
            <a:pPr eaLnBrk="1" hangingPunct="1"/>
            <a:endParaRPr lang="nl-NL" dirty="0" smtClean="0"/>
          </a:p>
        </p:txBody>
      </p:sp>
    </p:spTree>
    <p:extLst>
      <p:ext uri="{BB962C8B-B14F-4D97-AF65-F5344CB8AC3E}">
        <p14:creationId xmlns:p14="http://schemas.microsoft.com/office/powerpoint/2010/main" val="3730718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879381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75DE481D-F6AB-4630-A048-AB25EC70A5B9}" type="slidenum">
              <a:rPr lang="en-US" smtClean="0"/>
              <a:t>11</a:t>
            </a:fld>
            <a:endParaRPr lang="en-US"/>
          </a:p>
        </p:txBody>
      </p:sp>
    </p:spTree>
    <p:extLst>
      <p:ext uri="{BB962C8B-B14F-4D97-AF65-F5344CB8AC3E}">
        <p14:creationId xmlns:p14="http://schemas.microsoft.com/office/powerpoint/2010/main" val="16821733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6303287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94242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6648197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8233221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9937021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2867082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a:noFill/>
        </p:spPr>
        <p:txBody>
          <a:bodyPr/>
          <a:lstStyle/>
          <a:p>
            <a:pPr eaLnBrk="1" hangingPunct="1"/>
            <a:r>
              <a:rPr lang="en-US" dirty="0" smtClean="0"/>
              <a:t>Mag je </a:t>
            </a:r>
            <a:r>
              <a:rPr lang="en-US" b="1" dirty="0" err="1" smtClean="0"/>
              <a:t>int</a:t>
            </a:r>
            <a:r>
              <a:rPr lang="en-US" b="1" dirty="0" smtClean="0"/>
              <a:t> </a:t>
            </a:r>
            <a:r>
              <a:rPr lang="en-US" b="1" dirty="0" err="1" smtClean="0"/>
              <a:t>aantal</a:t>
            </a:r>
            <a:r>
              <a:rPr lang="en-US" b="1" dirty="0" smtClean="0"/>
              <a:t> </a:t>
            </a:r>
            <a:r>
              <a:rPr lang="en-US" dirty="0" err="1" smtClean="0"/>
              <a:t>hernoemen</a:t>
            </a:r>
            <a:r>
              <a:rPr lang="en-US" dirty="0" smtClean="0"/>
              <a:t>?</a:t>
            </a:r>
          </a:p>
          <a:p>
            <a:pPr eaLnBrk="1" hangingPunct="1"/>
            <a:r>
              <a:rPr lang="en-US" dirty="0" err="1" smtClean="0"/>
              <a:t>Wat</a:t>
            </a:r>
            <a:r>
              <a:rPr lang="en-US" dirty="0" smtClean="0"/>
              <a:t> is het nut van de return </a:t>
            </a:r>
            <a:r>
              <a:rPr lang="en-US" dirty="0" err="1" smtClean="0"/>
              <a:t>waarde</a:t>
            </a:r>
            <a:r>
              <a:rPr lang="en-US" smtClean="0"/>
              <a:t>?</a:t>
            </a:r>
            <a:endParaRPr lang="en-US" dirty="0" smtClean="0"/>
          </a:p>
          <a:p>
            <a:pPr eaLnBrk="1" hangingPunct="1"/>
            <a:r>
              <a:rPr lang="en-US" dirty="0" smtClean="0"/>
              <a:t>  </a:t>
            </a:r>
            <a:endParaRPr lang="nl-NL" dirty="0" smtClean="0"/>
          </a:p>
        </p:txBody>
      </p:sp>
    </p:spTree>
    <p:extLst>
      <p:ext uri="{BB962C8B-B14F-4D97-AF65-F5344CB8AC3E}">
        <p14:creationId xmlns:p14="http://schemas.microsoft.com/office/powerpoint/2010/main" val="24169588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7727526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7897065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551038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40179860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813881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GESPRG Les 7</a:t>
            </a:r>
            <a:endParaRPr lang="nl-NL" dirty="0" smtClean="0"/>
          </a:p>
          <a:p>
            <a:pPr eaLnBrk="1" hangingPunct="1"/>
            <a:endParaRPr lang="nl-NL" dirty="0" smtClean="0"/>
          </a:p>
        </p:txBody>
      </p:sp>
    </p:spTree>
    <p:extLst>
      <p:ext uri="{BB962C8B-B14F-4D97-AF65-F5344CB8AC3E}">
        <p14:creationId xmlns:p14="http://schemas.microsoft.com/office/powerpoint/2010/main" val="18623464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6254057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5597323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6007983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0980322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41115624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4531257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0859209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13753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a:noFill/>
        </p:spPr>
        <p:txBody>
          <a:bodyPr/>
          <a:lstStyle/>
          <a:p>
            <a:pPr eaLnBrk="1" hangingPunct="1"/>
            <a:r>
              <a:rPr lang="en-US" sz="900" dirty="0" err="1" smtClean="0"/>
              <a:t>Als</a:t>
            </a:r>
            <a:r>
              <a:rPr lang="en-US" sz="900" dirty="0" smtClean="0"/>
              <a:t> we in </a:t>
            </a:r>
            <a:r>
              <a:rPr lang="en-US" sz="900" dirty="0" err="1" smtClean="0"/>
              <a:t>dit</a:t>
            </a:r>
            <a:r>
              <a:rPr lang="en-US" sz="900" dirty="0" smtClean="0"/>
              <a:t> </a:t>
            </a:r>
            <a:r>
              <a:rPr lang="en-US" sz="900" dirty="0" err="1" smtClean="0"/>
              <a:t>blok</a:t>
            </a:r>
            <a:r>
              <a:rPr lang="en-US" sz="900" dirty="0" smtClean="0"/>
              <a:t> </a:t>
            </a:r>
            <a:r>
              <a:rPr lang="en-US" sz="900" dirty="0" err="1" smtClean="0"/>
              <a:t>praten</a:t>
            </a:r>
            <a:r>
              <a:rPr lang="en-US" sz="900" dirty="0" smtClean="0"/>
              <a:t> over</a:t>
            </a:r>
            <a:r>
              <a:rPr lang="en-US" sz="900" baseline="0" dirty="0" smtClean="0"/>
              <a:t> </a:t>
            </a:r>
            <a:r>
              <a:rPr lang="en-US" sz="900" baseline="0" dirty="0" err="1" smtClean="0"/>
              <a:t>een</a:t>
            </a:r>
            <a:r>
              <a:rPr lang="en-US" sz="900" baseline="0" dirty="0" smtClean="0"/>
              <a:t> </a:t>
            </a:r>
            <a:r>
              <a:rPr lang="en-US" sz="900" baseline="0" dirty="0" err="1" smtClean="0"/>
              <a:t>programa</a:t>
            </a:r>
            <a:r>
              <a:rPr lang="en-US" sz="900" baseline="0" dirty="0" smtClean="0"/>
              <a:t> </a:t>
            </a:r>
            <a:r>
              <a:rPr lang="en-US" sz="900" baseline="0" dirty="0" err="1" smtClean="0"/>
              <a:t>dan</a:t>
            </a:r>
            <a:r>
              <a:rPr lang="en-US" sz="900" baseline="0" dirty="0" smtClean="0"/>
              <a:t> </a:t>
            </a:r>
            <a:r>
              <a:rPr lang="en-US" sz="900" baseline="0" dirty="0" err="1" smtClean="0"/>
              <a:t>bedoelen</a:t>
            </a:r>
            <a:r>
              <a:rPr lang="en-US" sz="900" baseline="0" dirty="0" smtClean="0"/>
              <a:t> we </a:t>
            </a:r>
            <a:r>
              <a:rPr lang="en-US" sz="900" baseline="0" dirty="0" err="1" smtClean="0"/>
              <a:t>een</a:t>
            </a:r>
            <a:r>
              <a:rPr lang="en-US" sz="900" baseline="0" dirty="0" smtClean="0"/>
              <a:t> </a:t>
            </a:r>
            <a:r>
              <a:rPr lang="en-US" sz="900" baseline="0" dirty="0" err="1" smtClean="0"/>
              <a:t>computerprogramma</a:t>
            </a:r>
            <a:r>
              <a:rPr lang="en-US" sz="900" baseline="0" dirty="0" smtClean="0"/>
              <a:t>; de software.</a:t>
            </a:r>
          </a:p>
          <a:p>
            <a:pPr eaLnBrk="1" hangingPunct="1"/>
            <a:r>
              <a:rPr lang="en-US" sz="900" dirty="0" smtClean="0"/>
              <a:t>Hoe </a:t>
            </a:r>
            <a:r>
              <a:rPr lang="en-US" sz="900" dirty="0" err="1" smtClean="0"/>
              <a:t>zou</a:t>
            </a:r>
            <a:r>
              <a:rPr lang="en-US" sz="900" dirty="0" smtClean="0"/>
              <a:t> je </a:t>
            </a:r>
            <a:r>
              <a:rPr lang="en-US" sz="900" dirty="0" err="1" smtClean="0"/>
              <a:t>aan</a:t>
            </a:r>
            <a:r>
              <a:rPr lang="en-US" sz="900" dirty="0" smtClean="0"/>
              <a:t> </a:t>
            </a:r>
            <a:r>
              <a:rPr lang="en-US" sz="900" dirty="0" err="1" smtClean="0"/>
              <a:t>een</a:t>
            </a:r>
            <a:r>
              <a:rPr lang="en-US" sz="900" dirty="0" smtClean="0"/>
              <a:t> kind </a:t>
            </a:r>
            <a:r>
              <a:rPr lang="en-US" sz="900" dirty="0" err="1" smtClean="0"/>
              <a:t>uitleggen</a:t>
            </a:r>
            <a:r>
              <a:rPr lang="en-US" sz="900" dirty="0" smtClean="0"/>
              <a:t> </a:t>
            </a:r>
            <a:r>
              <a:rPr lang="en-US" sz="900" dirty="0" err="1" smtClean="0"/>
              <a:t>wat</a:t>
            </a:r>
            <a:r>
              <a:rPr lang="en-US" sz="900" dirty="0" smtClean="0"/>
              <a:t> </a:t>
            </a:r>
            <a:r>
              <a:rPr lang="en-US" sz="900" dirty="0" err="1" smtClean="0"/>
              <a:t>een</a:t>
            </a:r>
            <a:r>
              <a:rPr lang="en-US" sz="900" dirty="0" smtClean="0"/>
              <a:t> </a:t>
            </a:r>
            <a:r>
              <a:rPr lang="en-US" sz="900" dirty="0" err="1" smtClean="0"/>
              <a:t>computer</a:t>
            </a:r>
            <a:r>
              <a:rPr lang="en-US" sz="900" baseline="0" dirty="0" err="1" smtClean="0"/>
              <a:t>programma</a:t>
            </a:r>
            <a:r>
              <a:rPr lang="en-US" sz="900" baseline="0" dirty="0" smtClean="0"/>
              <a:t> </a:t>
            </a:r>
            <a:r>
              <a:rPr lang="en-US" sz="900" baseline="0" dirty="0" err="1" smtClean="0"/>
              <a:t>doet</a:t>
            </a:r>
            <a:r>
              <a:rPr lang="en-US" sz="900" baseline="0" dirty="0" smtClean="0"/>
              <a:t>?</a:t>
            </a:r>
            <a:endParaRPr lang="nl-NL" sz="900" dirty="0" smtClean="0"/>
          </a:p>
        </p:txBody>
      </p:sp>
    </p:spTree>
    <p:extLst>
      <p:ext uri="{BB962C8B-B14F-4D97-AF65-F5344CB8AC3E}">
        <p14:creationId xmlns:p14="http://schemas.microsoft.com/office/powerpoint/2010/main" val="39393719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i="1" dirty="0" smtClean="0">
                <a:latin typeface="+mn-lt"/>
              </a:rPr>
              <a:t>Met pointers kun je buiten de scope van een variabele de inhoud van de variabele toch aanpassen. </a:t>
            </a:r>
          </a:p>
          <a:p>
            <a:pPr eaLnBrk="1" hangingPunct="1"/>
            <a:endParaRPr lang="en-US" dirty="0" smtClean="0"/>
          </a:p>
          <a:p>
            <a:pPr eaLnBrk="1" hangingPunct="1"/>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i="1" dirty="0" smtClean="0">
                <a:latin typeface="+mn-lt"/>
              </a:rPr>
              <a:t>Wat is het verschil tussen een oplossing met pointers en een oplossing met globale variabelen?</a:t>
            </a:r>
          </a:p>
          <a:p>
            <a:pPr eaLnBrk="1" hangingPunct="1"/>
            <a:endParaRPr lang="nl-NL" dirty="0" smtClean="0"/>
          </a:p>
        </p:txBody>
      </p:sp>
    </p:spTree>
    <p:extLst>
      <p:ext uri="{BB962C8B-B14F-4D97-AF65-F5344CB8AC3E}">
        <p14:creationId xmlns:p14="http://schemas.microsoft.com/office/powerpoint/2010/main" val="27724630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2468736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75DE481D-F6AB-4630-A048-AB25EC70A5B9}" type="slidenum">
              <a:rPr lang="en-US" smtClean="0"/>
              <a:t>137</a:t>
            </a:fld>
            <a:endParaRPr lang="en-US"/>
          </a:p>
        </p:txBody>
      </p:sp>
    </p:spTree>
    <p:extLst>
      <p:ext uri="{BB962C8B-B14F-4D97-AF65-F5344CB8AC3E}">
        <p14:creationId xmlns:p14="http://schemas.microsoft.com/office/powerpoint/2010/main" val="21674236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Les 8</a:t>
            </a:r>
            <a:endParaRPr lang="nl-NL" dirty="0" smtClean="0"/>
          </a:p>
          <a:p>
            <a:pPr eaLnBrk="1" hangingPunct="1"/>
            <a:endParaRPr lang="nl-NL" dirty="0" smtClean="0"/>
          </a:p>
        </p:txBody>
      </p:sp>
    </p:spTree>
    <p:extLst>
      <p:ext uri="{BB962C8B-B14F-4D97-AF65-F5344CB8AC3E}">
        <p14:creationId xmlns:p14="http://schemas.microsoft.com/office/powerpoint/2010/main" val="38136510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2960469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80445240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6408851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39636161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a:noFill/>
        </p:spPr>
        <p:txBody>
          <a:bodyPr/>
          <a:lstStyle/>
          <a:p>
            <a:pPr eaLnBrk="1" hangingPunct="1"/>
            <a:endParaRPr lang="nl-NL" smtClean="0"/>
          </a:p>
        </p:txBody>
      </p:sp>
    </p:spTree>
    <p:extLst>
      <p:ext uri="{BB962C8B-B14F-4D97-AF65-F5344CB8AC3E}">
        <p14:creationId xmlns:p14="http://schemas.microsoft.com/office/powerpoint/2010/main" val="12847186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a:noFill/>
        </p:spPr>
        <p:txBody>
          <a:bodyPr/>
          <a:lstStyle/>
          <a:p>
            <a:pPr eaLnBrk="1" hangingPunct="1"/>
            <a:r>
              <a:rPr lang="en-US" dirty="0" smtClean="0"/>
              <a:t>We </a:t>
            </a:r>
            <a:r>
              <a:rPr lang="en-US" dirty="0" err="1" smtClean="0"/>
              <a:t>kennen</a:t>
            </a:r>
            <a:r>
              <a:rPr lang="en-US" dirty="0" smtClean="0"/>
              <a:t> </a:t>
            </a:r>
            <a:r>
              <a:rPr lang="en-US" dirty="0" err="1" smtClean="0"/>
              <a:t>een</a:t>
            </a:r>
            <a:r>
              <a:rPr lang="en-US" dirty="0" smtClean="0"/>
              <a:t> constant (literal) toe </a:t>
            </a:r>
            <a:r>
              <a:rPr lang="en-US" dirty="0" err="1" smtClean="0"/>
              <a:t>aan</a:t>
            </a:r>
            <a:r>
              <a:rPr lang="en-US" dirty="0" smtClean="0"/>
              <a:t> </a:t>
            </a:r>
            <a:r>
              <a:rPr lang="en-US" dirty="0" err="1" smtClean="0"/>
              <a:t>een</a:t>
            </a:r>
            <a:r>
              <a:rPr lang="en-US" dirty="0" smtClean="0"/>
              <a:t> </a:t>
            </a:r>
            <a:r>
              <a:rPr lang="en-US" dirty="0" err="1" smtClean="0"/>
              <a:t>variabele</a:t>
            </a:r>
            <a:endParaRPr lang="nl-NL" dirty="0" smtClean="0"/>
          </a:p>
        </p:txBody>
      </p:sp>
    </p:spTree>
    <p:extLst>
      <p:ext uri="{BB962C8B-B14F-4D97-AF65-F5344CB8AC3E}">
        <p14:creationId xmlns:p14="http://schemas.microsoft.com/office/powerpoint/2010/main" val="4168320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hyperlink" Target="http://bd.eduweb.hhs.nl/gesprg/index.htm" TargetMode="External"/><Relationship Id="rId4" Type="http://schemas.openxmlformats.org/officeDocument/2006/relationships/slide" Target="../slides/slide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dia">
    <p:spTree>
      <p:nvGrpSpPr>
        <p:cNvPr id="1" name=""/>
        <p:cNvGrpSpPr/>
        <p:nvPr/>
      </p:nvGrpSpPr>
      <p:grpSpPr>
        <a:xfrm>
          <a:off x="0" y="0"/>
          <a:ext cx="0" cy="0"/>
          <a:chOff x="0" y="0"/>
          <a:chExt cx="0" cy="0"/>
        </a:xfrm>
      </p:grpSpPr>
      <p:pic>
        <p:nvPicPr>
          <p:cNvPr id="4" name="Picture 31" descr="Logo-n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73854" y="6381328"/>
            <a:ext cx="1689885"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850" y="335012"/>
            <a:ext cx="8496300" cy="4243388"/>
          </a:xfrm>
          <a:prstGeom prst="rect">
            <a:avLst/>
          </a:prstGeom>
          <a:noFill/>
          <a:ln>
            <a:noFill/>
          </a:ln>
          <a:effectLst/>
          <a:extLst>
            <a:ext uri="{909E8E84-426E-40DD-AFC4-6F175D3DCCD1}">
              <a14:hiddenFill xmlns:a14="http://schemas.microsoft.com/office/drawing/2010/main">
                <a:solidFill>
                  <a:srgbClr val="B8BA30"/>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42" name="Rectangle 26"/>
          <p:cNvSpPr>
            <a:spLocks noGrp="1" noChangeArrowheads="1"/>
          </p:cNvSpPr>
          <p:nvPr>
            <p:ph type="subTitle" sz="quarter" idx="1"/>
          </p:nvPr>
        </p:nvSpPr>
        <p:spPr>
          <a:xfrm>
            <a:off x="319088" y="5388338"/>
            <a:ext cx="5757863" cy="572367"/>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lvl1pPr marL="0" indent="0">
              <a:buFont typeface="Wingdings" pitchFamily="2" charset="2"/>
              <a:buNone/>
              <a:defRPr sz="2800" b="1" i="0">
                <a:solidFill>
                  <a:schemeClr val="bg1">
                    <a:lumMod val="50000"/>
                  </a:schemeClr>
                </a:solidFill>
              </a:defRPr>
            </a:lvl1pPr>
          </a:lstStyle>
          <a:p>
            <a:pPr lvl="0"/>
            <a:r>
              <a:rPr lang="en-GB" noProof="0" dirty="0" err="1" smtClean="0"/>
              <a:t>Ondertitel</a:t>
            </a:r>
            <a:endParaRPr lang="en-GB" noProof="0" dirty="0" smtClean="0"/>
          </a:p>
        </p:txBody>
      </p:sp>
      <p:sp>
        <p:nvSpPr>
          <p:cNvPr id="9" name="Rectangle 25"/>
          <p:cNvSpPr txBox="1">
            <a:spLocks noChangeArrowheads="1"/>
          </p:cNvSpPr>
          <p:nvPr userDrawn="1"/>
        </p:nvSpPr>
        <p:spPr>
          <a:xfrm>
            <a:off x="611560" y="4131603"/>
            <a:ext cx="4897487" cy="514317"/>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noAutofit/>
            <a:scene3d>
              <a:camera prst="perspectiveRelaxedModerately" fov="7200000"/>
              <a:lightRig rig="threePt" dir="t"/>
            </a:scene3d>
          </a:bodyPr>
          <a:lstStyle>
            <a:lvl1pPr algn="l" defTabSz="914400" rtl="0" eaLnBrk="1" latinLnBrk="0" hangingPunct="1">
              <a:spcBef>
                <a:spcPct val="0"/>
              </a:spcBef>
              <a:buNone/>
              <a:defRPr sz="4400" b="1" kern="1200">
                <a:solidFill>
                  <a:schemeClr val="accent6">
                    <a:lumMod val="75000"/>
                  </a:schemeClr>
                </a:solidFill>
                <a:effectLst/>
                <a:latin typeface="+mj-lt"/>
                <a:ea typeface="+mj-ea"/>
                <a:cs typeface="+mj-cs"/>
              </a:defRPr>
            </a:lvl1pPr>
          </a:lstStyle>
          <a:p>
            <a:r>
              <a:rPr lang="en-GB" sz="4800" dirty="0" smtClean="0">
                <a:solidFill>
                  <a:srgbClr val="C6C6BD"/>
                </a:solidFill>
              </a:rPr>
              <a:t>ELEKTROTECHNIEK</a:t>
            </a:r>
          </a:p>
        </p:txBody>
      </p:sp>
      <p:sp>
        <p:nvSpPr>
          <p:cNvPr id="10" name="Rectangle 25"/>
          <p:cNvSpPr txBox="1">
            <a:spLocks noChangeArrowheads="1"/>
          </p:cNvSpPr>
          <p:nvPr userDrawn="1"/>
        </p:nvSpPr>
        <p:spPr>
          <a:xfrm>
            <a:off x="319088" y="4771751"/>
            <a:ext cx="8461375" cy="677961"/>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normAutofit fontScale="92500" lnSpcReduction="10000"/>
          </a:bodyPr>
          <a:lstStyle>
            <a:lvl1pPr algn="l" defTabSz="914400" rtl="0" eaLnBrk="1" latinLnBrk="0" hangingPunct="1">
              <a:spcBef>
                <a:spcPct val="0"/>
              </a:spcBef>
              <a:buNone/>
              <a:defRPr sz="4400" b="1" kern="1200">
                <a:solidFill>
                  <a:schemeClr val="accent6">
                    <a:lumMod val="75000"/>
                  </a:schemeClr>
                </a:solidFill>
                <a:effectLst/>
                <a:latin typeface="+mj-lt"/>
                <a:ea typeface="+mj-ea"/>
                <a:cs typeface="+mj-cs"/>
              </a:defRPr>
            </a:lvl1pPr>
          </a:lstStyle>
          <a:p>
            <a:r>
              <a:rPr lang="nl-NL" sz="4400" dirty="0" smtClean="0">
                <a:solidFill>
                  <a:schemeClr val="accent6"/>
                </a:solidFill>
              </a:rPr>
              <a:t>Gestructureerd programmeren in C </a:t>
            </a:r>
            <a:endParaRPr lang="en-GB" dirty="0" smtClean="0">
              <a:solidFill>
                <a:schemeClr val="accent6"/>
              </a:solidFill>
            </a:endParaRPr>
          </a:p>
        </p:txBody>
      </p:sp>
      <p:sp>
        <p:nvSpPr>
          <p:cNvPr id="2" name="Actieknop: Begin 1">
            <a:hlinkClick r:id="rId4" action="ppaction://hlinksldjump" highlightClick="1"/>
          </p:cNvPr>
          <p:cNvSpPr/>
          <p:nvPr userDrawn="1"/>
        </p:nvSpPr>
        <p:spPr>
          <a:xfrm>
            <a:off x="8028384" y="404664"/>
            <a:ext cx="719758" cy="504056"/>
          </a:xfrm>
          <a:prstGeom prst="actionButtonBeginning">
            <a:avLst/>
          </a:prstGeom>
          <a:solidFill>
            <a:srgbClr val="7B9408"/>
          </a:solidFill>
          <a:ln>
            <a:solidFill>
              <a:srgbClr val="7B940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mtClean="0">
              <a:solidFill>
                <a:srgbClr val="B5BD18"/>
              </a:solidFill>
            </a:endParaRPr>
          </a:p>
        </p:txBody>
      </p:sp>
      <p:pic>
        <p:nvPicPr>
          <p:cNvPr id="8" name="Picture 5">
            <a:hlinkClick r:id="rId5"/>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262347" y="764704"/>
            <a:ext cx="2736304" cy="3286852"/>
          </a:xfrm>
          <a:prstGeom prst="rect">
            <a:avLst/>
          </a:prstGeom>
        </p:spPr>
      </p:pic>
    </p:spTree>
    <p:extLst>
      <p:ext uri="{BB962C8B-B14F-4D97-AF65-F5344CB8AC3E}">
        <p14:creationId xmlns:p14="http://schemas.microsoft.com/office/powerpoint/2010/main" val="367659036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el en object">
    <p:bg>
      <p:bgPr>
        <a:solidFill>
          <a:schemeClr val="bg1">
            <a:lumMod val="85000"/>
          </a:schemeClr>
        </a:solidFill>
        <a:effectLst/>
      </p:bgPr>
    </p:bg>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nl-NL" dirty="0" smtClean="0"/>
              <a:t>Klik om de stijl te bewerken</a:t>
            </a:r>
            <a:endParaRPr lang="nl-NL" dirty="0"/>
          </a:p>
        </p:txBody>
      </p:sp>
      <p:sp>
        <p:nvSpPr>
          <p:cNvPr id="5" name="Content Placeholder 2"/>
          <p:cNvSpPr>
            <a:spLocks noGrp="1"/>
          </p:cNvSpPr>
          <p:nvPr>
            <p:ph idx="1" hasCustomPrompt="1"/>
          </p:nvPr>
        </p:nvSpPr>
        <p:spPr>
          <a:xfrm>
            <a:off x="457200" y="1222095"/>
            <a:ext cx="8229600" cy="190682"/>
          </a:xfrm>
          <a:solidFill>
            <a:schemeClr val="bg1">
              <a:lumMod val="85000"/>
            </a:schemeClr>
          </a:solidFill>
        </p:spPr>
        <p:txBody>
          <a:bodyPr>
            <a:normAutofit/>
          </a:bodyPr>
          <a:lstStyle>
            <a:lvl1pPr>
              <a:defRPr sz="100">
                <a:solidFill>
                  <a:schemeClr val="bg1">
                    <a:lumMod val="85000"/>
                  </a:schemeClr>
                </a:solidFill>
              </a:defRPr>
            </a:lvl1pPr>
            <a:lvl2pPr>
              <a:defRPr sz="100">
                <a:solidFill>
                  <a:schemeClr val="bg1">
                    <a:lumMod val="85000"/>
                  </a:schemeClr>
                </a:solidFill>
              </a:defRPr>
            </a:lvl2pPr>
            <a:lvl4pPr marL="1371600" indent="0">
              <a:buNone/>
              <a:defRPr/>
            </a:lvl4pPr>
          </a:lstStyle>
          <a:p>
            <a:pPr lvl="0"/>
            <a:r>
              <a:rPr lang="en-US" dirty="0" smtClean="0"/>
              <a:t>Click to edit Master text styles</a:t>
            </a:r>
          </a:p>
          <a:p>
            <a:pPr lvl="1"/>
            <a:r>
              <a:rPr lang="en-US" dirty="0" smtClean="0"/>
              <a:t>Second level</a:t>
            </a:r>
          </a:p>
        </p:txBody>
      </p:sp>
      <p:sp>
        <p:nvSpPr>
          <p:cNvPr id="10" name="Line 34"/>
          <p:cNvSpPr>
            <a:spLocks noChangeShapeType="1"/>
          </p:cNvSpPr>
          <p:nvPr userDrawn="1"/>
        </p:nvSpPr>
        <p:spPr bwMode="auto">
          <a:xfrm>
            <a:off x="467544" y="1052513"/>
            <a:ext cx="7992888" cy="0"/>
          </a:xfrm>
          <a:prstGeom prst="line">
            <a:avLst/>
          </a:prstGeom>
          <a:noFill/>
          <a:ln w="57150">
            <a:solidFill>
              <a:schemeClr val="bg1">
                <a:lumMod val="75000"/>
              </a:schemeClr>
            </a:solidFill>
            <a:bevel/>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dirty="0">
              <a:latin typeface="Calibri" pitchFamily="34" charset="0"/>
            </a:endParaRPr>
          </a:p>
        </p:txBody>
      </p:sp>
      <p:sp>
        <p:nvSpPr>
          <p:cNvPr id="2" name="Tekstvak 1"/>
          <p:cNvSpPr txBox="1"/>
          <p:nvPr userDrawn="1"/>
        </p:nvSpPr>
        <p:spPr>
          <a:xfrm>
            <a:off x="431726" y="2190766"/>
            <a:ext cx="755898" cy="1323439"/>
          </a:xfrm>
          <a:prstGeom prst="rect">
            <a:avLst/>
          </a:prstGeom>
          <a:noFill/>
        </p:spPr>
        <p:txBody>
          <a:bodyPr wrap="square" rtlCol="0">
            <a:spAutoFit/>
          </a:bodyPr>
          <a:lstStyle/>
          <a:p>
            <a:pPr algn="r"/>
            <a:r>
              <a:rPr lang="en-US" sz="1800" b="1" i="1" dirty="0" smtClean="0">
                <a:solidFill>
                  <a:schemeClr val="accent6">
                    <a:lumMod val="75000"/>
                  </a:schemeClr>
                </a:solidFill>
              </a:rPr>
              <a:t>Code</a:t>
            </a:r>
            <a:r>
              <a:rPr lang="en-US" sz="2000" b="1" i="1" dirty="0" smtClean="0">
                <a:solidFill>
                  <a:schemeClr val="accent6">
                    <a:lumMod val="75000"/>
                  </a:schemeClr>
                </a:solidFill>
              </a:rPr>
              <a:t>:</a:t>
            </a:r>
          </a:p>
          <a:p>
            <a:pPr algn="r"/>
            <a:endParaRPr lang="en-US" sz="2000" b="1" i="1" dirty="0" smtClean="0">
              <a:solidFill>
                <a:schemeClr val="accent6">
                  <a:lumMod val="75000"/>
                </a:schemeClr>
              </a:solidFill>
            </a:endParaRPr>
          </a:p>
          <a:p>
            <a:pPr algn="r"/>
            <a:endParaRPr lang="en-US" sz="2000" b="1" i="1" dirty="0" smtClean="0">
              <a:solidFill>
                <a:schemeClr val="accent6">
                  <a:lumMod val="75000"/>
                </a:schemeClr>
              </a:solidFill>
            </a:endParaRPr>
          </a:p>
          <a:p>
            <a:pPr algn="r"/>
            <a:endParaRPr lang="en-US" sz="2000" b="1" i="1" dirty="0" smtClean="0">
              <a:solidFill>
                <a:schemeClr val="accent6">
                  <a:lumMod val="75000"/>
                </a:schemeClr>
              </a:solidFill>
            </a:endParaRPr>
          </a:p>
        </p:txBody>
      </p:sp>
      <p:sp>
        <p:nvSpPr>
          <p:cNvPr id="11" name="Content Placeholder 2"/>
          <p:cNvSpPr>
            <a:spLocks noGrp="1"/>
          </p:cNvSpPr>
          <p:nvPr>
            <p:ph idx="13"/>
          </p:nvPr>
        </p:nvSpPr>
        <p:spPr>
          <a:xfrm>
            <a:off x="1122218" y="1222094"/>
            <a:ext cx="3818191" cy="4871201"/>
          </a:xfrm>
          <a:solidFill>
            <a:schemeClr val="bg1"/>
          </a:solidFill>
        </p:spPr>
        <p:txBody>
          <a:bodyPr>
            <a:normAutofit/>
          </a:bodyPr>
          <a:lstStyle>
            <a:lvl1pPr marL="0" indent="0" defTabSz="273050">
              <a:buNone/>
              <a:defRPr sz="1800">
                <a:latin typeface="Consolas" panose="020B0609020204030204" pitchFamily="49" charset="0"/>
                <a:cs typeface="Consolas" panose="020B0609020204030204" pitchFamily="49" charset="0"/>
              </a:defRPr>
            </a:lvl1pPr>
          </a:lstStyle>
          <a:p>
            <a:pPr lvl="0"/>
            <a:endParaRPr lang="en-US" dirty="0"/>
          </a:p>
        </p:txBody>
      </p:sp>
      <p:sp>
        <p:nvSpPr>
          <p:cNvPr id="14" name="Content Placeholder 2"/>
          <p:cNvSpPr>
            <a:spLocks noGrp="1"/>
          </p:cNvSpPr>
          <p:nvPr>
            <p:ph idx="15"/>
          </p:nvPr>
        </p:nvSpPr>
        <p:spPr>
          <a:xfrm>
            <a:off x="4941776" y="1222093"/>
            <a:ext cx="3745024" cy="4871202"/>
          </a:xfrm>
          <a:solidFill>
            <a:schemeClr val="bg1"/>
          </a:solidFill>
        </p:spPr>
        <p:txBody>
          <a:bodyPr>
            <a:normAutofit/>
          </a:bodyPr>
          <a:lstStyle>
            <a:lvl1pPr marL="0" indent="0" defTabSz="273050">
              <a:buNone/>
              <a:defRPr sz="1800">
                <a:latin typeface="Consolas" panose="020B0609020204030204" pitchFamily="49" charset="0"/>
                <a:cs typeface="Consolas" panose="020B0609020204030204" pitchFamily="49" charset="0"/>
              </a:defRPr>
            </a:lvl1pPr>
          </a:lstStyle>
          <a:p>
            <a:pPr lvl="0"/>
            <a:endParaRPr lang="en-US" dirty="0"/>
          </a:p>
        </p:txBody>
      </p:sp>
      <p:sp>
        <p:nvSpPr>
          <p:cNvPr id="3" name="Tijdelijke aanduiding voor datum 2"/>
          <p:cNvSpPr>
            <a:spLocks noGrp="1"/>
          </p:cNvSpPr>
          <p:nvPr>
            <p:ph type="dt" sz="half" idx="16"/>
          </p:nvPr>
        </p:nvSpPr>
        <p:spPr/>
        <p:txBody>
          <a:bodyPr/>
          <a:lstStyle/>
          <a:p>
            <a:r>
              <a:rPr lang="nl-NL" smtClean="0"/>
              <a:t>GESPRG 2014-2015</a:t>
            </a:r>
            <a:endParaRPr lang="en-US" dirty="0"/>
          </a:p>
        </p:txBody>
      </p:sp>
      <p:sp>
        <p:nvSpPr>
          <p:cNvPr id="4" name="Tijdelijke aanduiding voor voettekst 3"/>
          <p:cNvSpPr>
            <a:spLocks noGrp="1"/>
          </p:cNvSpPr>
          <p:nvPr>
            <p:ph type="ftr" sz="quarter" idx="17"/>
          </p:nvPr>
        </p:nvSpPr>
        <p:spPr/>
        <p:txBody>
          <a:bodyPr/>
          <a:lstStyle/>
          <a:p>
            <a:endParaRPr lang="en-US" dirty="0"/>
          </a:p>
        </p:txBody>
      </p:sp>
      <p:sp>
        <p:nvSpPr>
          <p:cNvPr id="12" name="Tijdelijke aanduiding voor dianummer 11"/>
          <p:cNvSpPr>
            <a:spLocks noGrp="1"/>
          </p:cNvSpPr>
          <p:nvPr>
            <p:ph type="sldNum" sz="quarter" idx="18"/>
          </p:nvPr>
        </p:nvSpPr>
        <p:spPr/>
        <p:txBody>
          <a:bodyPr/>
          <a:lstStyle/>
          <a:p>
            <a:fld id="{520F5AE5-675F-4C53-86B8-6BB4E175C417}" type="slidenum">
              <a:rPr lang="en-US" smtClean="0"/>
              <a:pPr/>
              <a:t>‹nr.›</a:t>
            </a:fld>
            <a:endParaRPr lang="en-US" dirty="0"/>
          </a:p>
        </p:txBody>
      </p:sp>
    </p:spTree>
    <p:extLst>
      <p:ext uri="{BB962C8B-B14F-4D97-AF65-F5344CB8AC3E}">
        <p14:creationId xmlns:p14="http://schemas.microsoft.com/office/powerpoint/2010/main" val="3089881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el en object">
    <p:bg>
      <p:bgPr>
        <a:solidFill>
          <a:schemeClr val="bg1">
            <a:lumMod val="85000"/>
          </a:schemeClr>
        </a:solidFill>
        <a:effectLst/>
      </p:bgPr>
    </p:bg>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lvl1pPr>
              <a:defRPr>
                <a:solidFill>
                  <a:schemeClr val="accent6"/>
                </a:solidFill>
              </a:defRPr>
            </a:lvl1pPr>
          </a:lstStyle>
          <a:p>
            <a:r>
              <a:rPr lang="nl-NL" dirty="0" smtClean="0"/>
              <a:t>Klik om de stijl te bewerken</a:t>
            </a:r>
            <a:endParaRPr lang="nl-NL" dirty="0"/>
          </a:p>
        </p:txBody>
      </p:sp>
      <p:sp>
        <p:nvSpPr>
          <p:cNvPr id="5" name="Content Placeholder 2"/>
          <p:cNvSpPr>
            <a:spLocks noGrp="1"/>
          </p:cNvSpPr>
          <p:nvPr>
            <p:ph idx="1" hasCustomPrompt="1"/>
          </p:nvPr>
        </p:nvSpPr>
        <p:spPr>
          <a:xfrm>
            <a:off x="457200" y="1222094"/>
            <a:ext cx="8229600" cy="768264"/>
          </a:xfrm>
          <a:solidFill>
            <a:schemeClr val="bg1">
              <a:lumMod val="85000"/>
            </a:schemeClr>
          </a:solidFill>
        </p:spPr>
        <p:txBody>
          <a:bodyPr>
            <a:normAutofit/>
          </a:bodyPr>
          <a:lstStyle>
            <a:lvl1pPr>
              <a:defRPr sz="2400"/>
            </a:lvl1pPr>
            <a:lvl2pPr>
              <a:defRPr sz="2000"/>
            </a:lvl2pPr>
            <a:lvl4pPr marL="1371600" indent="0">
              <a:buNone/>
              <a:defRPr/>
            </a:lvl4pPr>
          </a:lstStyle>
          <a:p>
            <a:pPr lvl="0"/>
            <a:r>
              <a:rPr lang="en-US" dirty="0" smtClean="0"/>
              <a:t>Click to edit Master text styles</a:t>
            </a:r>
          </a:p>
          <a:p>
            <a:pPr lvl="1"/>
            <a:r>
              <a:rPr lang="en-US" dirty="0" smtClean="0"/>
              <a:t>Second level</a:t>
            </a:r>
          </a:p>
        </p:txBody>
      </p:sp>
      <p:sp>
        <p:nvSpPr>
          <p:cNvPr id="10" name="Line 34"/>
          <p:cNvSpPr>
            <a:spLocks noChangeShapeType="1"/>
          </p:cNvSpPr>
          <p:nvPr userDrawn="1"/>
        </p:nvSpPr>
        <p:spPr bwMode="auto">
          <a:xfrm>
            <a:off x="467544" y="1052513"/>
            <a:ext cx="7992888" cy="0"/>
          </a:xfrm>
          <a:prstGeom prst="line">
            <a:avLst/>
          </a:prstGeom>
          <a:noFill/>
          <a:ln w="57150">
            <a:solidFill>
              <a:schemeClr val="bg1">
                <a:lumMod val="75000"/>
              </a:schemeClr>
            </a:solidFill>
            <a:bevel/>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dirty="0">
              <a:latin typeface="Calibri" pitchFamily="34" charset="0"/>
            </a:endParaRPr>
          </a:p>
        </p:txBody>
      </p:sp>
      <p:sp>
        <p:nvSpPr>
          <p:cNvPr id="12" name="Content Placeholder 2"/>
          <p:cNvSpPr>
            <a:spLocks noGrp="1"/>
          </p:cNvSpPr>
          <p:nvPr>
            <p:ph idx="14"/>
          </p:nvPr>
        </p:nvSpPr>
        <p:spPr>
          <a:xfrm>
            <a:off x="1394768" y="2159938"/>
            <a:ext cx="3681288" cy="3717334"/>
          </a:xfrm>
          <a:solidFill>
            <a:schemeClr val="tx1">
              <a:lumMod val="85000"/>
              <a:lumOff val="15000"/>
            </a:schemeClr>
          </a:solidFill>
        </p:spPr>
        <p:txBody>
          <a:bodyPr>
            <a:normAutofit/>
          </a:bodyPr>
          <a:lstStyle>
            <a:lvl1pPr marL="0" indent="0">
              <a:buNone/>
              <a:defRPr sz="1400" b="0" baseline="0">
                <a:solidFill>
                  <a:schemeClr val="bg1"/>
                </a:solidFill>
                <a:latin typeface="Consolas" panose="020B0609020204030204" pitchFamily="49" charset="0"/>
                <a:cs typeface="Consolas" panose="020B0609020204030204" pitchFamily="49" charset="0"/>
              </a:defRPr>
            </a:lvl1pPr>
          </a:lstStyle>
          <a:p>
            <a:pPr lvl="0"/>
            <a:endParaRPr lang="en-US" dirty="0"/>
          </a:p>
        </p:txBody>
      </p:sp>
      <p:sp>
        <p:nvSpPr>
          <p:cNvPr id="13" name="Tekstvak 12"/>
          <p:cNvSpPr txBox="1"/>
          <p:nvPr userDrawn="1"/>
        </p:nvSpPr>
        <p:spPr>
          <a:xfrm>
            <a:off x="320475" y="2291552"/>
            <a:ext cx="1074293" cy="646331"/>
          </a:xfrm>
          <a:prstGeom prst="rect">
            <a:avLst/>
          </a:prstGeom>
          <a:noFill/>
        </p:spPr>
        <p:txBody>
          <a:bodyPr wrap="square" rtlCol="0">
            <a:spAutoFit/>
          </a:bodyPr>
          <a:lstStyle/>
          <a:p>
            <a:pPr algn="r"/>
            <a:r>
              <a:rPr lang="en-US" b="1" i="1" dirty="0" err="1" smtClean="0">
                <a:solidFill>
                  <a:schemeClr val="accent6">
                    <a:lumMod val="75000"/>
                  </a:schemeClr>
                </a:solidFill>
              </a:rPr>
              <a:t>Uitvoer</a:t>
            </a:r>
            <a:r>
              <a:rPr lang="en-US" b="1" i="1" dirty="0" smtClean="0">
                <a:solidFill>
                  <a:schemeClr val="accent6">
                    <a:lumMod val="75000"/>
                  </a:schemeClr>
                </a:solidFill>
              </a:rPr>
              <a:t>:</a:t>
            </a:r>
          </a:p>
          <a:p>
            <a:pPr algn="r"/>
            <a:endParaRPr lang="en-US" b="1" i="1" dirty="0" smtClean="0">
              <a:solidFill>
                <a:schemeClr val="accent6">
                  <a:lumMod val="75000"/>
                </a:schemeClr>
              </a:solidFill>
            </a:endParaRPr>
          </a:p>
        </p:txBody>
      </p:sp>
      <p:sp>
        <p:nvSpPr>
          <p:cNvPr id="15" name="Content Placeholder 2"/>
          <p:cNvSpPr>
            <a:spLocks noGrp="1"/>
          </p:cNvSpPr>
          <p:nvPr>
            <p:ph idx="16"/>
          </p:nvPr>
        </p:nvSpPr>
        <p:spPr>
          <a:xfrm>
            <a:off x="5076056" y="2159938"/>
            <a:ext cx="3610530" cy="3717334"/>
          </a:xfrm>
          <a:solidFill>
            <a:schemeClr val="tx1">
              <a:lumMod val="85000"/>
              <a:lumOff val="15000"/>
            </a:schemeClr>
          </a:solidFill>
        </p:spPr>
        <p:txBody>
          <a:bodyPr>
            <a:normAutofit/>
          </a:bodyPr>
          <a:lstStyle>
            <a:lvl1pPr marL="0" indent="0">
              <a:buNone/>
              <a:defRPr sz="1400" b="0" baseline="0">
                <a:solidFill>
                  <a:schemeClr val="bg1"/>
                </a:solidFill>
                <a:latin typeface="Consolas" panose="020B0609020204030204" pitchFamily="49" charset="0"/>
                <a:cs typeface="Consolas" panose="020B0609020204030204" pitchFamily="49" charset="0"/>
              </a:defRPr>
            </a:lvl1pPr>
          </a:lstStyle>
          <a:p>
            <a:pPr lvl="0"/>
            <a:endParaRPr lang="en-US" dirty="0"/>
          </a:p>
        </p:txBody>
      </p:sp>
      <p:sp>
        <p:nvSpPr>
          <p:cNvPr id="2" name="Tijdelijke aanduiding voor datum 1"/>
          <p:cNvSpPr>
            <a:spLocks noGrp="1"/>
          </p:cNvSpPr>
          <p:nvPr>
            <p:ph type="dt" sz="half" idx="17"/>
          </p:nvPr>
        </p:nvSpPr>
        <p:spPr/>
        <p:txBody>
          <a:bodyPr/>
          <a:lstStyle/>
          <a:p>
            <a:r>
              <a:rPr lang="nl-NL" smtClean="0"/>
              <a:t>GESPRG 2014-2015</a:t>
            </a:r>
            <a:endParaRPr lang="en-US" dirty="0"/>
          </a:p>
        </p:txBody>
      </p:sp>
      <p:sp>
        <p:nvSpPr>
          <p:cNvPr id="3" name="Tijdelijke aanduiding voor voettekst 2"/>
          <p:cNvSpPr>
            <a:spLocks noGrp="1"/>
          </p:cNvSpPr>
          <p:nvPr>
            <p:ph type="ftr" sz="quarter" idx="18"/>
          </p:nvPr>
        </p:nvSpPr>
        <p:spPr/>
        <p:txBody>
          <a:bodyPr/>
          <a:lstStyle/>
          <a:p>
            <a:endParaRPr lang="en-US" dirty="0"/>
          </a:p>
        </p:txBody>
      </p:sp>
      <p:sp>
        <p:nvSpPr>
          <p:cNvPr id="4" name="Tijdelijke aanduiding voor dianummer 3"/>
          <p:cNvSpPr>
            <a:spLocks noGrp="1"/>
          </p:cNvSpPr>
          <p:nvPr>
            <p:ph type="sldNum" sz="quarter" idx="19"/>
          </p:nvPr>
        </p:nvSpPr>
        <p:spPr/>
        <p:txBody>
          <a:bodyPr/>
          <a:lstStyle/>
          <a:p>
            <a:fld id="{520F5AE5-675F-4C53-86B8-6BB4E175C417}" type="slidenum">
              <a:rPr lang="en-US" smtClean="0"/>
              <a:pPr/>
              <a:t>‹nr.›</a:t>
            </a:fld>
            <a:endParaRPr lang="en-US" dirty="0"/>
          </a:p>
        </p:txBody>
      </p:sp>
    </p:spTree>
    <p:extLst>
      <p:ext uri="{BB962C8B-B14F-4D97-AF65-F5344CB8AC3E}">
        <p14:creationId xmlns:p14="http://schemas.microsoft.com/office/powerpoint/2010/main" val="400272367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el en object">
    <p:bg>
      <p:bgPr>
        <a:solidFill>
          <a:schemeClr val="bg1">
            <a:lumMod val="85000"/>
          </a:schemeClr>
        </a:solidFill>
        <a:effectLst/>
      </p:bgPr>
    </p:bg>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lvl1pPr>
              <a:defRPr>
                <a:solidFill>
                  <a:schemeClr val="accent6"/>
                </a:solidFill>
              </a:defRPr>
            </a:lvl1pPr>
          </a:lstStyle>
          <a:p>
            <a:r>
              <a:rPr lang="nl-NL" dirty="0" smtClean="0"/>
              <a:t>Klik om de stijl te bewerken</a:t>
            </a:r>
            <a:endParaRPr lang="nl-NL" dirty="0"/>
          </a:p>
        </p:txBody>
      </p:sp>
      <p:sp>
        <p:nvSpPr>
          <p:cNvPr id="5" name="Content Placeholder 2"/>
          <p:cNvSpPr>
            <a:spLocks noGrp="1"/>
          </p:cNvSpPr>
          <p:nvPr>
            <p:ph idx="1" hasCustomPrompt="1"/>
          </p:nvPr>
        </p:nvSpPr>
        <p:spPr>
          <a:xfrm>
            <a:off x="457200" y="1412777"/>
            <a:ext cx="8229600" cy="2167054"/>
          </a:xfrm>
          <a:solidFill>
            <a:schemeClr val="bg1">
              <a:lumMod val="85000"/>
            </a:schemeClr>
          </a:solidFill>
        </p:spPr>
        <p:txBody>
          <a:bodyPr/>
          <a:lstStyle>
            <a:lvl4pPr marL="1371600" indent="0">
              <a:buNone/>
              <a:defRPr/>
            </a:lvl4pPr>
          </a:lstStyle>
          <a:p>
            <a:pPr lvl="0"/>
            <a:r>
              <a:rPr lang="en-US" dirty="0" smtClean="0"/>
              <a:t>Click to edit Master text styles</a:t>
            </a:r>
          </a:p>
          <a:p>
            <a:pPr lvl="1"/>
            <a:r>
              <a:rPr lang="en-US" dirty="0" smtClean="0"/>
              <a:t>Second level</a:t>
            </a:r>
          </a:p>
        </p:txBody>
      </p:sp>
      <p:sp>
        <p:nvSpPr>
          <p:cNvPr id="10" name="Line 34"/>
          <p:cNvSpPr>
            <a:spLocks noChangeShapeType="1"/>
          </p:cNvSpPr>
          <p:nvPr userDrawn="1"/>
        </p:nvSpPr>
        <p:spPr bwMode="auto">
          <a:xfrm>
            <a:off x="467544" y="1052513"/>
            <a:ext cx="7992888" cy="0"/>
          </a:xfrm>
          <a:prstGeom prst="line">
            <a:avLst/>
          </a:prstGeom>
          <a:noFill/>
          <a:ln w="57150">
            <a:solidFill>
              <a:schemeClr val="bg1">
                <a:lumMod val="75000"/>
              </a:schemeClr>
            </a:solidFill>
            <a:bevel/>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dirty="0">
              <a:latin typeface="Calibri" pitchFamily="34" charset="0"/>
            </a:endParaRPr>
          </a:p>
        </p:txBody>
      </p:sp>
      <p:sp>
        <p:nvSpPr>
          <p:cNvPr id="11" name="Content Placeholder 2"/>
          <p:cNvSpPr>
            <a:spLocks noGrp="1"/>
          </p:cNvSpPr>
          <p:nvPr>
            <p:ph idx="13"/>
          </p:nvPr>
        </p:nvSpPr>
        <p:spPr>
          <a:xfrm>
            <a:off x="1394768" y="3704431"/>
            <a:ext cx="7292032" cy="2527318"/>
          </a:xfrm>
          <a:solidFill>
            <a:schemeClr val="bg1"/>
          </a:solidFill>
        </p:spPr>
        <p:txBody>
          <a:bodyPr>
            <a:normAutofit/>
          </a:bodyPr>
          <a:lstStyle>
            <a:lvl1pPr marL="0" indent="0">
              <a:buNone/>
              <a:defRPr sz="1800"/>
            </a:lvl1pPr>
          </a:lstStyle>
          <a:p>
            <a:pPr lvl="0"/>
            <a:endParaRPr lang="en-US" dirty="0"/>
          </a:p>
        </p:txBody>
      </p:sp>
      <p:sp>
        <p:nvSpPr>
          <p:cNvPr id="2" name="Tekstvak 1"/>
          <p:cNvSpPr txBox="1"/>
          <p:nvPr userDrawn="1"/>
        </p:nvSpPr>
        <p:spPr>
          <a:xfrm>
            <a:off x="428751" y="3651186"/>
            <a:ext cx="936104" cy="1323439"/>
          </a:xfrm>
          <a:prstGeom prst="rect">
            <a:avLst/>
          </a:prstGeom>
          <a:noFill/>
        </p:spPr>
        <p:txBody>
          <a:bodyPr wrap="square" rtlCol="0">
            <a:spAutoFit/>
          </a:bodyPr>
          <a:lstStyle/>
          <a:p>
            <a:pPr algn="r"/>
            <a:r>
              <a:rPr lang="en-US" sz="2000" b="1" i="1" dirty="0" smtClean="0">
                <a:solidFill>
                  <a:schemeClr val="accent6">
                    <a:lumMod val="75000"/>
                  </a:schemeClr>
                </a:solidFill>
              </a:rPr>
              <a:t>Code:</a:t>
            </a:r>
          </a:p>
          <a:p>
            <a:pPr algn="r"/>
            <a:endParaRPr lang="en-US" sz="2000" b="1" i="1" dirty="0" smtClean="0">
              <a:solidFill>
                <a:schemeClr val="accent6">
                  <a:lumMod val="75000"/>
                </a:schemeClr>
              </a:solidFill>
            </a:endParaRPr>
          </a:p>
          <a:p>
            <a:pPr algn="r"/>
            <a:endParaRPr lang="en-US" sz="2000" b="1" i="1" dirty="0" smtClean="0">
              <a:solidFill>
                <a:schemeClr val="accent6">
                  <a:lumMod val="75000"/>
                </a:schemeClr>
              </a:solidFill>
            </a:endParaRPr>
          </a:p>
          <a:p>
            <a:pPr algn="r"/>
            <a:endParaRPr lang="en-US" sz="2000" b="1" i="1" dirty="0" smtClean="0">
              <a:solidFill>
                <a:schemeClr val="accent6">
                  <a:lumMod val="75000"/>
                </a:schemeClr>
              </a:solidFill>
            </a:endParaRPr>
          </a:p>
        </p:txBody>
      </p:sp>
      <p:sp>
        <p:nvSpPr>
          <p:cNvPr id="3" name="Tijdelijke aanduiding voor datum 2"/>
          <p:cNvSpPr>
            <a:spLocks noGrp="1"/>
          </p:cNvSpPr>
          <p:nvPr>
            <p:ph type="dt" sz="half" idx="14"/>
          </p:nvPr>
        </p:nvSpPr>
        <p:spPr/>
        <p:txBody>
          <a:bodyPr/>
          <a:lstStyle/>
          <a:p>
            <a:r>
              <a:rPr lang="nl-NL" smtClean="0"/>
              <a:t>GESPRG 2014-2015</a:t>
            </a:r>
            <a:endParaRPr lang="en-US" dirty="0"/>
          </a:p>
        </p:txBody>
      </p:sp>
      <p:sp>
        <p:nvSpPr>
          <p:cNvPr id="4" name="Tijdelijke aanduiding voor voettekst 3"/>
          <p:cNvSpPr>
            <a:spLocks noGrp="1"/>
          </p:cNvSpPr>
          <p:nvPr>
            <p:ph type="ftr" sz="quarter" idx="15"/>
          </p:nvPr>
        </p:nvSpPr>
        <p:spPr/>
        <p:txBody>
          <a:bodyPr/>
          <a:lstStyle/>
          <a:p>
            <a:endParaRPr lang="en-US" dirty="0"/>
          </a:p>
        </p:txBody>
      </p:sp>
      <p:sp>
        <p:nvSpPr>
          <p:cNvPr id="12" name="Tijdelijke aanduiding voor dianummer 11"/>
          <p:cNvSpPr>
            <a:spLocks noGrp="1"/>
          </p:cNvSpPr>
          <p:nvPr>
            <p:ph type="sldNum" sz="quarter" idx="16"/>
          </p:nvPr>
        </p:nvSpPr>
        <p:spPr/>
        <p:txBody>
          <a:bodyPr/>
          <a:lstStyle/>
          <a:p>
            <a:fld id="{520F5AE5-675F-4C53-86B8-6BB4E175C417}" type="slidenum">
              <a:rPr lang="en-US" smtClean="0"/>
              <a:pPr/>
              <a:t>‹nr.›</a:t>
            </a:fld>
            <a:endParaRPr lang="en-US" dirty="0"/>
          </a:p>
        </p:txBody>
      </p:sp>
    </p:spTree>
    <p:extLst>
      <p:ext uri="{BB962C8B-B14F-4D97-AF65-F5344CB8AC3E}">
        <p14:creationId xmlns:p14="http://schemas.microsoft.com/office/powerpoint/2010/main" val="403478530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itel en object">
    <p:bg>
      <p:bgPr>
        <a:solidFill>
          <a:schemeClr val="bg1">
            <a:lumMod val="85000"/>
          </a:schemeClr>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74638"/>
            <a:ext cx="8229600" cy="777875"/>
          </a:xfrm>
        </p:spPr>
        <p:txBody>
          <a:bodyPr/>
          <a:lstStyle>
            <a:lvl1pPr>
              <a:defRPr>
                <a:solidFill>
                  <a:schemeClr val="accent6"/>
                </a:solidFill>
              </a:defRPr>
            </a:lvl1pPr>
          </a:lstStyle>
          <a:p>
            <a:r>
              <a:rPr lang="en-US" smtClean="0"/>
              <a:t>Click to edit Master title style</a:t>
            </a:r>
            <a:endParaRPr lang="en-US"/>
          </a:p>
        </p:txBody>
      </p:sp>
      <p:sp>
        <p:nvSpPr>
          <p:cNvPr id="16" name="Line 34"/>
          <p:cNvSpPr>
            <a:spLocks noChangeShapeType="1"/>
          </p:cNvSpPr>
          <p:nvPr userDrawn="1"/>
        </p:nvSpPr>
        <p:spPr bwMode="auto">
          <a:xfrm>
            <a:off x="467544" y="1052513"/>
            <a:ext cx="7992888" cy="0"/>
          </a:xfrm>
          <a:prstGeom prst="line">
            <a:avLst/>
          </a:prstGeom>
          <a:noFill/>
          <a:ln w="57150">
            <a:solidFill>
              <a:schemeClr val="bg1">
                <a:lumMod val="75000"/>
              </a:schemeClr>
            </a:solidFill>
            <a:bevel/>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dirty="0">
              <a:latin typeface="Calibri" pitchFamily="34" charset="0"/>
            </a:endParaRPr>
          </a:p>
        </p:txBody>
      </p:sp>
      <p:sp>
        <p:nvSpPr>
          <p:cNvPr id="17" name="Content Placeholder 2"/>
          <p:cNvSpPr>
            <a:spLocks noGrp="1"/>
          </p:cNvSpPr>
          <p:nvPr>
            <p:ph idx="1"/>
          </p:nvPr>
        </p:nvSpPr>
        <p:spPr>
          <a:xfrm>
            <a:off x="467544" y="1263241"/>
            <a:ext cx="8229600" cy="4758047"/>
          </a:xfrm>
        </p:spPr>
        <p:txBody>
          <a:bodyPr>
            <a:normAutofit/>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voettekst 2"/>
          <p:cNvSpPr>
            <a:spLocks noGrp="1"/>
          </p:cNvSpPr>
          <p:nvPr>
            <p:ph type="ftr" sz="quarter" idx="11"/>
          </p:nvPr>
        </p:nvSpPr>
        <p:spPr/>
        <p:txBody>
          <a:bodyPr/>
          <a:lstStyle/>
          <a:p>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‹nr.›</a:t>
            </a:fld>
            <a:endParaRPr lang="en-US" dirty="0"/>
          </a:p>
        </p:txBody>
      </p:sp>
    </p:spTree>
    <p:extLst>
      <p:ext uri="{BB962C8B-B14F-4D97-AF65-F5344CB8AC3E}">
        <p14:creationId xmlns:p14="http://schemas.microsoft.com/office/powerpoint/2010/main" val="5156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Titel en object">
    <p:bg>
      <p:bgPr>
        <a:solidFill>
          <a:schemeClr val="bg1">
            <a:lumMod val="85000"/>
          </a:schemeClr>
        </a:solidFill>
        <a:effectLst/>
      </p:bgPr>
    </p:b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voettekst 2"/>
          <p:cNvSpPr>
            <a:spLocks noGrp="1"/>
          </p:cNvSpPr>
          <p:nvPr>
            <p:ph type="ftr" sz="quarter" idx="11"/>
          </p:nvPr>
        </p:nvSpPr>
        <p:spPr/>
        <p:txBody>
          <a:bodyPr/>
          <a:lstStyle/>
          <a:p>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‹nr.›</a:t>
            </a:fld>
            <a:endParaRPr lang="en-US" dirty="0"/>
          </a:p>
        </p:txBody>
      </p:sp>
    </p:spTree>
    <p:extLst>
      <p:ext uri="{BB962C8B-B14F-4D97-AF65-F5344CB8AC3E}">
        <p14:creationId xmlns:p14="http://schemas.microsoft.com/office/powerpoint/2010/main" val="4163137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67544" y="1263241"/>
            <a:ext cx="8229600" cy="4758047"/>
          </a:xfrm>
        </p:spPr>
        <p:txBody>
          <a:bodyPr>
            <a:normAutofit/>
          </a:bodyPr>
          <a:lstStyle>
            <a:lvl1pPr>
              <a:buClr>
                <a:schemeClr val="accent6"/>
              </a:buClr>
              <a:defRPr sz="2800"/>
            </a:lvl1pPr>
            <a:lvl2pPr>
              <a:buClr>
                <a:schemeClr val="accent6"/>
              </a:buClr>
              <a:defRPr sz="2400"/>
            </a:lvl2pPr>
            <a:lvl3pPr>
              <a:buClr>
                <a:schemeClr val="accent6"/>
              </a:buClr>
              <a:defRPr sz="2000"/>
            </a:lvl3pPr>
            <a:lvl4pPr>
              <a:buClr>
                <a:schemeClr val="accent6"/>
              </a:buClr>
              <a:defRPr sz="1800"/>
            </a:lvl4pPr>
            <a:lvl5pPr>
              <a:buClr>
                <a:schemeClr val="accent6"/>
              </a:buCl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Line 34">
            <a:hlinkClick r:id="rId2" action="ppaction://hlinksldjump"/>
          </p:cNvPr>
          <p:cNvSpPr>
            <a:spLocks noChangeShapeType="1"/>
          </p:cNvSpPr>
          <p:nvPr userDrawn="1"/>
        </p:nvSpPr>
        <p:spPr bwMode="auto">
          <a:xfrm>
            <a:off x="467544" y="1052513"/>
            <a:ext cx="7992888" cy="0"/>
          </a:xfrm>
          <a:prstGeom prst="line">
            <a:avLst/>
          </a:prstGeom>
          <a:noFill/>
          <a:ln w="57150">
            <a:solidFill>
              <a:schemeClr val="bg1">
                <a:lumMod val="75000"/>
              </a:schemeClr>
            </a:solidFill>
            <a:bevel/>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dirty="0">
              <a:latin typeface="Calibri" pitchFamily="34" charset="0"/>
            </a:endParaRPr>
          </a:p>
        </p:txBody>
      </p:sp>
      <p:sp>
        <p:nvSpPr>
          <p:cNvPr id="7" name="Tijdelijke aanduiding voor datum 6"/>
          <p:cNvSpPr>
            <a:spLocks noGrp="1"/>
          </p:cNvSpPr>
          <p:nvPr>
            <p:ph type="dt" sz="half" idx="10"/>
          </p:nvPr>
        </p:nvSpPr>
        <p:spPr/>
        <p:txBody>
          <a:bodyPr/>
          <a:lstStyle/>
          <a:p>
            <a:r>
              <a:rPr lang="nl-NL" smtClean="0"/>
              <a:t>GESPRG 2014-2015</a:t>
            </a:r>
            <a:endParaRPr lang="en-US" dirty="0"/>
          </a:p>
        </p:txBody>
      </p:sp>
      <p:sp>
        <p:nvSpPr>
          <p:cNvPr id="9" name="Tijdelijke aanduiding voor voettekst 8"/>
          <p:cNvSpPr>
            <a:spLocks noGrp="1"/>
          </p:cNvSpPr>
          <p:nvPr>
            <p:ph type="ftr" sz="quarter" idx="11"/>
          </p:nvPr>
        </p:nvSpPr>
        <p:spPr/>
        <p:txBody>
          <a:bodyPr/>
          <a:lstStyle/>
          <a:p>
            <a:endParaRPr lang="en-US" dirty="0"/>
          </a:p>
        </p:txBody>
      </p:sp>
      <p:sp>
        <p:nvSpPr>
          <p:cNvPr id="10" name="Tijdelijke aanduiding voor dianummer 9"/>
          <p:cNvSpPr>
            <a:spLocks noGrp="1"/>
          </p:cNvSpPr>
          <p:nvPr>
            <p:ph type="sldNum" sz="quarter" idx="12"/>
          </p:nvPr>
        </p:nvSpPr>
        <p:spPr/>
        <p:txBody>
          <a:bodyPr/>
          <a:lstStyle/>
          <a:p>
            <a:fld id="{520F5AE5-675F-4C53-86B8-6BB4E175C417}" type="slidenum">
              <a:rPr lang="en-US" smtClean="0"/>
              <a:pPr/>
              <a:t>‹nr.›</a:t>
            </a:fld>
            <a:endParaRPr lang="en-US" dirty="0"/>
          </a:p>
        </p:txBody>
      </p:sp>
    </p:spTree>
    <p:extLst>
      <p:ext uri="{BB962C8B-B14F-4D97-AF65-F5344CB8AC3E}">
        <p14:creationId xmlns:p14="http://schemas.microsoft.com/office/powerpoint/2010/main" val="39620869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p:spPr>
        <p:txBody>
          <a:bodyPr/>
          <a:lstStyle>
            <a:lvl1pPr>
              <a:buClr>
                <a:schemeClr val="accent6"/>
              </a:buClr>
              <a:defRPr sz="2800"/>
            </a:lvl1pPr>
            <a:lvl2pPr>
              <a:buClr>
                <a:schemeClr val="accent6"/>
              </a:buClr>
              <a:defRPr sz="2400"/>
            </a:lvl2pPr>
            <a:lvl3pPr>
              <a:buClr>
                <a:schemeClr val="accent6"/>
              </a:buClr>
              <a:defRPr sz="2000"/>
            </a:lvl3pPr>
            <a:lvl4pPr>
              <a:buClr>
                <a:schemeClr val="accent6"/>
              </a:buClr>
              <a:defRPr sz="1800"/>
            </a:lvl4pPr>
            <a:lvl5pPr>
              <a:buClr>
                <a:schemeClr val="accent6"/>
              </a:buCl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buClr>
                <a:schemeClr val="accent6"/>
              </a:buClr>
              <a:defRPr sz="2800"/>
            </a:lvl1pPr>
            <a:lvl2pPr>
              <a:buClr>
                <a:schemeClr val="accent6"/>
              </a:buClr>
              <a:defRPr sz="2400"/>
            </a:lvl2pPr>
            <a:lvl3pPr>
              <a:buClr>
                <a:schemeClr val="accent6"/>
              </a:buClr>
              <a:defRPr sz="2000"/>
            </a:lvl3pPr>
            <a:lvl4pPr>
              <a:buClr>
                <a:schemeClr val="accent6"/>
              </a:buClr>
              <a:defRPr sz="1800"/>
            </a:lvl4pPr>
            <a:lvl5pPr>
              <a:buClr>
                <a:schemeClr val="accent6"/>
              </a:buCl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9"/>
          <p:cNvSpPr>
            <a:spLocks noGrp="1"/>
          </p:cNvSpPr>
          <p:nvPr>
            <p:ph type="title"/>
          </p:nvPr>
        </p:nvSpPr>
        <p:spPr/>
        <p:txBody>
          <a:bodyPr/>
          <a:lstStyle>
            <a:lvl1pPr>
              <a:defRPr>
                <a:solidFill>
                  <a:schemeClr val="accent6"/>
                </a:solidFill>
              </a:defRPr>
            </a:lvl1pPr>
          </a:lstStyle>
          <a:p>
            <a:r>
              <a:rPr lang="en-US" smtClean="0"/>
              <a:t>Click to edit Master title style</a:t>
            </a:r>
            <a:endParaRPr lang="en-US"/>
          </a:p>
        </p:txBody>
      </p:sp>
      <p:sp>
        <p:nvSpPr>
          <p:cNvPr id="15" name="Line 34">
            <a:hlinkClick r:id="rId2" action="ppaction://hlinksldjump"/>
          </p:cNvPr>
          <p:cNvSpPr>
            <a:spLocks noChangeShapeType="1"/>
          </p:cNvSpPr>
          <p:nvPr userDrawn="1"/>
        </p:nvSpPr>
        <p:spPr bwMode="auto">
          <a:xfrm>
            <a:off x="467544" y="1052513"/>
            <a:ext cx="7992888" cy="0"/>
          </a:xfrm>
          <a:prstGeom prst="line">
            <a:avLst/>
          </a:prstGeom>
          <a:noFill/>
          <a:ln w="57150">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dirty="0">
              <a:latin typeface="Calibri" pitchFamily="34" charset="0"/>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5" name="Tijdelijke aanduiding voor voettekst 4"/>
          <p:cNvSpPr>
            <a:spLocks noGrp="1"/>
          </p:cNvSpPr>
          <p:nvPr>
            <p:ph type="ftr" sz="quarter" idx="11"/>
          </p:nvPr>
        </p:nvSpPr>
        <p:spPr/>
        <p:txBody>
          <a:bodyPr/>
          <a:lstStyle/>
          <a:p>
            <a:endParaRPr lang="en-US" dirty="0"/>
          </a:p>
        </p:txBody>
      </p:sp>
      <p:sp>
        <p:nvSpPr>
          <p:cNvPr id="6" name="Tijdelijke aanduiding voor dianummer 5"/>
          <p:cNvSpPr>
            <a:spLocks noGrp="1"/>
          </p:cNvSpPr>
          <p:nvPr>
            <p:ph type="sldNum" sz="quarter" idx="12"/>
          </p:nvPr>
        </p:nvSpPr>
        <p:spPr/>
        <p:txBody>
          <a:bodyPr/>
          <a:lstStyle/>
          <a:p>
            <a:fld id="{520F5AE5-675F-4C53-86B8-6BB4E175C417}" type="slidenum">
              <a:rPr lang="en-US" smtClean="0"/>
              <a:pPr/>
              <a:t>‹nr.›</a:t>
            </a:fld>
            <a:endParaRPr lang="en-US" dirty="0"/>
          </a:p>
        </p:txBody>
      </p:sp>
    </p:spTree>
    <p:extLst>
      <p:ext uri="{BB962C8B-B14F-4D97-AF65-F5344CB8AC3E}">
        <p14:creationId xmlns:p14="http://schemas.microsoft.com/office/powerpoint/2010/main" val="25947311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smtClean="0"/>
              <a:t>Click to edit Master title style</a:t>
            </a:r>
            <a:endParaRPr lang="en-US" dirty="0"/>
          </a:p>
        </p:txBody>
      </p:sp>
      <p:sp>
        <p:nvSpPr>
          <p:cNvPr id="8" name="Line 34">
            <a:hlinkClick r:id="rId2" action="ppaction://hlinksldjump"/>
          </p:cNvPr>
          <p:cNvSpPr>
            <a:spLocks noChangeShapeType="1"/>
          </p:cNvSpPr>
          <p:nvPr userDrawn="1"/>
        </p:nvSpPr>
        <p:spPr bwMode="auto">
          <a:xfrm>
            <a:off x="467544" y="1052513"/>
            <a:ext cx="7992888" cy="0"/>
          </a:xfrm>
          <a:prstGeom prst="line">
            <a:avLst/>
          </a:prstGeom>
          <a:noFill/>
          <a:ln w="57150">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dirty="0">
              <a:latin typeface="Calibri" pitchFamily="34" charset="0"/>
            </a:endParaRPr>
          </a:p>
        </p:txBody>
      </p:sp>
      <p:sp>
        <p:nvSpPr>
          <p:cNvPr id="6" name="Tijdelijke aanduiding voor datum 5"/>
          <p:cNvSpPr>
            <a:spLocks noGrp="1"/>
          </p:cNvSpPr>
          <p:nvPr>
            <p:ph type="dt" sz="half" idx="10"/>
          </p:nvPr>
        </p:nvSpPr>
        <p:spPr/>
        <p:txBody>
          <a:bodyPr/>
          <a:lstStyle/>
          <a:p>
            <a:r>
              <a:rPr lang="nl-NL" smtClean="0"/>
              <a:t>GESPRG 2014-2015</a:t>
            </a:r>
            <a:endParaRPr lang="en-US" dirty="0"/>
          </a:p>
        </p:txBody>
      </p:sp>
      <p:sp>
        <p:nvSpPr>
          <p:cNvPr id="7" name="Tijdelijke aanduiding voor voettekst 6"/>
          <p:cNvSpPr>
            <a:spLocks noGrp="1"/>
          </p:cNvSpPr>
          <p:nvPr>
            <p:ph type="ftr" sz="quarter" idx="11"/>
          </p:nvPr>
        </p:nvSpPr>
        <p:spPr/>
        <p:txBody>
          <a:bodyPr/>
          <a:lstStyle/>
          <a:p>
            <a:endParaRPr lang="en-US" dirty="0"/>
          </a:p>
        </p:txBody>
      </p:sp>
      <p:sp>
        <p:nvSpPr>
          <p:cNvPr id="9" name="Tijdelijke aanduiding voor dianummer 8"/>
          <p:cNvSpPr>
            <a:spLocks noGrp="1"/>
          </p:cNvSpPr>
          <p:nvPr>
            <p:ph type="sldNum" sz="quarter" idx="12"/>
          </p:nvPr>
        </p:nvSpPr>
        <p:spPr/>
        <p:txBody>
          <a:bodyPr/>
          <a:lstStyle/>
          <a:p>
            <a:fld id="{520F5AE5-675F-4C53-86B8-6BB4E175C417}" type="slidenum">
              <a:rPr lang="en-US" smtClean="0"/>
              <a:pPr/>
              <a:t>‹nr.›</a:t>
            </a:fld>
            <a:endParaRPr lang="en-US" dirty="0"/>
          </a:p>
        </p:txBody>
      </p:sp>
    </p:spTree>
    <p:extLst>
      <p:ext uri="{BB962C8B-B14F-4D97-AF65-F5344CB8AC3E}">
        <p14:creationId xmlns:p14="http://schemas.microsoft.com/office/powerpoint/2010/main" val="60303936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6" name="Tijdelijke aanduiding voor voettekst 5"/>
          <p:cNvSpPr>
            <a:spLocks noGrp="1"/>
          </p:cNvSpPr>
          <p:nvPr>
            <p:ph type="ftr" sz="quarter" idx="11"/>
          </p:nvPr>
        </p:nvSpPr>
        <p:spPr/>
        <p:txBody>
          <a:bodyPr/>
          <a:lstStyle/>
          <a:p>
            <a:endParaRPr lang="en-US" dirty="0"/>
          </a:p>
        </p:txBody>
      </p:sp>
      <p:sp>
        <p:nvSpPr>
          <p:cNvPr id="7" name="Tijdelijke aanduiding voor dianummer 6"/>
          <p:cNvSpPr>
            <a:spLocks noGrp="1"/>
          </p:cNvSpPr>
          <p:nvPr>
            <p:ph type="sldNum" sz="quarter" idx="12"/>
          </p:nvPr>
        </p:nvSpPr>
        <p:spPr/>
        <p:txBody>
          <a:bodyPr/>
          <a:lstStyle/>
          <a:p>
            <a:fld id="{520F5AE5-675F-4C53-86B8-6BB4E175C417}" type="slidenum">
              <a:rPr lang="en-US" smtClean="0"/>
              <a:pPr/>
              <a:t>‹nr.›</a:t>
            </a:fld>
            <a:endParaRPr lang="en-US" dirty="0"/>
          </a:p>
        </p:txBody>
      </p:sp>
    </p:spTree>
    <p:extLst>
      <p:ext uri="{BB962C8B-B14F-4D97-AF65-F5344CB8AC3E}">
        <p14:creationId xmlns:p14="http://schemas.microsoft.com/office/powerpoint/2010/main" val="2805574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11" name="Title 1"/>
          <p:cNvSpPr>
            <a:spLocks noGrp="1"/>
          </p:cNvSpPr>
          <p:nvPr>
            <p:ph type="title"/>
          </p:nvPr>
        </p:nvSpPr>
        <p:spPr>
          <a:xfrm>
            <a:off x="457200" y="274638"/>
            <a:ext cx="8229600" cy="777875"/>
          </a:xfrm>
        </p:spPr>
        <p:txBody>
          <a:bodyPr/>
          <a:lstStyle>
            <a:lvl1pPr>
              <a:defRPr>
                <a:solidFill>
                  <a:schemeClr val="accent6"/>
                </a:solidFill>
              </a:defRPr>
            </a:lvl1pPr>
          </a:lstStyle>
          <a:p>
            <a:r>
              <a:rPr lang="en-US" smtClean="0"/>
              <a:t>Click to edit Master title style</a:t>
            </a:r>
            <a:endParaRPr lang="en-US"/>
          </a:p>
        </p:txBody>
      </p:sp>
      <p:sp>
        <p:nvSpPr>
          <p:cNvPr id="16" name="Line 34">
            <a:hlinkClick r:id="rId2" action="ppaction://hlinksldjump"/>
          </p:cNvPr>
          <p:cNvSpPr>
            <a:spLocks noChangeShapeType="1"/>
          </p:cNvSpPr>
          <p:nvPr userDrawn="1"/>
        </p:nvSpPr>
        <p:spPr bwMode="auto">
          <a:xfrm>
            <a:off x="467544" y="1052513"/>
            <a:ext cx="7992888" cy="0"/>
          </a:xfrm>
          <a:prstGeom prst="line">
            <a:avLst/>
          </a:prstGeom>
          <a:noFill/>
          <a:ln w="57150">
            <a:solidFill>
              <a:schemeClr val="bg1">
                <a:lumMod val="75000"/>
              </a:schemeClr>
            </a:solidFill>
            <a:bevel/>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dirty="0">
              <a:latin typeface="Calibri" pitchFamily="34" charset="0"/>
            </a:endParaRPr>
          </a:p>
        </p:txBody>
      </p:sp>
      <p:sp>
        <p:nvSpPr>
          <p:cNvPr id="17" name="Content Placeholder 2"/>
          <p:cNvSpPr>
            <a:spLocks noGrp="1"/>
          </p:cNvSpPr>
          <p:nvPr>
            <p:ph idx="1"/>
          </p:nvPr>
        </p:nvSpPr>
        <p:spPr>
          <a:xfrm>
            <a:off x="467544" y="1263241"/>
            <a:ext cx="8229600" cy="4758047"/>
          </a:xfrm>
        </p:spPr>
        <p:txBody>
          <a:bodyPr>
            <a:normAutofit/>
          </a:bodyPr>
          <a:lstStyle>
            <a:lvl1pPr>
              <a:buClr>
                <a:schemeClr val="accent6"/>
              </a:buClr>
              <a:defRPr sz="2800"/>
            </a:lvl1pPr>
            <a:lvl2pPr>
              <a:buClr>
                <a:schemeClr val="accent6"/>
              </a:buClr>
              <a:defRPr sz="2400"/>
            </a:lvl2pPr>
            <a:lvl3pPr>
              <a:buClr>
                <a:schemeClr val="accent6"/>
              </a:buClr>
              <a:defRPr sz="2000"/>
            </a:lvl3pPr>
            <a:lvl4pPr>
              <a:buClr>
                <a:schemeClr val="accent6"/>
              </a:buClr>
              <a:defRPr sz="1800"/>
            </a:lvl4pPr>
            <a:lvl5pPr>
              <a:buClr>
                <a:schemeClr val="accent6"/>
              </a:buCl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voettekst 2"/>
          <p:cNvSpPr>
            <a:spLocks noGrp="1"/>
          </p:cNvSpPr>
          <p:nvPr>
            <p:ph type="ftr" sz="quarter" idx="11"/>
          </p:nvPr>
        </p:nvSpPr>
        <p:spPr/>
        <p:txBody>
          <a:bodyPr/>
          <a:lstStyle/>
          <a:p>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‹nr.›</a:t>
            </a:fld>
            <a:endParaRPr lang="en-US" dirty="0"/>
          </a:p>
        </p:txBody>
      </p:sp>
    </p:spTree>
    <p:extLst>
      <p:ext uri="{BB962C8B-B14F-4D97-AF65-F5344CB8AC3E}">
        <p14:creationId xmlns:p14="http://schemas.microsoft.com/office/powerpoint/2010/main" val="271450019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el en object">
    <p:bg>
      <p:bgPr>
        <a:solidFill>
          <a:schemeClr val="bg1">
            <a:lumMod val="85000"/>
          </a:schemeClr>
        </a:solidFill>
        <a:effectLst/>
      </p:bgPr>
    </p:bg>
    <p:spTree>
      <p:nvGrpSpPr>
        <p:cNvPr id="1" name=""/>
        <p:cNvGrpSpPr/>
        <p:nvPr/>
      </p:nvGrpSpPr>
      <p:grpSpPr>
        <a:xfrm>
          <a:off x="0" y="0"/>
          <a:ext cx="0" cy="0"/>
          <a:chOff x="0" y="0"/>
          <a:chExt cx="0" cy="0"/>
        </a:xfrm>
      </p:grpSpPr>
      <p:sp>
        <p:nvSpPr>
          <p:cNvPr id="14" name="Content Placeholder 2"/>
          <p:cNvSpPr>
            <a:spLocks noGrp="1"/>
          </p:cNvSpPr>
          <p:nvPr>
            <p:ph idx="15"/>
          </p:nvPr>
        </p:nvSpPr>
        <p:spPr>
          <a:xfrm>
            <a:off x="5076056" y="2127114"/>
            <a:ext cx="3610744" cy="3246101"/>
          </a:xfrm>
          <a:solidFill>
            <a:schemeClr val="bg1"/>
          </a:solidFill>
        </p:spPr>
        <p:txBody>
          <a:bodyPr>
            <a:normAutofit/>
          </a:bodyPr>
          <a:lstStyle>
            <a:lvl1pPr marL="0" indent="0" defTabSz="273050">
              <a:buNone/>
              <a:defRPr sz="1800">
                <a:latin typeface="Consolas" panose="020B0609020204030204" pitchFamily="49" charset="0"/>
                <a:cs typeface="Consolas" panose="020B0609020204030204" pitchFamily="49" charset="0"/>
              </a:defRPr>
            </a:lvl1pPr>
          </a:lstStyle>
          <a:p>
            <a:pPr lvl="0"/>
            <a:endParaRPr lang="en-US" dirty="0"/>
          </a:p>
        </p:txBody>
      </p:sp>
      <p:sp>
        <p:nvSpPr>
          <p:cNvPr id="15" name="Content Placeholder 2"/>
          <p:cNvSpPr>
            <a:spLocks noGrp="1"/>
          </p:cNvSpPr>
          <p:nvPr>
            <p:ph idx="16"/>
          </p:nvPr>
        </p:nvSpPr>
        <p:spPr>
          <a:xfrm>
            <a:off x="5076270" y="5517232"/>
            <a:ext cx="3610530" cy="1008112"/>
          </a:xfrm>
          <a:solidFill>
            <a:schemeClr val="tx1">
              <a:lumMod val="85000"/>
              <a:lumOff val="15000"/>
            </a:schemeClr>
          </a:solidFill>
        </p:spPr>
        <p:txBody>
          <a:bodyPr>
            <a:normAutofit/>
          </a:bodyPr>
          <a:lstStyle>
            <a:lvl1pPr marL="0" indent="0">
              <a:buNone/>
              <a:defRPr sz="1400" b="0" baseline="0">
                <a:solidFill>
                  <a:schemeClr val="bg1"/>
                </a:solidFill>
                <a:latin typeface="Consolas" panose="020B0609020204030204" pitchFamily="49" charset="0"/>
                <a:cs typeface="Consolas" panose="020B0609020204030204" pitchFamily="49" charset="0"/>
              </a:defRPr>
            </a:lvl1pPr>
          </a:lstStyle>
          <a:p>
            <a:pPr lvl="0"/>
            <a:endParaRPr lang="en-US" dirty="0"/>
          </a:p>
        </p:txBody>
      </p:sp>
      <p:sp>
        <p:nvSpPr>
          <p:cNvPr id="6" name="Titel 5"/>
          <p:cNvSpPr>
            <a:spLocks noGrp="1"/>
          </p:cNvSpPr>
          <p:nvPr>
            <p:ph type="title"/>
          </p:nvPr>
        </p:nvSpPr>
        <p:spPr/>
        <p:txBody>
          <a:bodyPr/>
          <a:lstStyle>
            <a:lvl1pPr>
              <a:defRPr>
                <a:solidFill>
                  <a:schemeClr val="accent6"/>
                </a:solidFill>
              </a:defRPr>
            </a:lvl1pPr>
          </a:lstStyle>
          <a:p>
            <a:r>
              <a:rPr lang="nl-NL" dirty="0" smtClean="0"/>
              <a:t>Klik om de stijl te bewerken</a:t>
            </a:r>
            <a:endParaRPr lang="nl-NL" dirty="0"/>
          </a:p>
        </p:txBody>
      </p:sp>
      <p:sp>
        <p:nvSpPr>
          <p:cNvPr id="5" name="Content Placeholder 2"/>
          <p:cNvSpPr>
            <a:spLocks noGrp="1"/>
          </p:cNvSpPr>
          <p:nvPr>
            <p:ph idx="1" hasCustomPrompt="1"/>
          </p:nvPr>
        </p:nvSpPr>
        <p:spPr>
          <a:xfrm>
            <a:off x="457200" y="1222094"/>
            <a:ext cx="8229600" cy="768264"/>
          </a:xfrm>
          <a:solidFill>
            <a:schemeClr val="bg1">
              <a:lumMod val="85000"/>
            </a:schemeClr>
          </a:solidFill>
        </p:spPr>
        <p:txBody>
          <a:bodyPr>
            <a:normAutofit/>
          </a:bodyPr>
          <a:lstStyle>
            <a:lvl1pPr>
              <a:buClr>
                <a:schemeClr val="accent6"/>
              </a:buClr>
              <a:defRPr sz="2400"/>
            </a:lvl1pPr>
            <a:lvl2pPr>
              <a:buClr>
                <a:schemeClr val="accent6"/>
              </a:buClr>
              <a:defRPr sz="2000"/>
            </a:lvl2pPr>
            <a:lvl4pPr marL="1371600" indent="0">
              <a:buNone/>
              <a:defRPr/>
            </a:lvl4pPr>
          </a:lstStyle>
          <a:p>
            <a:pPr lvl="0"/>
            <a:r>
              <a:rPr lang="en-US" dirty="0" smtClean="0"/>
              <a:t>Click to edit Master text styles</a:t>
            </a:r>
          </a:p>
          <a:p>
            <a:pPr lvl="1"/>
            <a:r>
              <a:rPr lang="en-US" dirty="0" smtClean="0"/>
              <a:t>Second level</a:t>
            </a:r>
          </a:p>
        </p:txBody>
      </p:sp>
      <p:sp>
        <p:nvSpPr>
          <p:cNvPr id="10" name="Line 34"/>
          <p:cNvSpPr>
            <a:spLocks noChangeShapeType="1"/>
          </p:cNvSpPr>
          <p:nvPr userDrawn="1"/>
        </p:nvSpPr>
        <p:spPr bwMode="auto">
          <a:xfrm>
            <a:off x="467544" y="1052513"/>
            <a:ext cx="7992888" cy="0"/>
          </a:xfrm>
          <a:prstGeom prst="line">
            <a:avLst/>
          </a:prstGeom>
          <a:noFill/>
          <a:ln w="57150">
            <a:solidFill>
              <a:schemeClr val="bg1">
                <a:lumMod val="75000"/>
              </a:schemeClr>
            </a:solidFill>
            <a:bevel/>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dirty="0">
              <a:latin typeface="Calibri" pitchFamily="34" charset="0"/>
            </a:endParaRPr>
          </a:p>
        </p:txBody>
      </p:sp>
      <p:sp>
        <p:nvSpPr>
          <p:cNvPr id="12" name="Content Placeholder 2"/>
          <p:cNvSpPr>
            <a:spLocks noGrp="1"/>
          </p:cNvSpPr>
          <p:nvPr>
            <p:ph idx="14"/>
          </p:nvPr>
        </p:nvSpPr>
        <p:spPr>
          <a:xfrm>
            <a:off x="1394768" y="5517232"/>
            <a:ext cx="3681288" cy="1008112"/>
          </a:xfrm>
          <a:solidFill>
            <a:schemeClr val="tx1">
              <a:lumMod val="85000"/>
              <a:lumOff val="15000"/>
            </a:schemeClr>
          </a:solidFill>
        </p:spPr>
        <p:txBody>
          <a:bodyPr>
            <a:normAutofit/>
          </a:bodyPr>
          <a:lstStyle>
            <a:lvl1pPr marL="0" indent="0">
              <a:buNone/>
              <a:defRPr sz="1400" b="0" baseline="0">
                <a:solidFill>
                  <a:schemeClr val="bg1"/>
                </a:solidFill>
                <a:latin typeface="Consolas" panose="020B0609020204030204" pitchFamily="49" charset="0"/>
                <a:cs typeface="Consolas" panose="020B0609020204030204" pitchFamily="49" charset="0"/>
              </a:defRPr>
            </a:lvl1pPr>
          </a:lstStyle>
          <a:p>
            <a:pPr lvl="0"/>
            <a:endParaRPr lang="en-US" dirty="0"/>
          </a:p>
        </p:txBody>
      </p:sp>
      <p:sp>
        <p:nvSpPr>
          <p:cNvPr id="2" name="Tekstvak 1"/>
          <p:cNvSpPr txBox="1"/>
          <p:nvPr userDrawn="1"/>
        </p:nvSpPr>
        <p:spPr>
          <a:xfrm>
            <a:off x="431726" y="2190766"/>
            <a:ext cx="936104" cy="1323439"/>
          </a:xfrm>
          <a:prstGeom prst="rect">
            <a:avLst/>
          </a:prstGeom>
          <a:noFill/>
        </p:spPr>
        <p:txBody>
          <a:bodyPr wrap="square" rtlCol="0">
            <a:spAutoFit/>
          </a:bodyPr>
          <a:lstStyle/>
          <a:p>
            <a:pPr algn="r"/>
            <a:r>
              <a:rPr lang="en-US" sz="1800" b="1" i="1" dirty="0" smtClean="0">
                <a:solidFill>
                  <a:schemeClr val="accent6">
                    <a:lumMod val="75000"/>
                  </a:schemeClr>
                </a:solidFill>
              </a:rPr>
              <a:t>Code</a:t>
            </a:r>
            <a:r>
              <a:rPr lang="en-US" sz="2000" b="1" i="1" dirty="0" smtClean="0">
                <a:solidFill>
                  <a:schemeClr val="accent6">
                    <a:lumMod val="75000"/>
                  </a:schemeClr>
                </a:solidFill>
              </a:rPr>
              <a:t>:</a:t>
            </a:r>
          </a:p>
          <a:p>
            <a:pPr algn="r"/>
            <a:endParaRPr lang="en-US" sz="2000" b="1" i="1" dirty="0" smtClean="0">
              <a:solidFill>
                <a:schemeClr val="accent6">
                  <a:lumMod val="75000"/>
                </a:schemeClr>
              </a:solidFill>
            </a:endParaRPr>
          </a:p>
          <a:p>
            <a:pPr algn="r"/>
            <a:endParaRPr lang="en-US" sz="2000" b="1" i="1" dirty="0" smtClean="0">
              <a:solidFill>
                <a:schemeClr val="accent6">
                  <a:lumMod val="75000"/>
                </a:schemeClr>
              </a:solidFill>
            </a:endParaRPr>
          </a:p>
          <a:p>
            <a:pPr algn="r"/>
            <a:endParaRPr lang="en-US" sz="2000" b="1" i="1" dirty="0" smtClean="0">
              <a:solidFill>
                <a:schemeClr val="accent6">
                  <a:lumMod val="75000"/>
                </a:schemeClr>
              </a:solidFill>
            </a:endParaRPr>
          </a:p>
        </p:txBody>
      </p:sp>
      <p:sp>
        <p:nvSpPr>
          <p:cNvPr id="13" name="Tekstvak 12"/>
          <p:cNvSpPr txBox="1"/>
          <p:nvPr userDrawn="1"/>
        </p:nvSpPr>
        <p:spPr>
          <a:xfrm>
            <a:off x="362631" y="5517232"/>
            <a:ext cx="1074293" cy="646331"/>
          </a:xfrm>
          <a:prstGeom prst="rect">
            <a:avLst/>
          </a:prstGeom>
          <a:noFill/>
        </p:spPr>
        <p:txBody>
          <a:bodyPr wrap="square" rtlCol="0">
            <a:spAutoFit/>
          </a:bodyPr>
          <a:lstStyle/>
          <a:p>
            <a:pPr algn="r"/>
            <a:r>
              <a:rPr lang="en-US" b="1" i="1" dirty="0" err="1" smtClean="0">
                <a:solidFill>
                  <a:schemeClr val="accent6">
                    <a:lumMod val="75000"/>
                  </a:schemeClr>
                </a:solidFill>
              </a:rPr>
              <a:t>Uitvoer</a:t>
            </a:r>
            <a:r>
              <a:rPr lang="en-US" b="1" i="1" dirty="0" smtClean="0">
                <a:solidFill>
                  <a:schemeClr val="accent6">
                    <a:lumMod val="75000"/>
                  </a:schemeClr>
                </a:solidFill>
              </a:rPr>
              <a:t>:</a:t>
            </a:r>
          </a:p>
          <a:p>
            <a:pPr algn="r"/>
            <a:endParaRPr lang="en-US" b="1" i="1" dirty="0" smtClean="0">
              <a:solidFill>
                <a:schemeClr val="accent6">
                  <a:lumMod val="75000"/>
                </a:schemeClr>
              </a:solidFill>
            </a:endParaRPr>
          </a:p>
        </p:txBody>
      </p:sp>
      <p:sp>
        <p:nvSpPr>
          <p:cNvPr id="11" name="Content Placeholder 2"/>
          <p:cNvSpPr>
            <a:spLocks noGrp="1"/>
          </p:cNvSpPr>
          <p:nvPr>
            <p:ph idx="13"/>
          </p:nvPr>
        </p:nvSpPr>
        <p:spPr>
          <a:xfrm>
            <a:off x="1394768" y="2127114"/>
            <a:ext cx="3681288" cy="3246101"/>
          </a:xfrm>
          <a:solidFill>
            <a:schemeClr val="bg1"/>
          </a:solidFill>
        </p:spPr>
        <p:txBody>
          <a:bodyPr>
            <a:normAutofit/>
          </a:bodyPr>
          <a:lstStyle>
            <a:lvl1pPr marL="0" indent="0" defTabSz="273050">
              <a:buNone/>
              <a:defRPr sz="1800">
                <a:latin typeface="Consolas" panose="020B0609020204030204" pitchFamily="49" charset="0"/>
                <a:cs typeface="Consolas" panose="020B0609020204030204" pitchFamily="49" charset="0"/>
              </a:defRPr>
            </a:lvl1pPr>
          </a:lstStyle>
          <a:p>
            <a:pPr lvl="0"/>
            <a:endParaRPr lang="en-US" dirty="0"/>
          </a:p>
        </p:txBody>
      </p:sp>
      <p:sp>
        <p:nvSpPr>
          <p:cNvPr id="3" name="Tijdelijke aanduiding voor datum 2"/>
          <p:cNvSpPr>
            <a:spLocks noGrp="1"/>
          </p:cNvSpPr>
          <p:nvPr>
            <p:ph type="dt" sz="half" idx="17"/>
          </p:nvPr>
        </p:nvSpPr>
        <p:spPr/>
        <p:txBody>
          <a:bodyPr/>
          <a:lstStyle/>
          <a:p>
            <a:r>
              <a:rPr lang="nl-NL" smtClean="0"/>
              <a:t>GESPRG 2014-2015</a:t>
            </a:r>
            <a:endParaRPr lang="en-US" dirty="0"/>
          </a:p>
        </p:txBody>
      </p:sp>
      <p:sp>
        <p:nvSpPr>
          <p:cNvPr id="4" name="Tijdelijke aanduiding voor voettekst 3"/>
          <p:cNvSpPr>
            <a:spLocks noGrp="1"/>
          </p:cNvSpPr>
          <p:nvPr>
            <p:ph type="ftr" sz="quarter" idx="18"/>
          </p:nvPr>
        </p:nvSpPr>
        <p:spPr/>
        <p:txBody>
          <a:bodyPr/>
          <a:lstStyle/>
          <a:p>
            <a:endParaRPr lang="en-US" dirty="0"/>
          </a:p>
        </p:txBody>
      </p:sp>
      <p:sp>
        <p:nvSpPr>
          <p:cNvPr id="16" name="Tijdelijke aanduiding voor dianummer 15"/>
          <p:cNvSpPr>
            <a:spLocks noGrp="1"/>
          </p:cNvSpPr>
          <p:nvPr>
            <p:ph type="sldNum" sz="quarter" idx="19"/>
          </p:nvPr>
        </p:nvSpPr>
        <p:spPr/>
        <p:txBody>
          <a:bodyPr/>
          <a:lstStyle/>
          <a:p>
            <a:fld id="{520F5AE5-675F-4C53-86B8-6BB4E175C417}" type="slidenum">
              <a:rPr lang="en-US" smtClean="0"/>
              <a:pPr/>
              <a:t>‹nr.›</a:t>
            </a:fld>
            <a:endParaRPr lang="en-US" dirty="0"/>
          </a:p>
        </p:txBody>
      </p:sp>
    </p:spTree>
    <p:extLst>
      <p:ext uri="{BB962C8B-B14F-4D97-AF65-F5344CB8AC3E}">
        <p14:creationId xmlns:p14="http://schemas.microsoft.com/office/powerpoint/2010/main" val="304615336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el en object">
    <p:bg>
      <p:bgPr>
        <a:solidFill>
          <a:schemeClr val="bg1">
            <a:lumMod val="85000"/>
          </a:schemeClr>
        </a:solidFill>
        <a:effectLst/>
      </p:bgPr>
    </p:bg>
    <p:spTree>
      <p:nvGrpSpPr>
        <p:cNvPr id="1" name=""/>
        <p:cNvGrpSpPr/>
        <p:nvPr/>
      </p:nvGrpSpPr>
      <p:grpSpPr>
        <a:xfrm>
          <a:off x="0" y="0"/>
          <a:ext cx="0" cy="0"/>
          <a:chOff x="0" y="0"/>
          <a:chExt cx="0" cy="0"/>
        </a:xfrm>
      </p:grpSpPr>
      <p:sp>
        <p:nvSpPr>
          <p:cNvPr id="14" name="Content Placeholder 2"/>
          <p:cNvSpPr>
            <a:spLocks noGrp="1"/>
          </p:cNvSpPr>
          <p:nvPr>
            <p:ph idx="15"/>
          </p:nvPr>
        </p:nvSpPr>
        <p:spPr>
          <a:xfrm>
            <a:off x="5076056" y="1248644"/>
            <a:ext cx="3610744" cy="3568401"/>
          </a:xfrm>
          <a:solidFill>
            <a:schemeClr val="bg1"/>
          </a:solidFill>
        </p:spPr>
        <p:txBody>
          <a:bodyPr>
            <a:normAutofit/>
          </a:bodyPr>
          <a:lstStyle>
            <a:lvl1pPr marL="0" indent="0" defTabSz="273050">
              <a:buNone/>
              <a:defRPr sz="1800">
                <a:latin typeface="Consolas" panose="020B0609020204030204" pitchFamily="49" charset="0"/>
                <a:cs typeface="Consolas" panose="020B0609020204030204" pitchFamily="49" charset="0"/>
              </a:defRPr>
            </a:lvl1pPr>
          </a:lstStyle>
          <a:p>
            <a:pPr lvl="0"/>
            <a:endParaRPr lang="en-US" dirty="0"/>
          </a:p>
        </p:txBody>
      </p:sp>
      <p:sp>
        <p:nvSpPr>
          <p:cNvPr id="15" name="Content Placeholder 2"/>
          <p:cNvSpPr>
            <a:spLocks noGrp="1"/>
          </p:cNvSpPr>
          <p:nvPr>
            <p:ph idx="16"/>
          </p:nvPr>
        </p:nvSpPr>
        <p:spPr>
          <a:xfrm>
            <a:off x="5076270" y="5013176"/>
            <a:ext cx="3610530" cy="1512168"/>
          </a:xfrm>
          <a:solidFill>
            <a:schemeClr val="tx1">
              <a:lumMod val="85000"/>
              <a:lumOff val="15000"/>
            </a:schemeClr>
          </a:solidFill>
        </p:spPr>
        <p:txBody>
          <a:bodyPr>
            <a:normAutofit/>
          </a:bodyPr>
          <a:lstStyle>
            <a:lvl1pPr marL="0" indent="0">
              <a:buNone/>
              <a:defRPr sz="1400" b="0" baseline="0">
                <a:solidFill>
                  <a:schemeClr val="bg1"/>
                </a:solidFill>
                <a:latin typeface="Consolas" panose="020B0609020204030204" pitchFamily="49" charset="0"/>
                <a:cs typeface="Consolas" panose="020B0609020204030204" pitchFamily="49" charset="0"/>
              </a:defRPr>
            </a:lvl1pPr>
          </a:lstStyle>
          <a:p>
            <a:pPr lvl="0"/>
            <a:endParaRPr lang="en-US" dirty="0"/>
          </a:p>
        </p:txBody>
      </p:sp>
      <p:sp>
        <p:nvSpPr>
          <p:cNvPr id="6" name="Titel 5"/>
          <p:cNvSpPr>
            <a:spLocks noGrp="1"/>
          </p:cNvSpPr>
          <p:nvPr>
            <p:ph type="title"/>
          </p:nvPr>
        </p:nvSpPr>
        <p:spPr/>
        <p:txBody>
          <a:bodyPr/>
          <a:lstStyle>
            <a:lvl1pPr>
              <a:defRPr>
                <a:solidFill>
                  <a:schemeClr val="accent6"/>
                </a:solidFill>
              </a:defRPr>
            </a:lvl1pPr>
          </a:lstStyle>
          <a:p>
            <a:r>
              <a:rPr lang="nl-NL" dirty="0" smtClean="0"/>
              <a:t>Klik om de stijl te bewerken</a:t>
            </a:r>
            <a:endParaRPr lang="nl-NL" dirty="0"/>
          </a:p>
        </p:txBody>
      </p:sp>
      <p:sp>
        <p:nvSpPr>
          <p:cNvPr id="10" name="Line 34"/>
          <p:cNvSpPr>
            <a:spLocks noChangeShapeType="1"/>
          </p:cNvSpPr>
          <p:nvPr userDrawn="1"/>
        </p:nvSpPr>
        <p:spPr bwMode="auto">
          <a:xfrm>
            <a:off x="467544" y="1052513"/>
            <a:ext cx="7992888" cy="0"/>
          </a:xfrm>
          <a:prstGeom prst="line">
            <a:avLst/>
          </a:prstGeom>
          <a:noFill/>
          <a:ln w="57150">
            <a:solidFill>
              <a:schemeClr val="bg1">
                <a:lumMod val="75000"/>
              </a:schemeClr>
            </a:solidFill>
            <a:bevel/>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dirty="0">
              <a:latin typeface="Calibri" pitchFamily="34" charset="0"/>
            </a:endParaRPr>
          </a:p>
        </p:txBody>
      </p:sp>
      <p:sp>
        <p:nvSpPr>
          <p:cNvPr id="12" name="Content Placeholder 2"/>
          <p:cNvSpPr>
            <a:spLocks noGrp="1"/>
          </p:cNvSpPr>
          <p:nvPr>
            <p:ph idx="14"/>
          </p:nvPr>
        </p:nvSpPr>
        <p:spPr>
          <a:xfrm>
            <a:off x="1394768" y="5013176"/>
            <a:ext cx="3681288" cy="1512168"/>
          </a:xfrm>
          <a:solidFill>
            <a:schemeClr val="tx1">
              <a:lumMod val="85000"/>
              <a:lumOff val="15000"/>
            </a:schemeClr>
          </a:solidFill>
        </p:spPr>
        <p:txBody>
          <a:bodyPr>
            <a:normAutofit/>
          </a:bodyPr>
          <a:lstStyle>
            <a:lvl1pPr marL="0" indent="0">
              <a:buNone/>
              <a:defRPr sz="1400" b="0" baseline="0">
                <a:solidFill>
                  <a:schemeClr val="bg1"/>
                </a:solidFill>
                <a:latin typeface="Consolas" panose="020B0609020204030204" pitchFamily="49" charset="0"/>
                <a:cs typeface="Consolas" panose="020B0609020204030204" pitchFamily="49" charset="0"/>
              </a:defRPr>
            </a:lvl1pPr>
          </a:lstStyle>
          <a:p>
            <a:pPr lvl="0"/>
            <a:endParaRPr lang="en-US" dirty="0"/>
          </a:p>
        </p:txBody>
      </p:sp>
      <p:sp>
        <p:nvSpPr>
          <p:cNvPr id="2" name="Tekstvak 1"/>
          <p:cNvSpPr txBox="1"/>
          <p:nvPr userDrawn="1"/>
        </p:nvSpPr>
        <p:spPr>
          <a:xfrm>
            <a:off x="431725" y="1328638"/>
            <a:ext cx="936104" cy="1323439"/>
          </a:xfrm>
          <a:prstGeom prst="rect">
            <a:avLst/>
          </a:prstGeom>
          <a:noFill/>
        </p:spPr>
        <p:txBody>
          <a:bodyPr wrap="square" rtlCol="0">
            <a:spAutoFit/>
          </a:bodyPr>
          <a:lstStyle/>
          <a:p>
            <a:pPr algn="r"/>
            <a:r>
              <a:rPr lang="en-US" sz="1800" b="1" i="1" dirty="0" smtClean="0">
                <a:solidFill>
                  <a:schemeClr val="accent6">
                    <a:lumMod val="75000"/>
                  </a:schemeClr>
                </a:solidFill>
              </a:rPr>
              <a:t>Code</a:t>
            </a:r>
            <a:r>
              <a:rPr lang="en-US" sz="2000" b="1" i="1" dirty="0" smtClean="0">
                <a:solidFill>
                  <a:schemeClr val="accent6">
                    <a:lumMod val="75000"/>
                  </a:schemeClr>
                </a:solidFill>
              </a:rPr>
              <a:t>:</a:t>
            </a:r>
          </a:p>
          <a:p>
            <a:pPr algn="r"/>
            <a:endParaRPr lang="en-US" sz="2000" b="1" i="1" dirty="0" smtClean="0">
              <a:solidFill>
                <a:schemeClr val="accent6">
                  <a:lumMod val="75000"/>
                </a:schemeClr>
              </a:solidFill>
            </a:endParaRPr>
          </a:p>
          <a:p>
            <a:pPr algn="r"/>
            <a:endParaRPr lang="en-US" sz="2000" b="1" i="1" dirty="0" smtClean="0">
              <a:solidFill>
                <a:schemeClr val="accent6">
                  <a:lumMod val="75000"/>
                </a:schemeClr>
              </a:solidFill>
            </a:endParaRPr>
          </a:p>
          <a:p>
            <a:pPr algn="r"/>
            <a:endParaRPr lang="en-US" sz="2000" b="1" i="1" dirty="0" smtClean="0">
              <a:solidFill>
                <a:schemeClr val="accent6">
                  <a:lumMod val="75000"/>
                </a:schemeClr>
              </a:solidFill>
            </a:endParaRPr>
          </a:p>
        </p:txBody>
      </p:sp>
      <p:sp>
        <p:nvSpPr>
          <p:cNvPr id="13" name="Tekstvak 12"/>
          <p:cNvSpPr txBox="1"/>
          <p:nvPr userDrawn="1"/>
        </p:nvSpPr>
        <p:spPr>
          <a:xfrm>
            <a:off x="362631" y="5013176"/>
            <a:ext cx="1074293" cy="646331"/>
          </a:xfrm>
          <a:prstGeom prst="rect">
            <a:avLst/>
          </a:prstGeom>
          <a:noFill/>
        </p:spPr>
        <p:txBody>
          <a:bodyPr wrap="square" rtlCol="0">
            <a:spAutoFit/>
          </a:bodyPr>
          <a:lstStyle/>
          <a:p>
            <a:pPr algn="r"/>
            <a:r>
              <a:rPr lang="en-US" b="1" i="1" dirty="0" err="1" smtClean="0">
                <a:solidFill>
                  <a:schemeClr val="accent6">
                    <a:lumMod val="75000"/>
                  </a:schemeClr>
                </a:solidFill>
              </a:rPr>
              <a:t>Uitvoer</a:t>
            </a:r>
            <a:r>
              <a:rPr lang="en-US" b="1" i="1" dirty="0" smtClean="0">
                <a:solidFill>
                  <a:schemeClr val="accent6">
                    <a:lumMod val="75000"/>
                  </a:schemeClr>
                </a:solidFill>
              </a:rPr>
              <a:t>:</a:t>
            </a:r>
          </a:p>
          <a:p>
            <a:pPr algn="r"/>
            <a:endParaRPr lang="en-US" b="1" i="1" dirty="0" smtClean="0">
              <a:solidFill>
                <a:schemeClr val="accent6">
                  <a:lumMod val="75000"/>
                </a:schemeClr>
              </a:solidFill>
            </a:endParaRPr>
          </a:p>
        </p:txBody>
      </p:sp>
      <p:sp>
        <p:nvSpPr>
          <p:cNvPr id="11" name="Content Placeholder 2"/>
          <p:cNvSpPr>
            <a:spLocks noGrp="1"/>
          </p:cNvSpPr>
          <p:nvPr>
            <p:ph idx="13"/>
          </p:nvPr>
        </p:nvSpPr>
        <p:spPr>
          <a:xfrm>
            <a:off x="1394768" y="1248643"/>
            <a:ext cx="3681288" cy="3568402"/>
          </a:xfrm>
          <a:solidFill>
            <a:schemeClr val="bg1"/>
          </a:solidFill>
        </p:spPr>
        <p:txBody>
          <a:bodyPr>
            <a:normAutofit/>
          </a:bodyPr>
          <a:lstStyle>
            <a:lvl1pPr marL="0" indent="0" defTabSz="273050">
              <a:buNone/>
              <a:defRPr sz="1800">
                <a:latin typeface="Consolas" panose="020B0609020204030204" pitchFamily="49" charset="0"/>
                <a:cs typeface="Consolas" panose="020B0609020204030204" pitchFamily="49" charset="0"/>
              </a:defRPr>
            </a:lvl1pPr>
          </a:lstStyle>
          <a:p>
            <a:pPr lvl="0"/>
            <a:endParaRPr lang="en-US" dirty="0"/>
          </a:p>
        </p:txBody>
      </p:sp>
      <p:sp>
        <p:nvSpPr>
          <p:cNvPr id="3" name="Tijdelijke aanduiding voor datum 2"/>
          <p:cNvSpPr>
            <a:spLocks noGrp="1"/>
          </p:cNvSpPr>
          <p:nvPr>
            <p:ph type="dt" sz="half" idx="17"/>
          </p:nvPr>
        </p:nvSpPr>
        <p:spPr/>
        <p:txBody>
          <a:bodyPr/>
          <a:lstStyle/>
          <a:p>
            <a:r>
              <a:rPr lang="nl-NL" smtClean="0"/>
              <a:t>GESPRG 2014-2015</a:t>
            </a:r>
            <a:endParaRPr lang="en-US" dirty="0"/>
          </a:p>
        </p:txBody>
      </p:sp>
      <p:sp>
        <p:nvSpPr>
          <p:cNvPr id="4" name="Tijdelijke aanduiding voor voettekst 3"/>
          <p:cNvSpPr>
            <a:spLocks noGrp="1"/>
          </p:cNvSpPr>
          <p:nvPr>
            <p:ph type="ftr" sz="quarter" idx="18"/>
          </p:nvPr>
        </p:nvSpPr>
        <p:spPr/>
        <p:txBody>
          <a:bodyPr/>
          <a:lstStyle/>
          <a:p>
            <a:endParaRPr lang="en-US" dirty="0"/>
          </a:p>
        </p:txBody>
      </p:sp>
      <p:sp>
        <p:nvSpPr>
          <p:cNvPr id="5" name="Tijdelijke aanduiding voor dianummer 4"/>
          <p:cNvSpPr>
            <a:spLocks noGrp="1"/>
          </p:cNvSpPr>
          <p:nvPr>
            <p:ph type="sldNum" sz="quarter" idx="19"/>
          </p:nvPr>
        </p:nvSpPr>
        <p:spPr/>
        <p:txBody>
          <a:bodyPr/>
          <a:lstStyle/>
          <a:p>
            <a:fld id="{520F5AE5-675F-4C53-86B8-6BB4E175C417}" type="slidenum">
              <a:rPr lang="en-US" smtClean="0"/>
              <a:pPr/>
              <a:t>‹nr.›</a:t>
            </a:fld>
            <a:endParaRPr lang="en-US" dirty="0"/>
          </a:p>
        </p:txBody>
      </p:sp>
    </p:spTree>
    <p:extLst>
      <p:ext uri="{BB962C8B-B14F-4D97-AF65-F5344CB8AC3E}">
        <p14:creationId xmlns:p14="http://schemas.microsoft.com/office/powerpoint/2010/main" val="228598182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el en object">
    <p:bg>
      <p:bgPr>
        <a:solidFill>
          <a:schemeClr val="bg1">
            <a:lumMod val="85000"/>
          </a:schemeClr>
        </a:solidFill>
        <a:effectLst/>
      </p:bgPr>
    </p:bg>
    <p:spTree>
      <p:nvGrpSpPr>
        <p:cNvPr id="1" name=""/>
        <p:cNvGrpSpPr/>
        <p:nvPr/>
      </p:nvGrpSpPr>
      <p:grpSpPr>
        <a:xfrm>
          <a:off x="0" y="0"/>
          <a:ext cx="0" cy="0"/>
          <a:chOff x="0" y="0"/>
          <a:chExt cx="0" cy="0"/>
        </a:xfrm>
      </p:grpSpPr>
      <p:sp>
        <p:nvSpPr>
          <p:cNvPr id="14" name="Content Placeholder 2"/>
          <p:cNvSpPr>
            <a:spLocks noGrp="1"/>
          </p:cNvSpPr>
          <p:nvPr>
            <p:ph idx="15"/>
          </p:nvPr>
        </p:nvSpPr>
        <p:spPr>
          <a:xfrm>
            <a:off x="5076056" y="2127115"/>
            <a:ext cx="3610744" cy="3966180"/>
          </a:xfrm>
          <a:solidFill>
            <a:schemeClr val="bg1"/>
          </a:solidFill>
        </p:spPr>
        <p:txBody>
          <a:bodyPr>
            <a:normAutofit/>
          </a:bodyPr>
          <a:lstStyle>
            <a:lvl1pPr marL="0" indent="0" defTabSz="273050">
              <a:buNone/>
              <a:defRPr sz="1800">
                <a:latin typeface="Consolas" panose="020B0609020204030204" pitchFamily="49" charset="0"/>
                <a:cs typeface="Consolas" panose="020B0609020204030204" pitchFamily="49" charset="0"/>
              </a:defRPr>
            </a:lvl1pPr>
          </a:lstStyle>
          <a:p>
            <a:pPr lvl="0"/>
            <a:endParaRPr lang="en-US" dirty="0"/>
          </a:p>
        </p:txBody>
      </p:sp>
      <p:sp>
        <p:nvSpPr>
          <p:cNvPr id="6" name="Titel 5"/>
          <p:cNvSpPr>
            <a:spLocks noGrp="1"/>
          </p:cNvSpPr>
          <p:nvPr>
            <p:ph type="title"/>
          </p:nvPr>
        </p:nvSpPr>
        <p:spPr/>
        <p:txBody>
          <a:bodyPr/>
          <a:lstStyle>
            <a:lvl1pPr>
              <a:defRPr>
                <a:solidFill>
                  <a:schemeClr val="accent6"/>
                </a:solidFill>
              </a:defRPr>
            </a:lvl1pPr>
          </a:lstStyle>
          <a:p>
            <a:r>
              <a:rPr lang="nl-NL" dirty="0" smtClean="0"/>
              <a:t>Klik om de stijl te bewerken</a:t>
            </a:r>
            <a:endParaRPr lang="nl-NL" dirty="0"/>
          </a:p>
        </p:txBody>
      </p:sp>
      <p:sp>
        <p:nvSpPr>
          <p:cNvPr id="5" name="Content Placeholder 2"/>
          <p:cNvSpPr>
            <a:spLocks noGrp="1"/>
          </p:cNvSpPr>
          <p:nvPr>
            <p:ph idx="1" hasCustomPrompt="1"/>
          </p:nvPr>
        </p:nvSpPr>
        <p:spPr>
          <a:xfrm>
            <a:off x="457200" y="1222094"/>
            <a:ext cx="8229600" cy="768264"/>
          </a:xfrm>
          <a:solidFill>
            <a:schemeClr val="bg1">
              <a:lumMod val="85000"/>
            </a:schemeClr>
          </a:solidFill>
        </p:spPr>
        <p:txBody>
          <a:bodyPr>
            <a:normAutofit/>
          </a:bodyPr>
          <a:lstStyle>
            <a:lvl1pPr>
              <a:buClr>
                <a:schemeClr val="accent6"/>
              </a:buClr>
              <a:defRPr sz="2400"/>
            </a:lvl1pPr>
            <a:lvl2pPr>
              <a:buClr>
                <a:schemeClr val="accent6"/>
              </a:buClr>
              <a:defRPr sz="2000"/>
            </a:lvl2pPr>
            <a:lvl4pPr marL="1371600" indent="0">
              <a:buNone/>
              <a:defRPr/>
            </a:lvl4pPr>
          </a:lstStyle>
          <a:p>
            <a:pPr lvl="0"/>
            <a:r>
              <a:rPr lang="en-US" dirty="0" smtClean="0"/>
              <a:t>Click to edit Master text styles</a:t>
            </a:r>
          </a:p>
          <a:p>
            <a:pPr lvl="1"/>
            <a:r>
              <a:rPr lang="en-US" dirty="0" smtClean="0"/>
              <a:t>Second level</a:t>
            </a:r>
          </a:p>
        </p:txBody>
      </p:sp>
      <p:sp>
        <p:nvSpPr>
          <p:cNvPr id="10" name="Line 34"/>
          <p:cNvSpPr>
            <a:spLocks noChangeShapeType="1"/>
          </p:cNvSpPr>
          <p:nvPr userDrawn="1"/>
        </p:nvSpPr>
        <p:spPr bwMode="auto">
          <a:xfrm>
            <a:off x="467544" y="1052513"/>
            <a:ext cx="7992888" cy="0"/>
          </a:xfrm>
          <a:prstGeom prst="line">
            <a:avLst/>
          </a:prstGeom>
          <a:noFill/>
          <a:ln w="57150">
            <a:solidFill>
              <a:schemeClr val="bg1">
                <a:lumMod val="75000"/>
              </a:schemeClr>
            </a:solidFill>
            <a:bevel/>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dirty="0">
              <a:latin typeface="Calibri" pitchFamily="34" charset="0"/>
            </a:endParaRPr>
          </a:p>
        </p:txBody>
      </p:sp>
      <p:sp>
        <p:nvSpPr>
          <p:cNvPr id="2" name="Tekstvak 1"/>
          <p:cNvSpPr txBox="1"/>
          <p:nvPr userDrawn="1"/>
        </p:nvSpPr>
        <p:spPr>
          <a:xfrm>
            <a:off x="431726" y="2190766"/>
            <a:ext cx="936104" cy="1323439"/>
          </a:xfrm>
          <a:prstGeom prst="rect">
            <a:avLst/>
          </a:prstGeom>
          <a:noFill/>
        </p:spPr>
        <p:txBody>
          <a:bodyPr wrap="square" rtlCol="0">
            <a:spAutoFit/>
          </a:bodyPr>
          <a:lstStyle/>
          <a:p>
            <a:pPr algn="r"/>
            <a:r>
              <a:rPr lang="en-US" sz="1800" b="1" i="1" dirty="0" smtClean="0">
                <a:solidFill>
                  <a:schemeClr val="accent6">
                    <a:lumMod val="75000"/>
                  </a:schemeClr>
                </a:solidFill>
              </a:rPr>
              <a:t>Code</a:t>
            </a:r>
            <a:r>
              <a:rPr lang="en-US" sz="2000" b="1" i="1" dirty="0" smtClean="0">
                <a:solidFill>
                  <a:schemeClr val="accent6">
                    <a:lumMod val="75000"/>
                  </a:schemeClr>
                </a:solidFill>
              </a:rPr>
              <a:t>:</a:t>
            </a:r>
          </a:p>
          <a:p>
            <a:pPr algn="r"/>
            <a:endParaRPr lang="en-US" sz="2000" b="1" i="1" dirty="0" smtClean="0">
              <a:solidFill>
                <a:schemeClr val="accent6">
                  <a:lumMod val="75000"/>
                </a:schemeClr>
              </a:solidFill>
            </a:endParaRPr>
          </a:p>
          <a:p>
            <a:pPr algn="r"/>
            <a:endParaRPr lang="en-US" sz="2000" b="1" i="1" dirty="0" smtClean="0">
              <a:solidFill>
                <a:schemeClr val="accent6">
                  <a:lumMod val="75000"/>
                </a:schemeClr>
              </a:solidFill>
            </a:endParaRPr>
          </a:p>
          <a:p>
            <a:pPr algn="r"/>
            <a:endParaRPr lang="en-US" sz="2000" b="1" i="1" dirty="0" smtClean="0">
              <a:solidFill>
                <a:schemeClr val="accent6">
                  <a:lumMod val="75000"/>
                </a:schemeClr>
              </a:solidFill>
            </a:endParaRPr>
          </a:p>
        </p:txBody>
      </p:sp>
      <p:sp>
        <p:nvSpPr>
          <p:cNvPr id="11" name="Content Placeholder 2"/>
          <p:cNvSpPr>
            <a:spLocks noGrp="1"/>
          </p:cNvSpPr>
          <p:nvPr>
            <p:ph idx="13"/>
          </p:nvPr>
        </p:nvSpPr>
        <p:spPr>
          <a:xfrm>
            <a:off x="1394768" y="2127114"/>
            <a:ext cx="3681288" cy="3966181"/>
          </a:xfrm>
          <a:solidFill>
            <a:schemeClr val="bg1"/>
          </a:solidFill>
        </p:spPr>
        <p:txBody>
          <a:bodyPr>
            <a:normAutofit/>
          </a:bodyPr>
          <a:lstStyle>
            <a:lvl1pPr marL="0" indent="0" defTabSz="273050">
              <a:buNone/>
              <a:defRPr sz="1800">
                <a:latin typeface="Consolas" panose="020B0609020204030204" pitchFamily="49" charset="0"/>
                <a:cs typeface="Consolas" panose="020B0609020204030204" pitchFamily="49" charset="0"/>
              </a:defRPr>
            </a:lvl1pPr>
          </a:lstStyle>
          <a:p>
            <a:pPr lvl="0"/>
            <a:endParaRPr lang="en-US" dirty="0"/>
          </a:p>
        </p:txBody>
      </p:sp>
      <p:sp>
        <p:nvSpPr>
          <p:cNvPr id="3" name="Tijdelijke aanduiding voor datum 2"/>
          <p:cNvSpPr>
            <a:spLocks noGrp="1"/>
          </p:cNvSpPr>
          <p:nvPr>
            <p:ph type="dt" sz="half" idx="16"/>
          </p:nvPr>
        </p:nvSpPr>
        <p:spPr/>
        <p:txBody>
          <a:bodyPr/>
          <a:lstStyle/>
          <a:p>
            <a:r>
              <a:rPr lang="nl-NL" smtClean="0"/>
              <a:t>GESPRG 2014-2015</a:t>
            </a:r>
            <a:endParaRPr lang="en-US" dirty="0"/>
          </a:p>
        </p:txBody>
      </p:sp>
      <p:sp>
        <p:nvSpPr>
          <p:cNvPr id="4" name="Tijdelijke aanduiding voor voettekst 3"/>
          <p:cNvSpPr>
            <a:spLocks noGrp="1"/>
          </p:cNvSpPr>
          <p:nvPr>
            <p:ph type="ftr" sz="quarter" idx="17"/>
          </p:nvPr>
        </p:nvSpPr>
        <p:spPr/>
        <p:txBody>
          <a:bodyPr/>
          <a:lstStyle/>
          <a:p>
            <a:endParaRPr lang="en-US" dirty="0"/>
          </a:p>
        </p:txBody>
      </p:sp>
      <p:sp>
        <p:nvSpPr>
          <p:cNvPr id="12" name="Tijdelijke aanduiding voor dianummer 11"/>
          <p:cNvSpPr>
            <a:spLocks noGrp="1"/>
          </p:cNvSpPr>
          <p:nvPr>
            <p:ph type="sldNum" sz="quarter" idx="18"/>
          </p:nvPr>
        </p:nvSpPr>
        <p:spPr/>
        <p:txBody>
          <a:bodyPr/>
          <a:lstStyle/>
          <a:p>
            <a:fld id="{520F5AE5-675F-4C53-86B8-6BB4E175C417}" type="slidenum">
              <a:rPr lang="en-US" smtClean="0"/>
              <a:pPr/>
              <a:t>‹nr.›</a:t>
            </a:fld>
            <a:endParaRPr lang="en-US" dirty="0"/>
          </a:p>
        </p:txBody>
      </p:sp>
    </p:spTree>
    <p:extLst>
      <p:ext uri="{BB962C8B-B14F-4D97-AF65-F5344CB8AC3E}">
        <p14:creationId xmlns:p14="http://schemas.microsoft.com/office/powerpoint/2010/main" val="21597094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hyperlink" Target="http://bd.eduweb.hhs.nl/gesprg/index.htm"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787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484784"/>
            <a:ext cx="8229600" cy="46413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0" y="6597352"/>
            <a:ext cx="2133600" cy="260648"/>
          </a:xfrm>
          <a:prstGeom prst="rect">
            <a:avLst/>
          </a:prstGeom>
        </p:spPr>
        <p:txBody>
          <a:bodyPr vert="horz" lIns="91440" tIns="45720" rIns="91440" bIns="45720" rtlCol="0" anchor="ctr"/>
          <a:lstStyle>
            <a:lvl1pPr algn="l">
              <a:defRPr sz="1400">
                <a:solidFill>
                  <a:schemeClr val="bg1">
                    <a:lumMod val="50000"/>
                  </a:schemeClr>
                </a:solidFill>
              </a:defRPr>
            </a:lvl1pPr>
          </a:lstStyle>
          <a:p>
            <a:r>
              <a:rPr lang="nl-NL" dirty="0" smtClean="0"/>
              <a:t>GESPRG 2014-2015</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010400" y="6597352"/>
            <a:ext cx="2133600" cy="260648"/>
          </a:xfrm>
          <a:prstGeom prst="rect">
            <a:avLst/>
          </a:prstGeom>
        </p:spPr>
        <p:txBody>
          <a:bodyPr vert="horz" lIns="91440" tIns="45720" rIns="91440" bIns="45720" rtlCol="0" anchor="ctr"/>
          <a:lstStyle>
            <a:lvl1pPr algn="r">
              <a:defRPr sz="1400">
                <a:solidFill>
                  <a:schemeClr val="bg1">
                    <a:lumMod val="50000"/>
                  </a:schemeClr>
                </a:solidFill>
              </a:defRPr>
            </a:lvl1pPr>
          </a:lstStyle>
          <a:p>
            <a:fld id="{520F5AE5-675F-4C53-86B8-6BB4E175C417}" type="slidenum">
              <a:rPr lang="en-US" smtClean="0"/>
              <a:pPr/>
              <a:t>‹nr.›</a:t>
            </a:fld>
            <a:endParaRPr lang="en-US" dirty="0"/>
          </a:p>
        </p:txBody>
      </p:sp>
      <p:pic>
        <p:nvPicPr>
          <p:cNvPr id="11" name="Picture 10">
            <a:hlinkClick r:id="rId16"/>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028384" y="0"/>
            <a:ext cx="936103" cy="1124448"/>
          </a:xfrm>
          <a:prstGeom prst="rect">
            <a:avLst/>
          </a:prstGeom>
        </p:spPr>
      </p:pic>
    </p:spTree>
    <p:extLst>
      <p:ext uri="{BB962C8B-B14F-4D97-AF65-F5344CB8AC3E}">
        <p14:creationId xmlns:p14="http://schemas.microsoft.com/office/powerpoint/2010/main" val="4081792150"/>
      </p:ext>
    </p:extLst>
  </p:cSld>
  <p:clrMap bg1="lt1" tx1="dk1" bg2="lt2" tx2="dk2" accent1="accent1" accent2="accent2" accent3="accent3" accent4="accent4" accent5="accent5" accent6="accent6" hlink="hlink" folHlink="folHlink"/>
  <p:sldLayoutIdLst>
    <p:sldLayoutId id="2147483733" r:id="rId1"/>
    <p:sldLayoutId id="2147483709" r:id="rId2"/>
    <p:sldLayoutId id="2147483711" r:id="rId3"/>
    <p:sldLayoutId id="2147483712" r:id="rId4"/>
    <p:sldLayoutId id="2147483725" r:id="rId5"/>
    <p:sldLayoutId id="2147483713" r:id="rId6"/>
    <p:sldLayoutId id="2147483723" r:id="rId7"/>
    <p:sldLayoutId id="2147483729" r:id="rId8"/>
    <p:sldLayoutId id="2147483727" r:id="rId9"/>
    <p:sldLayoutId id="2147483730" r:id="rId10"/>
    <p:sldLayoutId id="2147483728" r:id="rId11"/>
    <p:sldLayoutId id="2147483724" r:id="rId12"/>
    <p:sldLayoutId id="2147483731" r:id="rId13"/>
    <p:sldLayoutId id="2147483732" r:id="rId14"/>
  </p:sldLayoutIdLst>
  <p:timing>
    <p:tnLst>
      <p:par>
        <p:cTn id="1" dur="indefinite" restart="never" nodeType="tmRoot"/>
      </p:par>
    </p:tnLst>
  </p:timing>
  <p:hf hdr="0" ftr="0"/>
  <p:txStyles>
    <p:titleStyle>
      <a:lvl1pPr algn="l" defTabSz="914400" rtl="0" eaLnBrk="1" latinLnBrk="0" hangingPunct="1">
        <a:spcBef>
          <a:spcPct val="0"/>
        </a:spcBef>
        <a:buNone/>
        <a:defRPr sz="4400" b="1" kern="1200">
          <a:solidFill>
            <a:schemeClr val="accent6"/>
          </a:solidFill>
          <a:effectLst/>
          <a:latin typeface="+mj-lt"/>
          <a:ea typeface="+mj-ea"/>
          <a:cs typeface="+mj-cs"/>
        </a:defRPr>
      </a:lvl1pPr>
    </p:titleStyle>
    <p:bodyStyle>
      <a:lvl1pPr marL="342900" indent="-342900" algn="l" defTabSz="914400" rtl="0" eaLnBrk="1" latinLnBrk="0" hangingPunct="1">
        <a:spcBef>
          <a:spcPct val="20000"/>
        </a:spcBef>
        <a:buClr>
          <a:schemeClr val="accent6"/>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6"/>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6"/>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6"/>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6"/>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dropbox.com/s/mn2mi2z3e76vgjs/wdexpress_full.exe?dl=0"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bd.eduweb.hhs.nl/gesprg/lerententamen.ht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slide" Target="slide114.xml"/><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1.png"/><Relationship Id="rId5" Type="http://schemas.openxmlformats.org/officeDocument/2006/relationships/oleObject" Target="../embeddings/oleObject1.bin"/><Relationship Id="rId4" Type="http://schemas.openxmlformats.org/officeDocument/2006/relationships/hyperlink" Target="http://bd.eduweb.hhs.nl/gesprg/progs/wissel_poging1.c"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bd.eduweb.hhs.nl/gesprg/progs/print_adres.c" TargetMode="External"/><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1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hyperlink" Target="https://www.dropbox.com/sh/76tmx4xts217nq3/AAAKBWMK27qi9W5zqGOE3vYHa?dl=0" TargetMode="Externa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slide" Target="slide13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slide" Target="slide138.xml"/><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3" Type="http://schemas.openxmlformats.org/officeDocument/2006/relationships/slide" Target="slide147.xml"/><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slide" Target="slide156.xml"/><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slide" Target="slide298.xml"/><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hyperlink" Target="http://en.wikipedia.org/wiki/Ctype.h" TargetMode="Externa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hyperlink" Target="http://en.wikipedia.org/wiki/String.h" TargetMode="Externa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en.wikipedia.org/wiki/C_file_input/output" TargetMode="External"/><Relationship Id="rId2" Type="http://schemas.openxmlformats.org/officeDocument/2006/relationships/notesSlide" Target="../notesSlides/notesSlide111.xml"/><Relationship Id="rId1" Type="http://schemas.openxmlformats.org/officeDocument/2006/relationships/slideLayout" Target="../slideLayouts/slideLayout4.xml"/><Relationship Id="rId6" Type="http://schemas.openxmlformats.org/officeDocument/2006/relationships/slide" Target="slide165.xml"/><Relationship Id="rId5" Type="http://schemas.openxmlformats.org/officeDocument/2006/relationships/hyperlink" Target="http://en.cppreference.com/w/c/io/fopen" TargetMode="External"/><Relationship Id="rId4" Type="http://schemas.openxmlformats.org/officeDocument/2006/relationships/image" Target="../media/image47.png"/></Relationships>
</file>

<file path=ppt/slides/_rels/slide1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2.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165.xml.rels><?xml version="1.0" encoding="UTF-8" standalone="yes"?>
<Relationships xmlns="http://schemas.openxmlformats.org/package/2006/relationships"><Relationship Id="rId3" Type="http://schemas.openxmlformats.org/officeDocument/2006/relationships/hyperlink" Target="http://en.wikipedia.org/wiki/Ctype.h"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hyperlink" Target="http://en.wikipedia.org/wiki/String.h" TargetMode="External"/></Relationships>
</file>

<file path=ppt/slides/_rels/slide1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4.xml"/><Relationship Id="rId1" Type="http://schemas.openxmlformats.org/officeDocument/2006/relationships/slideLayout" Target="../slideLayouts/slideLayout6.xml"/><Relationship Id="rId4" Type="http://schemas.openxmlformats.org/officeDocument/2006/relationships/slide" Target="slide16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slide" Target="slide169.xml"/><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image" Target="../media/image52.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4.png"/><Relationship Id="rId4" Type="http://schemas.microsoft.com/office/2007/relationships/hdphoto" Target="../media/hdphoto2.wdp"/></Relationships>
</file>

<file path=ppt/slides/_rels/slide17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17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image" Target="../media/image52.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4.png"/><Relationship Id="rId4" Type="http://schemas.microsoft.com/office/2007/relationships/hdphoto" Target="../media/hdphoto2.wdp"/></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slide" Target="slide180.xml"/></Relationships>
</file>

<file path=ppt/slides/_rels/slide18.xml.rels><?xml version="1.0" encoding="UTF-8" standalone="yes"?>
<Relationships xmlns="http://schemas.openxmlformats.org/package/2006/relationships"><Relationship Id="rId3" Type="http://schemas.openxmlformats.org/officeDocument/2006/relationships/hyperlink" Target="http://www.tiobe.com/index.php/content/paperinfo/tpci/index.html"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80.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121.xml"/><Relationship Id="rId1" Type="http://schemas.openxmlformats.org/officeDocument/2006/relationships/slideLayout" Target="../slideLayouts/slideLayout6.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45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3" Type="http://schemas.openxmlformats.org/officeDocument/2006/relationships/hyperlink" Target="http://bd.eduweb.hhs.nl/gesprg/progs/binomiaalcoefficient.c" TargetMode="External"/><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hyperlink" Target="http://en.wikipedia.org/wiki/Fibonacci_number"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slide" Target="slide184.xml"/></Relationships>
</file>

<file path=ppt/slides/_rels/slide184.xml.rels><?xml version="1.0" encoding="UTF-8" standalone="yes"?>
<Relationships xmlns="http://schemas.openxmlformats.org/package/2006/relationships"><Relationship Id="rId3" Type="http://schemas.openxmlformats.org/officeDocument/2006/relationships/hyperlink" Target="http://en.wikipedia.org/wiki/Fibonacci_number" TargetMode="External"/><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slide" Target="slide189.xml"/><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33.xml"/><Relationship Id="rId7" Type="http://schemas.openxmlformats.org/officeDocument/2006/relationships/hyperlink" Target="http://upload.wikimedia.org/wikipedia/commons/8/8c/Sudoku_solved_by_bactracking.gif" TargetMode="Externa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hyperlink" Target="http://en.wikipedia.org/wiki/Backtracking" TargetMode="External"/><Relationship Id="rId5" Type="http://schemas.openxmlformats.org/officeDocument/2006/relationships/image" Target="../media/image61.png"/><Relationship Id="rId4" Type="http://schemas.openxmlformats.org/officeDocument/2006/relationships/oleObject" Target="../embeddings/oleObject2.bin"/></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6.jpeg"/><Relationship Id="rId7" Type="http://schemas.openxmlformats.org/officeDocument/2006/relationships/diagramQuickStyle" Target="../diagrams/quickStyle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slide" Target="slide22.xml"/><Relationship Id="rId4" Type="http://schemas.openxmlformats.org/officeDocument/2006/relationships/slide" Target="slide21.xml"/><Relationship Id="rId9" Type="http://schemas.microsoft.com/office/2007/relationships/diagramDrawing" Target="../diagrams/drawing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0.xm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2" Type="http://schemas.openxmlformats.org/officeDocument/2006/relationships/hyperlink" Target="http://bd.eduweb.hhs.nl/micprg/structs.htm" TargetMode="External"/><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hyperlink" Target="http://bd.eduweb.hhs.nl/micprg/structs.htm" TargetMode="Externa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hyperlink" Target="http://bd.eduweb.hhs.nl/micprg/structs.htm" TargetMode="Externa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slide" Target="slide219.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file:///C:\Users\MS\Dropbox\OPLEIDING%20ELEKTROTECHNIEK\GSPRG\CODE\CODE\COLLEGES\ProgrammasColleges\ProgrammasColleges.sln"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3" Type="http://schemas.openxmlformats.org/officeDocument/2006/relationships/slide" Target="slide303.xml"/><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3" Type="http://schemas.openxmlformats.org/officeDocument/2006/relationships/slide" Target="slide302.xml"/><Relationship Id="rId2" Type="http://schemas.openxmlformats.org/officeDocument/2006/relationships/notesSlide" Target="../notesSlides/notesSlide162.xml"/><Relationship Id="rId1" Type="http://schemas.openxmlformats.org/officeDocument/2006/relationships/slideLayout" Target="../slideLayouts/slideLayout3.xml"/><Relationship Id="rId4" Type="http://schemas.openxmlformats.org/officeDocument/2006/relationships/slide" Target="slide299.xml"/></Relationships>
</file>

<file path=ppt/slides/_rels/slide26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3" Type="http://schemas.openxmlformats.org/officeDocument/2006/relationships/hyperlink" Target="http://en.wikibooks.org/wiki/C_Programming/C_Reference/stdint.h" TargetMode="External"/><Relationship Id="rId2" Type="http://schemas.openxmlformats.org/officeDocument/2006/relationships/notesSlide" Target="../notesSlides/notesSlide163.xml"/><Relationship Id="rId1" Type="http://schemas.openxmlformats.org/officeDocument/2006/relationships/slideLayout" Target="../slideLayouts/slideLayout6.xml"/><Relationship Id="rId5" Type="http://schemas.openxmlformats.org/officeDocument/2006/relationships/hyperlink" Target="http://en.wikibooks.org/wiki/C_Programming/C_Reference/complex.h" TargetMode="External"/><Relationship Id="rId4" Type="http://schemas.openxmlformats.org/officeDocument/2006/relationships/hyperlink" Target="http://en.wikibooks.org/wiki/C_Programming/C_Reference/stdbool.h" TargetMode="External"/></Relationships>
</file>

<file path=ppt/slides/_rels/slide265.xml.rels><?xml version="1.0" encoding="UTF-8" standalone="yes"?>
<Relationships xmlns="http://schemas.openxmlformats.org/package/2006/relationships"><Relationship Id="rId2" Type="http://schemas.openxmlformats.org/officeDocument/2006/relationships/hyperlink" Target="https://www.dropbox.com/sh/76tmx4xts217nq3/AAAKBWMK27qi9W5zqGOE3vYHa?dl=0" TargetMode="External"/><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3" Type="http://schemas.openxmlformats.org/officeDocument/2006/relationships/hyperlink" Target="http://bd.eduweb.hhs.nl/gesprg/lerententamen.htm" TargetMode="External"/><Relationship Id="rId2" Type="http://schemas.openxmlformats.org/officeDocument/2006/relationships/hyperlink" Target="http://bd.eduweb.hhs.nl/gesprg/" TargetMode="Externa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3" Type="http://schemas.openxmlformats.org/officeDocument/2006/relationships/slide" Target="slide267.xml"/><Relationship Id="rId2" Type="http://schemas.openxmlformats.org/officeDocument/2006/relationships/notesSlide" Target="../notesSlides/notesSlide164.xml"/><Relationship Id="rId1" Type="http://schemas.openxmlformats.org/officeDocument/2006/relationships/slideLayout" Target="../slideLayouts/slideLayout5.xml"/><Relationship Id="rId5" Type="http://schemas.openxmlformats.org/officeDocument/2006/relationships/slide" Target="slide303.xml"/><Relationship Id="rId4" Type="http://schemas.openxmlformats.org/officeDocument/2006/relationships/image" Target="../media/image69.jpe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291.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74.png"/><Relationship Id="rId4" Type="http://schemas.openxmlformats.org/officeDocument/2006/relationships/oleObject" Target="../embeddings/oleObject3.bin"/></Relationships>
</file>

<file path=ppt/slides/_rels/slide292.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75.png"/><Relationship Id="rId4" Type="http://schemas.openxmlformats.org/officeDocument/2006/relationships/oleObject" Target="../embeddings/oleObject4.bin"/></Relationships>
</file>

<file path=ppt/slides/_rels/slide293.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76.png"/><Relationship Id="rId4" Type="http://schemas.openxmlformats.org/officeDocument/2006/relationships/oleObject" Target="../embeddings/oleObject5.bin"/></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77.png"/><Relationship Id="rId4" Type="http://schemas.openxmlformats.org/officeDocument/2006/relationships/oleObject" Target="../embeddings/oleObject6.bin"/></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slide" Target="slide158.xml"/><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mailto:mjschrau@hhs.n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mailto:B.Kuiper@hhs.nl" TargetMode="External"/><Relationship Id="rId4" Type="http://schemas.openxmlformats.org/officeDocument/2006/relationships/hyperlink" Target="mailto:j.e.j.opdenbrouw@hhs.nl"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www.h-schmidt.net/FloatConverter/IEEE754.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22.png"/><Relationship Id="rId4" Type="http://schemas.openxmlformats.org/officeDocument/2006/relationships/image" Target="../media/image21.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mailto:mjschrau@hhs.n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en.wikipedia.org/wiki/Indent_style"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en.wikipedia.org/wiki/Indent_style"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nl.wikipedia.org/wiki/Somformule_van_Gauss"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slide" Target="slide6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bd.eduweb.hhs.nl/gesprg/tafels_stap_voor_stap.htm" TargetMode="External"/><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subTitle" sz="quarter" idx="1"/>
          </p:nvPr>
        </p:nvSpPr>
        <p:spPr>
          <a:solidFill>
            <a:schemeClr val="bg1"/>
          </a:solidFill>
        </p:spPr>
        <p:txBody>
          <a:bodyPr/>
          <a:lstStyle/>
          <a:p>
            <a:r>
              <a:rPr lang="en-US" dirty="0" err="1" smtClean="0"/>
              <a:t>Introductie</a:t>
            </a:r>
            <a:r>
              <a:rPr lang="en-US" dirty="0" smtClean="0"/>
              <a:t> </a:t>
            </a:r>
            <a:endParaRPr lang="nl-NL" dirty="0" smtClean="0"/>
          </a:p>
        </p:txBody>
      </p:sp>
      <p:sp>
        <p:nvSpPr>
          <p:cNvPr id="4" name="Tekstvak 3"/>
          <p:cNvSpPr txBox="1"/>
          <p:nvPr/>
        </p:nvSpPr>
        <p:spPr>
          <a:xfrm>
            <a:off x="5637535" y="260648"/>
            <a:ext cx="360040" cy="769441"/>
          </a:xfrm>
          <a:prstGeom prst="rect">
            <a:avLst/>
          </a:prstGeom>
          <a:noFill/>
        </p:spPr>
        <p:txBody>
          <a:bodyPr wrap="square" rtlCol="0">
            <a:spAutoFit/>
          </a:bodyPr>
          <a:lstStyle/>
          <a:p>
            <a:r>
              <a:rPr lang="en-US" sz="4400" b="1" dirty="0" smtClean="0">
                <a:solidFill>
                  <a:schemeClr val="bg1">
                    <a:lumMod val="50000"/>
                  </a:schemeClr>
                </a:solidFill>
              </a:rPr>
              <a:t>1</a:t>
            </a:r>
            <a:endParaRPr lang="nl-NL" sz="4400" b="1" dirty="0">
              <a:solidFill>
                <a:schemeClr val="bg1">
                  <a:lumMod val="50000"/>
                </a:schemeClr>
              </a:solidFill>
            </a:endParaRPr>
          </a:p>
        </p:txBody>
      </p:sp>
    </p:spTree>
    <p:extLst>
      <p:ext uri="{BB962C8B-B14F-4D97-AF65-F5344CB8AC3E}">
        <p14:creationId xmlns:p14="http://schemas.microsoft.com/office/powerpoint/2010/main" val="29611897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normAutofit/>
          </a:bodyPr>
          <a:lstStyle/>
          <a:p>
            <a:r>
              <a:rPr lang="nl-NL" smtClean="0"/>
              <a:t>Leermiddelen</a:t>
            </a:r>
          </a:p>
        </p:txBody>
      </p:sp>
      <p:sp>
        <p:nvSpPr>
          <p:cNvPr id="7172" name="Rectangle 3"/>
          <p:cNvSpPr>
            <a:spLocks noGrp="1" noChangeArrowheads="1"/>
          </p:cNvSpPr>
          <p:nvPr>
            <p:ph idx="1"/>
          </p:nvPr>
        </p:nvSpPr>
        <p:spPr/>
        <p:txBody>
          <a:bodyPr>
            <a:normAutofit/>
          </a:bodyPr>
          <a:lstStyle/>
          <a:p>
            <a:r>
              <a:rPr lang="nl-NL" dirty="0" smtClean="0"/>
              <a:t>Boek: </a:t>
            </a:r>
            <a:r>
              <a:rPr lang="nl-NL" b="1" dirty="0" smtClean="0"/>
              <a:t>De programmeertaal C</a:t>
            </a:r>
            <a:r>
              <a:rPr lang="nl-NL" dirty="0" smtClean="0"/>
              <a:t>, </a:t>
            </a:r>
            <a:br>
              <a:rPr lang="nl-NL" dirty="0" smtClean="0"/>
            </a:br>
            <a:r>
              <a:rPr lang="nl-NL" dirty="0" smtClean="0"/>
              <a:t>4e vernieuwde editie, </a:t>
            </a:r>
            <a:br>
              <a:rPr lang="nl-NL" dirty="0" smtClean="0"/>
            </a:br>
            <a:r>
              <a:rPr lang="nl-NL" dirty="0" smtClean="0"/>
              <a:t>Al </a:t>
            </a:r>
            <a:r>
              <a:rPr lang="nl-NL" dirty="0" err="1" smtClean="0"/>
              <a:t>Kelley</a:t>
            </a:r>
            <a:r>
              <a:rPr lang="nl-NL" dirty="0" smtClean="0"/>
              <a:t> en </a:t>
            </a:r>
            <a:r>
              <a:rPr lang="nl-NL" dirty="0" err="1" smtClean="0"/>
              <a:t>Ira</a:t>
            </a:r>
            <a:r>
              <a:rPr lang="nl-NL" dirty="0" smtClean="0"/>
              <a:t> </a:t>
            </a:r>
            <a:r>
              <a:rPr lang="nl-NL" dirty="0" err="1" smtClean="0"/>
              <a:t>Pohl</a:t>
            </a:r>
            <a:r>
              <a:rPr lang="nl-NL" dirty="0" smtClean="0"/>
              <a:t>, </a:t>
            </a:r>
            <a:br>
              <a:rPr lang="nl-NL" dirty="0" smtClean="0"/>
            </a:br>
            <a:r>
              <a:rPr lang="nl-NL" dirty="0" smtClean="0"/>
              <a:t>ISBN 9789043016698.</a:t>
            </a:r>
          </a:p>
          <a:p>
            <a:r>
              <a:rPr lang="en-US" dirty="0" smtClean="0">
                <a:hlinkClick r:id="rId3"/>
              </a:rPr>
              <a:t>Microsoft visual studio 2013 express</a:t>
            </a:r>
            <a:endParaRPr lang="nl-NL" dirty="0" smtClean="0"/>
          </a:p>
        </p:txBody>
      </p:sp>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3344386"/>
            <a:ext cx="2320380" cy="325296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10</a:t>
            </a:fld>
            <a:endParaRPr lang="en-US" dirty="0"/>
          </a:p>
        </p:txBody>
      </p:sp>
    </p:spTree>
    <p:extLst>
      <p:ext uri="{BB962C8B-B14F-4D97-AF65-F5344CB8AC3E}">
        <p14:creationId xmlns:p14="http://schemas.microsoft.com/office/powerpoint/2010/main" val="83544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chemeClr val="tx2"/>
                </a:solidFill>
              </a:rPr>
              <a:t>Veel</a:t>
            </a:r>
            <a:r>
              <a:rPr lang="en-US" dirty="0" smtClean="0">
                <a:solidFill>
                  <a:schemeClr val="tx2"/>
                </a:solidFill>
              </a:rPr>
              <a:t> </a:t>
            </a:r>
            <a:r>
              <a:rPr lang="en-US" dirty="0" err="1" smtClean="0">
                <a:solidFill>
                  <a:schemeClr val="tx2"/>
                </a:solidFill>
              </a:rPr>
              <a:t>gemaakte</a:t>
            </a:r>
            <a:r>
              <a:rPr lang="en-US" dirty="0" smtClean="0">
                <a:solidFill>
                  <a:schemeClr val="tx2"/>
                </a:solidFill>
              </a:rPr>
              <a:t> </a:t>
            </a:r>
            <a:r>
              <a:rPr lang="en-US" dirty="0" err="1" smtClean="0">
                <a:solidFill>
                  <a:schemeClr val="tx2"/>
                </a:solidFill>
              </a:rPr>
              <a:t>fout</a:t>
            </a:r>
            <a:endParaRPr lang="nl-NL" dirty="0">
              <a:solidFill>
                <a:schemeClr val="tx2"/>
              </a:solidFill>
            </a:endParaRPr>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100</a:t>
            </a:fld>
            <a:endParaRPr lang="en-US" dirty="0"/>
          </a:p>
        </p:txBody>
      </p:sp>
      <p:sp>
        <p:nvSpPr>
          <p:cNvPr id="11" name="Rechthoek 10"/>
          <p:cNvSpPr/>
          <p:nvPr/>
        </p:nvSpPr>
        <p:spPr>
          <a:xfrm>
            <a:off x="539552" y="2348880"/>
            <a:ext cx="6840760" cy="2308324"/>
          </a:xfrm>
          <a:prstGeom prst="rect">
            <a:avLst/>
          </a:prstGeom>
        </p:spPr>
        <p:txBody>
          <a:bodyPr wrap="square">
            <a:spAutoFit/>
          </a:bodyPr>
          <a:lstStyle/>
          <a:p>
            <a:pPr algn="l"/>
            <a:r>
              <a:rPr lang="nl-NL" sz="2400" dirty="0">
                <a:solidFill>
                  <a:srgbClr val="0000FF"/>
                </a:solidFill>
                <a:latin typeface="Consolas"/>
              </a:rPr>
              <a:t>do</a:t>
            </a:r>
            <a:r>
              <a:rPr lang="nl-NL" sz="2400" dirty="0">
                <a:solidFill>
                  <a:schemeClr val="tx1"/>
                </a:solidFill>
                <a:latin typeface="Consolas"/>
              </a:rPr>
              <a:t> </a:t>
            </a:r>
            <a:r>
              <a:rPr lang="nl-NL" sz="2400" dirty="0" smtClean="0">
                <a:solidFill>
                  <a:schemeClr val="tx1"/>
                </a:solidFill>
                <a:latin typeface="Consolas"/>
              </a:rPr>
              <a:t>{</a:t>
            </a:r>
          </a:p>
          <a:p>
            <a:r>
              <a:rPr lang="nl-NL" sz="2400" dirty="0" smtClean="0">
                <a:solidFill>
                  <a:srgbClr val="0000FF"/>
                </a:solidFill>
                <a:latin typeface="Consolas"/>
              </a:rPr>
              <a:t>	</a:t>
            </a:r>
            <a:r>
              <a:rPr lang="nl-NL" sz="2400" dirty="0" err="1" smtClean="0">
                <a:solidFill>
                  <a:srgbClr val="0000FF"/>
                </a:solidFill>
                <a:latin typeface="Consolas"/>
              </a:rPr>
              <a:t>if</a:t>
            </a:r>
            <a:r>
              <a:rPr lang="nl-NL" sz="2400" dirty="0" smtClean="0">
                <a:latin typeface="Consolas"/>
              </a:rPr>
              <a:t> </a:t>
            </a:r>
            <a:r>
              <a:rPr lang="nl-NL" sz="2400" dirty="0">
                <a:latin typeface="Consolas"/>
              </a:rPr>
              <a:t>(0 </a:t>
            </a:r>
            <a:r>
              <a:rPr lang="nl-NL" sz="2400" dirty="0" smtClean="0">
                <a:latin typeface="Consolas"/>
              </a:rPr>
              <a:t>== 0){</a:t>
            </a:r>
            <a:endParaRPr lang="nl-NL" sz="2400" dirty="0">
              <a:solidFill>
                <a:schemeClr val="tx1"/>
              </a:solidFill>
              <a:latin typeface="Consolas"/>
            </a:endParaRPr>
          </a:p>
          <a:p>
            <a:pPr algn="l"/>
            <a:r>
              <a:rPr lang="nl-NL" sz="2400" dirty="0" smtClean="0">
                <a:solidFill>
                  <a:schemeClr val="tx1"/>
                </a:solidFill>
                <a:latin typeface="Consolas"/>
              </a:rPr>
              <a:t>    		</a:t>
            </a:r>
            <a:r>
              <a:rPr lang="nl-NL" sz="2400" dirty="0" err="1" smtClean="0">
                <a:solidFill>
                  <a:schemeClr val="tx1"/>
                </a:solidFill>
                <a:latin typeface="Consolas"/>
              </a:rPr>
              <a:t>printf</a:t>
            </a:r>
            <a:r>
              <a:rPr lang="nl-NL" sz="2400" dirty="0">
                <a:solidFill>
                  <a:schemeClr val="tx1"/>
                </a:solidFill>
                <a:latin typeface="Consolas"/>
              </a:rPr>
              <a:t>(</a:t>
            </a:r>
            <a:r>
              <a:rPr lang="nl-NL" sz="2400" dirty="0">
                <a:solidFill>
                  <a:srgbClr val="A31515"/>
                </a:solidFill>
                <a:latin typeface="Consolas"/>
              </a:rPr>
              <a:t>"Geef je cijfer: "</a:t>
            </a:r>
            <a:r>
              <a:rPr lang="nl-NL" sz="2400" dirty="0">
                <a:solidFill>
                  <a:schemeClr val="tx1"/>
                </a:solidFill>
                <a:latin typeface="Consolas"/>
              </a:rPr>
              <a:t>);</a:t>
            </a:r>
          </a:p>
          <a:p>
            <a:pPr algn="l"/>
            <a:r>
              <a:rPr lang="nl-NL" sz="2400" dirty="0" smtClean="0">
                <a:solidFill>
                  <a:schemeClr val="tx1"/>
                </a:solidFill>
                <a:latin typeface="Consolas"/>
              </a:rPr>
              <a:t>    		</a:t>
            </a:r>
            <a:r>
              <a:rPr lang="nl-NL" sz="2400" dirty="0" err="1" smtClean="0">
                <a:solidFill>
                  <a:schemeClr val="tx1"/>
                </a:solidFill>
                <a:latin typeface="Consolas"/>
              </a:rPr>
              <a:t>scanf</a:t>
            </a:r>
            <a:r>
              <a:rPr lang="nl-NL" sz="2400" dirty="0">
                <a:solidFill>
                  <a:schemeClr val="tx1"/>
                </a:solidFill>
                <a:latin typeface="Consolas"/>
              </a:rPr>
              <a:t>(</a:t>
            </a:r>
            <a:r>
              <a:rPr lang="nl-NL" sz="2400" dirty="0">
                <a:solidFill>
                  <a:srgbClr val="A31515"/>
                </a:solidFill>
                <a:latin typeface="Consolas"/>
              </a:rPr>
              <a:t>"%d"</a:t>
            </a:r>
            <a:r>
              <a:rPr lang="nl-NL" sz="2400" dirty="0">
                <a:solidFill>
                  <a:schemeClr val="tx1"/>
                </a:solidFill>
                <a:latin typeface="Consolas"/>
              </a:rPr>
              <a:t>, &amp;cijfer</a:t>
            </a:r>
            <a:r>
              <a:rPr lang="nl-NL" sz="2400" dirty="0" smtClean="0">
                <a:solidFill>
                  <a:schemeClr val="tx1"/>
                </a:solidFill>
                <a:latin typeface="Consolas"/>
              </a:rPr>
              <a:t>);</a:t>
            </a:r>
          </a:p>
          <a:p>
            <a:pPr algn="l"/>
            <a:r>
              <a:rPr lang="en-US" sz="2400" dirty="0" smtClean="0">
                <a:latin typeface="Consolas"/>
              </a:rPr>
              <a:t>	}</a:t>
            </a:r>
            <a:endParaRPr lang="nl-NL" sz="2400" dirty="0">
              <a:solidFill>
                <a:schemeClr val="tx1"/>
              </a:solidFill>
              <a:latin typeface="Consolas"/>
            </a:endParaRPr>
          </a:p>
          <a:p>
            <a:r>
              <a:rPr lang="nl-NL" sz="2400" dirty="0">
                <a:solidFill>
                  <a:schemeClr val="tx1"/>
                </a:solidFill>
                <a:latin typeface="Consolas"/>
              </a:rPr>
              <a:t>} </a:t>
            </a:r>
            <a:r>
              <a:rPr lang="nl-NL" sz="2400" dirty="0" err="1">
                <a:solidFill>
                  <a:srgbClr val="0000FF"/>
                </a:solidFill>
                <a:latin typeface="Consolas"/>
              </a:rPr>
              <a:t>while</a:t>
            </a:r>
            <a:r>
              <a:rPr lang="nl-NL" sz="2400" dirty="0">
                <a:solidFill>
                  <a:schemeClr val="tx1"/>
                </a:solidFill>
                <a:latin typeface="Consolas"/>
              </a:rPr>
              <a:t> </a:t>
            </a:r>
            <a:r>
              <a:rPr lang="nl-NL" sz="2400" dirty="0" smtClean="0">
                <a:solidFill>
                  <a:schemeClr val="tx1"/>
                </a:solidFill>
                <a:latin typeface="Consolas"/>
              </a:rPr>
              <a:t>(</a:t>
            </a:r>
            <a:r>
              <a:rPr lang="nl-NL" sz="2400" dirty="0">
                <a:latin typeface="Consolas"/>
              </a:rPr>
              <a:t>0 &lt;= cijfer &lt;= 10</a:t>
            </a:r>
            <a:r>
              <a:rPr lang="nl-NL" sz="2400" dirty="0" smtClean="0">
                <a:solidFill>
                  <a:schemeClr val="tx1"/>
                </a:solidFill>
                <a:latin typeface="Consolas"/>
              </a:rPr>
              <a:t>);</a:t>
            </a:r>
            <a:endParaRPr lang="nl-NL" sz="2400" dirty="0">
              <a:solidFill>
                <a:schemeClr val="tx1"/>
              </a:solidFill>
              <a:latin typeface="Consolas"/>
            </a:endParaRPr>
          </a:p>
        </p:txBody>
      </p:sp>
      <p:sp>
        <p:nvSpPr>
          <p:cNvPr id="14" name="Tekstvak 13"/>
          <p:cNvSpPr txBox="1"/>
          <p:nvPr/>
        </p:nvSpPr>
        <p:spPr>
          <a:xfrm>
            <a:off x="3707904" y="1979548"/>
            <a:ext cx="1728192" cy="369332"/>
          </a:xfrm>
          <a:prstGeom prst="rect">
            <a:avLst/>
          </a:prstGeom>
          <a:solidFill>
            <a:srgbClr val="FFFF00"/>
          </a:solidFill>
          <a:ln>
            <a:solidFill>
              <a:schemeClr val="tx1"/>
            </a:solidFill>
          </a:ln>
        </p:spPr>
        <p:txBody>
          <a:bodyPr wrap="square" rtlCol="0">
            <a:spAutoFit/>
          </a:bodyPr>
          <a:lstStyle/>
          <a:p>
            <a:r>
              <a:rPr lang="en-US" dirty="0" err="1" smtClean="0"/>
              <a:t>Wat</a:t>
            </a:r>
            <a:r>
              <a:rPr lang="en-US" dirty="0" smtClean="0"/>
              <a:t> is </a:t>
            </a:r>
            <a:r>
              <a:rPr lang="en-US" dirty="0" err="1" smtClean="0"/>
              <a:t>hier</a:t>
            </a:r>
            <a:r>
              <a:rPr lang="en-US" dirty="0" smtClean="0"/>
              <a:t> </a:t>
            </a:r>
            <a:r>
              <a:rPr lang="en-US" dirty="0" err="1" smtClean="0"/>
              <a:t>fout</a:t>
            </a:r>
            <a:r>
              <a:rPr lang="en-US" dirty="0" smtClean="0"/>
              <a:t>?</a:t>
            </a:r>
            <a:endParaRPr lang="nl-NL" dirty="0" smtClean="0"/>
          </a:p>
        </p:txBody>
      </p:sp>
      <p:sp>
        <p:nvSpPr>
          <p:cNvPr id="15" name="Toelichting met afgeronde rechthoek 14"/>
          <p:cNvSpPr/>
          <p:nvPr/>
        </p:nvSpPr>
        <p:spPr>
          <a:xfrm>
            <a:off x="5796136" y="4621499"/>
            <a:ext cx="1584176" cy="508347"/>
          </a:xfrm>
          <a:prstGeom prst="wedgeRoundRectCallout">
            <a:avLst>
              <a:gd name="adj1" fmla="val -94914"/>
              <a:gd name="adj2" fmla="val -87264"/>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Dit</a:t>
            </a:r>
            <a:r>
              <a:rPr lang="en-US" dirty="0" smtClean="0">
                <a:solidFill>
                  <a:sysClr val="windowText" lastClr="000000"/>
                </a:solidFill>
              </a:rPr>
              <a:t> is FOUT!</a:t>
            </a:r>
            <a:endParaRPr lang="nl-NL" dirty="0" smtClean="0">
              <a:solidFill>
                <a:sysClr val="windowText" lastClr="000000"/>
              </a:solidFill>
            </a:endParaRPr>
          </a:p>
        </p:txBody>
      </p:sp>
      <p:sp>
        <p:nvSpPr>
          <p:cNvPr id="16" name="Tekstvak 15"/>
          <p:cNvSpPr txBox="1"/>
          <p:nvPr/>
        </p:nvSpPr>
        <p:spPr>
          <a:xfrm>
            <a:off x="3491880" y="5953571"/>
            <a:ext cx="2448272" cy="369332"/>
          </a:xfrm>
          <a:prstGeom prst="rect">
            <a:avLst/>
          </a:prstGeom>
          <a:solidFill>
            <a:srgbClr val="FFFF00"/>
          </a:solidFill>
          <a:ln>
            <a:solidFill>
              <a:schemeClr val="tx1"/>
            </a:solidFill>
          </a:ln>
        </p:spPr>
        <p:txBody>
          <a:bodyPr wrap="square" rtlCol="0">
            <a:spAutoFit/>
          </a:bodyPr>
          <a:lstStyle/>
          <a:p>
            <a:r>
              <a:rPr lang="en-US" dirty="0" err="1" smtClean="0"/>
              <a:t>Wat</a:t>
            </a:r>
            <a:r>
              <a:rPr lang="en-US" dirty="0" smtClean="0"/>
              <a:t> </a:t>
            </a:r>
            <a:r>
              <a:rPr lang="en-US" dirty="0" err="1" smtClean="0"/>
              <a:t>moet</a:t>
            </a:r>
            <a:r>
              <a:rPr lang="en-US" dirty="0" smtClean="0"/>
              <a:t> het </a:t>
            </a:r>
            <a:r>
              <a:rPr lang="en-US" dirty="0" err="1" smtClean="0"/>
              <a:t>dan</a:t>
            </a:r>
            <a:r>
              <a:rPr lang="en-US" dirty="0" smtClean="0"/>
              <a:t> </a:t>
            </a:r>
            <a:r>
              <a:rPr lang="en-US" dirty="0" err="1" smtClean="0"/>
              <a:t>zijn</a:t>
            </a:r>
            <a:r>
              <a:rPr lang="en-US" dirty="0" smtClean="0"/>
              <a:t>?</a:t>
            </a:r>
            <a:endParaRPr lang="nl-NL" dirty="0" smtClean="0"/>
          </a:p>
        </p:txBody>
      </p:sp>
    </p:spTree>
    <p:extLst>
      <p:ext uri="{BB962C8B-B14F-4D97-AF65-F5344CB8AC3E}">
        <p14:creationId xmlns:p14="http://schemas.microsoft.com/office/powerpoint/2010/main" val="22675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P spid="15" grpId="0" animBg="1"/>
      <p:bldP spid="1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normAutofit/>
          </a:bodyPr>
          <a:lstStyle/>
          <a:p>
            <a:r>
              <a:rPr lang="en-US" dirty="0" err="1" smtClean="0"/>
              <a:t>Huiswerk</a:t>
            </a:r>
            <a:endParaRPr lang="nl-NL" dirty="0" smtClean="0"/>
          </a:p>
        </p:txBody>
      </p:sp>
      <p:sp>
        <p:nvSpPr>
          <p:cNvPr id="29700" name="Rectangle 3"/>
          <p:cNvSpPr>
            <a:spLocks noGrp="1" noChangeArrowheads="1"/>
          </p:cNvSpPr>
          <p:nvPr>
            <p:ph idx="1"/>
          </p:nvPr>
        </p:nvSpPr>
        <p:spPr/>
        <p:txBody>
          <a:bodyPr>
            <a:normAutofit/>
          </a:bodyPr>
          <a:lstStyle/>
          <a:p>
            <a:r>
              <a:rPr lang="en-US" dirty="0" err="1" smtClean="0"/>
              <a:t>Bestudeer</a:t>
            </a:r>
            <a:r>
              <a:rPr lang="en-US" dirty="0" smtClean="0"/>
              <a:t> C </a:t>
            </a:r>
            <a:r>
              <a:rPr lang="en-US" dirty="0" err="1" smtClean="0"/>
              <a:t>boek</a:t>
            </a:r>
            <a:r>
              <a:rPr lang="en-US" dirty="0" smtClean="0"/>
              <a:t>:</a:t>
            </a:r>
          </a:p>
          <a:p>
            <a:pPr lvl="1"/>
            <a:r>
              <a:rPr lang="en-US" dirty="0" err="1" smtClean="0"/>
              <a:t>paragraaf</a:t>
            </a:r>
            <a:r>
              <a:rPr lang="en-US" dirty="0" smtClean="0"/>
              <a:t> 4.4.</a:t>
            </a:r>
          </a:p>
          <a:p>
            <a:pPr lvl="1"/>
            <a:r>
              <a:rPr lang="en-US" dirty="0" err="1" smtClean="0"/>
              <a:t>paragraaf</a:t>
            </a:r>
            <a:r>
              <a:rPr lang="en-US" dirty="0" smtClean="0"/>
              <a:t> 4.7.</a:t>
            </a:r>
          </a:p>
          <a:p>
            <a:pPr lvl="1"/>
            <a:r>
              <a:rPr lang="en-US" dirty="0" err="1" smtClean="0"/>
              <a:t>paragraaf</a:t>
            </a:r>
            <a:r>
              <a:rPr lang="en-US" dirty="0" smtClean="0"/>
              <a:t> 4.16.</a:t>
            </a:r>
          </a:p>
          <a:p>
            <a:r>
              <a:rPr lang="en-US" dirty="0" err="1" smtClean="0"/>
              <a:t>Maak</a:t>
            </a:r>
            <a:r>
              <a:rPr lang="en-US" dirty="0" smtClean="0"/>
              <a:t> </a:t>
            </a:r>
            <a:r>
              <a:rPr lang="en-US" dirty="0" err="1" smtClean="0"/>
              <a:t>opdrachten</a:t>
            </a:r>
            <a:r>
              <a:rPr lang="en-US" dirty="0" smtClean="0"/>
              <a:t>:</a:t>
            </a:r>
          </a:p>
          <a:p>
            <a:pPr lvl="1"/>
            <a:r>
              <a:rPr lang="en-US" dirty="0" smtClean="0"/>
              <a:t>9 en 33 van </a:t>
            </a:r>
            <a:r>
              <a:rPr lang="en-US" dirty="0" err="1" smtClean="0"/>
              <a:t>paragraaf</a:t>
            </a:r>
            <a:r>
              <a:rPr lang="en-US" dirty="0" smtClean="0"/>
              <a:t> 4.19.</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101</a:t>
            </a:fld>
            <a:endParaRPr lang="en-US" dirty="0"/>
          </a:p>
        </p:txBody>
      </p:sp>
    </p:spTree>
    <p:extLst>
      <p:ext uri="{BB962C8B-B14F-4D97-AF65-F5344CB8AC3E}">
        <p14:creationId xmlns:p14="http://schemas.microsoft.com/office/powerpoint/2010/main" val="129790210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subTitle" sz="quarter" idx="1"/>
          </p:nvPr>
        </p:nvSpPr>
        <p:spPr>
          <a:solidFill>
            <a:schemeClr val="bg1"/>
          </a:solidFill>
        </p:spPr>
        <p:txBody>
          <a:bodyPr/>
          <a:lstStyle/>
          <a:p>
            <a:r>
              <a:rPr lang="en-US" dirty="0" err="1" smtClean="0"/>
              <a:t>Verdeel</a:t>
            </a:r>
            <a:r>
              <a:rPr lang="en-US" dirty="0" smtClean="0"/>
              <a:t> en </a:t>
            </a:r>
            <a:r>
              <a:rPr lang="en-US" dirty="0" err="1" smtClean="0"/>
              <a:t>heers</a:t>
            </a:r>
            <a:endParaRPr lang="nl-NL" dirty="0" smtClean="0"/>
          </a:p>
        </p:txBody>
      </p:sp>
      <p:sp>
        <p:nvSpPr>
          <p:cNvPr id="4" name="Tekstvak 3"/>
          <p:cNvSpPr txBox="1"/>
          <p:nvPr/>
        </p:nvSpPr>
        <p:spPr>
          <a:xfrm>
            <a:off x="5637535" y="260648"/>
            <a:ext cx="360040" cy="769441"/>
          </a:xfrm>
          <a:prstGeom prst="rect">
            <a:avLst/>
          </a:prstGeom>
          <a:noFill/>
        </p:spPr>
        <p:txBody>
          <a:bodyPr wrap="square" rtlCol="0">
            <a:spAutoFit/>
          </a:bodyPr>
          <a:lstStyle/>
          <a:p>
            <a:r>
              <a:rPr lang="en-US" sz="4400" b="1" dirty="0" smtClean="0">
                <a:solidFill>
                  <a:schemeClr val="bg1">
                    <a:lumMod val="50000"/>
                  </a:schemeClr>
                </a:solidFill>
              </a:rPr>
              <a:t>5</a:t>
            </a:r>
            <a:endParaRPr lang="nl-NL" sz="4400" b="1" dirty="0">
              <a:solidFill>
                <a:schemeClr val="bg1">
                  <a:lumMod val="50000"/>
                </a:schemeClr>
              </a:solidFill>
            </a:endParaRPr>
          </a:p>
        </p:txBody>
      </p:sp>
    </p:spTree>
    <p:extLst>
      <p:ext uri="{BB962C8B-B14F-4D97-AF65-F5344CB8AC3E}">
        <p14:creationId xmlns:p14="http://schemas.microsoft.com/office/powerpoint/2010/main" val="133219715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Vraag</a:t>
            </a:r>
            <a:r>
              <a:rPr lang="en-US" dirty="0" smtClean="0"/>
              <a:t> </a:t>
            </a:r>
            <a:r>
              <a:rPr lang="en-US" dirty="0" err="1" smtClean="0"/>
              <a:t>vorige</a:t>
            </a:r>
            <a:r>
              <a:rPr lang="en-US" dirty="0" smtClean="0"/>
              <a:t> </a:t>
            </a:r>
            <a:r>
              <a:rPr lang="en-US" dirty="0" err="1" smtClean="0"/>
              <a:t>stof</a:t>
            </a:r>
            <a:endParaRPr lang="nl-NL" dirty="0"/>
          </a:p>
        </p:txBody>
      </p:sp>
      <p:sp>
        <p:nvSpPr>
          <p:cNvPr id="3" name="Tijdelijke aanduiding voor inhoud 2"/>
          <p:cNvSpPr>
            <a:spLocks noGrp="1"/>
          </p:cNvSpPr>
          <p:nvPr>
            <p:ph idx="1"/>
          </p:nvPr>
        </p:nvSpPr>
        <p:spPr/>
        <p:txBody>
          <a:bodyPr/>
          <a:lstStyle/>
          <a:p>
            <a:r>
              <a:rPr lang="en-US" dirty="0" smtClean="0"/>
              <a:t>Hoe kun je met de modulo (%) </a:t>
            </a:r>
            <a:r>
              <a:rPr lang="en-US" dirty="0" err="1" smtClean="0"/>
              <a:t>testen</a:t>
            </a:r>
            <a:r>
              <a:rPr lang="en-US" dirty="0" smtClean="0"/>
              <a:t> of </a:t>
            </a:r>
            <a:r>
              <a:rPr lang="en-US" dirty="0" err="1" smtClean="0"/>
              <a:t>een</a:t>
            </a:r>
            <a:r>
              <a:rPr lang="en-US" dirty="0" smtClean="0"/>
              <a:t> </a:t>
            </a:r>
            <a:r>
              <a:rPr lang="en-US" dirty="0" err="1" smtClean="0"/>
              <a:t>getal</a:t>
            </a:r>
            <a:r>
              <a:rPr lang="en-US" dirty="0" smtClean="0"/>
              <a:t> </a:t>
            </a:r>
            <a:r>
              <a:rPr lang="en-US" i="1" dirty="0" smtClean="0"/>
              <a:t>even</a:t>
            </a:r>
            <a:r>
              <a:rPr lang="en-US" dirty="0" smtClean="0"/>
              <a:t> of </a:t>
            </a:r>
            <a:r>
              <a:rPr lang="en-US" i="1" dirty="0" err="1" smtClean="0"/>
              <a:t>oneven</a:t>
            </a:r>
            <a:r>
              <a:rPr lang="en-US" dirty="0" smtClean="0"/>
              <a:t> is?</a:t>
            </a:r>
          </a:p>
          <a:p>
            <a:pPr lvl="1"/>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evengetal</a:t>
            </a:r>
            <a:r>
              <a:rPr lang="en-US" dirty="0" smtClean="0">
                <a:latin typeface="Consolas" panose="020B0609020204030204" pitchFamily="49" charset="0"/>
                <a:cs typeface="Consolas" panose="020B0609020204030204" pitchFamily="49" charset="0"/>
              </a:rPr>
              <a:t> % 2) == 0 </a:t>
            </a:r>
            <a:r>
              <a:rPr lang="en-US" dirty="0" smtClean="0">
                <a:solidFill>
                  <a:schemeClr val="accent3"/>
                </a:solidFill>
                <a:latin typeface="Consolas" panose="020B0609020204030204" pitchFamily="49" charset="0"/>
                <a:cs typeface="Consolas" panose="020B0609020204030204" pitchFamily="49" charset="0"/>
              </a:rPr>
              <a:t>//even </a:t>
            </a:r>
            <a:r>
              <a:rPr lang="en-US" dirty="0" err="1" smtClean="0">
                <a:solidFill>
                  <a:schemeClr val="accent3"/>
                </a:solidFill>
                <a:latin typeface="Consolas" panose="020B0609020204030204" pitchFamily="49" charset="0"/>
                <a:cs typeface="Consolas" panose="020B0609020204030204" pitchFamily="49" charset="0"/>
              </a:rPr>
              <a:t>getal</a:t>
            </a:r>
            <a:endParaRPr lang="en-US" dirty="0" smtClean="0">
              <a:solidFill>
                <a:schemeClr val="accent3"/>
              </a:solidFill>
              <a:latin typeface="Consolas" panose="020B0609020204030204" pitchFamily="49" charset="0"/>
              <a:cs typeface="Consolas" panose="020B0609020204030204" pitchFamily="49" charset="0"/>
            </a:endParaRPr>
          </a:p>
          <a:p>
            <a:pPr lvl="1"/>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evengetal</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2) != </a:t>
            </a:r>
            <a:r>
              <a:rPr lang="en-US" dirty="0">
                <a:latin typeface="Consolas" panose="020B0609020204030204" pitchFamily="49" charset="0"/>
                <a:cs typeface="Consolas" panose="020B0609020204030204" pitchFamily="49" charset="0"/>
              </a:rPr>
              <a:t>0 </a:t>
            </a:r>
            <a:r>
              <a:rPr lang="en-US" dirty="0" smtClean="0">
                <a:solidFill>
                  <a:schemeClr val="accent3"/>
                </a:solidFill>
                <a:latin typeface="Consolas" panose="020B0609020204030204" pitchFamily="49" charset="0"/>
                <a:cs typeface="Consolas" panose="020B0609020204030204" pitchFamily="49" charset="0"/>
              </a:rPr>
              <a:t>//</a:t>
            </a:r>
            <a:r>
              <a:rPr lang="en-US" dirty="0" err="1" smtClean="0">
                <a:solidFill>
                  <a:schemeClr val="accent3"/>
                </a:solidFill>
                <a:latin typeface="Consolas" panose="020B0609020204030204" pitchFamily="49" charset="0"/>
                <a:cs typeface="Consolas" panose="020B0609020204030204" pitchFamily="49" charset="0"/>
              </a:rPr>
              <a:t>oneven</a:t>
            </a:r>
            <a:r>
              <a:rPr lang="en-US" dirty="0" smtClean="0">
                <a:solidFill>
                  <a:schemeClr val="accent3"/>
                </a:solidFill>
                <a:latin typeface="Consolas" panose="020B0609020204030204" pitchFamily="49" charset="0"/>
                <a:cs typeface="Consolas" panose="020B0609020204030204" pitchFamily="49" charset="0"/>
              </a:rPr>
              <a:t> </a:t>
            </a:r>
            <a:r>
              <a:rPr lang="en-US" dirty="0" err="1">
                <a:solidFill>
                  <a:schemeClr val="accent3"/>
                </a:solidFill>
                <a:latin typeface="Consolas" panose="020B0609020204030204" pitchFamily="49" charset="0"/>
                <a:cs typeface="Consolas" panose="020B0609020204030204" pitchFamily="49" charset="0"/>
              </a:rPr>
              <a:t>getal</a:t>
            </a:r>
            <a:endParaRPr lang="en-US" dirty="0">
              <a:solidFill>
                <a:schemeClr val="accent3"/>
              </a:solidFill>
              <a:latin typeface="Consolas" panose="020B0609020204030204" pitchFamily="49" charset="0"/>
              <a:cs typeface="Consolas" panose="020B0609020204030204" pitchFamily="49" charset="0"/>
            </a:endParaRPr>
          </a:p>
          <a:p>
            <a:endParaRPr lang="en-US" dirty="0" smtClean="0">
              <a:latin typeface="Consolas" panose="020B0609020204030204" pitchFamily="49" charset="0"/>
              <a:cs typeface="Consolas" panose="020B0609020204030204" pitchFamily="49" charset="0"/>
            </a:endParaRPr>
          </a:p>
          <a:p>
            <a:endParaRPr lang="nl-NL" dirty="0">
              <a:latin typeface="Consolas" panose="020B0609020204030204" pitchFamily="49" charset="0"/>
              <a:cs typeface="Consolas" panose="020B0609020204030204" pitchFamily="49" charset="0"/>
            </a:endParaRPr>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103</a:t>
            </a:fld>
            <a:endParaRPr lang="en-US" dirty="0"/>
          </a:p>
        </p:txBody>
      </p:sp>
      <p:sp>
        <p:nvSpPr>
          <p:cNvPr id="6" name="Toelichting met afgeronde rechthoek 5"/>
          <p:cNvSpPr/>
          <p:nvPr/>
        </p:nvSpPr>
        <p:spPr>
          <a:xfrm>
            <a:off x="5148064" y="3861048"/>
            <a:ext cx="2088232" cy="648072"/>
          </a:xfrm>
          <a:prstGeom prst="wedgeRoundRectCallout">
            <a:avLst>
              <a:gd name="adj1" fmla="val -112950"/>
              <a:gd name="adj2" fmla="val -174636"/>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Snap je </a:t>
            </a:r>
            <a:r>
              <a:rPr lang="en-US" dirty="0" err="1" smtClean="0">
                <a:solidFill>
                  <a:sysClr val="windowText" lastClr="000000"/>
                </a:solidFill>
              </a:rPr>
              <a:t>waarom</a:t>
            </a:r>
            <a:r>
              <a:rPr lang="en-US" dirty="0" smtClean="0">
                <a:solidFill>
                  <a:sysClr val="windowText" lastClr="000000"/>
                </a:solidFill>
              </a:rPr>
              <a:t>?</a:t>
            </a:r>
            <a:endParaRPr lang="nl-NL" dirty="0">
              <a:solidFill>
                <a:sysClr val="windowText" lastClr="000000"/>
              </a:solidFill>
            </a:endParaRPr>
          </a:p>
        </p:txBody>
      </p:sp>
    </p:spTree>
    <p:extLst>
      <p:ext uri="{BB962C8B-B14F-4D97-AF65-F5344CB8AC3E}">
        <p14:creationId xmlns:p14="http://schemas.microsoft.com/office/powerpoint/2010/main" val="319846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358775" y="358775"/>
            <a:ext cx="7476493" cy="684213"/>
          </a:xfrm>
        </p:spPr>
        <p:txBody>
          <a:bodyPr>
            <a:normAutofit fontScale="90000"/>
          </a:bodyPr>
          <a:lstStyle/>
          <a:p>
            <a:r>
              <a:rPr lang="en-US" smtClean="0"/>
              <a:t>Verdeel en heers</a:t>
            </a:r>
            <a:endParaRPr lang="nl-NL" smtClean="0"/>
          </a:p>
        </p:txBody>
      </p:sp>
      <p:pic>
        <p:nvPicPr>
          <p:cNvPr id="57348" name="Picture 4" descr="cesare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3059832" y="1984102"/>
            <a:ext cx="3025572" cy="36721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104</a:t>
            </a:fld>
            <a:endParaRPr lang="en-US" dirty="0"/>
          </a:p>
        </p:txBody>
      </p:sp>
    </p:spTree>
    <p:extLst>
      <p:ext uri="{BB962C8B-B14F-4D97-AF65-F5344CB8AC3E}">
        <p14:creationId xmlns:p14="http://schemas.microsoft.com/office/powerpoint/2010/main" val="15130547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normAutofit/>
          </a:bodyPr>
          <a:lstStyle/>
          <a:p>
            <a:r>
              <a:rPr lang="en-US" smtClean="0"/>
              <a:t>Problemen bij grotere prog’s</a:t>
            </a:r>
            <a:endParaRPr lang="nl-NL" smtClean="0"/>
          </a:p>
        </p:txBody>
      </p:sp>
      <p:sp>
        <p:nvSpPr>
          <p:cNvPr id="58372" name="Rectangle 3"/>
          <p:cNvSpPr>
            <a:spLocks noGrp="1" noChangeArrowheads="1"/>
          </p:cNvSpPr>
          <p:nvPr>
            <p:ph idx="1"/>
          </p:nvPr>
        </p:nvSpPr>
        <p:spPr/>
        <p:txBody>
          <a:bodyPr>
            <a:normAutofit/>
          </a:bodyPr>
          <a:lstStyle/>
          <a:p>
            <a:r>
              <a:rPr lang="en-US" dirty="0" err="1" smtClean="0"/>
              <a:t>Programma</a:t>
            </a:r>
            <a:r>
              <a:rPr lang="en-US" dirty="0" smtClean="0"/>
              <a:t> </a:t>
            </a:r>
            <a:r>
              <a:rPr lang="en-US" dirty="0" err="1" smtClean="0"/>
              <a:t>wordt</a:t>
            </a:r>
            <a:r>
              <a:rPr lang="en-US" dirty="0" smtClean="0"/>
              <a:t> heel </a:t>
            </a:r>
            <a:r>
              <a:rPr lang="en-US" dirty="0" err="1" smtClean="0">
                <a:solidFill>
                  <a:schemeClr val="tx2"/>
                </a:solidFill>
              </a:rPr>
              <a:t>lang</a:t>
            </a:r>
            <a:r>
              <a:rPr lang="en-US" dirty="0" smtClean="0"/>
              <a:t/>
            </a:r>
            <a:br>
              <a:rPr lang="en-US" dirty="0" smtClean="0"/>
            </a:br>
            <a:r>
              <a:rPr lang="en-US" dirty="0" smtClean="0">
                <a:sym typeface="Wingdings" pitchFamily="2" charset="2"/>
              </a:rPr>
              <a:t> </a:t>
            </a:r>
            <a:r>
              <a:rPr lang="en-US" dirty="0" err="1" smtClean="0">
                <a:sym typeface="Wingdings" pitchFamily="2" charset="2"/>
              </a:rPr>
              <a:t>programma</a:t>
            </a:r>
            <a:r>
              <a:rPr lang="en-US" dirty="0" smtClean="0">
                <a:sym typeface="Wingdings" pitchFamily="2" charset="2"/>
              </a:rPr>
              <a:t> </a:t>
            </a:r>
            <a:r>
              <a:rPr lang="en-US" dirty="0" err="1" smtClean="0">
                <a:solidFill>
                  <a:srgbClr val="009900"/>
                </a:solidFill>
                <a:sym typeface="Wingdings" pitchFamily="2" charset="2"/>
              </a:rPr>
              <a:t>opsplitsen</a:t>
            </a:r>
            <a:r>
              <a:rPr lang="en-US" dirty="0" smtClean="0">
                <a:sym typeface="Wingdings" pitchFamily="2" charset="2"/>
              </a:rPr>
              <a:t> in </a:t>
            </a:r>
            <a:r>
              <a:rPr lang="en-US" dirty="0" err="1" smtClean="0">
                <a:sym typeface="Wingdings" pitchFamily="2" charset="2"/>
              </a:rPr>
              <a:t>delen</a:t>
            </a:r>
            <a:r>
              <a:rPr lang="en-US" dirty="0" smtClean="0">
                <a:sym typeface="Wingdings" pitchFamily="2" charset="2"/>
              </a:rPr>
              <a:t> </a:t>
            </a:r>
            <a:r>
              <a:rPr lang="en-US" dirty="0" err="1" smtClean="0">
                <a:sym typeface="Wingdings" pitchFamily="2" charset="2"/>
              </a:rPr>
              <a:t>maakt</a:t>
            </a:r>
            <a:r>
              <a:rPr lang="en-US" dirty="0" smtClean="0">
                <a:sym typeface="Wingdings" pitchFamily="2" charset="2"/>
              </a:rPr>
              <a:t> het </a:t>
            </a:r>
            <a:r>
              <a:rPr lang="en-US" dirty="0" err="1" smtClean="0">
                <a:solidFill>
                  <a:srgbClr val="009900"/>
                </a:solidFill>
                <a:sym typeface="Wingdings" pitchFamily="2" charset="2"/>
              </a:rPr>
              <a:t>duidelijker</a:t>
            </a:r>
            <a:r>
              <a:rPr lang="en-US" dirty="0" smtClean="0">
                <a:sym typeface="Wingdings" pitchFamily="2" charset="2"/>
              </a:rPr>
              <a:t>.</a:t>
            </a:r>
            <a:endParaRPr lang="en-US" dirty="0" smtClean="0"/>
          </a:p>
          <a:p>
            <a:r>
              <a:rPr lang="en-US" dirty="0" err="1" smtClean="0"/>
              <a:t>Sommige</a:t>
            </a:r>
            <a:r>
              <a:rPr lang="en-US" dirty="0" smtClean="0"/>
              <a:t> </a:t>
            </a:r>
            <a:r>
              <a:rPr lang="en-US" dirty="0" err="1" smtClean="0"/>
              <a:t>stukken</a:t>
            </a:r>
            <a:r>
              <a:rPr lang="en-US" dirty="0" smtClean="0"/>
              <a:t> code </a:t>
            </a:r>
            <a:r>
              <a:rPr lang="en-US" dirty="0" err="1" smtClean="0"/>
              <a:t>komen</a:t>
            </a:r>
            <a:r>
              <a:rPr lang="en-US" dirty="0" smtClean="0"/>
              <a:t> </a:t>
            </a:r>
            <a:r>
              <a:rPr lang="en-US" dirty="0" err="1" smtClean="0">
                <a:solidFill>
                  <a:schemeClr val="tx2"/>
                </a:solidFill>
              </a:rPr>
              <a:t>meerdere</a:t>
            </a:r>
            <a:r>
              <a:rPr lang="en-US" dirty="0" smtClean="0"/>
              <a:t> </a:t>
            </a:r>
            <a:r>
              <a:rPr lang="en-US" dirty="0" err="1" smtClean="0"/>
              <a:t>keren</a:t>
            </a:r>
            <a:r>
              <a:rPr lang="en-US" dirty="0" smtClean="0"/>
              <a:t> in het </a:t>
            </a:r>
            <a:r>
              <a:rPr lang="en-US" dirty="0" err="1" smtClean="0"/>
              <a:t>programma</a:t>
            </a:r>
            <a:r>
              <a:rPr lang="en-US" dirty="0" smtClean="0"/>
              <a:t> </a:t>
            </a:r>
            <a:r>
              <a:rPr lang="en-US" dirty="0" err="1" smtClean="0"/>
              <a:t>voor</a:t>
            </a:r>
            <a:r>
              <a:rPr lang="en-US" dirty="0" smtClean="0"/>
              <a:t> (</a:t>
            </a:r>
            <a:r>
              <a:rPr lang="en-US" dirty="0" err="1" smtClean="0"/>
              <a:t>b.v</a:t>
            </a:r>
            <a:r>
              <a:rPr lang="en-US" dirty="0" smtClean="0"/>
              <a:t>. </a:t>
            </a:r>
            <a:r>
              <a:rPr lang="en-US" dirty="0" err="1" smtClean="0"/>
              <a:t>inlezen</a:t>
            </a:r>
            <a:r>
              <a:rPr lang="en-US" dirty="0" smtClean="0"/>
              <a:t> van </a:t>
            </a:r>
            <a:r>
              <a:rPr lang="en-US" dirty="0" err="1" smtClean="0"/>
              <a:t>een</a:t>
            </a:r>
            <a:r>
              <a:rPr lang="en-US" dirty="0" smtClean="0"/>
              <a:t> </a:t>
            </a:r>
            <a:r>
              <a:rPr lang="en-US" dirty="0" err="1" smtClean="0"/>
              <a:t>positief</a:t>
            </a:r>
            <a:r>
              <a:rPr lang="en-US" dirty="0" smtClean="0"/>
              <a:t> </a:t>
            </a:r>
            <a:r>
              <a:rPr lang="en-US" dirty="0" err="1" smtClean="0"/>
              <a:t>getal</a:t>
            </a:r>
            <a:r>
              <a:rPr lang="en-US" dirty="0" smtClean="0"/>
              <a:t> + </a:t>
            </a:r>
            <a:r>
              <a:rPr lang="en-US" dirty="0" err="1" smtClean="0"/>
              <a:t>controle</a:t>
            </a:r>
            <a:r>
              <a:rPr lang="en-US" dirty="0" smtClean="0"/>
              <a:t>).</a:t>
            </a:r>
            <a:br>
              <a:rPr lang="en-US" dirty="0" smtClean="0"/>
            </a:br>
            <a:r>
              <a:rPr lang="en-US" dirty="0" smtClean="0">
                <a:sym typeface="Wingdings" pitchFamily="2" charset="2"/>
              </a:rPr>
              <a:t> </a:t>
            </a:r>
            <a:r>
              <a:rPr lang="en-US" dirty="0" err="1" smtClean="0">
                <a:solidFill>
                  <a:schemeClr val="tx2"/>
                </a:solidFill>
                <a:sym typeface="Wingdings" pitchFamily="2" charset="2"/>
              </a:rPr>
              <a:t>slecht</a:t>
            </a:r>
            <a:r>
              <a:rPr lang="en-US" dirty="0" smtClean="0">
                <a:sym typeface="Wingdings" pitchFamily="2" charset="2"/>
              </a:rPr>
              <a:t> </a:t>
            </a:r>
            <a:r>
              <a:rPr lang="en-US" dirty="0" err="1" smtClean="0">
                <a:sym typeface="Wingdings" pitchFamily="2" charset="2"/>
              </a:rPr>
              <a:t>voor</a:t>
            </a:r>
            <a:r>
              <a:rPr lang="en-US" dirty="0" smtClean="0">
                <a:sym typeface="Wingdings" pitchFamily="2" charset="2"/>
              </a:rPr>
              <a:t> de </a:t>
            </a:r>
            <a:r>
              <a:rPr lang="en-US" dirty="0" err="1" smtClean="0">
                <a:solidFill>
                  <a:srgbClr val="009900"/>
                </a:solidFill>
                <a:sym typeface="Wingdings" pitchFamily="2" charset="2"/>
              </a:rPr>
              <a:t>onderhoudbaarheid</a:t>
            </a:r>
            <a:r>
              <a:rPr lang="en-US" dirty="0" smtClean="0">
                <a:sym typeface="Wingdings" pitchFamily="2" charset="2"/>
              </a:rPr>
              <a:t>.</a:t>
            </a:r>
          </a:p>
          <a:p>
            <a:r>
              <a:rPr lang="en-US" dirty="0" err="1" smtClean="0"/>
              <a:t>Deel</a:t>
            </a:r>
            <a:r>
              <a:rPr lang="en-US" dirty="0" smtClean="0"/>
              <a:t> van </a:t>
            </a:r>
            <a:r>
              <a:rPr lang="en-US" dirty="0" err="1" smtClean="0"/>
              <a:t>een</a:t>
            </a:r>
            <a:r>
              <a:rPr lang="en-US" dirty="0" smtClean="0"/>
              <a:t> </a:t>
            </a:r>
            <a:r>
              <a:rPr lang="en-US" dirty="0" err="1" smtClean="0"/>
              <a:t>programma</a:t>
            </a:r>
            <a:r>
              <a:rPr lang="en-US" dirty="0" smtClean="0"/>
              <a:t> is </a:t>
            </a:r>
            <a:r>
              <a:rPr lang="en-US" dirty="0" err="1" smtClean="0"/>
              <a:t>niet</a:t>
            </a:r>
            <a:r>
              <a:rPr lang="en-US" dirty="0" smtClean="0"/>
              <a:t> </a:t>
            </a:r>
            <a:r>
              <a:rPr lang="en-US" dirty="0" err="1" smtClean="0"/>
              <a:t>eenvoudig</a:t>
            </a:r>
            <a:r>
              <a:rPr lang="en-US" dirty="0" smtClean="0"/>
              <a:t> </a:t>
            </a:r>
            <a:r>
              <a:rPr lang="en-US" dirty="0" err="1" smtClean="0"/>
              <a:t>te</a:t>
            </a:r>
            <a:r>
              <a:rPr lang="en-US" dirty="0" smtClean="0"/>
              <a:t> </a:t>
            </a:r>
            <a:r>
              <a:rPr lang="en-US" dirty="0" err="1" smtClean="0"/>
              <a:t>gebruiken</a:t>
            </a:r>
            <a:r>
              <a:rPr lang="en-US" dirty="0" smtClean="0"/>
              <a:t> in </a:t>
            </a:r>
            <a:r>
              <a:rPr lang="en-US" dirty="0" err="1" smtClean="0"/>
              <a:t>een</a:t>
            </a:r>
            <a:r>
              <a:rPr lang="en-US" dirty="0" smtClean="0"/>
              <a:t> </a:t>
            </a:r>
            <a:r>
              <a:rPr lang="en-US" dirty="0" err="1" smtClean="0"/>
              <a:t>ander</a:t>
            </a:r>
            <a:r>
              <a:rPr lang="en-US" dirty="0" smtClean="0"/>
              <a:t> </a:t>
            </a:r>
            <a:r>
              <a:rPr lang="en-US" dirty="0" err="1" smtClean="0"/>
              <a:t>programma</a:t>
            </a:r>
            <a:r>
              <a:rPr lang="en-US" dirty="0" smtClean="0"/>
              <a:t>.</a:t>
            </a:r>
            <a:br>
              <a:rPr lang="en-US" dirty="0" smtClean="0"/>
            </a:br>
            <a:r>
              <a:rPr lang="en-US" dirty="0" smtClean="0">
                <a:sym typeface="Wingdings" pitchFamily="2" charset="2"/>
              </a:rPr>
              <a:t> </a:t>
            </a:r>
            <a:r>
              <a:rPr lang="en-US" dirty="0" err="1" smtClean="0">
                <a:solidFill>
                  <a:schemeClr val="tx2"/>
                </a:solidFill>
                <a:sym typeface="Wingdings" pitchFamily="2" charset="2"/>
              </a:rPr>
              <a:t>slecht</a:t>
            </a:r>
            <a:r>
              <a:rPr lang="en-US" dirty="0" smtClean="0">
                <a:sym typeface="Wingdings" pitchFamily="2" charset="2"/>
              </a:rPr>
              <a:t> </a:t>
            </a:r>
            <a:r>
              <a:rPr lang="en-US" dirty="0" err="1" smtClean="0">
                <a:sym typeface="Wingdings" pitchFamily="2" charset="2"/>
              </a:rPr>
              <a:t>voor</a:t>
            </a:r>
            <a:r>
              <a:rPr lang="en-US" dirty="0" smtClean="0">
                <a:sym typeface="Wingdings" pitchFamily="2" charset="2"/>
              </a:rPr>
              <a:t> de </a:t>
            </a:r>
            <a:r>
              <a:rPr lang="en-US" dirty="0" err="1" smtClean="0">
                <a:solidFill>
                  <a:srgbClr val="009900"/>
                </a:solidFill>
                <a:sym typeface="Wingdings" pitchFamily="2" charset="2"/>
              </a:rPr>
              <a:t>herbruikbaarheid</a:t>
            </a:r>
            <a:r>
              <a:rPr lang="en-US" dirty="0" smtClean="0">
                <a:sym typeface="Wingdings" pitchFamily="2" charset="2"/>
              </a:rPr>
              <a:t>.</a:t>
            </a:r>
            <a:endParaRPr lang="en-US" dirty="0" smtClean="0"/>
          </a:p>
          <a:p>
            <a:endParaRPr lang="nl-NL" dirty="0" smtClean="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105</a:t>
            </a:fld>
            <a:endParaRPr lang="en-US" dirty="0"/>
          </a:p>
        </p:txBody>
      </p:sp>
    </p:spTree>
    <p:extLst>
      <p:ext uri="{BB962C8B-B14F-4D97-AF65-F5344CB8AC3E}">
        <p14:creationId xmlns:p14="http://schemas.microsoft.com/office/powerpoint/2010/main" val="194255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3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37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p:txBody>
          <a:bodyPr>
            <a:normAutofit/>
          </a:bodyPr>
          <a:lstStyle/>
          <a:p>
            <a:r>
              <a:rPr lang="en-US" smtClean="0"/>
              <a:t>Functionele decompositie</a:t>
            </a:r>
            <a:endParaRPr lang="nl-NL" smtClean="0"/>
          </a:p>
        </p:txBody>
      </p:sp>
      <p:sp>
        <p:nvSpPr>
          <p:cNvPr id="59396" name="Rectangle 3"/>
          <p:cNvSpPr>
            <a:spLocks noGrp="1" noChangeArrowheads="1"/>
          </p:cNvSpPr>
          <p:nvPr>
            <p:ph idx="1"/>
          </p:nvPr>
        </p:nvSpPr>
        <p:spPr/>
        <p:txBody>
          <a:bodyPr/>
          <a:lstStyle/>
          <a:p>
            <a:r>
              <a:rPr lang="en-US" dirty="0" err="1" smtClean="0"/>
              <a:t>Programma</a:t>
            </a:r>
            <a:r>
              <a:rPr lang="en-US" dirty="0" smtClean="0"/>
              <a:t> </a:t>
            </a:r>
            <a:r>
              <a:rPr lang="en-US" dirty="0" err="1" smtClean="0"/>
              <a:t>opdelen</a:t>
            </a:r>
            <a:r>
              <a:rPr lang="en-US" dirty="0" smtClean="0"/>
              <a:t> in </a:t>
            </a:r>
            <a:r>
              <a:rPr lang="en-US" dirty="0" err="1" smtClean="0"/>
              <a:t>blokken</a:t>
            </a:r>
            <a:r>
              <a:rPr lang="en-US" dirty="0" smtClean="0"/>
              <a:t> met code </a:t>
            </a:r>
            <a:r>
              <a:rPr lang="nl-NL" dirty="0" smtClean="0"/>
              <a:t>genaamd</a:t>
            </a:r>
            <a:r>
              <a:rPr lang="en-US" dirty="0" smtClean="0"/>
              <a:t> </a:t>
            </a:r>
            <a:r>
              <a:rPr lang="en-US" dirty="0" err="1" smtClean="0">
                <a:solidFill>
                  <a:schemeClr val="hlink"/>
                </a:solidFill>
              </a:rPr>
              <a:t>functies</a:t>
            </a:r>
            <a:r>
              <a:rPr lang="en-US" dirty="0" smtClean="0"/>
              <a:t>.</a:t>
            </a:r>
          </a:p>
          <a:p>
            <a:r>
              <a:rPr lang="en-US" dirty="0" err="1" smtClean="0"/>
              <a:t>Deze</a:t>
            </a:r>
            <a:r>
              <a:rPr lang="en-US" dirty="0" smtClean="0"/>
              <a:t> </a:t>
            </a:r>
            <a:r>
              <a:rPr lang="en-US" dirty="0" err="1" smtClean="0"/>
              <a:t>functies</a:t>
            </a:r>
            <a:r>
              <a:rPr lang="en-US" dirty="0" smtClean="0"/>
              <a:t> </a:t>
            </a:r>
            <a:r>
              <a:rPr lang="en-US" dirty="0" err="1" smtClean="0"/>
              <a:t>kunnen</a:t>
            </a:r>
            <a:r>
              <a:rPr lang="en-US" dirty="0" smtClean="0"/>
              <a:t> </a:t>
            </a:r>
            <a:r>
              <a:rPr lang="en-US" dirty="0" err="1" smtClean="0"/>
              <a:t>meerdere</a:t>
            </a:r>
            <a:r>
              <a:rPr lang="en-US" dirty="0" smtClean="0"/>
              <a:t> </a:t>
            </a:r>
            <a:r>
              <a:rPr lang="en-US" dirty="0" err="1" smtClean="0"/>
              <a:t>keren</a:t>
            </a:r>
            <a:r>
              <a:rPr lang="en-US" dirty="0" smtClean="0"/>
              <a:t> </a:t>
            </a:r>
            <a:r>
              <a:rPr lang="en-US" dirty="0" err="1" smtClean="0"/>
              <a:t>worden</a:t>
            </a:r>
            <a:r>
              <a:rPr lang="en-US" dirty="0" smtClean="0"/>
              <a:t> </a:t>
            </a:r>
            <a:r>
              <a:rPr lang="en-US" dirty="0" err="1" smtClean="0"/>
              <a:t>aangeroepen</a:t>
            </a:r>
            <a:r>
              <a:rPr lang="en-US" dirty="0" smtClean="0"/>
              <a:t>.</a:t>
            </a:r>
          </a:p>
          <a:p>
            <a:r>
              <a:rPr lang="en-US" dirty="0" err="1" smtClean="0">
                <a:solidFill>
                  <a:srgbClr val="009900"/>
                </a:solidFill>
              </a:rPr>
              <a:t>Goed</a:t>
            </a:r>
            <a:r>
              <a:rPr lang="en-US" dirty="0" smtClean="0"/>
              <a:t> </a:t>
            </a:r>
            <a:r>
              <a:rPr lang="en-US" dirty="0" err="1" smtClean="0"/>
              <a:t>voor</a:t>
            </a:r>
            <a:r>
              <a:rPr lang="en-US" dirty="0" smtClean="0"/>
              <a:t> </a:t>
            </a:r>
            <a:r>
              <a:rPr lang="en-US" dirty="0" err="1" smtClean="0">
                <a:solidFill>
                  <a:srgbClr val="009900"/>
                </a:solidFill>
              </a:rPr>
              <a:t>aanpasbaarheid</a:t>
            </a:r>
            <a:r>
              <a:rPr lang="en-US" dirty="0" smtClean="0"/>
              <a:t>,</a:t>
            </a:r>
            <a:r>
              <a:rPr lang="en-US" dirty="0" smtClean="0">
                <a:solidFill>
                  <a:srgbClr val="009900"/>
                </a:solidFill>
              </a:rPr>
              <a:t> </a:t>
            </a:r>
            <a:r>
              <a:rPr lang="en-US" dirty="0" err="1" smtClean="0">
                <a:solidFill>
                  <a:srgbClr val="009900"/>
                </a:solidFill>
              </a:rPr>
              <a:t>onderhoudbaarheid</a:t>
            </a:r>
            <a:r>
              <a:rPr lang="en-US" dirty="0" smtClean="0"/>
              <a:t> en </a:t>
            </a:r>
            <a:r>
              <a:rPr lang="en-US" dirty="0" err="1" smtClean="0">
                <a:solidFill>
                  <a:srgbClr val="009900"/>
                </a:solidFill>
              </a:rPr>
              <a:t>herbruikbaarheid</a:t>
            </a:r>
            <a:r>
              <a:rPr lang="en-US" dirty="0" smtClean="0"/>
              <a:t>.</a:t>
            </a:r>
            <a:endParaRPr lang="nl-NL" dirty="0" smtClean="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106</a:t>
            </a:fld>
            <a:endParaRPr lang="en-US" dirty="0"/>
          </a:p>
        </p:txBody>
      </p:sp>
    </p:spTree>
    <p:extLst>
      <p:ext uri="{BB962C8B-B14F-4D97-AF65-F5344CB8AC3E}">
        <p14:creationId xmlns:p14="http://schemas.microsoft.com/office/powerpoint/2010/main" val="2519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39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r>
              <a:rPr lang="en-US" smtClean="0"/>
              <a:t>Voorbeeld</a:t>
            </a:r>
            <a:endParaRPr lang="nl-NL" smtClean="0"/>
          </a:p>
        </p:txBody>
      </p:sp>
      <p:sp>
        <p:nvSpPr>
          <p:cNvPr id="60420" name="Text Box 5"/>
          <p:cNvSpPr txBox="1">
            <a:spLocks noChangeArrowheads="1"/>
          </p:cNvSpPr>
          <p:nvPr/>
        </p:nvSpPr>
        <p:spPr bwMode="auto">
          <a:xfrm>
            <a:off x="323850" y="1196975"/>
            <a:ext cx="2579850" cy="415716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err="1">
                <a:latin typeface="Consolas"/>
              </a:rPr>
              <a:t>int</a:t>
            </a:r>
            <a:r>
              <a:rPr lang="en-US" sz="2000" dirty="0">
                <a:solidFill>
                  <a:schemeClr val="tx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a:solidFill>
                  <a:srgbClr val="008000"/>
                </a:solidFill>
                <a:latin typeface="Consolas"/>
              </a:rPr>
              <a:t>…</a:t>
            </a:r>
          </a:p>
          <a:p>
            <a:pPr algn="l"/>
            <a:r>
              <a:rPr lang="en-US" sz="2000" smtClean="0">
                <a:solidFill>
                  <a:schemeClr val="tx1"/>
                </a:solidFill>
                <a:latin typeface="Consolas"/>
              </a:rPr>
              <a:t>    printf</a:t>
            </a:r>
            <a:r>
              <a:rPr lang="en-US" sz="2000" dirty="0">
                <a:solidFill>
                  <a:schemeClr val="tx1"/>
                </a:solidFill>
                <a:latin typeface="Consolas"/>
              </a:rPr>
              <a:t>(</a:t>
            </a:r>
            <a:r>
              <a:rPr lang="en-US" sz="2000" dirty="0">
                <a:solidFill>
                  <a:srgbClr val="990000"/>
                </a:solidFill>
                <a:latin typeface="Consolas"/>
              </a:rPr>
              <a:t>"\n"</a:t>
            </a:r>
            <a:r>
              <a:rPr lang="en-US" sz="2000" dirty="0">
                <a:solidFill>
                  <a:schemeClr val="tx1"/>
                </a:solidFill>
                <a:latin typeface="Consolas"/>
              </a:rPr>
              <a:t>);</a:t>
            </a:r>
          </a:p>
          <a:p>
            <a:pPr algn="l"/>
            <a:r>
              <a:rPr lang="en-US" sz="2000" smtClean="0">
                <a:solidFill>
                  <a:schemeClr val="tx1"/>
                </a:solidFill>
                <a:latin typeface="Consolas"/>
              </a:rPr>
              <a:t>    printf</a:t>
            </a:r>
            <a:r>
              <a:rPr lang="en-US" sz="2000" dirty="0">
                <a:solidFill>
                  <a:schemeClr val="tx1"/>
                </a:solidFill>
                <a:latin typeface="Consolas"/>
              </a:rPr>
              <a:t>(</a:t>
            </a:r>
            <a:r>
              <a:rPr lang="en-US" sz="2000" dirty="0">
                <a:solidFill>
                  <a:srgbClr val="990000"/>
                </a:solidFill>
                <a:latin typeface="Consolas"/>
              </a:rPr>
              <a:t>"\n"</a:t>
            </a:r>
            <a:r>
              <a:rPr lang="en-US" sz="2000" dirty="0">
                <a:solidFill>
                  <a:schemeClr val="tx1"/>
                </a:solidFill>
                <a:latin typeface="Consolas"/>
              </a:rPr>
              <a:t>);</a:t>
            </a:r>
          </a:p>
          <a:p>
            <a:pPr algn="l"/>
            <a:r>
              <a:rPr lang="en-US" sz="2000" smtClean="0">
                <a:solidFill>
                  <a:schemeClr val="tx1"/>
                </a:solidFill>
                <a:latin typeface="Consolas"/>
              </a:rPr>
              <a:t>    printf</a:t>
            </a:r>
            <a:r>
              <a:rPr lang="en-US" sz="2000" dirty="0">
                <a:solidFill>
                  <a:schemeClr val="tx1"/>
                </a:solidFill>
                <a:latin typeface="Consolas"/>
              </a:rPr>
              <a:t>(</a:t>
            </a:r>
            <a:r>
              <a:rPr lang="en-US" sz="2000" dirty="0">
                <a:solidFill>
                  <a:srgbClr val="990000"/>
                </a:solidFill>
                <a:latin typeface="Consolas"/>
              </a:rPr>
              <a:t>"\n"</a:t>
            </a:r>
            <a:r>
              <a:rPr lang="en-US" sz="2000" dirty="0">
                <a:solidFill>
                  <a:schemeClr val="tx1"/>
                </a:solidFill>
                <a:latin typeface="Consolas"/>
              </a:rPr>
              <a:t>);</a:t>
            </a:r>
          </a:p>
          <a:p>
            <a:pPr algn="l"/>
            <a:r>
              <a:rPr lang="en-US" sz="2000" dirty="0">
                <a:solidFill>
                  <a:srgbClr val="008000"/>
                </a:solidFill>
                <a:latin typeface="Consolas"/>
              </a:rPr>
              <a:t>…</a:t>
            </a:r>
          </a:p>
          <a:p>
            <a:pPr algn="l"/>
            <a:r>
              <a:rPr lang="en-US" sz="2000" smtClean="0">
                <a:solidFill>
                  <a:schemeClr val="tx1"/>
                </a:solidFill>
                <a:latin typeface="Consolas"/>
              </a:rPr>
              <a:t>    printf</a:t>
            </a:r>
            <a:r>
              <a:rPr lang="en-US" sz="2000" dirty="0">
                <a:solidFill>
                  <a:schemeClr val="tx1"/>
                </a:solidFill>
                <a:latin typeface="Consolas"/>
              </a:rPr>
              <a:t>(</a:t>
            </a:r>
            <a:r>
              <a:rPr lang="en-US" sz="2000" dirty="0">
                <a:solidFill>
                  <a:srgbClr val="990000"/>
                </a:solidFill>
                <a:latin typeface="Consolas"/>
              </a:rPr>
              <a:t>"\n"</a:t>
            </a:r>
            <a:r>
              <a:rPr lang="en-US" sz="2000" dirty="0">
                <a:solidFill>
                  <a:schemeClr val="tx1"/>
                </a:solidFill>
                <a:latin typeface="Consolas"/>
              </a:rPr>
              <a:t>);</a:t>
            </a:r>
          </a:p>
          <a:p>
            <a:pPr algn="l"/>
            <a:r>
              <a:rPr lang="en-US" sz="2000" smtClean="0">
                <a:solidFill>
                  <a:schemeClr val="tx1"/>
                </a:solidFill>
                <a:latin typeface="Consolas"/>
              </a:rPr>
              <a:t>    printf</a:t>
            </a:r>
            <a:r>
              <a:rPr lang="en-US" sz="2000" dirty="0">
                <a:solidFill>
                  <a:schemeClr val="tx1"/>
                </a:solidFill>
                <a:latin typeface="Consolas"/>
              </a:rPr>
              <a:t>(</a:t>
            </a:r>
            <a:r>
              <a:rPr lang="en-US" sz="2000" dirty="0">
                <a:solidFill>
                  <a:srgbClr val="990000"/>
                </a:solidFill>
                <a:latin typeface="Consolas"/>
              </a:rPr>
              <a:t>"\n"</a:t>
            </a:r>
            <a:r>
              <a:rPr lang="en-US" sz="2000" dirty="0">
                <a:solidFill>
                  <a:schemeClr val="tx1"/>
                </a:solidFill>
                <a:latin typeface="Consolas"/>
              </a:rPr>
              <a:t>);</a:t>
            </a:r>
          </a:p>
          <a:p>
            <a:pPr algn="l"/>
            <a:r>
              <a:rPr lang="en-US" sz="2000" smtClean="0">
                <a:solidFill>
                  <a:schemeClr val="tx1"/>
                </a:solidFill>
                <a:latin typeface="Consolas"/>
              </a:rPr>
              <a:t>    printf</a:t>
            </a:r>
            <a:r>
              <a:rPr lang="en-US" sz="2000" dirty="0">
                <a:solidFill>
                  <a:schemeClr val="tx1"/>
                </a:solidFill>
                <a:latin typeface="Consolas"/>
              </a:rPr>
              <a:t>(</a:t>
            </a:r>
            <a:r>
              <a:rPr lang="en-US" sz="2000" dirty="0">
                <a:solidFill>
                  <a:srgbClr val="990000"/>
                </a:solidFill>
                <a:latin typeface="Consolas"/>
              </a:rPr>
              <a:t>"\n"</a:t>
            </a:r>
            <a:r>
              <a:rPr lang="en-US" sz="2000" dirty="0">
                <a:solidFill>
                  <a:schemeClr val="tx1"/>
                </a:solidFill>
                <a:latin typeface="Consolas"/>
              </a:rPr>
              <a:t>);</a:t>
            </a:r>
          </a:p>
          <a:p>
            <a:pPr algn="l"/>
            <a:r>
              <a:rPr lang="en-US" sz="2000" dirty="0">
                <a:solidFill>
                  <a:srgbClr val="008000"/>
                </a:solidFill>
                <a:latin typeface="Consolas"/>
              </a:rPr>
              <a:t>…</a:t>
            </a:r>
          </a:p>
          <a:p>
            <a:pPr algn="l"/>
            <a:r>
              <a:rPr lang="en-US" sz="2000" smtClean="0">
                <a:solidFill>
                  <a:schemeClr val="tx1"/>
                </a:solidFill>
                <a:latin typeface="Consolas"/>
              </a:rPr>
              <a:t>    </a:t>
            </a:r>
            <a:r>
              <a:rPr lang="en-US" sz="2000" smtClean="0">
                <a:latin typeface="Consolas"/>
              </a:rPr>
              <a:t>return</a:t>
            </a:r>
            <a:r>
              <a:rPr lang="en-US" sz="2000" smtClean="0">
                <a:solidFill>
                  <a:schemeClr val="tx1"/>
                </a:solidFill>
                <a:latin typeface="Consolas"/>
              </a:rPr>
              <a:t> </a:t>
            </a:r>
            <a:r>
              <a:rPr lang="en-US" sz="2000" dirty="0">
                <a:solidFill>
                  <a:schemeClr val="tx1"/>
                </a:solidFill>
                <a:latin typeface="Consolas"/>
              </a:rPr>
              <a:t>0;</a:t>
            </a:r>
          </a:p>
          <a:p>
            <a:pPr algn="l"/>
            <a:r>
              <a:rPr lang="en-US" sz="2000" dirty="0">
                <a:solidFill>
                  <a:schemeClr val="tx1"/>
                </a:solidFill>
                <a:latin typeface="Consolas"/>
              </a:rPr>
              <a:t>}</a:t>
            </a:r>
          </a:p>
          <a:p>
            <a:pPr algn="l"/>
            <a:endParaRPr lang="nl-NL" sz="2000" dirty="0">
              <a:latin typeface="Consolas"/>
            </a:endParaRPr>
          </a:p>
        </p:txBody>
      </p:sp>
      <p:sp>
        <p:nvSpPr>
          <p:cNvPr id="1286150" name="Text Box 6"/>
          <p:cNvSpPr txBox="1">
            <a:spLocks noChangeArrowheads="1"/>
          </p:cNvSpPr>
          <p:nvPr/>
        </p:nvSpPr>
        <p:spPr bwMode="auto">
          <a:xfrm>
            <a:off x="3779838" y="5013325"/>
            <a:ext cx="3960812" cy="833178"/>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mn-lt"/>
              </a:rPr>
              <a:t>Schrijf een functie om 3 regels over te slaan</a:t>
            </a:r>
            <a:endParaRPr lang="nl-NL" dirty="0">
              <a:solidFill>
                <a:schemeClr val="tx1"/>
              </a:solidFill>
              <a:latin typeface="+mn-lt"/>
            </a:endParaRPr>
          </a:p>
        </p:txBody>
      </p:sp>
      <p:sp>
        <p:nvSpPr>
          <p:cNvPr id="1286154" name="Text Box 10"/>
          <p:cNvSpPr txBox="1">
            <a:spLocks noChangeArrowheads="1"/>
          </p:cNvSpPr>
          <p:nvPr/>
        </p:nvSpPr>
        <p:spPr bwMode="auto">
          <a:xfrm>
            <a:off x="3199550" y="2117577"/>
            <a:ext cx="2205004"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dirty="0">
                <a:latin typeface="+mn-lt"/>
              </a:rPr>
              <a:t>Sla 3 regels over</a:t>
            </a:r>
            <a:endParaRPr lang="nl-NL" dirty="0">
              <a:latin typeface="+mn-lt"/>
            </a:endParaRPr>
          </a:p>
        </p:txBody>
      </p:sp>
      <p:sp>
        <p:nvSpPr>
          <p:cNvPr id="10" name="AutoShape 5"/>
          <p:cNvSpPr>
            <a:spLocks/>
          </p:cNvSpPr>
          <p:nvPr/>
        </p:nvSpPr>
        <p:spPr bwMode="auto">
          <a:xfrm>
            <a:off x="3041476" y="1921894"/>
            <a:ext cx="108000" cy="828000"/>
          </a:xfrm>
          <a:prstGeom prst="rightBrace">
            <a:avLst>
              <a:gd name="adj1" fmla="val 67222"/>
              <a:gd name="adj2" fmla="val 50000"/>
            </a:avLst>
          </a:prstGeom>
          <a:noFill/>
          <a:ln w="19050">
            <a:solidFill>
              <a:schemeClr val="hlink"/>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dirty="0">
              <a:latin typeface="Calibri" pitchFamily="34" charset="0"/>
            </a:endParaRPr>
          </a:p>
        </p:txBody>
      </p:sp>
      <p:sp>
        <p:nvSpPr>
          <p:cNvPr id="12" name="Text Box 10"/>
          <p:cNvSpPr txBox="1">
            <a:spLocks noChangeArrowheads="1"/>
          </p:cNvSpPr>
          <p:nvPr/>
        </p:nvSpPr>
        <p:spPr bwMode="auto">
          <a:xfrm>
            <a:off x="3199550" y="3356992"/>
            <a:ext cx="2205004"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dirty="0">
                <a:latin typeface="+mn-lt"/>
              </a:rPr>
              <a:t>Sla 3 regels over</a:t>
            </a:r>
            <a:endParaRPr lang="nl-NL" dirty="0">
              <a:latin typeface="+mn-lt"/>
            </a:endParaRPr>
          </a:p>
        </p:txBody>
      </p:sp>
      <p:sp>
        <p:nvSpPr>
          <p:cNvPr id="13" name="AutoShape 5"/>
          <p:cNvSpPr>
            <a:spLocks/>
          </p:cNvSpPr>
          <p:nvPr/>
        </p:nvSpPr>
        <p:spPr bwMode="auto">
          <a:xfrm>
            <a:off x="3041476" y="3161309"/>
            <a:ext cx="108000" cy="828000"/>
          </a:xfrm>
          <a:prstGeom prst="rightBrace">
            <a:avLst>
              <a:gd name="adj1" fmla="val 67222"/>
              <a:gd name="adj2" fmla="val 50000"/>
            </a:avLst>
          </a:prstGeom>
          <a:noFill/>
          <a:ln w="19050">
            <a:solidFill>
              <a:schemeClr val="hlink"/>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dirty="0">
              <a:latin typeface="Calibri" pitchFamily="34" charset="0"/>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107</a:t>
            </a:fld>
            <a:endParaRPr lang="en-US" dirty="0"/>
          </a:p>
        </p:txBody>
      </p:sp>
    </p:spTree>
    <p:extLst>
      <p:ext uri="{BB962C8B-B14F-4D97-AF65-F5344CB8AC3E}">
        <p14:creationId xmlns:p14="http://schemas.microsoft.com/office/powerpoint/2010/main" val="13405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61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50" grpId="0" animBg="1"/>
      <p:bldP spid="1286154" grpId="0"/>
      <p:bldP spid="10" grpId="0" animBg="1"/>
      <p:bldP spid="12" grpId="0"/>
      <p:bldP spid="13"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jdelijke aanduiding voor inhoud 4"/>
          <p:cNvSpPr>
            <a:spLocks noGrp="1"/>
          </p:cNvSpPr>
          <p:nvPr>
            <p:ph idx="1"/>
          </p:nvPr>
        </p:nvSpPr>
        <p:spPr/>
        <p:txBody>
          <a:bodyPr>
            <a:normAutofit fontScale="77500" lnSpcReduction="20000"/>
          </a:bodyPr>
          <a:lstStyle/>
          <a:p>
            <a:pPr marL="0" indent="0">
              <a:buNone/>
            </a:pPr>
            <a:r>
              <a:rPr lang="en-US" i="1" dirty="0">
                <a:solidFill>
                  <a:schemeClr val="accent2"/>
                </a:solidFill>
                <a:latin typeface="Consolas" panose="020B0609020204030204" pitchFamily="49" charset="0"/>
                <a:cs typeface="Consolas" panose="020B0609020204030204" pitchFamily="49" charset="0"/>
              </a:rPr>
              <a:t>r</a:t>
            </a:r>
            <a:r>
              <a:rPr lang="en-US" i="1" dirty="0" smtClean="0">
                <a:solidFill>
                  <a:schemeClr val="accent2"/>
                </a:solidFill>
                <a:latin typeface="Consolas" panose="020B0609020204030204" pitchFamily="49" charset="0"/>
                <a:cs typeface="Consolas" panose="020B0609020204030204" pitchFamily="49" charset="0"/>
              </a:rPr>
              <a:t>eturn-type</a:t>
            </a:r>
            <a:r>
              <a:rPr lang="en-US" i="1" dirty="0" smtClean="0">
                <a:latin typeface="Consolas" panose="020B0609020204030204" pitchFamily="49" charset="0"/>
                <a:cs typeface="Consolas" panose="020B0609020204030204" pitchFamily="49" charset="0"/>
              </a:rPr>
              <a:t> </a:t>
            </a:r>
            <a:r>
              <a:rPr lang="en-US" i="1" dirty="0" err="1" smtClean="0">
                <a:solidFill>
                  <a:schemeClr val="accent1"/>
                </a:solidFill>
                <a:latin typeface="Consolas" panose="020B0609020204030204" pitchFamily="49" charset="0"/>
                <a:cs typeface="Consolas" panose="020B0609020204030204" pitchFamily="49" charset="0"/>
              </a:rPr>
              <a:t>functie_naam</a:t>
            </a:r>
            <a:r>
              <a:rPr lang="en-US" i="1" dirty="0" smtClean="0">
                <a:latin typeface="Consolas" panose="020B0609020204030204" pitchFamily="49" charset="0"/>
                <a:cs typeface="Consolas" panose="020B0609020204030204" pitchFamily="49" charset="0"/>
              </a:rPr>
              <a:t>(</a:t>
            </a:r>
            <a:r>
              <a:rPr lang="en-US" i="1" dirty="0" smtClean="0">
                <a:solidFill>
                  <a:schemeClr val="accent3"/>
                </a:solidFill>
                <a:latin typeface="Consolas" panose="020B0609020204030204" pitchFamily="49" charset="0"/>
                <a:cs typeface="Consolas" panose="020B0609020204030204" pitchFamily="49" charset="0"/>
              </a:rPr>
              <a:t>parameter-</a:t>
            </a:r>
            <a:r>
              <a:rPr lang="en-US" i="1" dirty="0" err="1" smtClean="0">
                <a:solidFill>
                  <a:schemeClr val="accent3"/>
                </a:solidFill>
                <a:latin typeface="Consolas" panose="020B0609020204030204" pitchFamily="49" charset="0"/>
                <a:cs typeface="Consolas" panose="020B0609020204030204" pitchFamily="49" charset="0"/>
              </a:rPr>
              <a:t>lijst</a:t>
            </a:r>
            <a:r>
              <a:rPr lang="en-US" i="1" dirty="0" smtClean="0">
                <a:latin typeface="Consolas" panose="020B0609020204030204" pitchFamily="49" charset="0"/>
                <a:cs typeface="Consolas" panose="020B0609020204030204" pitchFamily="49" charset="0"/>
              </a:rPr>
              <a:t>)</a:t>
            </a:r>
          </a:p>
          <a:p>
            <a:pPr marL="0" indent="0">
              <a:buNone/>
            </a:pPr>
            <a:r>
              <a:rPr lang="en-US" i="1" dirty="0" smtClean="0">
                <a:latin typeface="Consolas" panose="020B0609020204030204" pitchFamily="49" charset="0"/>
                <a:cs typeface="Consolas" panose="020B0609020204030204" pitchFamily="49" charset="0"/>
              </a:rPr>
              <a:t>{ </a:t>
            </a:r>
          </a:p>
          <a:p>
            <a:pPr marL="0" indent="0">
              <a:buNone/>
            </a:pPr>
            <a:r>
              <a:rPr lang="en-US" i="1" dirty="0">
                <a:latin typeface="Consolas" panose="020B0609020204030204" pitchFamily="49" charset="0"/>
                <a:cs typeface="Consolas" panose="020B0609020204030204" pitchFamily="49" charset="0"/>
              </a:rPr>
              <a:t>	</a:t>
            </a:r>
            <a:r>
              <a:rPr lang="en-US" i="1" dirty="0" err="1">
                <a:latin typeface="Consolas" panose="020B0609020204030204" pitchFamily="49" charset="0"/>
                <a:cs typeface="Consolas" panose="020B0609020204030204" pitchFamily="49" charset="0"/>
              </a:rPr>
              <a:t>Declaraties</a:t>
            </a:r>
            <a:r>
              <a:rPr lang="nl-NL" dirty="0">
                <a:solidFill>
                  <a:srgbClr val="000000"/>
                </a:solidFill>
                <a:highlight>
                  <a:srgbClr val="FFFFFF"/>
                </a:highlight>
                <a:latin typeface="Consolas" panose="020B0609020204030204" pitchFamily="49" charset="0"/>
              </a:rPr>
              <a:t>;</a:t>
            </a:r>
            <a:endParaRPr lang="en-US" i="1" dirty="0">
              <a:latin typeface="Consolas" panose="020B0609020204030204" pitchFamily="49" charset="0"/>
              <a:cs typeface="Consolas" panose="020B0609020204030204" pitchFamily="49" charset="0"/>
            </a:endParaRPr>
          </a:p>
          <a:p>
            <a:pPr marL="0" indent="0">
              <a:buNone/>
            </a:pPr>
            <a:r>
              <a:rPr lang="en-US" i="1" dirty="0">
                <a:latin typeface="Consolas" panose="020B0609020204030204" pitchFamily="49" charset="0"/>
                <a:cs typeface="Consolas" panose="020B0609020204030204" pitchFamily="49" charset="0"/>
              </a:rPr>
              <a:t>	Statements</a:t>
            </a:r>
            <a:r>
              <a:rPr lang="nl-NL" dirty="0">
                <a:solidFill>
                  <a:srgbClr val="000000"/>
                </a:solidFill>
                <a:highlight>
                  <a:srgbClr val="FFFFFF"/>
                </a:highlight>
                <a:latin typeface="Consolas" panose="020B0609020204030204" pitchFamily="49" charset="0"/>
              </a:rPr>
              <a:t>;</a:t>
            </a:r>
            <a:endParaRPr lang="en-US" i="1" dirty="0">
              <a:latin typeface="Consolas" panose="020B0609020204030204" pitchFamily="49" charset="0"/>
              <a:cs typeface="Consolas" panose="020B0609020204030204" pitchFamily="49" charset="0"/>
            </a:endParaRPr>
          </a:p>
          <a:p>
            <a:pPr marL="0" indent="0">
              <a:buNone/>
            </a:pPr>
            <a:r>
              <a:rPr lang="en-US" i="1" dirty="0">
                <a:latin typeface="Consolas" panose="020B0609020204030204" pitchFamily="49" charset="0"/>
                <a:cs typeface="Consolas" panose="020B0609020204030204" pitchFamily="49" charset="0"/>
              </a:rPr>
              <a:t>	</a:t>
            </a:r>
            <a:r>
              <a:rPr lang="nl-NL" dirty="0">
                <a:solidFill>
                  <a:srgbClr val="000000"/>
                </a:solidFill>
                <a:highlight>
                  <a:srgbClr val="FFFFFF"/>
                </a:highlight>
                <a:latin typeface="Consolas" panose="020B0609020204030204" pitchFamily="49" charset="0"/>
              </a:rPr>
              <a:t>return </a:t>
            </a:r>
            <a:r>
              <a:rPr lang="en-US" i="1" dirty="0" err="1">
                <a:solidFill>
                  <a:schemeClr val="accent2"/>
                </a:solidFill>
                <a:latin typeface="Consolas" panose="020B0609020204030204" pitchFamily="49" charset="0"/>
                <a:cs typeface="Consolas" panose="020B0609020204030204" pitchFamily="49" charset="0"/>
              </a:rPr>
              <a:t>waarde</a:t>
            </a:r>
            <a:r>
              <a:rPr lang="nl-NL" dirty="0">
                <a:solidFill>
                  <a:srgbClr val="000000"/>
                </a:solidFill>
                <a:highlight>
                  <a:srgbClr val="FFFFFF"/>
                </a:highlight>
                <a:latin typeface="Consolas" panose="020B0609020204030204" pitchFamily="49" charset="0"/>
              </a:rPr>
              <a:t>;</a:t>
            </a:r>
          </a:p>
          <a:p>
            <a:pPr marL="0" indent="0">
              <a:buNone/>
            </a:pPr>
            <a:r>
              <a:rPr lang="en-US" i="1" dirty="0" smtClean="0">
                <a:latin typeface="Consolas" panose="020B0609020204030204" pitchFamily="49" charset="0"/>
                <a:cs typeface="Consolas" panose="020B0609020204030204" pitchFamily="49" charset="0"/>
              </a:rPr>
              <a:t>} </a:t>
            </a:r>
          </a:p>
          <a:p>
            <a:pPr marL="0" indent="0">
              <a:buNone/>
            </a:pPr>
            <a:endParaRPr lang="en-US" i="1" dirty="0" smtClean="0">
              <a:latin typeface="Consolas" panose="020B0609020204030204" pitchFamily="49" charset="0"/>
              <a:cs typeface="Consolas" panose="020B0609020204030204" pitchFamily="49" charset="0"/>
            </a:endParaRPr>
          </a:p>
          <a:p>
            <a:pPr marL="0" indent="0">
              <a:buNone/>
            </a:pPr>
            <a:endParaRPr lang="en-US" i="1" dirty="0">
              <a:latin typeface="Consolas" panose="020B0609020204030204" pitchFamily="49" charset="0"/>
              <a:cs typeface="Consolas" panose="020B0609020204030204" pitchFamily="49" charset="0"/>
            </a:endParaRPr>
          </a:p>
          <a:p>
            <a:pPr marL="0" indent="0">
              <a:buNone/>
            </a:pPr>
            <a:r>
              <a:rPr lang="nl-NL" dirty="0">
                <a:solidFill>
                  <a:srgbClr val="0000FF"/>
                </a:solidFill>
                <a:highlight>
                  <a:srgbClr val="FFFFFF"/>
                </a:highlight>
                <a:latin typeface="Consolas" panose="020B0609020204030204" pitchFamily="49" charset="0"/>
              </a:rPr>
              <a:t>int</a:t>
            </a:r>
            <a:r>
              <a:rPr lang="nl-NL" dirty="0">
                <a:solidFill>
                  <a:srgbClr val="000000"/>
                </a:solidFill>
                <a:highlight>
                  <a:srgbClr val="FFFFFF"/>
                </a:highlight>
                <a:latin typeface="Consolas" panose="020B0609020204030204" pitchFamily="49" charset="0"/>
              </a:rPr>
              <a:t> </a:t>
            </a:r>
            <a:r>
              <a:rPr lang="nl-NL" dirty="0" err="1" smtClean="0">
                <a:solidFill>
                  <a:srgbClr val="000000"/>
                </a:solidFill>
                <a:highlight>
                  <a:srgbClr val="FFFFFF"/>
                </a:highlight>
                <a:latin typeface="Consolas" panose="020B0609020204030204" pitchFamily="49" charset="0"/>
              </a:rPr>
              <a:t>naamVanFunctie</a:t>
            </a:r>
            <a:r>
              <a:rPr lang="nl-NL" dirty="0" smtClean="0">
                <a:solidFill>
                  <a:srgbClr val="000000"/>
                </a:solidFill>
                <a:highlight>
                  <a:srgbClr val="FFFFFF"/>
                </a:highlight>
                <a:latin typeface="Consolas" panose="020B0609020204030204" pitchFamily="49" charset="0"/>
              </a:rPr>
              <a:t>(</a:t>
            </a:r>
            <a:r>
              <a:rPr lang="nl-NL" dirty="0" smtClean="0">
                <a:solidFill>
                  <a:srgbClr val="0000FF"/>
                </a:solidFill>
                <a:highlight>
                  <a:srgbClr val="FFFFFF"/>
                </a:highlight>
                <a:latin typeface="Consolas" panose="020B0609020204030204" pitchFamily="49" charset="0"/>
              </a:rPr>
              <a:t>int</a:t>
            </a:r>
            <a:r>
              <a:rPr lang="nl-NL" dirty="0" smtClean="0">
                <a:solidFill>
                  <a:srgbClr val="000000"/>
                </a:solidFill>
                <a:highlight>
                  <a:srgbClr val="FFFFFF"/>
                </a:highlight>
                <a:latin typeface="Consolas" panose="020B0609020204030204" pitchFamily="49" charset="0"/>
              </a:rPr>
              <a:t> </a:t>
            </a:r>
            <a:r>
              <a:rPr lang="nl-NL" dirty="0">
                <a:solidFill>
                  <a:srgbClr val="000000"/>
                </a:solidFill>
                <a:highlight>
                  <a:srgbClr val="FFFFFF"/>
                </a:highlight>
                <a:latin typeface="Consolas" panose="020B0609020204030204" pitchFamily="49" charset="0"/>
              </a:rPr>
              <a:t>parameter){</a:t>
            </a:r>
          </a:p>
          <a:p>
            <a:pPr marL="0" indent="0">
              <a:buNone/>
            </a:pPr>
            <a:r>
              <a:rPr lang="nl-NL" dirty="0" smtClean="0">
                <a:solidFill>
                  <a:srgbClr val="0000FF"/>
                </a:solidFill>
                <a:highlight>
                  <a:srgbClr val="FFFFFF"/>
                </a:highlight>
                <a:latin typeface="Consolas" panose="020B0609020204030204" pitchFamily="49" charset="0"/>
              </a:rPr>
              <a:t>	int</a:t>
            </a:r>
            <a:r>
              <a:rPr lang="nl-NL" dirty="0" smtClean="0">
                <a:solidFill>
                  <a:srgbClr val="000000"/>
                </a:solidFill>
                <a:highlight>
                  <a:srgbClr val="FFFFFF"/>
                </a:highlight>
                <a:latin typeface="Consolas" panose="020B0609020204030204" pitchFamily="49" charset="0"/>
              </a:rPr>
              <a:t> </a:t>
            </a:r>
            <a:r>
              <a:rPr lang="nl-NL" dirty="0">
                <a:solidFill>
                  <a:srgbClr val="000000"/>
                </a:solidFill>
                <a:highlight>
                  <a:srgbClr val="FFFFFF"/>
                </a:highlight>
                <a:latin typeface="Consolas" panose="020B0609020204030204" pitchFamily="49" charset="0"/>
              </a:rPr>
              <a:t>onzin = 0;</a:t>
            </a:r>
          </a:p>
          <a:p>
            <a:pPr marL="0" indent="0">
              <a:buNone/>
            </a:pPr>
            <a:r>
              <a:rPr lang="nl-NL" dirty="0" smtClean="0">
                <a:solidFill>
                  <a:srgbClr val="000000"/>
                </a:solidFill>
                <a:highlight>
                  <a:srgbClr val="FFFFFF"/>
                </a:highlight>
                <a:latin typeface="Consolas" panose="020B0609020204030204" pitchFamily="49" charset="0"/>
              </a:rPr>
              <a:t>	onzin </a:t>
            </a:r>
            <a:r>
              <a:rPr lang="nl-NL" dirty="0">
                <a:solidFill>
                  <a:srgbClr val="000000"/>
                </a:solidFill>
                <a:highlight>
                  <a:srgbClr val="FFFFFF"/>
                </a:highlight>
                <a:latin typeface="Consolas" panose="020B0609020204030204" pitchFamily="49" charset="0"/>
              </a:rPr>
              <a:t>= onzin*parameter</a:t>
            </a:r>
            <a:r>
              <a:rPr lang="nl-NL" dirty="0" smtClean="0">
                <a:solidFill>
                  <a:srgbClr val="000000"/>
                </a:solidFill>
                <a:highlight>
                  <a:srgbClr val="FFFFFF"/>
                </a:highlight>
                <a:latin typeface="Consolas" panose="020B0609020204030204" pitchFamily="49" charset="0"/>
              </a:rPr>
              <a:t>;</a:t>
            </a:r>
          </a:p>
          <a:p>
            <a:pPr marL="0" indent="0">
              <a:buNone/>
            </a:pPr>
            <a:r>
              <a:rPr lang="nl-NL" dirty="0">
                <a:solidFill>
                  <a:srgbClr val="000000"/>
                </a:solidFill>
                <a:highlight>
                  <a:srgbClr val="FFFFFF"/>
                </a:highlight>
                <a:latin typeface="Consolas" panose="020B0609020204030204" pitchFamily="49" charset="0"/>
              </a:rPr>
              <a:t>	</a:t>
            </a:r>
            <a:r>
              <a:rPr lang="nl-NL" dirty="0" smtClean="0">
                <a:solidFill>
                  <a:srgbClr val="000000"/>
                </a:solidFill>
                <a:highlight>
                  <a:srgbClr val="FFFFFF"/>
                </a:highlight>
                <a:latin typeface="Consolas" panose="020B0609020204030204" pitchFamily="49" charset="0"/>
              </a:rPr>
              <a:t>return onzin; </a:t>
            </a:r>
            <a:endParaRPr lang="nl-NL" dirty="0">
              <a:solidFill>
                <a:srgbClr val="000000"/>
              </a:solidFill>
              <a:highlight>
                <a:srgbClr val="FFFFFF"/>
              </a:highlight>
              <a:latin typeface="Consolas" panose="020B0609020204030204" pitchFamily="49" charset="0"/>
            </a:endParaRPr>
          </a:p>
          <a:p>
            <a:pPr marL="0" indent="0">
              <a:buNone/>
            </a:pPr>
            <a:r>
              <a:rPr lang="nl-NL" dirty="0" smtClean="0">
                <a:solidFill>
                  <a:srgbClr val="000000"/>
                </a:solidFill>
                <a:highlight>
                  <a:srgbClr val="FFFFFF"/>
                </a:highlight>
                <a:latin typeface="Consolas" panose="020B0609020204030204" pitchFamily="49" charset="0"/>
              </a:rPr>
              <a:t>}</a:t>
            </a:r>
            <a:endParaRPr lang="nl-NL" i="1" dirty="0">
              <a:latin typeface="Consolas" panose="020B0609020204030204" pitchFamily="49" charset="0"/>
              <a:cs typeface="Consolas" panose="020B0609020204030204" pitchFamily="49" charset="0"/>
            </a:endParaRPr>
          </a:p>
        </p:txBody>
      </p:sp>
      <p:sp>
        <p:nvSpPr>
          <p:cNvPr id="2" name="Titel 1"/>
          <p:cNvSpPr>
            <a:spLocks noGrp="1"/>
          </p:cNvSpPr>
          <p:nvPr>
            <p:ph type="title"/>
          </p:nvPr>
        </p:nvSpPr>
        <p:spPr/>
        <p:txBody>
          <a:bodyPr/>
          <a:lstStyle/>
          <a:p>
            <a:r>
              <a:rPr lang="en-US" dirty="0" err="1" smtClean="0"/>
              <a:t>Opbouw</a:t>
            </a:r>
            <a:r>
              <a:rPr lang="en-US" dirty="0" smtClean="0"/>
              <a:t> van </a:t>
            </a:r>
            <a:r>
              <a:rPr lang="en-US" dirty="0" err="1" smtClean="0"/>
              <a:t>een</a:t>
            </a:r>
            <a:r>
              <a:rPr lang="en-US" dirty="0" smtClean="0"/>
              <a:t> </a:t>
            </a:r>
            <a:r>
              <a:rPr lang="en-US" dirty="0" err="1" smtClean="0"/>
              <a:t>functie</a:t>
            </a:r>
            <a:endParaRPr lang="nl-NL" dirty="0"/>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108</a:t>
            </a:fld>
            <a:endParaRPr lang="en-US" dirty="0"/>
          </a:p>
        </p:txBody>
      </p:sp>
      <p:sp>
        <p:nvSpPr>
          <p:cNvPr id="10" name="Toelichting met afgeronde rechthoek 9"/>
          <p:cNvSpPr/>
          <p:nvPr/>
        </p:nvSpPr>
        <p:spPr>
          <a:xfrm>
            <a:off x="7164288" y="1988840"/>
            <a:ext cx="1378024" cy="504056"/>
          </a:xfrm>
          <a:prstGeom prst="wedgeRoundRectCallout">
            <a:avLst>
              <a:gd name="adj1" fmla="val -121372"/>
              <a:gd name="adj2" fmla="val 40511"/>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opbouw</a:t>
            </a:r>
            <a:endParaRPr lang="nl-NL" dirty="0" err="1" smtClean="0">
              <a:solidFill>
                <a:sysClr val="windowText" lastClr="000000"/>
              </a:solidFill>
            </a:endParaRPr>
          </a:p>
        </p:txBody>
      </p:sp>
      <p:sp>
        <p:nvSpPr>
          <p:cNvPr id="11" name="Toelichting met afgeronde rechthoek 10"/>
          <p:cNvSpPr/>
          <p:nvPr/>
        </p:nvSpPr>
        <p:spPr>
          <a:xfrm>
            <a:off x="7164288" y="4005064"/>
            <a:ext cx="1378024" cy="504056"/>
          </a:xfrm>
          <a:prstGeom prst="wedgeRoundRectCallout">
            <a:avLst>
              <a:gd name="adj1" fmla="val -139469"/>
              <a:gd name="adj2" fmla="val 62500"/>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voorbeeld</a:t>
            </a:r>
            <a:endParaRPr lang="nl-NL" dirty="0" err="1" smtClean="0">
              <a:solidFill>
                <a:sysClr val="windowText" lastClr="000000"/>
              </a:solidFill>
            </a:endParaRPr>
          </a:p>
        </p:txBody>
      </p:sp>
    </p:spTree>
    <p:extLst>
      <p:ext uri="{BB962C8B-B14F-4D97-AF65-F5344CB8AC3E}">
        <p14:creationId xmlns:p14="http://schemas.microsoft.com/office/powerpoint/2010/main" val="16172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0" grpId="0" uiExpand="1" animBg="1"/>
      <p:bldP spid="11" grpId="0" uiExpan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lstStyle/>
          <a:p>
            <a:r>
              <a:rPr lang="en-US" smtClean="0"/>
              <a:t>Voorbeeld</a:t>
            </a:r>
            <a:endParaRPr lang="nl-NL" smtClean="0"/>
          </a:p>
        </p:txBody>
      </p:sp>
      <p:sp>
        <p:nvSpPr>
          <p:cNvPr id="61444" name="Text Box 3"/>
          <p:cNvSpPr txBox="1">
            <a:spLocks noChangeArrowheads="1"/>
          </p:cNvSpPr>
          <p:nvPr/>
        </p:nvSpPr>
        <p:spPr bwMode="auto">
          <a:xfrm>
            <a:off x="292530" y="1209298"/>
            <a:ext cx="3990493" cy="452649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void</a:t>
            </a:r>
            <a:r>
              <a:rPr lang="en-US" sz="2000" dirty="0">
                <a:solidFill>
                  <a:schemeClr val="tx1"/>
                </a:solidFill>
                <a:latin typeface="Consolas"/>
              </a:rPr>
              <a:t> sla3RegelsOver(</a:t>
            </a:r>
            <a:r>
              <a:rPr lang="en-US" sz="2000" dirty="0">
                <a:latin typeface="Consolas"/>
              </a:rPr>
              <a:t>void</a:t>
            </a:r>
            <a:r>
              <a:rPr lang="en-US" sz="2000" dirty="0">
                <a:solidFill>
                  <a:schemeClr val="tx1"/>
                </a:solidFill>
                <a:latin typeface="Consolas"/>
              </a:rPr>
              <a:t>) {</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"\n"</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"\n"</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"\n"</a:t>
            </a:r>
            <a:r>
              <a:rPr lang="en-US" sz="2000" dirty="0">
                <a:solidFill>
                  <a:schemeClr val="tx1"/>
                </a:solidFill>
                <a:latin typeface="Consolas"/>
              </a:rPr>
              <a:t>);</a:t>
            </a:r>
          </a:p>
          <a:p>
            <a:pPr algn="l"/>
            <a:r>
              <a:rPr lang="en-US" sz="2000" dirty="0">
                <a:solidFill>
                  <a:schemeClr val="tx1"/>
                </a:solidFill>
                <a:latin typeface="Consolas"/>
              </a:rPr>
              <a:t>}</a:t>
            </a:r>
          </a:p>
          <a:p>
            <a:pPr algn="l"/>
            <a:endParaRPr lang="en-US" sz="2000" dirty="0">
              <a:solidFill>
                <a:schemeClr val="tx1"/>
              </a:solidFill>
              <a:latin typeface="Consolas"/>
            </a:endParaRPr>
          </a:p>
          <a:p>
            <a:pPr algn="l"/>
            <a:r>
              <a:rPr lang="en-US" sz="2000" dirty="0" err="1">
                <a:latin typeface="Consolas"/>
              </a:rPr>
              <a:t>int</a:t>
            </a:r>
            <a:r>
              <a:rPr lang="en-US" sz="2000" dirty="0">
                <a:solidFill>
                  <a:schemeClr val="tx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a:solidFill>
                  <a:srgbClr val="008000"/>
                </a:solidFill>
                <a:latin typeface="Consolas"/>
              </a:rPr>
              <a:t>…</a:t>
            </a:r>
          </a:p>
          <a:p>
            <a:pPr algn="l"/>
            <a:r>
              <a:rPr lang="en-US" sz="2000" dirty="0" smtClean="0">
                <a:solidFill>
                  <a:schemeClr val="tx1"/>
                </a:solidFill>
                <a:latin typeface="Consolas"/>
              </a:rPr>
              <a:t>    sla3RegelsOver</a:t>
            </a:r>
            <a:r>
              <a:rPr lang="en-US" sz="2000" dirty="0">
                <a:solidFill>
                  <a:schemeClr val="tx1"/>
                </a:solidFill>
                <a:latin typeface="Consolas"/>
              </a:rPr>
              <a:t>();</a:t>
            </a:r>
          </a:p>
          <a:p>
            <a:pPr algn="l"/>
            <a:r>
              <a:rPr lang="en-US" sz="2000" dirty="0">
                <a:solidFill>
                  <a:srgbClr val="008000"/>
                </a:solidFill>
                <a:latin typeface="Consolas"/>
              </a:rPr>
              <a:t>…</a:t>
            </a:r>
          </a:p>
          <a:p>
            <a:pPr algn="l"/>
            <a:r>
              <a:rPr lang="en-US" sz="2000" dirty="0" smtClean="0">
                <a:latin typeface="Consolas"/>
              </a:rPr>
              <a:t>    </a:t>
            </a:r>
            <a:r>
              <a:rPr lang="en-US" sz="2000" dirty="0" smtClean="0">
                <a:solidFill>
                  <a:schemeClr val="tx1"/>
                </a:solidFill>
                <a:latin typeface="Consolas"/>
              </a:rPr>
              <a:t>sla3RegelsOver</a:t>
            </a:r>
            <a:r>
              <a:rPr lang="en-US" sz="2000" dirty="0">
                <a:solidFill>
                  <a:schemeClr val="tx1"/>
                </a:solidFill>
                <a:latin typeface="Consolas"/>
              </a:rPr>
              <a:t>();</a:t>
            </a:r>
          </a:p>
          <a:p>
            <a:pPr algn="l"/>
            <a:r>
              <a:rPr lang="en-US" sz="2000" dirty="0">
                <a:solidFill>
                  <a:srgbClr val="008000"/>
                </a:solidFill>
                <a:latin typeface="Consolas"/>
              </a:rPr>
              <a:t>…</a:t>
            </a:r>
          </a:p>
          <a:p>
            <a:pPr algn="l"/>
            <a:r>
              <a:rPr lang="en-US" sz="2000" dirty="0" smtClean="0">
                <a:solidFill>
                  <a:schemeClr val="tx1"/>
                </a:solidFill>
                <a:latin typeface="Consolas"/>
              </a:rPr>
              <a:t>    </a:t>
            </a:r>
            <a:r>
              <a:rPr lang="en-US" sz="2000" dirty="0" smtClean="0">
                <a:latin typeface="Consolas"/>
              </a:rPr>
              <a:t>return</a:t>
            </a:r>
            <a:r>
              <a:rPr lang="en-US" sz="2000" dirty="0" smtClean="0">
                <a:solidFill>
                  <a:schemeClr val="tx1"/>
                </a:solidFill>
                <a:latin typeface="Consolas"/>
              </a:rPr>
              <a:t> </a:t>
            </a:r>
            <a:r>
              <a:rPr lang="en-US" sz="2000" dirty="0">
                <a:solidFill>
                  <a:schemeClr val="tx1"/>
                </a:solidFill>
                <a:latin typeface="Consolas"/>
              </a:rPr>
              <a:t>0;</a:t>
            </a:r>
          </a:p>
          <a:p>
            <a:pPr algn="l"/>
            <a:r>
              <a:rPr lang="en-US" sz="2000" dirty="0" smtClean="0">
                <a:solidFill>
                  <a:schemeClr val="tx1"/>
                </a:solidFill>
                <a:latin typeface="Consolas"/>
              </a:rPr>
              <a:t>}</a:t>
            </a:r>
            <a:endParaRPr lang="en-US" sz="2000" dirty="0">
              <a:solidFill>
                <a:schemeClr val="tx1"/>
              </a:solidFill>
              <a:latin typeface="Consolas"/>
            </a:endParaRPr>
          </a:p>
        </p:txBody>
      </p:sp>
      <p:sp>
        <p:nvSpPr>
          <p:cNvPr id="1289226" name="Text Box 10"/>
          <p:cNvSpPr txBox="1">
            <a:spLocks noChangeArrowheads="1"/>
          </p:cNvSpPr>
          <p:nvPr/>
        </p:nvSpPr>
        <p:spPr bwMode="auto">
          <a:xfrm>
            <a:off x="4671227" y="2479184"/>
            <a:ext cx="4195086" cy="1017844"/>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b="1" dirty="0" err="1">
                <a:solidFill>
                  <a:sysClr val="windowText" lastClr="000000"/>
                </a:solidFill>
                <a:latin typeface="Consolas"/>
              </a:rPr>
              <a:t>void</a:t>
            </a:r>
            <a:r>
              <a:rPr lang="nl-NL" sz="2000" dirty="0">
                <a:solidFill>
                  <a:sysClr val="windowText" lastClr="000000"/>
                </a:solidFill>
                <a:latin typeface="+mn-lt"/>
              </a:rPr>
              <a:t> betekent </a:t>
            </a:r>
            <a:r>
              <a:rPr lang="nl-NL" sz="2000" dirty="0" smtClean="0">
                <a:solidFill>
                  <a:sysClr val="windowText" lastClr="000000"/>
                </a:solidFill>
                <a:latin typeface="+mn-lt"/>
              </a:rPr>
              <a:t>leeg. </a:t>
            </a:r>
            <a:endParaRPr lang="nl-NL" sz="2000" dirty="0">
              <a:solidFill>
                <a:sysClr val="windowText" lastClr="000000"/>
              </a:solidFill>
              <a:latin typeface="+mn-lt"/>
            </a:endParaRPr>
          </a:p>
          <a:p>
            <a:r>
              <a:rPr lang="nl-NL" sz="2000" dirty="0">
                <a:solidFill>
                  <a:sysClr val="windowText" lastClr="000000"/>
                </a:solidFill>
                <a:latin typeface="+mn-lt"/>
              </a:rPr>
              <a:t>Deze functie geeft niets terug en heeft geen parameters </a:t>
            </a:r>
            <a:r>
              <a:rPr lang="nl-NL" sz="2000" dirty="0" smtClean="0">
                <a:solidFill>
                  <a:sysClr val="windowText" lastClr="000000"/>
                </a:solidFill>
                <a:latin typeface="+mn-lt"/>
              </a:rPr>
              <a:t>(</a:t>
            </a:r>
            <a:r>
              <a:rPr lang="nl-NL" sz="2000" dirty="0">
                <a:solidFill>
                  <a:sysClr val="windowText" lastClr="000000"/>
                </a:solidFill>
                <a:latin typeface="+mn-lt"/>
              </a:rPr>
              <a:t>zie verderop)</a:t>
            </a:r>
          </a:p>
        </p:txBody>
      </p:sp>
      <p:sp>
        <p:nvSpPr>
          <p:cNvPr id="1289227" name="AutoShape 11"/>
          <p:cNvSpPr>
            <a:spLocks/>
          </p:cNvSpPr>
          <p:nvPr/>
        </p:nvSpPr>
        <p:spPr bwMode="auto">
          <a:xfrm>
            <a:off x="4406692" y="1272718"/>
            <a:ext cx="108000" cy="1584000"/>
          </a:xfrm>
          <a:prstGeom prst="rightBrace">
            <a:avLst>
              <a:gd name="adj1" fmla="val 109259"/>
              <a:gd name="adj2" fmla="val 50000"/>
            </a:avLst>
          </a:prstGeom>
          <a:noFill/>
          <a:ln w="19050">
            <a:solidFill>
              <a:schemeClr val="hlink"/>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dirty="0">
              <a:latin typeface="Calibri" pitchFamily="34" charset="0"/>
            </a:endParaRPr>
          </a:p>
        </p:txBody>
      </p:sp>
      <p:sp>
        <p:nvSpPr>
          <p:cNvPr id="1289228" name="Text Box 12"/>
          <p:cNvSpPr txBox="1">
            <a:spLocks noChangeArrowheads="1"/>
          </p:cNvSpPr>
          <p:nvPr/>
        </p:nvSpPr>
        <p:spPr bwMode="auto">
          <a:xfrm>
            <a:off x="4644008" y="1825607"/>
            <a:ext cx="3671888"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dirty="0" err="1">
                <a:latin typeface="+mn-lt"/>
              </a:rPr>
              <a:t>Functie</a:t>
            </a:r>
            <a:r>
              <a:rPr lang="en-US" dirty="0">
                <a:latin typeface="+mn-lt"/>
              </a:rPr>
              <a:t> </a:t>
            </a:r>
            <a:r>
              <a:rPr lang="en-US" b="1" dirty="0" err="1">
                <a:latin typeface="+mn-lt"/>
              </a:rPr>
              <a:t>definitie</a:t>
            </a:r>
            <a:endParaRPr lang="nl-NL" b="1" dirty="0">
              <a:latin typeface="+mn-lt"/>
            </a:endParaRPr>
          </a:p>
        </p:txBody>
      </p:sp>
      <p:sp>
        <p:nvSpPr>
          <p:cNvPr id="1289229" name="AutoShape 13"/>
          <p:cNvSpPr>
            <a:spLocks/>
          </p:cNvSpPr>
          <p:nvPr/>
        </p:nvSpPr>
        <p:spPr bwMode="auto">
          <a:xfrm>
            <a:off x="3490096" y="3684085"/>
            <a:ext cx="108000" cy="360000"/>
          </a:xfrm>
          <a:prstGeom prst="rightBrace">
            <a:avLst>
              <a:gd name="adj1" fmla="val 50371"/>
              <a:gd name="adj2" fmla="val 50000"/>
            </a:avLst>
          </a:prstGeom>
          <a:noFill/>
          <a:ln w="19050">
            <a:solidFill>
              <a:schemeClr val="hlink"/>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dirty="0">
              <a:latin typeface="Calibri" pitchFamily="34" charset="0"/>
            </a:endParaRPr>
          </a:p>
        </p:txBody>
      </p:sp>
      <p:sp>
        <p:nvSpPr>
          <p:cNvPr id="1289230" name="Text Box 14"/>
          <p:cNvSpPr txBox="1">
            <a:spLocks noChangeArrowheads="1"/>
          </p:cNvSpPr>
          <p:nvPr/>
        </p:nvSpPr>
        <p:spPr bwMode="auto">
          <a:xfrm>
            <a:off x="3671231" y="3638225"/>
            <a:ext cx="3743325"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dirty="0" err="1">
                <a:latin typeface="+mn-lt"/>
              </a:rPr>
              <a:t>Functie</a:t>
            </a:r>
            <a:r>
              <a:rPr lang="en-US" dirty="0">
                <a:latin typeface="+mn-lt"/>
              </a:rPr>
              <a:t> </a:t>
            </a:r>
            <a:r>
              <a:rPr lang="en-US" b="1" dirty="0" err="1">
                <a:latin typeface="+mn-lt"/>
              </a:rPr>
              <a:t>aanroep</a:t>
            </a:r>
            <a:endParaRPr lang="nl-NL" b="1" dirty="0">
              <a:latin typeface="+mn-lt"/>
            </a:endParaRPr>
          </a:p>
        </p:txBody>
      </p:sp>
      <p:sp>
        <p:nvSpPr>
          <p:cNvPr id="12" name="AutoShape 13"/>
          <p:cNvSpPr>
            <a:spLocks/>
          </p:cNvSpPr>
          <p:nvPr/>
        </p:nvSpPr>
        <p:spPr bwMode="auto">
          <a:xfrm>
            <a:off x="3490095" y="4300331"/>
            <a:ext cx="108000" cy="360000"/>
          </a:xfrm>
          <a:prstGeom prst="rightBrace">
            <a:avLst>
              <a:gd name="adj1" fmla="val 50371"/>
              <a:gd name="adj2" fmla="val 50000"/>
            </a:avLst>
          </a:prstGeom>
          <a:noFill/>
          <a:ln w="19050">
            <a:solidFill>
              <a:schemeClr val="hlink"/>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dirty="0">
              <a:latin typeface="Calibri" pitchFamily="34" charset="0"/>
            </a:endParaRPr>
          </a:p>
        </p:txBody>
      </p:sp>
      <p:sp>
        <p:nvSpPr>
          <p:cNvPr id="13" name="Text Box 14"/>
          <p:cNvSpPr txBox="1">
            <a:spLocks noChangeArrowheads="1"/>
          </p:cNvSpPr>
          <p:nvPr/>
        </p:nvSpPr>
        <p:spPr bwMode="auto">
          <a:xfrm>
            <a:off x="3671230" y="4254471"/>
            <a:ext cx="3743325"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dirty="0" err="1">
                <a:latin typeface="+mn-lt"/>
              </a:rPr>
              <a:t>Functie</a:t>
            </a:r>
            <a:r>
              <a:rPr lang="en-US" dirty="0">
                <a:latin typeface="+mn-lt"/>
              </a:rPr>
              <a:t> </a:t>
            </a:r>
            <a:r>
              <a:rPr lang="en-US" b="1" dirty="0" err="1">
                <a:latin typeface="+mn-lt"/>
              </a:rPr>
              <a:t>aanroep</a:t>
            </a:r>
            <a:endParaRPr lang="nl-NL" b="1" dirty="0">
              <a:latin typeface="+mn-lt"/>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109</a:t>
            </a:fld>
            <a:endParaRPr lang="en-US" dirty="0"/>
          </a:p>
        </p:txBody>
      </p:sp>
    </p:spTree>
    <p:extLst>
      <p:ext uri="{BB962C8B-B14F-4D97-AF65-F5344CB8AC3E}">
        <p14:creationId xmlns:p14="http://schemas.microsoft.com/office/powerpoint/2010/main" val="3927735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92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922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8922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892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892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9226" grpId="0" animBg="1"/>
      <p:bldP spid="1289227" grpId="0" animBg="1"/>
      <p:bldP spid="1289228" grpId="0"/>
      <p:bldP spid="1289229" grpId="0" animBg="1"/>
      <p:bldP spid="1289230" grpId="0"/>
      <p:bldP spid="12"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Tentamen</a:t>
            </a:r>
            <a:endParaRPr lang="nl-NL" dirty="0"/>
          </a:p>
        </p:txBody>
      </p:sp>
      <p:sp>
        <p:nvSpPr>
          <p:cNvPr id="3" name="Tijdelijke aanduiding voor inhoud 2"/>
          <p:cNvSpPr>
            <a:spLocks noGrp="1"/>
          </p:cNvSpPr>
          <p:nvPr>
            <p:ph idx="1"/>
          </p:nvPr>
        </p:nvSpPr>
        <p:spPr>
          <a:xfrm>
            <a:off x="467544" y="1263241"/>
            <a:ext cx="8229600" cy="5046079"/>
          </a:xfrm>
        </p:spPr>
        <p:txBody>
          <a:bodyPr>
            <a:normAutofit/>
          </a:bodyPr>
          <a:lstStyle/>
          <a:p>
            <a:r>
              <a:rPr lang="nl-NL" dirty="0" smtClean="0"/>
              <a:t>Leerstof:</a:t>
            </a:r>
          </a:p>
          <a:p>
            <a:pPr lvl="1"/>
            <a:r>
              <a:rPr lang="nl-NL" dirty="0" smtClean="0"/>
              <a:t>Opgegeven huiswerk</a:t>
            </a:r>
          </a:p>
          <a:p>
            <a:pPr lvl="1"/>
            <a:r>
              <a:rPr lang="nl-NL" dirty="0" smtClean="0"/>
              <a:t>Deze presentatie</a:t>
            </a:r>
          </a:p>
          <a:p>
            <a:r>
              <a:rPr lang="nl-NL" dirty="0" smtClean="0"/>
              <a:t>Vaardigheden opgedaan in het practicum zijn nodig voor het tentamen!</a:t>
            </a:r>
          </a:p>
          <a:p>
            <a:r>
              <a:rPr lang="en-US" dirty="0" smtClean="0"/>
              <a:t>Het </a:t>
            </a:r>
            <a:r>
              <a:rPr lang="en-US" dirty="0" err="1" smtClean="0"/>
              <a:t>tentamen</a:t>
            </a:r>
            <a:r>
              <a:rPr lang="en-US" dirty="0" smtClean="0"/>
              <a:t> </a:t>
            </a:r>
            <a:r>
              <a:rPr lang="nl-NL" dirty="0" smtClean="0"/>
              <a:t>wordt</a:t>
            </a:r>
            <a:r>
              <a:rPr lang="en-US" dirty="0" smtClean="0"/>
              <a:t> </a:t>
            </a:r>
            <a:r>
              <a:rPr lang="en-US" dirty="0" err="1" smtClean="0"/>
              <a:t>altijd</a:t>
            </a:r>
            <a:r>
              <a:rPr lang="en-US" dirty="0" smtClean="0"/>
              <a:t> </a:t>
            </a:r>
            <a:r>
              <a:rPr lang="en-US" dirty="0" err="1" smtClean="0"/>
              <a:t>onderschat</a:t>
            </a:r>
            <a:r>
              <a:rPr lang="en-US" dirty="0" smtClean="0"/>
              <a:t>! </a:t>
            </a:r>
          </a:p>
          <a:p>
            <a:r>
              <a:rPr lang="nl-NL" dirty="0" smtClean="0"/>
              <a:t>Oefententamens </a:t>
            </a:r>
            <a:r>
              <a:rPr lang="nl-NL" dirty="0"/>
              <a:t>staan op </a:t>
            </a:r>
            <a:r>
              <a:rPr lang="nl-NL" dirty="0" smtClean="0"/>
              <a:t>Blackboard</a:t>
            </a:r>
            <a:endParaRPr lang="nl-NL" dirty="0"/>
          </a:p>
          <a:p>
            <a:r>
              <a:rPr lang="nl-NL" dirty="0" smtClean="0">
                <a:hlinkClick r:id="rId3"/>
              </a:rPr>
              <a:t>TIPS</a:t>
            </a:r>
            <a:endParaRPr lang="nl-NL" dirty="0"/>
          </a:p>
        </p:txBody>
      </p:sp>
      <p:sp>
        <p:nvSpPr>
          <p:cNvPr id="6" name="Tijdelijke aanduiding voor datum 5"/>
          <p:cNvSpPr>
            <a:spLocks noGrp="1"/>
          </p:cNvSpPr>
          <p:nvPr>
            <p:ph type="dt" sz="half" idx="10"/>
          </p:nvPr>
        </p:nvSpPr>
        <p:spPr/>
        <p:txBody>
          <a:bodyPr/>
          <a:lstStyle/>
          <a:p>
            <a:r>
              <a:rPr lang="nl-NL" smtClean="0"/>
              <a:t>GESPRG 2014-2015</a:t>
            </a:r>
            <a:endParaRPr lang="en-US" dirty="0"/>
          </a:p>
        </p:txBody>
      </p:sp>
      <p:sp>
        <p:nvSpPr>
          <p:cNvPr id="7" name="Tijdelijke aanduiding voor dianummer 6"/>
          <p:cNvSpPr>
            <a:spLocks noGrp="1"/>
          </p:cNvSpPr>
          <p:nvPr>
            <p:ph type="sldNum" sz="quarter" idx="12"/>
          </p:nvPr>
        </p:nvSpPr>
        <p:spPr/>
        <p:txBody>
          <a:bodyPr/>
          <a:lstStyle/>
          <a:p>
            <a:fld id="{520F5AE5-675F-4C53-86B8-6BB4E175C417}" type="slidenum">
              <a:rPr lang="en-US" smtClean="0"/>
              <a:pPr/>
              <a:t>11</a:t>
            </a:fld>
            <a:endParaRPr lang="en-US" dirty="0"/>
          </a:p>
        </p:txBody>
      </p:sp>
    </p:spTree>
    <p:extLst>
      <p:ext uri="{BB962C8B-B14F-4D97-AF65-F5344CB8AC3E}">
        <p14:creationId xmlns:p14="http://schemas.microsoft.com/office/powerpoint/2010/main" val="305602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lstStyle/>
          <a:p>
            <a:r>
              <a:rPr lang="en-US" smtClean="0"/>
              <a:t>Voorbeeld</a:t>
            </a:r>
            <a:endParaRPr lang="nl-NL" smtClean="0"/>
          </a:p>
        </p:txBody>
      </p:sp>
      <p:sp>
        <p:nvSpPr>
          <p:cNvPr id="62468" name="Text Box 3"/>
          <p:cNvSpPr txBox="1">
            <a:spLocks noChangeArrowheads="1"/>
          </p:cNvSpPr>
          <p:nvPr/>
        </p:nvSpPr>
        <p:spPr bwMode="auto">
          <a:xfrm>
            <a:off x="323850" y="1125538"/>
            <a:ext cx="4413686" cy="471116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err="1">
                <a:latin typeface="Consolas"/>
              </a:rPr>
              <a:t>int</a:t>
            </a:r>
            <a:r>
              <a:rPr lang="en-US" sz="2000" dirty="0">
                <a:solidFill>
                  <a:schemeClr val="tx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smtClean="0">
                <a:solidFill>
                  <a:schemeClr val="tx1"/>
                </a:solidFill>
                <a:latin typeface="Consolas"/>
              </a:rPr>
              <a:t>    </a:t>
            </a:r>
            <a:r>
              <a:rPr lang="en-US" sz="2000" smtClean="0">
                <a:latin typeface="Consolas"/>
              </a:rPr>
              <a:t>void</a:t>
            </a:r>
            <a:r>
              <a:rPr lang="en-US" sz="2000" smtClean="0">
                <a:solidFill>
                  <a:schemeClr val="tx1"/>
                </a:solidFill>
                <a:latin typeface="Consolas"/>
              </a:rPr>
              <a:t> </a:t>
            </a:r>
            <a:r>
              <a:rPr lang="en-US" sz="2000" dirty="0">
                <a:solidFill>
                  <a:schemeClr val="tx1"/>
                </a:solidFill>
                <a:latin typeface="Consolas"/>
              </a:rPr>
              <a:t>sla3RegelsOver(</a:t>
            </a:r>
            <a:r>
              <a:rPr lang="en-US" sz="2000" dirty="0">
                <a:latin typeface="Consolas"/>
              </a:rPr>
              <a:t>void</a:t>
            </a:r>
            <a:r>
              <a:rPr lang="en-US" sz="2000" dirty="0">
                <a:solidFill>
                  <a:schemeClr val="tx1"/>
                </a:solidFill>
                <a:latin typeface="Consolas"/>
              </a:rPr>
              <a:t>);</a:t>
            </a:r>
          </a:p>
          <a:p>
            <a:pPr algn="l"/>
            <a:r>
              <a:rPr lang="en-US" sz="2000" dirty="0">
                <a:solidFill>
                  <a:srgbClr val="008000"/>
                </a:solidFill>
                <a:latin typeface="Consolas"/>
              </a:rPr>
              <a:t>…</a:t>
            </a:r>
          </a:p>
          <a:p>
            <a:pPr algn="l"/>
            <a:r>
              <a:rPr lang="en-US" sz="2000" smtClean="0">
                <a:solidFill>
                  <a:schemeClr val="tx1"/>
                </a:solidFill>
                <a:latin typeface="Consolas"/>
              </a:rPr>
              <a:t>    sla3RegelsOver</a:t>
            </a:r>
            <a:r>
              <a:rPr lang="en-US" sz="2000" dirty="0">
                <a:solidFill>
                  <a:schemeClr val="tx1"/>
                </a:solidFill>
                <a:latin typeface="Consolas"/>
              </a:rPr>
              <a:t>();</a:t>
            </a:r>
          </a:p>
          <a:p>
            <a:pPr algn="l"/>
            <a:r>
              <a:rPr lang="en-US" sz="2000" dirty="0">
                <a:solidFill>
                  <a:srgbClr val="008000"/>
                </a:solidFill>
                <a:latin typeface="Consolas"/>
              </a:rPr>
              <a:t>…</a:t>
            </a:r>
          </a:p>
          <a:p>
            <a:pPr algn="l"/>
            <a:r>
              <a:rPr lang="en-US" sz="2000" smtClean="0">
                <a:latin typeface="Consolas"/>
              </a:rPr>
              <a:t>    </a:t>
            </a:r>
            <a:r>
              <a:rPr lang="en-US" sz="2000" smtClean="0">
                <a:solidFill>
                  <a:schemeClr val="tx1"/>
                </a:solidFill>
                <a:latin typeface="Consolas"/>
              </a:rPr>
              <a:t>sla3RegelsOver</a:t>
            </a:r>
            <a:r>
              <a:rPr lang="en-US" sz="2000" dirty="0">
                <a:solidFill>
                  <a:schemeClr val="tx1"/>
                </a:solidFill>
                <a:latin typeface="Consolas"/>
              </a:rPr>
              <a:t>();</a:t>
            </a:r>
          </a:p>
          <a:p>
            <a:pPr algn="l"/>
            <a:r>
              <a:rPr lang="en-US" sz="2000" dirty="0">
                <a:solidFill>
                  <a:srgbClr val="008000"/>
                </a:solidFill>
                <a:latin typeface="Consolas"/>
              </a:rPr>
              <a:t>…</a:t>
            </a:r>
          </a:p>
          <a:p>
            <a:pPr algn="l"/>
            <a:r>
              <a:rPr lang="en-US" sz="2000" smtClean="0">
                <a:solidFill>
                  <a:schemeClr val="tx1"/>
                </a:solidFill>
                <a:latin typeface="Consolas"/>
              </a:rPr>
              <a:t>    </a:t>
            </a:r>
            <a:r>
              <a:rPr lang="en-US" sz="2000" smtClean="0">
                <a:latin typeface="Consolas"/>
              </a:rPr>
              <a:t>return</a:t>
            </a:r>
            <a:r>
              <a:rPr lang="en-US" sz="2000" smtClean="0">
                <a:solidFill>
                  <a:schemeClr val="tx1"/>
                </a:solidFill>
                <a:latin typeface="Consolas"/>
              </a:rPr>
              <a:t> </a:t>
            </a:r>
            <a:r>
              <a:rPr lang="en-US" sz="2000" dirty="0">
                <a:solidFill>
                  <a:schemeClr val="tx1"/>
                </a:solidFill>
                <a:latin typeface="Consolas"/>
              </a:rPr>
              <a:t>0;</a:t>
            </a:r>
          </a:p>
          <a:p>
            <a:pPr algn="l"/>
            <a:r>
              <a:rPr lang="en-US" sz="2000" dirty="0">
                <a:solidFill>
                  <a:schemeClr val="tx1"/>
                </a:solidFill>
                <a:latin typeface="Consolas"/>
              </a:rPr>
              <a:t>}</a:t>
            </a:r>
          </a:p>
          <a:p>
            <a:pPr algn="l"/>
            <a:endParaRPr lang="en-US" sz="2000" dirty="0">
              <a:solidFill>
                <a:schemeClr val="tx1"/>
              </a:solidFill>
              <a:latin typeface="Consolas"/>
            </a:endParaRPr>
          </a:p>
          <a:p>
            <a:pPr algn="l"/>
            <a:r>
              <a:rPr lang="en-US" sz="2000" dirty="0">
                <a:latin typeface="Consolas"/>
              </a:rPr>
              <a:t>void</a:t>
            </a:r>
            <a:r>
              <a:rPr lang="en-US" sz="2000" dirty="0">
                <a:solidFill>
                  <a:schemeClr val="tx1"/>
                </a:solidFill>
                <a:latin typeface="Consolas"/>
              </a:rPr>
              <a:t> sla3RegelsOver(</a:t>
            </a:r>
            <a:r>
              <a:rPr lang="en-US" sz="2000" dirty="0">
                <a:latin typeface="Consolas"/>
              </a:rPr>
              <a:t>void</a:t>
            </a:r>
            <a:r>
              <a:rPr lang="en-US" sz="2000" dirty="0">
                <a:solidFill>
                  <a:schemeClr val="tx1"/>
                </a:solidFill>
                <a:latin typeface="Consolas"/>
              </a:rPr>
              <a:t>) {</a:t>
            </a:r>
          </a:p>
          <a:p>
            <a:pPr algn="l"/>
            <a:r>
              <a:rPr lang="en-US" sz="2000" smtClean="0">
                <a:solidFill>
                  <a:schemeClr val="tx1"/>
                </a:solidFill>
                <a:latin typeface="Consolas"/>
              </a:rPr>
              <a:t>    printf</a:t>
            </a:r>
            <a:r>
              <a:rPr lang="en-US" sz="2000" dirty="0">
                <a:solidFill>
                  <a:schemeClr val="tx1"/>
                </a:solidFill>
                <a:latin typeface="Consolas"/>
              </a:rPr>
              <a:t>(</a:t>
            </a:r>
            <a:r>
              <a:rPr lang="en-US" sz="2000" dirty="0">
                <a:solidFill>
                  <a:srgbClr val="990000"/>
                </a:solidFill>
                <a:latin typeface="Consolas"/>
              </a:rPr>
              <a:t>"\n"</a:t>
            </a:r>
            <a:r>
              <a:rPr lang="en-US" sz="2000" dirty="0">
                <a:solidFill>
                  <a:schemeClr val="tx1"/>
                </a:solidFill>
                <a:latin typeface="Consolas"/>
              </a:rPr>
              <a:t>);</a:t>
            </a:r>
          </a:p>
          <a:p>
            <a:pPr algn="l"/>
            <a:r>
              <a:rPr lang="en-US" sz="2000" smtClean="0">
                <a:solidFill>
                  <a:schemeClr val="tx1"/>
                </a:solidFill>
                <a:latin typeface="Consolas"/>
              </a:rPr>
              <a:t>    printf</a:t>
            </a:r>
            <a:r>
              <a:rPr lang="en-US" sz="2000" dirty="0">
                <a:solidFill>
                  <a:schemeClr val="tx1"/>
                </a:solidFill>
                <a:latin typeface="Consolas"/>
              </a:rPr>
              <a:t>(</a:t>
            </a:r>
            <a:r>
              <a:rPr lang="en-US" sz="2000" dirty="0">
                <a:solidFill>
                  <a:srgbClr val="990000"/>
                </a:solidFill>
                <a:latin typeface="Consolas"/>
              </a:rPr>
              <a:t>"\n"</a:t>
            </a:r>
            <a:r>
              <a:rPr lang="en-US" sz="2000" dirty="0">
                <a:solidFill>
                  <a:schemeClr val="tx1"/>
                </a:solidFill>
                <a:latin typeface="Consolas"/>
              </a:rPr>
              <a:t>);</a:t>
            </a:r>
          </a:p>
          <a:p>
            <a:pPr algn="l"/>
            <a:r>
              <a:rPr lang="en-US" sz="2000" smtClean="0">
                <a:solidFill>
                  <a:schemeClr val="tx1"/>
                </a:solidFill>
                <a:latin typeface="Consolas"/>
              </a:rPr>
              <a:t>    printf</a:t>
            </a:r>
            <a:r>
              <a:rPr lang="en-US" sz="2000" dirty="0">
                <a:solidFill>
                  <a:schemeClr val="tx1"/>
                </a:solidFill>
                <a:latin typeface="Consolas"/>
              </a:rPr>
              <a:t>(</a:t>
            </a:r>
            <a:r>
              <a:rPr lang="en-US" sz="2000" dirty="0">
                <a:solidFill>
                  <a:srgbClr val="990000"/>
                </a:solidFill>
                <a:latin typeface="Consolas"/>
              </a:rPr>
              <a:t>"\n"</a:t>
            </a:r>
            <a:r>
              <a:rPr lang="en-US" sz="2000" dirty="0">
                <a:solidFill>
                  <a:schemeClr val="tx1"/>
                </a:solidFill>
                <a:latin typeface="Consolas"/>
              </a:rPr>
              <a:t>);</a:t>
            </a:r>
          </a:p>
          <a:p>
            <a:pPr algn="l"/>
            <a:r>
              <a:rPr lang="en-US" sz="2000" dirty="0">
                <a:solidFill>
                  <a:schemeClr val="tx1"/>
                </a:solidFill>
                <a:latin typeface="Consolas"/>
              </a:rPr>
              <a:t>}</a:t>
            </a:r>
            <a:endParaRPr lang="nl-NL" sz="2000" dirty="0">
              <a:latin typeface="Consolas"/>
            </a:endParaRPr>
          </a:p>
        </p:txBody>
      </p:sp>
      <p:sp>
        <p:nvSpPr>
          <p:cNvPr id="1292293" name="AutoShape 5"/>
          <p:cNvSpPr>
            <a:spLocks/>
          </p:cNvSpPr>
          <p:nvPr/>
        </p:nvSpPr>
        <p:spPr bwMode="auto">
          <a:xfrm>
            <a:off x="4499991" y="4221087"/>
            <a:ext cx="108000" cy="1620000"/>
          </a:xfrm>
          <a:prstGeom prst="rightBrace">
            <a:avLst>
              <a:gd name="adj1" fmla="val 109259"/>
              <a:gd name="adj2" fmla="val 50000"/>
            </a:avLst>
          </a:prstGeom>
          <a:noFill/>
          <a:ln w="19050">
            <a:solidFill>
              <a:schemeClr val="hlink"/>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dirty="0">
              <a:latin typeface="Calibri" pitchFamily="34" charset="0"/>
            </a:endParaRPr>
          </a:p>
        </p:txBody>
      </p:sp>
      <p:sp>
        <p:nvSpPr>
          <p:cNvPr id="1292294" name="Text Box 6"/>
          <p:cNvSpPr txBox="1">
            <a:spLocks noChangeArrowheads="1"/>
          </p:cNvSpPr>
          <p:nvPr/>
        </p:nvSpPr>
        <p:spPr bwMode="auto">
          <a:xfrm>
            <a:off x="4719503" y="4796971"/>
            <a:ext cx="3671888"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dirty="0" err="1">
                <a:latin typeface="+mn-lt"/>
              </a:rPr>
              <a:t>Functie</a:t>
            </a:r>
            <a:r>
              <a:rPr lang="en-US" dirty="0">
                <a:latin typeface="+mn-lt"/>
              </a:rPr>
              <a:t> </a:t>
            </a:r>
            <a:r>
              <a:rPr lang="en-US" dirty="0" err="1">
                <a:latin typeface="+mn-lt"/>
              </a:rPr>
              <a:t>definitie</a:t>
            </a:r>
            <a:endParaRPr lang="nl-NL" dirty="0">
              <a:latin typeface="+mn-lt"/>
            </a:endParaRPr>
          </a:p>
        </p:txBody>
      </p:sp>
      <p:sp>
        <p:nvSpPr>
          <p:cNvPr id="1292295" name="AutoShape 7"/>
          <p:cNvSpPr>
            <a:spLocks/>
          </p:cNvSpPr>
          <p:nvPr/>
        </p:nvSpPr>
        <p:spPr bwMode="auto">
          <a:xfrm>
            <a:off x="3490987" y="2119593"/>
            <a:ext cx="108000" cy="360000"/>
          </a:xfrm>
          <a:prstGeom prst="rightBrace">
            <a:avLst>
              <a:gd name="adj1" fmla="val 50370"/>
              <a:gd name="adj2" fmla="val 50000"/>
            </a:avLst>
          </a:prstGeom>
          <a:noFill/>
          <a:ln w="19050">
            <a:solidFill>
              <a:schemeClr val="hlink"/>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dirty="0">
              <a:latin typeface="Calibri" pitchFamily="34" charset="0"/>
            </a:endParaRPr>
          </a:p>
        </p:txBody>
      </p:sp>
      <p:sp>
        <p:nvSpPr>
          <p:cNvPr id="1292296" name="Text Box 8"/>
          <p:cNvSpPr txBox="1">
            <a:spLocks noChangeArrowheads="1"/>
          </p:cNvSpPr>
          <p:nvPr/>
        </p:nvSpPr>
        <p:spPr bwMode="auto">
          <a:xfrm>
            <a:off x="3673252" y="2036707"/>
            <a:ext cx="3743325"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dirty="0" err="1">
                <a:latin typeface="+mn-lt"/>
              </a:rPr>
              <a:t>Functie</a:t>
            </a:r>
            <a:r>
              <a:rPr lang="en-US" dirty="0">
                <a:latin typeface="+mn-lt"/>
              </a:rPr>
              <a:t> </a:t>
            </a:r>
            <a:r>
              <a:rPr lang="en-US" dirty="0" err="1">
                <a:latin typeface="+mn-lt"/>
              </a:rPr>
              <a:t>aanroep</a:t>
            </a:r>
            <a:endParaRPr lang="nl-NL" dirty="0">
              <a:latin typeface="+mn-lt"/>
            </a:endParaRPr>
          </a:p>
        </p:txBody>
      </p:sp>
      <p:sp>
        <p:nvSpPr>
          <p:cNvPr id="1292297" name="AutoShape 9"/>
          <p:cNvSpPr>
            <a:spLocks/>
          </p:cNvSpPr>
          <p:nvPr/>
        </p:nvSpPr>
        <p:spPr bwMode="auto">
          <a:xfrm>
            <a:off x="3490987" y="2699486"/>
            <a:ext cx="108000" cy="360000"/>
          </a:xfrm>
          <a:prstGeom prst="rightBrace">
            <a:avLst>
              <a:gd name="adj1" fmla="val 50370"/>
              <a:gd name="adj2" fmla="val 50000"/>
            </a:avLst>
          </a:prstGeom>
          <a:noFill/>
          <a:ln w="19050">
            <a:solidFill>
              <a:schemeClr val="hlink"/>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dirty="0">
              <a:latin typeface="Calibri" pitchFamily="34" charset="0"/>
            </a:endParaRPr>
          </a:p>
        </p:txBody>
      </p:sp>
      <p:sp>
        <p:nvSpPr>
          <p:cNvPr id="1292298" name="Text Box 10"/>
          <p:cNvSpPr txBox="1">
            <a:spLocks noChangeArrowheads="1"/>
          </p:cNvSpPr>
          <p:nvPr/>
        </p:nvSpPr>
        <p:spPr bwMode="auto">
          <a:xfrm>
            <a:off x="3665812" y="2623953"/>
            <a:ext cx="3743325"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dirty="0" err="1">
                <a:latin typeface="+mn-lt"/>
              </a:rPr>
              <a:t>Functie</a:t>
            </a:r>
            <a:r>
              <a:rPr lang="en-US" dirty="0">
                <a:latin typeface="+mn-lt"/>
              </a:rPr>
              <a:t> </a:t>
            </a:r>
            <a:r>
              <a:rPr lang="en-US" dirty="0" err="1">
                <a:latin typeface="+mn-lt"/>
              </a:rPr>
              <a:t>aanroep</a:t>
            </a:r>
            <a:endParaRPr lang="nl-NL" dirty="0">
              <a:latin typeface="+mn-lt"/>
            </a:endParaRPr>
          </a:p>
        </p:txBody>
      </p:sp>
      <p:sp>
        <p:nvSpPr>
          <p:cNvPr id="1292299" name="AutoShape 11"/>
          <p:cNvSpPr>
            <a:spLocks/>
          </p:cNvSpPr>
          <p:nvPr/>
        </p:nvSpPr>
        <p:spPr bwMode="auto">
          <a:xfrm>
            <a:off x="4717663" y="1484784"/>
            <a:ext cx="108000" cy="360000"/>
          </a:xfrm>
          <a:prstGeom prst="rightBrace">
            <a:avLst>
              <a:gd name="adj1" fmla="val 50370"/>
              <a:gd name="adj2" fmla="val 50000"/>
            </a:avLst>
          </a:prstGeom>
          <a:noFill/>
          <a:ln w="19050">
            <a:solidFill>
              <a:schemeClr val="hlink"/>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dirty="0">
              <a:latin typeface="Calibri" pitchFamily="34" charset="0"/>
            </a:endParaRPr>
          </a:p>
        </p:txBody>
      </p:sp>
      <p:sp>
        <p:nvSpPr>
          <p:cNvPr id="1292300" name="Text Box 12"/>
          <p:cNvSpPr txBox="1">
            <a:spLocks noChangeArrowheads="1"/>
          </p:cNvSpPr>
          <p:nvPr/>
        </p:nvSpPr>
        <p:spPr bwMode="auto">
          <a:xfrm>
            <a:off x="4860032" y="1179811"/>
            <a:ext cx="3744912" cy="83317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dirty="0" err="1">
                <a:latin typeface="+mn-lt"/>
              </a:rPr>
              <a:t>Functie</a:t>
            </a:r>
            <a:r>
              <a:rPr lang="en-US" dirty="0">
                <a:latin typeface="+mn-lt"/>
              </a:rPr>
              <a:t> </a:t>
            </a:r>
            <a:r>
              <a:rPr lang="en-US" b="1" dirty="0" err="1" smtClean="0">
                <a:latin typeface="+mn-lt"/>
              </a:rPr>
              <a:t>declaratie</a:t>
            </a:r>
            <a:r>
              <a:rPr lang="en-US" b="1" dirty="0" smtClean="0">
                <a:latin typeface="+mn-lt"/>
              </a:rPr>
              <a:t/>
            </a:r>
            <a:br>
              <a:rPr lang="en-US" b="1" dirty="0" smtClean="0">
                <a:latin typeface="+mn-lt"/>
              </a:rPr>
            </a:br>
            <a:r>
              <a:rPr lang="en-US" dirty="0" smtClean="0">
                <a:latin typeface="+mn-lt"/>
              </a:rPr>
              <a:t>(</a:t>
            </a:r>
            <a:r>
              <a:rPr lang="en-US" dirty="0" err="1">
                <a:latin typeface="+mn-lt"/>
              </a:rPr>
              <a:t>functie</a:t>
            </a:r>
            <a:r>
              <a:rPr lang="en-US" b="1" dirty="0">
                <a:latin typeface="+mn-lt"/>
              </a:rPr>
              <a:t> prototype</a:t>
            </a:r>
            <a:r>
              <a:rPr lang="en-US" dirty="0">
                <a:latin typeface="+mn-lt"/>
              </a:rPr>
              <a:t>)</a:t>
            </a:r>
            <a:endParaRPr lang="nl-NL" dirty="0">
              <a:latin typeface="+mn-lt"/>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110</a:t>
            </a:fld>
            <a:endParaRPr lang="en-US" dirty="0"/>
          </a:p>
        </p:txBody>
      </p:sp>
    </p:spTree>
    <p:extLst>
      <p:ext uri="{BB962C8B-B14F-4D97-AF65-F5344CB8AC3E}">
        <p14:creationId xmlns:p14="http://schemas.microsoft.com/office/powerpoint/2010/main" val="19034468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22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9229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922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922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922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922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922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92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293" grpId="0" animBg="1"/>
      <p:bldP spid="1292294" grpId="0"/>
      <p:bldP spid="1292295" grpId="0" animBg="1"/>
      <p:bldP spid="1292296" grpId="0"/>
      <p:bldP spid="1292297" grpId="0" animBg="1"/>
      <p:bldP spid="1292298" grpId="0"/>
      <p:bldP spid="1292299" grpId="0" animBg="1"/>
      <p:bldP spid="129230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r>
              <a:rPr lang="en-US" dirty="0" err="1" smtClean="0"/>
              <a:t>Voorbeeld</a:t>
            </a:r>
            <a:endParaRPr lang="nl-NL" dirty="0" smtClean="0"/>
          </a:p>
        </p:txBody>
      </p:sp>
      <p:sp>
        <p:nvSpPr>
          <p:cNvPr id="63492" name="Text Box 3"/>
          <p:cNvSpPr txBox="1">
            <a:spLocks noChangeArrowheads="1"/>
          </p:cNvSpPr>
          <p:nvPr/>
        </p:nvSpPr>
        <p:spPr bwMode="auto">
          <a:xfrm>
            <a:off x="323850" y="1196975"/>
            <a:ext cx="2579850" cy="446494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err="1">
                <a:latin typeface="Consolas"/>
              </a:rPr>
              <a:t>int</a:t>
            </a:r>
            <a:r>
              <a:rPr lang="en-US" sz="2000" dirty="0">
                <a:solidFill>
                  <a:schemeClr val="tx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a:solidFill>
                  <a:srgbClr val="008000"/>
                </a:solidFill>
                <a:latin typeface="Consolas"/>
              </a:rPr>
              <a:t>…</a:t>
            </a:r>
          </a:p>
          <a:p>
            <a:pPr algn="l"/>
            <a:r>
              <a:rPr lang="en-US" sz="2000" smtClean="0">
                <a:solidFill>
                  <a:schemeClr val="tx1"/>
                </a:solidFill>
                <a:latin typeface="Consolas"/>
              </a:rPr>
              <a:t>    printf</a:t>
            </a:r>
            <a:r>
              <a:rPr lang="en-US" sz="2000" dirty="0">
                <a:solidFill>
                  <a:schemeClr val="tx1"/>
                </a:solidFill>
                <a:latin typeface="Consolas"/>
              </a:rPr>
              <a:t>(</a:t>
            </a:r>
            <a:r>
              <a:rPr lang="en-US" sz="2000" dirty="0">
                <a:solidFill>
                  <a:srgbClr val="990000"/>
                </a:solidFill>
                <a:latin typeface="Consolas"/>
              </a:rPr>
              <a:t>"\n"</a:t>
            </a:r>
            <a:r>
              <a:rPr lang="en-US" sz="2000" dirty="0">
                <a:solidFill>
                  <a:schemeClr val="tx1"/>
                </a:solidFill>
                <a:latin typeface="Consolas"/>
              </a:rPr>
              <a:t>);</a:t>
            </a:r>
          </a:p>
          <a:p>
            <a:pPr algn="l"/>
            <a:r>
              <a:rPr lang="en-US" sz="2000" smtClean="0">
                <a:solidFill>
                  <a:schemeClr val="tx1"/>
                </a:solidFill>
                <a:latin typeface="Consolas"/>
              </a:rPr>
              <a:t>    printf</a:t>
            </a:r>
            <a:r>
              <a:rPr lang="en-US" sz="2000" dirty="0">
                <a:solidFill>
                  <a:schemeClr val="tx1"/>
                </a:solidFill>
                <a:latin typeface="Consolas"/>
              </a:rPr>
              <a:t>(</a:t>
            </a:r>
            <a:r>
              <a:rPr lang="en-US" sz="2000" dirty="0">
                <a:solidFill>
                  <a:srgbClr val="990000"/>
                </a:solidFill>
                <a:latin typeface="Consolas"/>
              </a:rPr>
              <a:t>"\n"</a:t>
            </a:r>
            <a:r>
              <a:rPr lang="en-US" sz="2000" dirty="0">
                <a:solidFill>
                  <a:schemeClr val="tx1"/>
                </a:solidFill>
                <a:latin typeface="Consolas"/>
              </a:rPr>
              <a:t>);</a:t>
            </a:r>
          </a:p>
          <a:p>
            <a:pPr algn="l"/>
            <a:r>
              <a:rPr lang="en-US" sz="2000" smtClean="0">
                <a:solidFill>
                  <a:schemeClr val="tx1"/>
                </a:solidFill>
                <a:latin typeface="Consolas"/>
              </a:rPr>
              <a:t>    printf</a:t>
            </a:r>
            <a:r>
              <a:rPr lang="en-US" sz="2000" dirty="0">
                <a:solidFill>
                  <a:schemeClr val="tx1"/>
                </a:solidFill>
                <a:latin typeface="Consolas"/>
              </a:rPr>
              <a:t>(</a:t>
            </a:r>
            <a:r>
              <a:rPr lang="en-US" sz="2000" dirty="0">
                <a:solidFill>
                  <a:srgbClr val="990000"/>
                </a:solidFill>
                <a:latin typeface="Consolas"/>
              </a:rPr>
              <a:t>"\n"</a:t>
            </a:r>
            <a:r>
              <a:rPr lang="en-US" sz="2000" dirty="0">
                <a:solidFill>
                  <a:schemeClr val="tx1"/>
                </a:solidFill>
                <a:latin typeface="Consolas"/>
              </a:rPr>
              <a:t>);</a:t>
            </a:r>
          </a:p>
          <a:p>
            <a:pPr algn="l"/>
            <a:r>
              <a:rPr lang="en-US" sz="2000" dirty="0">
                <a:solidFill>
                  <a:srgbClr val="008000"/>
                </a:solidFill>
                <a:latin typeface="Consolas"/>
              </a:rPr>
              <a:t>…</a:t>
            </a:r>
          </a:p>
          <a:p>
            <a:pPr algn="l"/>
            <a:r>
              <a:rPr lang="en-US" sz="2000" smtClean="0">
                <a:solidFill>
                  <a:schemeClr val="tx1"/>
                </a:solidFill>
                <a:latin typeface="Consolas"/>
              </a:rPr>
              <a:t>    printf</a:t>
            </a:r>
            <a:r>
              <a:rPr lang="en-US" sz="2000" dirty="0">
                <a:solidFill>
                  <a:schemeClr val="tx1"/>
                </a:solidFill>
                <a:latin typeface="Consolas"/>
              </a:rPr>
              <a:t>(</a:t>
            </a:r>
            <a:r>
              <a:rPr lang="en-US" sz="2000" dirty="0">
                <a:solidFill>
                  <a:srgbClr val="990000"/>
                </a:solidFill>
                <a:latin typeface="Consolas"/>
              </a:rPr>
              <a:t>"\n"</a:t>
            </a:r>
            <a:r>
              <a:rPr lang="en-US" sz="2000" dirty="0">
                <a:solidFill>
                  <a:schemeClr val="tx1"/>
                </a:solidFill>
                <a:latin typeface="Consolas"/>
              </a:rPr>
              <a:t>);</a:t>
            </a:r>
          </a:p>
          <a:p>
            <a:pPr algn="l"/>
            <a:r>
              <a:rPr lang="en-US" sz="2000" smtClean="0">
                <a:solidFill>
                  <a:schemeClr val="tx1"/>
                </a:solidFill>
                <a:latin typeface="Consolas"/>
              </a:rPr>
              <a:t>    printf</a:t>
            </a:r>
            <a:r>
              <a:rPr lang="en-US" sz="2000" dirty="0">
                <a:solidFill>
                  <a:schemeClr val="tx1"/>
                </a:solidFill>
                <a:latin typeface="Consolas"/>
              </a:rPr>
              <a:t>(</a:t>
            </a:r>
            <a:r>
              <a:rPr lang="en-US" sz="2000" dirty="0">
                <a:solidFill>
                  <a:srgbClr val="990000"/>
                </a:solidFill>
                <a:latin typeface="Consolas"/>
              </a:rPr>
              <a:t>"\n"</a:t>
            </a:r>
            <a:r>
              <a:rPr lang="en-US" sz="2000" dirty="0">
                <a:solidFill>
                  <a:schemeClr val="tx1"/>
                </a:solidFill>
                <a:latin typeface="Consolas"/>
              </a:rPr>
              <a:t>);</a:t>
            </a:r>
          </a:p>
          <a:p>
            <a:pPr algn="l"/>
            <a:r>
              <a:rPr lang="en-US" sz="2000" smtClean="0">
                <a:solidFill>
                  <a:schemeClr val="tx1"/>
                </a:solidFill>
                <a:latin typeface="Consolas"/>
              </a:rPr>
              <a:t>    printf</a:t>
            </a:r>
            <a:r>
              <a:rPr lang="en-US" sz="2000" dirty="0">
                <a:solidFill>
                  <a:schemeClr val="tx1"/>
                </a:solidFill>
                <a:latin typeface="Consolas"/>
              </a:rPr>
              <a:t>(</a:t>
            </a:r>
            <a:r>
              <a:rPr lang="en-US" sz="2000" dirty="0">
                <a:solidFill>
                  <a:srgbClr val="990000"/>
                </a:solidFill>
                <a:latin typeface="Consolas"/>
              </a:rPr>
              <a:t>"\n"</a:t>
            </a:r>
            <a:r>
              <a:rPr lang="en-US" sz="2000" dirty="0">
                <a:solidFill>
                  <a:schemeClr val="tx1"/>
                </a:solidFill>
                <a:latin typeface="Consolas"/>
              </a:rPr>
              <a:t>);</a:t>
            </a:r>
          </a:p>
          <a:p>
            <a:pPr algn="l"/>
            <a:r>
              <a:rPr lang="en-US" sz="2000" smtClean="0">
                <a:latin typeface="Consolas"/>
              </a:rPr>
              <a:t>    </a:t>
            </a:r>
            <a:r>
              <a:rPr lang="en-US" sz="2000"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"\n"</a:t>
            </a:r>
            <a:r>
              <a:rPr lang="en-US" sz="2000" dirty="0">
                <a:solidFill>
                  <a:schemeClr val="tx1"/>
                </a:solidFill>
                <a:latin typeface="Consolas"/>
              </a:rPr>
              <a:t>);</a:t>
            </a:r>
          </a:p>
          <a:p>
            <a:pPr algn="l"/>
            <a:r>
              <a:rPr lang="en-US" sz="2000" dirty="0">
                <a:solidFill>
                  <a:srgbClr val="008000"/>
                </a:solidFill>
                <a:latin typeface="Consolas"/>
              </a:rPr>
              <a:t>…</a:t>
            </a:r>
          </a:p>
          <a:p>
            <a:pPr algn="l"/>
            <a:r>
              <a:rPr lang="en-US" sz="2000" smtClean="0">
                <a:solidFill>
                  <a:schemeClr val="tx1"/>
                </a:solidFill>
                <a:latin typeface="Consolas"/>
              </a:rPr>
              <a:t>    </a:t>
            </a:r>
            <a:r>
              <a:rPr lang="en-US" sz="2000" smtClean="0">
                <a:latin typeface="Consolas"/>
              </a:rPr>
              <a:t>return</a:t>
            </a:r>
            <a:r>
              <a:rPr lang="en-US" sz="2000" smtClean="0">
                <a:solidFill>
                  <a:schemeClr val="tx1"/>
                </a:solidFill>
                <a:latin typeface="Consolas"/>
              </a:rPr>
              <a:t> </a:t>
            </a:r>
            <a:r>
              <a:rPr lang="en-US" sz="2000" dirty="0">
                <a:solidFill>
                  <a:schemeClr val="tx1"/>
                </a:solidFill>
                <a:latin typeface="Consolas"/>
              </a:rPr>
              <a:t>0;</a:t>
            </a:r>
          </a:p>
          <a:p>
            <a:pPr algn="l"/>
            <a:r>
              <a:rPr lang="en-US" sz="2000" dirty="0">
                <a:solidFill>
                  <a:schemeClr val="tx1"/>
                </a:solidFill>
                <a:latin typeface="Consolas"/>
              </a:rPr>
              <a:t>}</a:t>
            </a:r>
          </a:p>
          <a:p>
            <a:pPr algn="l"/>
            <a:endParaRPr lang="nl-NL" sz="2000" dirty="0">
              <a:latin typeface="Consolas"/>
            </a:endParaRPr>
          </a:p>
        </p:txBody>
      </p:sp>
      <p:sp>
        <p:nvSpPr>
          <p:cNvPr id="1290244" name="Text Box 4"/>
          <p:cNvSpPr txBox="1">
            <a:spLocks noChangeArrowheads="1"/>
          </p:cNvSpPr>
          <p:nvPr/>
        </p:nvSpPr>
        <p:spPr bwMode="auto">
          <a:xfrm>
            <a:off x="3779838" y="5013325"/>
            <a:ext cx="3528466" cy="83317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solidFill>
                  <a:sysClr val="windowText" lastClr="000000"/>
                </a:solidFill>
                <a:latin typeface="+mn-lt"/>
              </a:rPr>
              <a:t>Schrijf een functie om een </a:t>
            </a:r>
            <a:r>
              <a:rPr lang="nl-NL" b="1" dirty="0">
                <a:solidFill>
                  <a:sysClr val="windowText" lastClr="000000"/>
                </a:solidFill>
                <a:latin typeface="+mn-lt"/>
              </a:rPr>
              <a:t>aantal</a:t>
            </a:r>
            <a:r>
              <a:rPr lang="nl-NL" dirty="0">
                <a:solidFill>
                  <a:sysClr val="windowText" lastClr="000000"/>
                </a:solidFill>
                <a:latin typeface="+mn-lt"/>
              </a:rPr>
              <a:t> regels over te slaan</a:t>
            </a:r>
          </a:p>
        </p:txBody>
      </p:sp>
      <p:sp>
        <p:nvSpPr>
          <p:cNvPr id="1290245" name="AutoShape 5"/>
          <p:cNvSpPr>
            <a:spLocks/>
          </p:cNvSpPr>
          <p:nvPr/>
        </p:nvSpPr>
        <p:spPr bwMode="auto">
          <a:xfrm>
            <a:off x="3012346" y="1911333"/>
            <a:ext cx="138124" cy="815000"/>
          </a:xfrm>
          <a:prstGeom prst="rightBrace">
            <a:avLst>
              <a:gd name="adj1" fmla="val 67222"/>
              <a:gd name="adj2" fmla="val 50000"/>
            </a:avLst>
          </a:prstGeom>
          <a:noFill/>
          <a:ln w="19050">
            <a:solidFill>
              <a:schemeClr val="hlink"/>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dirty="0">
              <a:latin typeface="Calibri" pitchFamily="34" charset="0"/>
            </a:endParaRPr>
          </a:p>
        </p:txBody>
      </p:sp>
      <p:sp>
        <p:nvSpPr>
          <p:cNvPr id="1290246" name="Text Box 6"/>
          <p:cNvSpPr txBox="1">
            <a:spLocks noChangeArrowheads="1"/>
          </p:cNvSpPr>
          <p:nvPr/>
        </p:nvSpPr>
        <p:spPr bwMode="auto">
          <a:xfrm>
            <a:off x="3240486" y="2086910"/>
            <a:ext cx="2205004"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dirty="0">
                <a:latin typeface="+mn-lt"/>
              </a:rPr>
              <a:t>Sla 3 regels over</a:t>
            </a:r>
            <a:endParaRPr lang="nl-NL" dirty="0">
              <a:latin typeface="+mn-lt"/>
            </a:endParaRPr>
          </a:p>
        </p:txBody>
      </p:sp>
      <p:sp>
        <p:nvSpPr>
          <p:cNvPr id="1290248" name="Text Box 8"/>
          <p:cNvSpPr txBox="1">
            <a:spLocks noChangeArrowheads="1"/>
          </p:cNvSpPr>
          <p:nvPr/>
        </p:nvSpPr>
        <p:spPr bwMode="auto">
          <a:xfrm>
            <a:off x="3240486" y="3484450"/>
            <a:ext cx="2205004"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dirty="0">
                <a:latin typeface="+mn-lt"/>
              </a:rPr>
              <a:t>Sla 4 regels over</a:t>
            </a:r>
            <a:endParaRPr lang="nl-NL" dirty="0">
              <a:latin typeface="+mn-lt"/>
            </a:endParaRPr>
          </a:p>
        </p:txBody>
      </p:sp>
      <p:sp>
        <p:nvSpPr>
          <p:cNvPr id="10" name="AutoShape 5"/>
          <p:cNvSpPr>
            <a:spLocks/>
          </p:cNvSpPr>
          <p:nvPr/>
        </p:nvSpPr>
        <p:spPr bwMode="auto">
          <a:xfrm>
            <a:off x="3012346" y="3086373"/>
            <a:ext cx="108000" cy="1260000"/>
          </a:xfrm>
          <a:prstGeom prst="rightBrace">
            <a:avLst>
              <a:gd name="adj1" fmla="val 67222"/>
              <a:gd name="adj2" fmla="val 50000"/>
            </a:avLst>
          </a:prstGeom>
          <a:noFill/>
          <a:ln w="19050">
            <a:solidFill>
              <a:schemeClr val="hlink"/>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dirty="0">
              <a:latin typeface="Calibri" pitchFamily="34" charset="0"/>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111</a:t>
            </a:fld>
            <a:endParaRPr lang="en-US" dirty="0"/>
          </a:p>
        </p:txBody>
      </p:sp>
    </p:spTree>
    <p:extLst>
      <p:ext uri="{BB962C8B-B14F-4D97-AF65-F5344CB8AC3E}">
        <p14:creationId xmlns:p14="http://schemas.microsoft.com/office/powerpoint/2010/main" val="1332642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02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902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9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4" grpId="0" animBg="1"/>
      <p:bldP spid="1290245" grpId="0" animBg="1"/>
      <p:bldP spid="1290246" grpId="0"/>
      <p:bldP spid="1290248" grpId="0"/>
      <p:bldP spid="10" grpId="0" animBg="1"/>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jdelijke aanduiding voor inhoud 4"/>
          <p:cNvSpPr>
            <a:spLocks noGrp="1"/>
          </p:cNvSpPr>
          <p:nvPr>
            <p:ph idx="1"/>
          </p:nvPr>
        </p:nvSpPr>
        <p:spPr/>
        <p:txBody>
          <a:bodyPr>
            <a:normAutofit fontScale="77500" lnSpcReduction="20000"/>
          </a:bodyPr>
          <a:lstStyle/>
          <a:p>
            <a:pPr marL="0" indent="0">
              <a:buNone/>
            </a:pPr>
            <a:r>
              <a:rPr lang="en-US" i="1" dirty="0">
                <a:solidFill>
                  <a:schemeClr val="accent2"/>
                </a:solidFill>
                <a:latin typeface="Consolas" panose="020B0609020204030204" pitchFamily="49" charset="0"/>
                <a:cs typeface="Consolas" panose="020B0609020204030204" pitchFamily="49" charset="0"/>
              </a:rPr>
              <a:t>r</a:t>
            </a:r>
            <a:r>
              <a:rPr lang="en-US" i="1" dirty="0" smtClean="0">
                <a:solidFill>
                  <a:schemeClr val="accent2"/>
                </a:solidFill>
                <a:latin typeface="Consolas" panose="020B0609020204030204" pitchFamily="49" charset="0"/>
                <a:cs typeface="Consolas" panose="020B0609020204030204" pitchFamily="49" charset="0"/>
              </a:rPr>
              <a:t>eturn-type</a:t>
            </a:r>
            <a:r>
              <a:rPr lang="en-US" i="1" dirty="0" smtClean="0">
                <a:latin typeface="Consolas" panose="020B0609020204030204" pitchFamily="49" charset="0"/>
                <a:cs typeface="Consolas" panose="020B0609020204030204" pitchFamily="49" charset="0"/>
              </a:rPr>
              <a:t> </a:t>
            </a:r>
            <a:r>
              <a:rPr lang="en-US" i="1" dirty="0" err="1" smtClean="0">
                <a:solidFill>
                  <a:schemeClr val="accent1"/>
                </a:solidFill>
                <a:latin typeface="Consolas" panose="020B0609020204030204" pitchFamily="49" charset="0"/>
                <a:cs typeface="Consolas" panose="020B0609020204030204" pitchFamily="49" charset="0"/>
              </a:rPr>
              <a:t>functie_naam</a:t>
            </a:r>
            <a:r>
              <a:rPr lang="en-US" i="1" dirty="0" smtClean="0">
                <a:latin typeface="Consolas" panose="020B0609020204030204" pitchFamily="49" charset="0"/>
                <a:cs typeface="Consolas" panose="020B0609020204030204" pitchFamily="49" charset="0"/>
              </a:rPr>
              <a:t>(</a:t>
            </a:r>
            <a:r>
              <a:rPr lang="en-US" i="1" dirty="0" smtClean="0">
                <a:solidFill>
                  <a:schemeClr val="accent3"/>
                </a:solidFill>
                <a:latin typeface="Consolas" panose="020B0609020204030204" pitchFamily="49" charset="0"/>
                <a:cs typeface="Consolas" panose="020B0609020204030204" pitchFamily="49" charset="0"/>
              </a:rPr>
              <a:t>parameter-</a:t>
            </a:r>
            <a:r>
              <a:rPr lang="en-US" i="1" dirty="0" err="1" smtClean="0">
                <a:solidFill>
                  <a:schemeClr val="accent3"/>
                </a:solidFill>
                <a:latin typeface="Consolas" panose="020B0609020204030204" pitchFamily="49" charset="0"/>
                <a:cs typeface="Consolas" panose="020B0609020204030204" pitchFamily="49" charset="0"/>
              </a:rPr>
              <a:t>lijst</a:t>
            </a:r>
            <a:r>
              <a:rPr lang="en-US" i="1" dirty="0" smtClean="0">
                <a:latin typeface="Consolas" panose="020B0609020204030204" pitchFamily="49" charset="0"/>
                <a:cs typeface="Consolas" panose="020B0609020204030204" pitchFamily="49" charset="0"/>
              </a:rPr>
              <a:t>)</a:t>
            </a:r>
          </a:p>
          <a:p>
            <a:pPr marL="0" indent="0">
              <a:buNone/>
            </a:pPr>
            <a:r>
              <a:rPr lang="en-US" i="1" dirty="0" smtClean="0">
                <a:latin typeface="Consolas" panose="020B0609020204030204" pitchFamily="49" charset="0"/>
                <a:cs typeface="Consolas" panose="020B0609020204030204" pitchFamily="49" charset="0"/>
              </a:rPr>
              <a:t>{ </a:t>
            </a:r>
          </a:p>
          <a:p>
            <a:pPr marL="0" indent="0">
              <a:buNone/>
            </a:pPr>
            <a:r>
              <a:rPr lang="en-US" i="1" dirty="0">
                <a:latin typeface="Consolas" panose="020B0609020204030204" pitchFamily="49" charset="0"/>
                <a:cs typeface="Consolas" panose="020B0609020204030204" pitchFamily="49" charset="0"/>
              </a:rPr>
              <a:t>	</a:t>
            </a:r>
            <a:r>
              <a:rPr lang="en-US" i="1" dirty="0" err="1">
                <a:latin typeface="Consolas" panose="020B0609020204030204" pitchFamily="49" charset="0"/>
                <a:cs typeface="Consolas" panose="020B0609020204030204" pitchFamily="49" charset="0"/>
              </a:rPr>
              <a:t>Declaraties</a:t>
            </a:r>
            <a:r>
              <a:rPr lang="nl-NL" dirty="0">
                <a:solidFill>
                  <a:srgbClr val="000000"/>
                </a:solidFill>
                <a:highlight>
                  <a:srgbClr val="FFFFFF"/>
                </a:highlight>
                <a:latin typeface="Consolas" panose="020B0609020204030204" pitchFamily="49" charset="0"/>
              </a:rPr>
              <a:t>;</a:t>
            </a:r>
            <a:endParaRPr lang="en-US" i="1" dirty="0">
              <a:latin typeface="Consolas" panose="020B0609020204030204" pitchFamily="49" charset="0"/>
              <a:cs typeface="Consolas" panose="020B0609020204030204" pitchFamily="49" charset="0"/>
            </a:endParaRPr>
          </a:p>
          <a:p>
            <a:pPr marL="0" indent="0">
              <a:buNone/>
            </a:pPr>
            <a:r>
              <a:rPr lang="en-US" i="1" dirty="0">
                <a:latin typeface="Consolas" panose="020B0609020204030204" pitchFamily="49" charset="0"/>
                <a:cs typeface="Consolas" panose="020B0609020204030204" pitchFamily="49" charset="0"/>
              </a:rPr>
              <a:t>	Statements</a:t>
            </a:r>
            <a:r>
              <a:rPr lang="nl-NL" dirty="0">
                <a:solidFill>
                  <a:srgbClr val="000000"/>
                </a:solidFill>
                <a:highlight>
                  <a:srgbClr val="FFFFFF"/>
                </a:highlight>
                <a:latin typeface="Consolas" panose="020B0609020204030204" pitchFamily="49" charset="0"/>
              </a:rPr>
              <a:t>;</a:t>
            </a:r>
            <a:endParaRPr lang="en-US" i="1" dirty="0">
              <a:latin typeface="Consolas" panose="020B0609020204030204" pitchFamily="49" charset="0"/>
              <a:cs typeface="Consolas" panose="020B0609020204030204" pitchFamily="49" charset="0"/>
            </a:endParaRPr>
          </a:p>
          <a:p>
            <a:pPr marL="0" indent="0">
              <a:buNone/>
            </a:pPr>
            <a:r>
              <a:rPr lang="en-US" i="1" dirty="0">
                <a:latin typeface="Consolas" panose="020B0609020204030204" pitchFamily="49" charset="0"/>
                <a:cs typeface="Consolas" panose="020B0609020204030204" pitchFamily="49" charset="0"/>
              </a:rPr>
              <a:t>	</a:t>
            </a:r>
            <a:r>
              <a:rPr lang="nl-NL" dirty="0">
                <a:solidFill>
                  <a:srgbClr val="000000"/>
                </a:solidFill>
                <a:highlight>
                  <a:srgbClr val="FFFFFF"/>
                </a:highlight>
                <a:latin typeface="Consolas" panose="020B0609020204030204" pitchFamily="49" charset="0"/>
              </a:rPr>
              <a:t>return </a:t>
            </a:r>
            <a:r>
              <a:rPr lang="en-US" i="1" dirty="0" err="1">
                <a:solidFill>
                  <a:schemeClr val="accent2"/>
                </a:solidFill>
                <a:latin typeface="Consolas" panose="020B0609020204030204" pitchFamily="49" charset="0"/>
                <a:cs typeface="Consolas" panose="020B0609020204030204" pitchFamily="49" charset="0"/>
              </a:rPr>
              <a:t>waarde</a:t>
            </a:r>
            <a:r>
              <a:rPr lang="nl-NL" dirty="0">
                <a:solidFill>
                  <a:srgbClr val="000000"/>
                </a:solidFill>
                <a:highlight>
                  <a:srgbClr val="FFFFFF"/>
                </a:highlight>
                <a:latin typeface="Consolas" panose="020B0609020204030204" pitchFamily="49" charset="0"/>
              </a:rPr>
              <a:t>;</a:t>
            </a:r>
          </a:p>
          <a:p>
            <a:pPr marL="0" indent="0">
              <a:buNone/>
            </a:pPr>
            <a:r>
              <a:rPr lang="en-US" i="1" dirty="0" smtClean="0">
                <a:latin typeface="Consolas" panose="020B0609020204030204" pitchFamily="49" charset="0"/>
                <a:cs typeface="Consolas" panose="020B0609020204030204" pitchFamily="49" charset="0"/>
              </a:rPr>
              <a:t>} </a:t>
            </a:r>
          </a:p>
          <a:p>
            <a:pPr marL="0" indent="0">
              <a:buNone/>
            </a:pPr>
            <a:endParaRPr lang="en-US" i="1" dirty="0" smtClean="0">
              <a:latin typeface="Consolas" panose="020B0609020204030204" pitchFamily="49" charset="0"/>
              <a:cs typeface="Consolas" panose="020B0609020204030204" pitchFamily="49" charset="0"/>
            </a:endParaRPr>
          </a:p>
          <a:p>
            <a:pPr marL="0" indent="0">
              <a:buNone/>
            </a:pPr>
            <a:endParaRPr lang="en-US" i="1" dirty="0">
              <a:latin typeface="Consolas" panose="020B0609020204030204" pitchFamily="49" charset="0"/>
              <a:cs typeface="Consolas" panose="020B0609020204030204" pitchFamily="49" charset="0"/>
            </a:endParaRPr>
          </a:p>
          <a:p>
            <a:pPr marL="0" indent="0">
              <a:buNone/>
            </a:pPr>
            <a:r>
              <a:rPr lang="nl-NL" dirty="0">
                <a:solidFill>
                  <a:srgbClr val="0000FF"/>
                </a:solidFill>
                <a:highlight>
                  <a:srgbClr val="FFFFFF"/>
                </a:highlight>
                <a:latin typeface="Consolas" panose="020B0609020204030204" pitchFamily="49" charset="0"/>
              </a:rPr>
              <a:t>int</a:t>
            </a:r>
            <a:r>
              <a:rPr lang="nl-NL" dirty="0">
                <a:solidFill>
                  <a:srgbClr val="000000"/>
                </a:solidFill>
                <a:highlight>
                  <a:srgbClr val="FFFFFF"/>
                </a:highlight>
                <a:latin typeface="Consolas" panose="020B0609020204030204" pitchFamily="49" charset="0"/>
              </a:rPr>
              <a:t> </a:t>
            </a:r>
            <a:r>
              <a:rPr lang="nl-NL" dirty="0" err="1" smtClean="0">
                <a:solidFill>
                  <a:srgbClr val="000000"/>
                </a:solidFill>
                <a:highlight>
                  <a:srgbClr val="FFFFFF"/>
                </a:highlight>
                <a:latin typeface="Consolas" panose="020B0609020204030204" pitchFamily="49" charset="0"/>
              </a:rPr>
              <a:t>naamVanFunctie</a:t>
            </a:r>
            <a:r>
              <a:rPr lang="nl-NL" dirty="0" smtClean="0">
                <a:solidFill>
                  <a:srgbClr val="000000"/>
                </a:solidFill>
                <a:highlight>
                  <a:srgbClr val="FFFFFF"/>
                </a:highlight>
                <a:latin typeface="Consolas" panose="020B0609020204030204" pitchFamily="49" charset="0"/>
              </a:rPr>
              <a:t>(</a:t>
            </a:r>
            <a:r>
              <a:rPr lang="nl-NL" dirty="0" smtClean="0">
                <a:solidFill>
                  <a:srgbClr val="0000FF"/>
                </a:solidFill>
                <a:highlight>
                  <a:srgbClr val="FFFFFF"/>
                </a:highlight>
                <a:latin typeface="Consolas" panose="020B0609020204030204" pitchFamily="49" charset="0"/>
              </a:rPr>
              <a:t>int</a:t>
            </a:r>
            <a:r>
              <a:rPr lang="nl-NL" dirty="0" smtClean="0">
                <a:solidFill>
                  <a:srgbClr val="000000"/>
                </a:solidFill>
                <a:highlight>
                  <a:srgbClr val="FFFFFF"/>
                </a:highlight>
                <a:latin typeface="Consolas" panose="020B0609020204030204" pitchFamily="49" charset="0"/>
              </a:rPr>
              <a:t> </a:t>
            </a:r>
            <a:r>
              <a:rPr lang="nl-NL" dirty="0">
                <a:solidFill>
                  <a:srgbClr val="000000"/>
                </a:solidFill>
                <a:highlight>
                  <a:srgbClr val="FFFFFF"/>
                </a:highlight>
                <a:latin typeface="Consolas" panose="020B0609020204030204" pitchFamily="49" charset="0"/>
              </a:rPr>
              <a:t>parameter){</a:t>
            </a:r>
          </a:p>
          <a:p>
            <a:pPr marL="0" indent="0">
              <a:buNone/>
            </a:pPr>
            <a:r>
              <a:rPr lang="nl-NL" dirty="0" smtClean="0">
                <a:solidFill>
                  <a:srgbClr val="0000FF"/>
                </a:solidFill>
                <a:highlight>
                  <a:srgbClr val="FFFFFF"/>
                </a:highlight>
                <a:latin typeface="Consolas" panose="020B0609020204030204" pitchFamily="49" charset="0"/>
              </a:rPr>
              <a:t>	int</a:t>
            </a:r>
            <a:r>
              <a:rPr lang="nl-NL" dirty="0" smtClean="0">
                <a:solidFill>
                  <a:srgbClr val="000000"/>
                </a:solidFill>
                <a:highlight>
                  <a:srgbClr val="FFFFFF"/>
                </a:highlight>
                <a:latin typeface="Consolas" panose="020B0609020204030204" pitchFamily="49" charset="0"/>
              </a:rPr>
              <a:t> </a:t>
            </a:r>
            <a:r>
              <a:rPr lang="nl-NL" dirty="0">
                <a:solidFill>
                  <a:srgbClr val="000000"/>
                </a:solidFill>
                <a:highlight>
                  <a:srgbClr val="FFFFFF"/>
                </a:highlight>
                <a:latin typeface="Consolas" panose="020B0609020204030204" pitchFamily="49" charset="0"/>
              </a:rPr>
              <a:t>onzin = 0;</a:t>
            </a:r>
          </a:p>
          <a:p>
            <a:pPr marL="0" indent="0">
              <a:buNone/>
            </a:pPr>
            <a:r>
              <a:rPr lang="nl-NL" dirty="0" smtClean="0">
                <a:solidFill>
                  <a:srgbClr val="000000"/>
                </a:solidFill>
                <a:highlight>
                  <a:srgbClr val="FFFFFF"/>
                </a:highlight>
                <a:latin typeface="Consolas" panose="020B0609020204030204" pitchFamily="49" charset="0"/>
              </a:rPr>
              <a:t>	onzin </a:t>
            </a:r>
            <a:r>
              <a:rPr lang="nl-NL" dirty="0">
                <a:solidFill>
                  <a:srgbClr val="000000"/>
                </a:solidFill>
                <a:highlight>
                  <a:srgbClr val="FFFFFF"/>
                </a:highlight>
                <a:latin typeface="Consolas" panose="020B0609020204030204" pitchFamily="49" charset="0"/>
              </a:rPr>
              <a:t>= onzin*parameter</a:t>
            </a:r>
            <a:r>
              <a:rPr lang="nl-NL" dirty="0" smtClean="0">
                <a:solidFill>
                  <a:srgbClr val="000000"/>
                </a:solidFill>
                <a:highlight>
                  <a:srgbClr val="FFFFFF"/>
                </a:highlight>
                <a:latin typeface="Consolas" panose="020B0609020204030204" pitchFamily="49" charset="0"/>
              </a:rPr>
              <a:t>;</a:t>
            </a:r>
          </a:p>
          <a:p>
            <a:pPr marL="0" indent="0">
              <a:buNone/>
            </a:pPr>
            <a:r>
              <a:rPr lang="nl-NL" dirty="0">
                <a:solidFill>
                  <a:srgbClr val="000000"/>
                </a:solidFill>
                <a:highlight>
                  <a:srgbClr val="FFFFFF"/>
                </a:highlight>
                <a:latin typeface="Consolas" panose="020B0609020204030204" pitchFamily="49" charset="0"/>
              </a:rPr>
              <a:t>	</a:t>
            </a:r>
            <a:r>
              <a:rPr lang="nl-NL" dirty="0" smtClean="0">
                <a:solidFill>
                  <a:srgbClr val="000000"/>
                </a:solidFill>
                <a:highlight>
                  <a:srgbClr val="FFFFFF"/>
                </a:highlight>
                <a:latin typeface="Consolas" panose="020B0609020204030204" pitchFamily="49" charset="0"/>
              </a:rPr>
              <a:t>return onzin; </a:t>
            </a:r>
            <a:endParaRPr lang="nl-NL" dirty="0">
              <a:solidFill>
                <a:srgbClr val="000000"/>
              </a:solidFill>
              <a:highlight>
                <a:srgbClr val="FFFFFF"/>
              </a:highlight>
              <a:latin typeface="Consolas" panose="020B0609020204030204" pitchFamily="49" charset="0"/>
            </a:endParaRPr>
          </a:p>
          <a:p>
            <a:pPr marL="0" indent="0">
              <a:buNone/>
            </a:pPr>
            <a:r>
              <a:rPr lang="nl-NL" dirty="0" smtClean="0">
                <a:solidFill>
                  <a:srgbClr val="000000"/>
                </a:solidFill>
                <a:highlight>
                  <a:srgbClr val="FFFFFF"/>
                </a:highlight>
                <a:latin typeface="Consolas" panose="020B0609020204030204" pitchFamily="49" charset="0"/>
              </a:rPr>
              <a:t>}</a:t>
            </a:r>
            <a:endParaRPr lang="nl-NL" i="1" dirty="0">
              <a:latin typeface="Consolas" panose="020B0609020204030204" pitchFamily="49" charset="0"/>
              <a:cs typeface="Consolas" panose="020B0609020204030204" pitchFamily="49" charset="0"/>
            </a:endParaRPr>
          </a:p>
        </p:txBody>
      </p:sp>
      <p:sp>
        <p:nvSpPr>
          <p:cNvPr id="2" name="Titel 1"/>
          <p:cNvSpPr>
            <a:spLocks noGrp="1"/>
          </p:cNvSpPr>
          <p:nvPr>
            <p:ph type="title"/>
          </p:nvPr>
        </p:nvSpPr>
        <p:spPr/>
        <p:txBody>
          <a:bodyPr/>
          <a:lstStyle/>
          <a:p>
            <a:r>
              <a:rPr lang="en-US" dirty="0" err="1" smtClean="0"/>
              <a:t>Opbouw</a:t>
            </a:r>
            <a:r>
              <a:rPr lang="en-US" dirty="0" smtClean="0"/>
              <a:t> van </a:t>
            </a:r>
            <a:r>
              <a:rPr lang="en-US" dirty="0" err="1" smtClean="0"/>
              <a:t>een</a:t>
            </a:r>
            <a:r>
              <a:rPr lang="en-US" dirty="0" smtClean="0"/>
              <a:t> </a:t>
            </a:r>
            <a:r>
              <a:rPr lang="en-US" dirty="0" err="1" smtClean="0"/>
              <a:t>functie</a:t>
            </a:r>
            <a:endParaRPr lang="nl-NL" dirty="0"/>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112</a:t>
            </a:fld>
            <a:endParaRPr lang="en-US" dirty="0"/>
          </a:p>
        </p:txBody>
      </p:sp>
      <p:sp>
        <p:nvSpPr>
          <p:cNvPr id="10" name="Toelichting met afgeronde rechthoek 9"/>
          <p:cNvSpPr/>
          <p:nvPr/>
        </p:nvSpPr>
        <p:spPr>
          <a:xfrm>
            <a:off x="7164288" y="1988840"/>
            <a:ext cx="1378024" cy="504056"/>
          </a:xfrm>
          <a:prstGeom prst="wedgeRoundRectCallout">
            <a:avLst>
              <a:gd name="adj1" fmla="val -121372"/>
              <a:gd name="adj2" fmla="val 40511"/>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opbouw</a:t>
            </a:r>
            <a:endParaRPr lang="nl-NL" dirty="0" err="1" smtClean="0">
              <a:solidFill>
                <a:sysClr val="windowText" lastClr="000000"/>
              </a:solidFill>
            </a:endParaRPr>
          </a:p>
        </p:txBody>
      </p:sp>
      <p:sp>
        <p:nvSpPr>
          <p:cNvPr id="11" name="Toelichting met afgeronde rechthoek 10"/>
          <p:cNvSpPr/>
          <p:nvPr/>
        </p:nvSpPr>
        <p:spPr>
          <a:xfrm>
            <a:off x="7164288" y="4005064"/>
            <a:ext cx="1378024" cy="504056"/>
          </a:xfrm>
          <a:prstGeom prst="wedgeRoundRectCallout">
            <a:avLst>
              <a:gd name="adj1" fmla="val -139469"/>
              <a:gd name="adj2" fmla="val 62500"/>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voorbeeld</a:t>
            </a:r>
            <a:endParaRPr lang="nl-NL" dirty="0" err="1" smtClean="0">
              <a:solidFill>
                <a:sysClr val="windowText" lastClr="000000"/>
              </a:solidFill>
            </a:endParaRPr>
          </a:p>
        </p:txBody>
      </p:sp>
      <p:sp>
        <p:nvSpPr>
          <p:cNvPr id="8" name="Text Box 4"/>
          <p:cNvSpPr txBox="1">
            <a:spLocks noChangeArrowheads="1"/>
          </p:cNvSpPr>
          <p:nvPr/>
        </p:nvSpPr>
        <p:spPr bwMode="auto">
          <a:xfrm>
            <a:off x="5588941" y="5025510"/>
            <a:ext cx="2842917" cy="1571842"/>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smtClean="0">
                <a:solidFill>
                  <a:sysClr val="windowText" lastClr="000000"/>
                </a:solidFill>
                <a:latin typeface="+mn-lt"/>
              </a:rPr>
              <a:t>Wat moet worden aangepast om een </a:t>
            </a:r>
            <a:r>
              <a:rPr lang="nl-NL" b="1" dirty="0" smtClean="0">
                <a:solidFill>
                  <a:sysClr val="windowText" lastClr="000000"/>
                </a:solidFill>
                <a:latin typeface="+mn-lt"/>
              </a:rPr>
              <a:t>x</a:t>
            </a:r>
            <a:r>
              <a:rPr lang="nl-NL" dirty="0" smtClean="0">
                <a:solidFill>
                  <a:sysClr val="windowText" lastClr="000000"/>
                </a:solidFill>
                <a:latin typeface="+mn-lt"/>
              </a:rPr>
              <a:t> </a:t>
            </a:r>
            <a:r>
              <a:rPr lang="nl-NL" b="1" dirty="0" smtClean="0">
                <a:solidFill>
                  <a:sysClr val="windowText" lastClr="000000"/>
                </a:solidFill>
                <a:latin typeface="+mn-lt"/>
              </a:rPr>
              <a:t>aantal</a:t>
            </a:r>
            <a:r>
              <a:rPr lang="nl-NL" dirty="0" smtClean="0">
                <a:solidFill>
                  <a:sysClr val="windowText" lastClr="000000"/>
                </a:solidFill>
                <a:latin typeface="+mn-lt"/>
              </a:rPr>
              <a:t> </a:t>
            </a:r>
            <a:r>
              <a:rPr lang="nl-NL" dirty="0">
                <a:solidFill>
                  <a:sysClr val="windowText" lastClr="000000"/>
                </a:solidFill>
                <a:latin typeface="+mn-lt"/>
              </a:rPr>
              <a:t>regels over te </a:t>
            </a:r>
            <a:r>
              <a:rPr lang="nl-NL" dirty="0" smtClean="0">
                <a:solidFill>
                  <a:sysClr val="windowText" lastClr="000000"/>
                </a:solidFill>
                <a:latin typeface="+mn-lt"/>
              </a:rPr>
              <a:t>slaan?</a:t>
            </a:r>
            <a:endParaRPr lang="nl-NL" dirty="0">
              <a:solidFill>
                <a:sysClr val="windowText" lastClr="000000"/>
              </a:solidFill>
              <a:latin typeface="+mn-lt"/>
            </a:endParaRPr>
          </a:p>
        </p:txBody>
      </p:sp>
    </p:spTree>
    <p:extLst>
      <p:ext uri="{BB962C8B-B14F-4D97-AF65-F5344CB8AC3E}">
        <p14:creationId xmlns:p14="http://schemas.microsoft.com/office/powerpoint/2010/main" val="231516839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ext Box 3"/>
          <p:cNvSpPr txBox="1">
            <a:spLocks noChangeArrowheads="1"/>
          </p:cNvSpPr>
          <p:nvPr/>
        </p:nvSpPr>
        <p:spPr bwMode="auto">
          <a:xfrm>
            <a:off x="323850" y="1196975"/>
            <a:ext cx="8679929" cy="471116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void</a:t>
            </a:r>
            <a:r>
              <a:rPr lang="en-US" sz="2000" dirty="0">
                <a:solidFill>
                  <a:schemeClr val="tx1"/>
                </a:solidFill>
                <a:latin typeface="Consolas"/>
              </a:rPr>
              <a:t> </a:t>
            </a:r>
            <a:r>
              <a:rPr lang="en-US" sz="2000" dirty="0" err="1">
                <a:solidFill>
                  <a:schemeClr val="tx1"/>
                </a:solidFill>
                <a:latin typeface="Consolas"/>
              </a:rPr>
              <a:t>slaRegelsOver</a:t>
            </a:r>
            <a:r>
              <a:rPr lang="en-US" sz="2000" dirty="0">
                <a:solidFill>
                  <a:schemeClr val="tx1"/>
                </a:solidFill>
                <a:latin typeface="Consolas"/>
              </a:rPr>
              <a:t>(</a:t>
            </a:r>
            <a:r>
              <a:rPr lang="en-US" sz="2000" b="1" dirty="0" err="1">
                <a:latin typeface="Consolas"/>
              </a:rPr>
              <a:t>int</a:t>
            </a:r>
            <a:r>
              <a:rPr lang="en-US" sz="2000" b="1" dirty="0">
                <a:latin typeface="Consolas"/>
              </a:rPr>
              <a:t> </a:t>
            </a:r>
            <a:r>
              <a:rPr lang="en-US" sz="2000" b="1" dirty="0" err="1">
                <a:solidFill>
                  <a:schemeClr val="tx1"/>
                </a:solidFill>
                <a:latin typeface="Consolas"/>
              </a:rPr>
              <a:t>aantal</a:t>
            </a:r>
            <a:r>
              <a:rPr lang="en-US" sz="2000" dirty="0">
                <a:solidFill>
                  <a:schemeClr val="tx1"/>
                </a:solidFill>
                <a:latin typeface="Consolas"/>
              </a:rPr>
              <a:t>) {</a:t>
            </a:r>
          </a:p>
          <a:p>
            <a:pPr algn="l"/>
            <a:r>
              <a:rPr lang="en-US" sz="2000" dirty="0" smtClean="0">
                <a:solidFill>
                  <a:schemeClr val="tx1"/>
                </a:solidFill>
                <a:latin typeface="Consolas"/>
              </a:rPr>
              <a:t>    </a:t>
            </a:r>
            <a:r>
              <a:rPr lang="en-US" sz="2000" dirty="0" err="1" smtClean="0">
                <a:latin typeface="Consolas"/>
              </a:rPr>
              <a:t>int</a:t>
            </a:r>
            <a:r>
              <a:rPr lang="en-US" sz="2000" dirty="0" smtClean="0">
                <a:solidFill>
                  <a:schemeClr val="tx1"/>
                </a:solidFill>
                <a:latin typeface="Consolas"/>
              </a:rPr>
              <a:t> </a:t>
            </a:r>
            <a:r>
              <a:rPr lang="en-US" sz="2000" dirty="0">
                <a:solidFill>
                  <a:schemeClr val="tx1"/>
                </a:solidFill>
                <a:latin typeface="Consolas"/>
              </a:rPr>
              <a:t>teller;</a:t>
            </a:r>
          </a:p>
          <a:p>
            <a:pPr algn="l"/>
            <a:r>
              <a:rPr lang="en-US" sz="2000" dirty="0" smtClean="0">
                <a:solidFill>
                  <a:schemeClr val="tx1"/>
                </a:solidFill>
                <a:latin typeface="Consolas"/>
              </a:rPr>
              <a:t>    </a:t>
            </a:r>
            <a:r>
              <a:rPr lang="en-US" sz="2000" dirty="0" smtClean="0">
                <a:latin typeface="Consolas"/>
              </a:rPr>
              <a:t>for</a:t>
            </a:r>
            <a:r>
              <a:rPr lang="en-US" sz="2000" dirty="0" smtClean="0">
                <a:solidFill>
                  <a:schemeClr val="tx1"/>
                </a:solidFill>
                <a:latin typeface="Consolas"/>
              </a:rPr>
              <a:t> </a:t>
            </a:r>
            <a:r>
              <a:rPr lang="en-US" sz="2000" dirty="0">
                <a:solidFill>
                  <a:schemeClr val="tx1"/>
                </a:solidFill>
                <a:latin typeface="Consolas"/>
              </a:rPr>
              <a:t>(teller = 0; teller &lt; </a:t>
            </a:r>
            <a:r>
              <a:rPr lang="en-US" sz="2000" b="1" dirty="0" err="1">
                <a:solidFill>
                  <a:schemeClr val="tx1"/>
                </a:solidFill>
                <a:latin typeface="Consolas"/>
              </a:rPr>
              <a:t>aantal</a:t>
            </a:r>
            <a:r>
              <a:rPr lang="en-US" sz="2000" dirty="0">
                <a:solidFill>
                  <a:schemeClr val="tx1"/>
                </a:solidFill>
                <a:latin typeface="Consolas"/>
              </a:rPr>
              <a:t>; teller = teller + 1) {</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"\n"</a:t>
            </a:r>
            <a:r>
              <a:rPr lang="en-US" sz="2000" dirty="0">
                <a:solidFill>
                  <a:schemeClr val="tx1"/>
                </a:solidFill>
                <a:latin typeface="Consolas"/>
              </a:rPr>
              <a:t>);</a:t>
            </a:r>
          </a:p>
          <a:p>
            <a:pPr algn="l"/>
            <a:r>
              <a:rPr lang="en-US" sz="2000" dirty="0" smtClean="0">
                <a:solidFill>
                  <a:schemeClr val="tx1"/>
                </a:solidFill>
                <a:latin typeface="Consolas"/>
              </a:rPr>
              <a:t>    }</a:t>
            </a:r>
            <a:endParaRPr lang="en-US" sz="2000" dirty="0">
              <a:solidFill>
                <a:schemeClr val="tx1"/>
              </a:solidFill>
              <a:latin typeface="Consolas"/>
            </a:endParaRPr>
          </a:p>
          <a:p>
            <a:pPr algn="l"/>
            <a:r>
              <a:rPr lang="en-US" sz="2000" dirty="0">
                <a:solidFill>
                  <a:schemeClr val="tx1"/>
                </a:solidFill>
                <a:latin typeface="Consolas"/>
              </a:rPr>
              <a:t>}</a:t>
            </a:r>
          </a:p>
          <a:p>
            <a:pPr algn="l"/>
            <a:endParaRPr lang="en-US" sz="2000" dirty="0">
              <a:solidFill>
                <a:schemeClr val="tx1"/>
              </a:solidFill>
              <a:latin typeface="Consolas"/>
            </a:endParaRPr>
          </a:p>
          <a:p>
            <a:pPr algn="l"/>
            <a:r>
              <a:rPr lang="en-US" sz="2000" dirty="0" err="1">
                <a:latin typeface="Consolas"/>
              </a:rPr>
              <a:t>int</a:t>
            </a:r>
            <a:r>
              <a:rPr lang="en-US" sz="2000" dirty="0">
                <a:solidFill>
                  <a:schemeClr val="tx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a:solidFill>
                  <a:srgbClr val="008000"/>
                </a:solidFill>
                <a:latin typeface="Consolas"/>
              </a:rPr>
              <a:t>…</a:t>
            </a:r>
          </a:p>
          <a:p>
            <a:pPr algn="l"/>
            <a:r>
              <a:rPr lang="en-US" sz="2000" dirty="0" smtClean="0">
                <a:solidFill>
                  <a:schemeClr val="tx1"/>
                </a:solidFill>
                <a:latin typeface="Consolas"/>
              </a:rPr>
              <a:t>    </a:t>
            </a:r>
            <a:r>
              <a:rPr lang="en-US" sz="2000" dirty="0" err="1" smtClean="0">
                <a:solidFill>
                  <a:schemeClr val="tx1"/>
                </a:solidFill>
                <a:latin typeface="Consolas"/>
              </a:rPr>
              <a:t>slaRegelsOver</a:t>
            </a:r>
            <a:r>
              <a:rPr lang="en-US" sz="2000" dirty="0" smtClean="0">
                <a:solidFill>
                  <a:schemeClr val="tx1"/>
                </a:solidFill>
                <a:latin typeface="Consolas"/>
              </a:rPr>
              <a:t>(</a:t>
            </a:r>
            <a:r>
              <a:rPr lang="en-US" sz="2000" b="1" dirty="0" smtClean="0">
                <a:solidFill>
                  <a:schemeClr val="tx1"/>
                </a:solidFill>
                <a:latin typeface="Consolas"/>
              </a:rPr>
              <a:t>3</a:t>
            </a:r>
            <a:r>
              <a:rPr lang="en-US" sz="2000" dirty="0">
                <a:solidFill>
                  <a:schemeClr val="tx1"/>
                </a:solidFill>
                <a:latin typeface="Consolas"/>
              </a:rPr>
              <a:t>);</a:t>
            </a:r>
          </a:p>
          <a:p>
            <a:pPr algn="l"/>
            <a:r>
              <a:rPr lang="en-US" sz="2000" dirty="0">
                <a:solidFill>
                  <a:srgbClr val="008000"/>
                </a:solidFill>
                <a:latin typeface="Consolas"/>
              </a:rPr>
              <a:t>…</a:t>
            </a:r>
          </a:p>
          <a:p>
            <a:pPr algn="l"/>
            <a:r>
              <a:rPr lang="en-US" sz="2000" dirty="0" smtClean="0">
                <a:latin typeface="Consolas"/>
              </a:rPr>
              <a:t>    </a:t>
            </a:r>
            <a:r>
              <a:rPr lang="en-US" sz="2000" dirty="0" err="1" smtClean="0">
                <a:solidFill>
                  <a:schemeClr val="tx1"/>
                </a:solidFill>
                <a:latin typeface="Consolas"/>
              </a:rPr>
              <a:t>slaRegelsOver</a:t>
            </a:r>
            <a:r>
              <a:rPr lang="en-US" sz="2000" dirty="0" smtClean="0">
                <a:solidFill>
                  <a:schemeClr val="tx1"/>
                </a:solidFill>
                <a:latin typeface="Consolas"/>
              </a:rPr>
              <a:t>(</a:t>
            </a:r>
            <a:r>
              <a:rPr lang="en-US" sz="2000" b="1" dirty="0" smtClean="0">
                <a:solidFill>
                  <a:schemeClr val="tx1"/>
                </a:solidFill>
                <a:latin typeface="Consolas"/>
              </a:rPr>
              <a:t>4</a:t>
            </a:r>
            <a:r>
              <a:rPr lang="en-US" sz="2000" dirty="0">
                <a:solidFill>
                  <a:schemeClr val="tx1"/>
                </a:solidFill>
                <a:latin typeface="Consolas"/>
              </a:rPr>
              <a:t>);</a:t>
            </a:r>
          </a:p>
          <a:p>
            <a:pPr algn="l"/>
            <a:r>
              <a:rPr lang="en-US" sz="2000" dirty="0">
                <a:solidFill>
                  <a:srgbClr val="008000"/>
                </a:solidFill>
                <a:latin typeface="Consolas"/>
              </a:rPr>
              <a:t>…</a:t>
            </a:r>
          </a:p>
          <a:p>
            <a:pPr algn="l"/>
            <a:r>
              <a:rPr lang="en-US" sz="2000" dirty="0" smtClean="0">
                <a:solidFill>
                  <a:schemeClr val="tx1"/>
                </a:solidFill>
                <a:latin typeface="Consolas"/>
              </a:rPr>
              <a:t>    </a:t>
            </a:r>
            <a:r>
              <a:rPr lang="en-US" sz="2000" dirty="0" smtClean="0">
                <a:latin typeface="Consolas"/>
              </a:rPr>
              <a:t>return</a:t>
            </a:r>
            <a:r>
              <a:rPr lang="en-US" sz="2000" dirty="0" smtClean="0">
                <a:solidFill>
                  <a:schemeClr val="tx1"/>
                </a:solidFill>
                <a:latin typeface="Consolas"/>
              </a:rPr>
              <a:t> </a:t>
            </a:r>
            <a:r>
              <a:rPr lang="en-US" sz="2000" dirty="0">
                <a:solidFill>
                  <a:schemeClr val="tx1"/>
                </a:solidFill>
                <a:latin typeface="Consolas"/>
              </a:rPr>
              <a:t>0;</a:t>
            </a:r>
          </a:p>
          <a:p>
            <a:pPr algn="l"/>
            <a:r>
              <a:rPr lang="en-US" sz="2000" dirty="0">
                <a:solidFill>
                  <a:schemeClr val="tx1"/>
                </a:solidFill>
                <a:latin typeface="Consolas"/>
              </a:rPr>
              <a:t>}</a:t>
            </a:r>
            <a:endParaRPr lang="nl-NL" sz="2000" dirty="0">
              <a:latin typeface="Consolas"/>
            </a:endParaRPr>
          </a:p>
        </p:txBody>
      </p:sp>
      <p:sp>
        <p:nvSpPr>
          <p:cNvPr id="64516" name="Rectangle 2"/>
          <p:cNvSpPr>
            <a:spLocks noGrp="1" noChangeArrowheads="1"/>
          </p:cNvSpPr>
          <p:nvPr>
            <p:ph type="title"/>
          </p:nvPr>
        </p:nvSpPr>
        <p:spPr/>
        <p:txBody>
          <a:bodyPr/>
          <a:lstStyle/>
          <a:p>
            <a:r>
              <a:rPr lang="en-US" dirty="0" err="1" smtClean="0"/>
              <a:t>Voorbeeld</a:t>
            </a:r>
            <a:endParaRPr lang="nl-NL" dirty="0" smtClean="0"/>
          </a:p>
        </p:txBody>
      </p:sp>
      <p:sp>
        <p:nvSpPr>
          <p:cNvPr id="1291276" name="AutoShape 12"/>
          <p:cNvSpPr>
            <a:spLocks noChangeArrowheads="1"/>
          </p:cNvSpPr>
          <p:nvPr/>
        </p:nvSpPr>
        <p:spPr bwMode="auto">
          <a:xfrm>
            <a:off x="5010085" y="332656"/>
            <a:ext cx="1218100" cy="503238"/>
          </a:xfrm>
          <a:prstGeom prst="wedgeRoundRectCallout">
            <a:avLst>
              <a:gd name="adj1" fmla="val -95753"/>
              <a:gd name="adj2" fmla="val 126355"/>
              <a:gd name="adj3" fmla="val 16667"/>
            </a:avLst>
          </a:prstGeom>
          <a:solidFill>
            <a:srgbClr val="FFFF00"/>
          </a:solidFill>
          <a:ln w="31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en-US" dirty="0">
                <a:latin typeface="+mn-lt"/>
              </a:rPr>
              <a:t>parameter</a:t>
            </a:r>
            <a:endParaRPr lang="nl-NL" dirty="0">
              <a:latin typeface="+mn-lt"/>
            </a:endParaRPr>
          </a:p>
        </p:txBody>
      </p:sp>
      <p:sp>
        <p:nvSpPr>
          <p:cNvPr id="1291277" name="AutoShape 13"/>
          <p:cNvSpPr>
            <a:spLocks noChangeArrowheads="1"/>
          </p:cNvSpPr>
          <p:nvPr/>
        </p:nvSpPr>
        <p:spPr bwMode="auto">
          <a:xfrm>
            <a:off x="4074185" y="4841203"/>
            <a:ext cx="1179257" cy="438924"/>
          </a:xfrm>
          <a:prstGeom prst="wedgeRoundRectCallout">
            <a:avLst>
              <a:gd name="adj1" fmla="val -120584"/>
              <a:gd name="adj2" fmla="val -172483"/>
              <a:gd name="adj3" fmla="val 16667"/>
            </a:avLst>
          </a:prstGeom>
          <a:solidFill>
            <a:srgbClr val="FFFF00"/>
          </a:solidFill>
          <a:ln w="31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en-US" dirty="0">
                <a:latin typeface="+mn-lt"/>
              </a:rPr>
              <a:t>argument</a:t>
            </a:r>
            <a:endParaRPr lang="nl-NL" dirty="0">
              <a:latin typeface="+mn-lt"/>
            </a:endParaRPr>
          </a:p>
        </p:txBody>
      </p:sp>
      <p:sp>
        <p:nvSpPr>
          <p:cNvPr id="1291279" name="AutoShape 15"/>
          <p:cNvSpPr>
            <a:spLocks noChangeArrowheads="1"/>
          </p:cNvSpPr>
          <p:nvPr/>
        </p:nvSpPr>
        <p:spPr bwMode="auto">
          <a:xfrm>
            <a:off x="3468249" y="5384869"/>
            <a:ext cx="1197032" cy="460172"/>
          </a:xfrm>
          <a:prstGeom prst="wedgeRoundRectCallout">
            <a:avLst>
              <a:gd name="adj1" fmla="val -69791"/>
              <a:gd name="adj2" fmla="val -156246"/>
              <a:gd name="adj3" fmla="val 16667"/>
            </a:avLst>
          </a:prstGeom>
          <a:solidFill>
            <a:srgbClr val="FFFF00"/>
          </a:solidFill>
          <a:ln w="31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en-US" dirty="0">
                <a:latin typeface="+mn-lt"/>
              </a:rPr>
              <a:t>argument</a:t>
            </a:r>
            <a:endParaRPr lang="nl-NL" dirty="0">
              <a:latin typeface="+mn-lt"/>
            </a:endParaRPr>
          </a:p>
        </p:txBody>
      </p:sp>
      <p:sp>
        <p:nvSpPr>
          <p:cNvPr id="1291280" name="AutoShape 16"/>
          <p:cNvSpPr>
            <a:spLocks noChangeArrowheads="1"/>
          </p:cNvSpPr>
          <p:nvPr/>
        </p:nvSpPr>
        <p:spPr bwMode="auto">
          <a:xfrm>
            <a:off x="5724128" y="1307286"/>
            <a:ext cx="1851120" cy="488326"/>
          </a:xfrm>
          <a:prstGeom prst="wedgeRoundRectCallout">
            <a:avLst>
              <a:gd name="adj1" fmla="val -221939"/>
              <a:gd name="adj2" fmla="val 36675"/>
              <a:gd name="adj3" fmla="val 16667"/>
            </a:avLst>
          </a:prstGeom>
          <a:solidFill>
            <a:srgbClr val="FFFF00"/>
          </a:solidFill>
          <a:ln w="31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en-US" dirty="0" err="1">
                <a:latin typeface="+mn-lt"/>
              </a:rPr>
              <a:t>lokale</a:t>
            </a:r>
            <a:r>
              <a:rPr lang="en-US" dirty="0">
                <a:latin typeface="+mn-lt"/>
              </a:rPr>
              <a:t> </a:t>
            </a:r>
            <a:r>
              <a:rPr lang="en-US" dirty="0" err="1">
                <a:latin typeface="+mn-lt"/>
              </a:rPr>
              <a:t>variabele</a:t>
            </a:r>
            <a:endParaRPr lang="nl-NL" dirty="0">
              <a:latin typeface="+mn-lt"/>
            </a:endParaRPr>
          </a:p>
        </p:txBody>
      </p:sp>
      <p:sp>
        <p:nvSpPr>
          <p:cNvPr id="1291281" name="Text Box 17"/>
          <p:cNvSpPr txBox="1">
            <a:spLocks noChangeArrowheads="1"/>
          </p:cNvSpPr>
          <p:nvPr/>
        </p:nvSpPr>
        <p:spPr bwMode="auto">
          <a:xfrm>
            <a:off x="3434638" y="2946570"/>
            <a:ext cx="5507038" cy="1202510"/>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mn-lt"/>
              </a:rPr>
              <a:t>Bij </a:t>
            </a:r>
            <a:r>
              <a:rPr lang="nl-NL" b="1" dirty="0">
                <a:latin typeface="+mn-lt"/>
              </a:rPr>
              <a:t>aanroep</a:t>
            </a:r>
            <a:r>
              <a:rPr lang="nl-NL" dirty="0">
                <a:latin typeface="+mn-lt"/>
              </a:rPr>
              <a:t> van de functie wordt de </a:t>
            </a:r>
            <a:r>
              <a:rPr lang="nl-NL" b="1" dirty="0">
                <a:latin typeface="+mn-lt"/>
              </a:rPr>
              <a:t>waarde</a:t>
            </a:r>
            <a:r>
              <a:rPr lang="nl-NL" dirty="0">
                <a:latin typeface="+mn-lt"/>
              </a:rPr>
              <a:t> van het argument </a:t>
            </a:r>
            <a:r>
              <a:rPr lang="nl-NL" b="1" dirty="0">
                <a:latin typeface="+mn-lt"/>
              </a:rPr>
              <a:t>gekopieerd</a:t>
            </a:r>
            <a:r>
              <a:rPr lang="nl-NL" dirty="0">
                <a:latin typeface="+mn-lt"/>
              </a:rPr>
              <a:t> naar de parameter (</a:t>
            </a:r>
            <a:r>
              <a:rPr lang="nl-NL" i="1" u="sng" dirty="0">
                <a:latin typeface="+mn-lt"/>
              </a:rPr>
              <a:t>call</a:t>
            </a:r>
            <a:r>
              <a:rPr lang="nl-NL" i="1" dirty="0">
                <a:latin typeface="+mn-lt"/>
              </a:rPr>
              <a:t> </a:t>
            </a:r>
            <a:r>
              <a:rPr lang="nl-NL" i="1" dirty="0" err="1">
                <a:latin typeface="+mn-lt"/>
              </a:rPr>
              <a:t>by</a:t>
            </a:r>
            <a:r>
              <a:rPr lang="nl-NL" i="1" dirty="0">
                <a:latin typeface="+mn-lt"/>
              </a:rPr>
              <a:t> </a:t>
            </a:r>
            <a:r>
              <a:rPr lang="nl-NL" i="1" dirty="0" err="1">
                <a:latin typeface="+mn-lt"/>
              </a:rPr>
              <a:t>value</a:t>
            </a:r>
            <a:r>
              <a:rPr lang="nl-NL" dirty="0">
                <a:latin typeface="+mn-lt"/>
              </a:rPr>
              <a:t>)</a:t>
            </a:r>
            <a:endParaRPr lang="nl-NL" dirty="0">
              <a:solidFill>
                <a:schemeClr val="tx1"/>
              </a:solidFill>
              <a:latin typeface="+mn-lt"/>
            </a:endParaRPr>
          </a:p>
        </p:txBody>
      </p:sp>
      <p:sp>
        <p:nvSpPr>
          <p:cNvPr id="11" name="Text Box 24"/>
          <p:cNvSpPr txBox="1">
            <a:spLocks noChangeArrowheads="1"/>
          </p:cNvSpPr>
          <p:nvPr/>
        </p:nvSpPr>
        <p:spPr bwMode="auto">
          <a:xfrm>
            <a:off x="0" y="6024822"/>
            <a:ext cx="9144000" cy="833178"/>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mn-lt"/>
              </a:rPr>
              <a:t>Een parameter is een lokale variabele (die bij de functieaanroep wordt </a:t>
            </a:r>
            <a:r>
              <a:rPr lang="nl-NL" dirty="0" err="1" smtClean="0">
                <a:latin typeface="+mn-lt"/>
              </a:rPr>
              <a:t>geïnitialiseerd</a:t>
            </a:r>
            <a:r>
              <a:rPr lang="nl-NL" dirty="0">
                <a:latin typeface="+mn-lt"/>
              </a:rPr>
              <a:t>).</a:t>
            </a:r>
            <a:endParaRPr lang="nl-NL" dirty="0">
              <a:solidFill>
                <a:schemeClr val="tx1"/>
              </a:solidFill>
              <a:latin typeface="+mn-lt"/>
            </a:endParaRPr>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113</a:t>
            </a:fld>
            <a:endParaRPr lang="en-US" dirty="0"/>
          </a:p>
        </p:txBody>
      </p:sp>
    </p:spTree>
    <p:extLst>
      <p:ext uri="{BB962C8B-B14F-4D97-AF65-F5344CB8AC3E}">
        <p14:creationId xmlns:p14="http://schemas.microsoft.com/office/powerpoint/2010/main" val="3094055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12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912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912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9128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912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6" grpId="0" animBg="1"/>
      <p:bldP spid="1291277" grpId="0" animBg="1"/>
      <p:bldP spid="1291279" grpId="0" animBg="1"/>
      <p:bldP spid="1291280" grpId="0" animBg="1"/>
      <p:bldP spid="1291281" grpId="0" animBg="1"/>
      <p:bldP spid="11"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Text Box 2"/>
          <p:cNvSpPr txBox="1">
            <a:spLocks noChangeArrowheads="1"/>
          </p:cNvSpPr>
          <p:nvPr/>
        </p:nvSpPr>
        <p:spPr bwMode="auto">
          <a:xfrm>
            <a:off x="323850" y="1196975"/>
            <a:ext cx="8712646" cy="471116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b="1" dirty="0" err="1">
                <a:latin typeface="Consolas"/>
              </a:rPr>
              <a:t>int</a:t>
            </a:r>
            <a:r>
              <a:rPr lang="en-US" sz="2000" b="1" dirty="0">
                <a:solidFill>
                  <a:schemeClr val="tx1"/>
                </a:solidFill>
                <a:latin typeface="Consolas"/>
              </a:rPr>
              <a:t> </a:t>
            </a:r>
            <a:r>
              <a:rPr lang="en-US" sz="2000" b="1" dirty="0" err="1">
                <a:solidFill>
                  <a:schemeClr val="tx1"/>
                </a:solidFill>
                <a:latin typeface="Consolas"/>
              </a:rPr>
              <a:t>aantal</a:t>
            </a:r>
            <a:r>
              <a:rPr lang="en-US" sz="2000" b="1" dirty="0">
                <a:solidFill>
                  <a:schemeClr val="tx1"/>
                </a:solidFill>
                <a:latin typeface="Consolas"/>
              </a:rPr>
              <a:t>;</a:t>
            </a:r>
          </a:p>
          <a:p>
            <a:pPr algn="l"/>
            <a:endParaRPr lang="en-US" sz="2000" b="1" dirty="0">
              <a:solidFill>
                <a:schemeClr val="tx1"/>
              </a:solidFill>
              <a:latin typeface="Consolas"/>
            </a:endParaRPr>
          </a:p>
          <a:p>
            <a:pPr algn="l"/>
            <a:r>
              <a:rPr lang="en-US" sz="2000" dirty="0">
                <a:latin typeface="Consolas"/>
              </a:rPr>
              <a:t>void</a:t>
            </a:r>
            <a:r>
              <a:rPr lang="en-US" sz="2000" dirty="0">
                <a:solidFill>
                  <a:schemeClr val="tx1"/>
                </a:solidFill>
                <a:latin typeface="Consolas"/>
              </a:rPr>
              <a:t> </a:t>
            </a:r>
            <a:r>
              <a:rPr lang="en-US" sz="2000" dirty="0" err="1">
                <a:solidFill>
                  <a:schemeClr val="tx1"/>
                </a:solidFill>
                <a:latin typeface="Consolas"/>
              </a:rPr>
              <a:t>slaRegelsOver</a:t>
            </a:r>
            <a:r>
              <a:rPr lang="en-US" sz="2000" dirty="0">
                <a:solidFill>
                  <a:schemeClr val="tx1"/>
                </a:solidFill>
                <a:latin typeface="Consolas"/>
              </a:rPr>
              <a:t>(</a:t>
            </a:r>
            <a:r>
              <a:rPr lang="en-US" sz="2000" b="1" dirty="0">
                <a:latin typeface="Consolas"/>
              </a:rPr>
              <a:t>void</a:t>
            </a:r>
            <a:r>
              <a:rPr lang="en-US" sz="2000" dirty="0">
                <a:solidFill>
                  <a:schemeClr val="tx1"/>
                </a:solidFill>
                <a:latin typeface="Consolas"/>
              </a:rPr>
              <a:t>) {</a:t>
            </a:r>
          </a:p>
          <a:p>
            <a:pPr algn="l"/>
            <a:r>
              <a:rPr lang="en-US" sz="2000" dirty="0" smtClean="0">
                <a:solidFill>
                  <a:schemeClr val="tx1"/>
                </a:solidFill>
                <a:latin typeface="Consolas"/>
              </a:rPr>
              <a:t>    </a:t>
            </a:r>
            <a:r>
              <a:rPr lang="en-US" sz="2000" dirty="0" err="1" smtClean="0">
                <a:latin typeface="Consolas"/>
              </a:rPr>
              <a:t>int</a:t>
            </a:r>
            <a:r>
              <a:rPr lang="en-US" sz="2000" dirty="0" smtClean="0">
                <a:solidFill>
                  <a:schemeClr val="tx1"/>
                </a:solidFill>
                <a:latin typeface="Consolas"/>
              </a:rPr>
              <a:t> </a:t>
            </a:r>
            <a:r>
              <a:rPr lang="en-US" sz="2000" dirty="0">
                <a:solidFill>
                  <a:schemeClr val="tx1"/>
                </a:solidFill>
                <a:latin typeface="Consolas"/>
              </a:rPr>
              <a:t>teller;</a:t>
            </a:r>
          </a:p>
          <a:p>
            <a:pPr algn="l"/>
            <a:r>
              <a:rPr lang="en-US" sz="2000" dirty="0" smtClean="0">
                <a:solidFill>
                  <a:schemeClr val="tx1"/>
                </a:solidFill>
                <a:latin typeface="Consolas"/>
              </a:rPr>
              <a:t>    </a:t>
            </a:r>
            <a:r>
              <a:rPr lang="en-US" sz="2000" dirty="0" smtClean="0">
                <a:latin typeface="Consolas"/>
              </a:rPr>
              <a:t>for</a:t>
            </a:r>
            <a:r>
              <a:rPr lang="en-US" sz="2000" dirty="0" smtClean="0">
                <a:solidFill>
                  <a:schemeClr val="tx1"/>
                </a:solidFill>
                <a:latin typeface="Consolas"/>
              </a:rPr>
              <a:t> </a:t>
            </a:r>
            <a:r>
              <a:rPr lang="en-US" sz="2000" dirty="0">
                <a:solidFill>
                  <a:schemeClr val="tx1"/>
                </a:solidFill>
                <a:latin typeface="Consolas"/>
              </a:rPr>
              <a:t>(</a:t>
            </a:r>
            <a:r>
              <a:rPr lang="en-US" sz="2000" dirty="0" smtClean="0">
                <a:solidFill>
                  <a:schemeClr val="tx1"/>
                </a:solidFill>
                <a:latin typeface="Consolas"/>
              </a:rPr>
              <a:t>teller = 0</a:t>
            </a:r>
            <a:r>
              <a:rPr lang="en-US" sz="2000" dirty="0">
                <a:solidFill>
                  <a:schemeClr val="tx1"/>
                </a:solidFill>
                <a:latin typeface="Consolas"/>
              </a:rPr>
              <a:t>; </a:t>
            </a:r>
            <a:r>
              <a:rPr lang="en-US" sz="2000" dirty="0" smtClean="0">
                <a:solidFill>
                  <a:schemeClr val="tx1"/>
                </a:solidFill>
                <a:latin typeface="Consolas"/>
              </a:rPr>
              <a:t>teller &lt; </a:t>
            </a:r>
            <a:r>
              <a:rPr lang="en-US" sz="2000" b="1" dirty="0" err="1" smtClean="0">
                <a:solidFill>
                  <a:schemeClr val="tx1"/>
                </a:solidFill>
                <a:latin typeface="Consolas"/>
              </a:rPr>
              <a:t>aantal</a:t>
            </a:r>
            <a:r>
              <a:rPr lang="en-US" sz="2000" dirty="0">
                <a:solidFill>
                  <a:schemeClr val="tx1"/>
                </a:solidFill>
                <a:latin typeface="Consolas"/>
              </a:rPr>
              <a:t>; </a:t>
            </a:r>
            <a:r>
              <a:rPr lang="en-US" sz="2000" dirty="0" smtClean="0">
                <a:solidFill>
                  <a:schemeClr val="tx1"/>
                </a:solidFill>
                <a:latin typeface="Consolas"/>
              </a:rPr>
              <a:t>teller = teller + 1</a:t>
            </a:r>
            <a:r>
              <a:rPr lang="en-US" sz="2000" dirty="0">
                <a:solidFill>
                  <a:schemeClr val="tx1"/>
                </a:solidFill>
                <a:latin typeface="Consolas"/>
              </a:rPr>
              <a:t>) {</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"\n"</a:t>
            </a:r>
            <a:r>
              <a:rPr lang="en-US" sz="2000" dirty="0">
                <a:solidFill>
                  <a:schemeClr val="tx1"/>
                </a:solidFill>
                <a:latin typeface="Consolas"/>
              </a:rPr>
              <a:t>);</a:t>
            </a:r>
          </a:p>
          <a:p>
            <a:pPr algn="l"/>
            <a:r>
              <a:rPr lang="en-US" sz="2000" dirty="0" smtClean="0">
                <a:solidFill>
                  <a:schemeClr val="tx1"/>
                </a:solidFill>
                <a:latin typeface="Consolas"/>
              </a:rPr>
              <a:t>    }</a:t>
            </a:r>
            <a:endParaRPr lang="en-US" sz="2000" dirty="0">
              <a:solidFill>
                <a:schemeClr val="tx1"/>
              </a:solidFill>
              <a:latin typeface="Consolas"/>
            </a:endParaRPr>
          </a:p>
          <a:p>
            <a:pPr algn="l"/>
            <a:r>
              <a:rPr lang="en-US" sz="2000" dirty="0">
                <a:solidFill>
                  <a:schemeClr val="tx1"/>
                </a:solidFill>
                <a:latin typeface="Consolas"/>
              </a:rPr>
              <a:t>}</a:t>
            </a:r>
          </a:p>
          <a:p>
            <a:pPr algn="l"/>
            <a:endParaRPr lang="en-US" sz="2000" dirty="0">
              <a:solidFill>
                <a:schemeClr val="tx1"/>
              </a:solidFill>
              <a:latin typeface="Consolas"/>
            </a:endParaRPr>
          </a:p>
          <a:p>
            <a:pPr algn="l"/>
            <a:r>
              <a:rPr lang="en-US" sz="2000" dirty="0" err="1">
                <a:latin typeface="Consolas"/>
              </a:rPr>
              <a:t>int</a:t>
            </a:r>
            <a:r>
              <a:rPr lang="en-US" sz="2000" dirty="0">
                <a:solidFill>
                  <a:schemeClr val="tx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a:solidFill>
                  <a:srgbClr val="008000"/>
                </a:solidFill>
                <a:latin typeface="Consolas"/>
              </a:rPr>
              <a:t>…</a:t>
            </a:r>
          </a:p>
          <a:p>
            <a:pPr algn="l"/>
            <a:r>
              <a:rPr lang="en-US" sz="2000" dirty="0" smtClean="0">
                <a:solidFill>
                  <a:schemeClr val="tx1"/>
                </a:solidFill>
                <a:latin typeface="Consolas"/>
              </a:rPr>
              <a:t>    </a:t>
            </a:r>
            <a:r>
              <a:rPr lang="en-US" sz="2000" b="1" dirty="0" err="1" smtClean="0">
                <a:solidFill>
                  <a:schemeClr val="tx1"/>
                </a:solidFill>
                <a:latin typeface="Consolas"/>
              </a:rPr>
              <a:t>aantal</a:t>
            </a:r>
            <a:r>
              <a:rPr lang="en-US" sz="2000" b="1" dirty="0" smtClean="0">
                <a:solidFill>
                  <a:schemeClr val="tx1"/>
                </a:solidFill>
                <a:latin typeface="Consolas"/>
              </a:rPr>
              <a:t> = 3</a:t>
            </a:r>
            <a:r>
              <a:rPr lang="en-US" sz="2000" b="1" dirty="0">
                <a:solidFill>
                  <a:schemeClr val="tx1"/>
                </a:solidFill>
                <a:latin typeface="Consolas"/>
              </a:rPr>
              <a:t>;</a:t>
            </a:r>
            <a:r>
              <a:rPr lang="en-US" sz="2000" dirty="0">
                <a:solidFill>
                  <a:schemeClr val="tx1"/>
                </a:solidFill>
                <a:latin typeface="Consolas"/>
              </a:rPr>
              <a:t> </a:t>
            </a:r>
            <a:r>
              <a:rPr lang="en-US" sz="2000" dirty="0" err="1">
                <a:solidFill>
                  <a:schemeClr val="tx1"/>
                </a:solidFill>
                <a:latin typeface="Consolas"/>
              </a:rPr>
              <a:t>slaRegelsOver</a:t>
            </a:r>
            <a:r>
              <a:rPr lang="en-US" sz="2000" dirty="0">
                <a:solidFill>
                  <a:schemeClr val="tx1"/>
                </a:solidFill>
                <a:latin typeface="Consolas"/>
              </a:rPr>
              <a:t>();</a:t>
            </a:r>
          </a:p>
          <a:p>
            <a:pPr algn="l"/>
            <a:r>
              <a:rPr lang="en-US" sz="2000" dirty="0">
                <a:solidFill>
                  <a:srgbClr val="008000"/>
                </a:solidFill>
                <a:latin typeface="Consolas"/>
              </a:rPr>
              <a:t>…</a:t>
            </a:r>
          </a:p>
          <a:p>
            <a:pPr algn="l"/>
            <a:r>
              <a:rPr lang="en-US" sz="2000" dirty="0" smtClean="0">
                <a:latin typeface="Consolas"/>
              </a:rPr>
              <a:t>    </a:t>
            </a:r>
            <a:r>
              <a:rPr lang="en-US" sz="2000" b="1" dirty="0" err="1" smtClean="0">
                <a:solidFill>
                  <a:schemeClr val="tx1"/>
                </a:solidFill>
                <a:latin typeface="Consolas"/>
              </a:rPr>
              <a:t>aantal</a:t>
            </a:r>
            <a:r>
              <a:rPr lang="en-US" sz="2000" b="1" dirty="0" smtClean="0">
                <a:solidFill>
                  <a:schemeClr val="tx1"/>
                </a:solidFill>
                <a:latin typeface="Consolas"/>
              </a:rPr>
              <a:t> = 4</a:t>
            </a:r>
            <a:r>
              <a:rPr lang="en-US" sz="2000" b="1" dirty="0">
                <a:solidFill>
                  <a:schemeClr val="tx1"/>
                </a:solidFill>
                <a:latin typeface="Consolas"/>
              </a:rPr>
              <a:t>;</a:t>
            </a:r>
            <a:r>
              <a:rPr lang="en-US" sz="2000" dirty="0">
                <a:solidFill>
                  <a:schemeClr val="tx1"/>
                </a:solidFill>
                <a:latin typeface="Consolas"/>
              </a:rPr>
              <a:t> </a:t>
            </a:r>
            <a:r>
              <a:rPr lang="en-US" sz="2000" dirty="0" err="1">
                <a:solidFill>
                  <a:schemeClr val="tx1"/>
                </a:solidFill>
                <a:latin typeface="Consolas"/>
              </a:rPr>
              <a:t>slaRegelsOver</a:t>
            </a:r>
            <a:r>
              <a:rPr lang="en-US" sz="2000" dirty="0">
                <a:solidFill>
                  <a:schemeClr val="tx1"/>
                </a:solidFill>
                <a:latin typeface="Consolas"/>
              </a:rPr>
              <a:t>();</a:t>
            </a:r>
          </a:p>
          <a:p>
            <a:pPr algn="l"/>
            <a:r>
              <a:rPr lang="en-US" sz="2000" dirty="0">
                <a:solidFill>
                  <a:srgbClr val="008000"/>
                </a:solidFill>
                <a:latin typeface="Consolas"/>
              </a:rPr>
              <a:t>…</a:t>
            </a:r>
            <a:endParaRPr lang="nl-NL" sz="2000" dirty="0">
              <a:solidFill>
                <a:srgbClr val="008000"/>
              </a:solidFill>
              <a:latin typeface="Consolas"/>
            </a:endParaRPr>
          </a:p>
        </p:txBody>
      </p:sp>
      <p:sp>
        <p:nvSpPr>
          <p:cNvPr id="65540" name="Rectangle 3"/>
          <p:cNvSpPr>
            <a:spLocks noGrp="1" noChangeArrowheads="1"/>
          </p:cNvSpPr>
          <p:nvPr>
            <p:ph type="title"/>
          </p:nvPr>
        </p:nvSpPr>
        <p:spPr>
          <a:xfrm>
            <a:off x="358775" y="358775"/>
            <a:ext cx="7813625" cy="684213"/>
          </a:xfrm>
        </p:spPr>
        <p:txBody>
          <a:bodyPr>
            <a:normAutofit fontScale="90000"/>
          </a:bodyPr>
          <a:lstStyle/>
          <a:p>
            <a:r>
              <a:rPr lang="en-US" dirty="0" err="1" smtClean="0"/>
              <a:t>Voorbeeld</a:t>
            </a:r>
            <a:endParaRPr lang="nl-NL" dirty="0" smtClean="0"/>
          </a:p>
        </p:txBody>
      </p:sp>
      <p:sp>
        <p:nvSpPr>
          <p:cNvPr id="1293320" name="AutoShape 8"/>
          <p:cNvSpPr>
            <a:spLocks noChangeArrowheads="1"/>
          </p:cNvSpPr>
          <p:nvPr/>
        </p:nvSpPr>
        <p:spPr bwMode="auto">
          <a:xfrm>
            <a:off x="3203575" y="1268413"/>
            <a:ext cx="1872481" cy="432395"/>
          </a:xfrm>
          <a:prstGeom prst="wedgeRoundRectCallout">
            <a:avLst>
              <a:gd name="adj1" fmla="val -116970"/>
              <a:gd name="adj2" fmla="val -17222"/>
              <a:gd name="adj3" fmla="val 16667"/>
            </a:avLst>
          </a:prstGeom>
          <a:solidFill>
            <a:srgbClr val="FFFF00"/>
          </a:solidFill>
          <a:ln w="31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en-US" dirty="0" err="1">
                <a:latin typeface="+mn-lt"/>
              </a:rPr>
              <a:t>globale</a:t>
            </a:r>
            <a:r>
              <a:rPr lang="en-US" dirty="0">
                <a:latin typeface="+mn-lt"/>
              </a:rPr>
              <a:t> </a:t>
            </a:r>
            <a:r>
              <a:rPr lang="en-US" dirty="0" err="1">
                <a:latin typeface="+mn-lt"/>
              </a:rPr>
              <a:t>variabele</a:t>
            </a:r>
            <a:endParaRPr lang="nl-NL" dirty="0">
              <a:latin typeface="+mn-lt"/>
            </a:endParaRPr>
          </a:p>
        </p:txBody>
      </p:sp>
      <p:sp>
        <p:nvSpPr>
          <p:cNvPr id="1293321" name="Text Box 9">
            <a:hlinkClick r:id="rId3" action="ppaction://hlinksldjump"/>
          </p:cNvPr>
          <p:cNvSpPr txBox="1">
            <a:spLocks noChangeArrowheads="1"/>
          </p:cNvSpPr>
          <p:nvPr/>
        </p:nvSpPr>
        <p:spPr bwMode="auto">
          <a:xfrm>
            <a:off x="5076056" y="3203218"/>
            <a:ext cx="3672408" cy="1202510"/>
          </a:xfrm>
          <a:prstGeom prst="rect">
            <a:avLst/>
          </a:prstGeom>
          <a:solidFill>
            <a:srgbClr val="FFFF00"/>
          </a:solidFill>
          <a:ln w="3175">
            <a:solidFill>
              <a:schemeClr val="tx1"/>
            </a:solidFill>
          </a:ln>
          <a:extLst/>
        </p:spPr>
        <p:style>
          <a:lnRef idx="2">
            <a:schemeClr val="accent6"/>
          </a:lnRef>
          <a:fillRef idx="1">
            <a:schemeClr val="lt1"/>
          </a:fillRef>
          <a:effectRef idx="0">
            <a:schemeClr val="accent6"/>
          </a:effectRef>
          <a:fontRef idx="minor">
            <a:schemeClr val="dk1"/>
          </a:fontRef>
        </p:style>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solidFill>
                  <a:schemeClr val="tx1"/>
                </a:solidFill>
                <a:latin typeface="+mn-lt"/>
              </a:rPr>
              <a:t>Waarom is het verkeerd om globale variabelen te gebruiken?</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114</a:t>
            </a:fld>
            <a:endParaRPr lang="en-US" dirty="0"/>
          </a:p>
        </p:txBody>
      </p:sp>
    </p:spTree>
    <p:extLst>
      <p:ext uri="{BB962C8B-B14F-4D97-AF65-F5344CB8AC3E}">
        <p14:creationId xmlns:p14="http://schemas.microsoft.com/office/powerpoint/2010/main" val="251943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33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93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3320" grpId="0" animBg="1"/>
      <p:bldP spid="1293321"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362" name="Picture 2" descr="http://2.bp.blogspot.com/_Ym3du2sG3R4/TFyCX50wfMI/AAAAAAAACuc/0jPNd992rMU/s1600/3D-Fire-Skull+(4).jpg">
            <a:hlinkClick r:id="rId3" action="ppaction://hlinksldjump"/>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61" r="6610"/>
          <a:stretch/>
        </p:blipFill>
        <p:spPr bwMode="auto">
          <a:xfrm>
            <a:off x="-164046" y="0"/>
            <a:ext cx="9308046" cy="6858000"/>
          </a:xfrm>
          <a:prstGeom prst="rect">
            <a:avLst/>
          </a:prstGeom>
          <a:noFill/>
          <a:extLst>
            <a:ext uri="{909E8E84-426E-40DD-AFC4-6F175D3DCCD1}">
              <a14:hiddenFill xmlns:a14="http://schemas.microsoft.com/office/drawing/2010/main">
                <a:solidFill>
                  <a:srgbClr val="FFFFFF"/>
                </a:solidFill>
              </a14:hiddenFill>
            </a:ext>
          </a:extLst>
        </p:spPr>
      </p:pic>
      <p:sp>
        <p:nvSpPr>
          <p:cNvPr id="66563" name="Rectangle 2"/>
          <p:cNvSpPr>
            <a:spLocks noGrp="1" noChangeArrowheads="1"/>
          </p:cNvSpPr>
          <p:nvPr>
            <p:ph type="title"/>
          </p:nvPr>
        </p:nvSpPr>
        <p:spPr>
          <a:xfrm>
            <a:off x="539553" y="1268760"/>
            <a:ext cx="8424935" cy="684213"/>
          </a:xfrm>
        </p:spPr>
        <p:txBody>
          <a:bodyPr>
            <a:noAutofit/>
          </a:bodyPr>
          <a:lstStyle/>
          <a:p>
            <a:r>
              <a:rPr lang="en-US" sz="8000" dirty="0" err="1" smtClean="0">
                <a:ln w="22225">
                  <a:solidFill>
                    <a:schemeClr val="accent2"/>
                  </a:solidFill>
                  <a:prstDash val="solid"/>
                </a:ln>
                <a:solidFill>
                  <a:schemeClr val="accent2">
                    <a:lumMod val="40000"/>
                    <a:lumOff val="60000"/>
                  </a:schemeClr>
                </a:solidFill>
              </a:rPr>
              <a:t>Globale</a:t>
            </a:r>
            <a:r>
              <a:rPr lang="en-US" sz="8000" dirty="0" smtClean="0">
                <a:ln w="22225">
                  <a:solidFill>
                    <a:schemeClr val="accent2"/>
                  </a:solidFill>
                  <a:prstDash val="solid"/>
                </a:ln>
                <a:solidFill>
                  <a:schemeClr val="accent2">
                    <a:lumMod val="40000"/>
                    <a:lumOff val="60000"/>
                  </a:schemeClr>
                </a:solidFill>
              </a:rPr>
              <a:t> </a:t>
            </a:r>
            <a:r>
              <a:rPr lang="en-US" sz="8000" dirty="0" err="1" smtClean="0">
                <a:ln w="22225">
                  <a:solidFill>
                    <a:schemeClr val="accent2"/>
                  </a:solidFill>
                  <a:prstDash val="solid"/>
                </a:ln>
                <a:solidFill>
                  <a:schemeClr val="accent2">
                    <a:lumMod val="40000"/>
                    <a:lumOff val="60000"/>
                  </a:schemeClr>
                </a:solidFill>
              </a:rPr>
              <a:t>variabelen</a:t>
            </a:r>
            <a:endParaRPr lang="nl-NL" sz="8000" dirty="0" smtClean="0">
              <a:ln w="22225">
                <a:solidFill>
                  <a:schemeClr val="accent2"/>
                </a:solidFill>
                <a:prstDash val="solid"/>
              </a:ln>
              <a:solidFill>
                <a:schemeClr val="accent2">
                  <a:lumMod val="40000"/>
                  <a:lumOff val="60000"/>
                </a:schemeClr>
              </a:solidFill>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115</a:t>
            </a:fld>
            <a:endParaRPr lang="en-US" dirty="0"/>
          </a:p>
        </p:txBody>
      </p:sp>
    </p:spTree>
    <p:extLst>
      <p:ext uri="{BB962C8B-B14F-4D97-AF65-F5344CB8AC3E}">
        <p14:creationId xmlns:p14="http://schemas.microsoft.com/office/powerpoint/2010/main" val="1437547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ijdelijke aanduiding voor inhoud 8"/>
          <p:cNvSpPr>
            <a:spLocks noGrp="1"/>
          </p:cNvSpPr>
          <p:nvPr>
            <p:ph idx="15"/>
          </p:nvPr>
        </p:nvSpPr>
        <p:spPr/>
        <p:txBody>
          <a:bodyPr/>
          <a:lstStyle/>
          <a:p>
            <a:endParaRPr lang="nl-NL"/>
          </a:p>
        </p:txBody>
      </p:sp>
      <p:sp>
        <p:nvSpPr>
          <p:cNvPr id="6" name="Titel 5"/>
          <p:cNvSpPr>
            <a:spLocks noGrp="1"/>
          </p:cNvSpPr>
          <p:nvPr>
            <p:ph type="title"/>
          </p:nvPr>
        </p:nvSpPr>
        <p:spPr/>
        <p:txBody>
          <a:bodyPr/>
          <a:lstStyle/>
          <a:p>
            <a:r>
              <a:rPr lang="en-US" dirty="0" err="1" smtClean="0"/>
              <a:t>Functies</a:t>
            </a:r>
            <a:r>
              <a:rPr lang="en-US" dirty="0" smtClean="0"/>
              <a:t>: </a:t>
            </a:r>
            <a:r>
              <a:rPr lang="en-US" dirty="0" err="1" smtClean="0"/>
              <a:t>voorbeeld</a:t>
            </a:r>
            <a:endParaRPr lang="nl-NL" dirty="0"/>
          </a:p>
        </p:txBody>
      </p:sp>
      <p:sp>
        <p:nvSpPr>
          <p:cNvPr id="7" name="Tijdelijke aanduiding voor inhoud 6"/>
          <p:cNvSpPr>
            <a:spLocks noGrp="1"/>
          </p:cNvSpPr>
          <p:nvPr>
            <p:ph idx="1"/>
          </p:nvPr>
        </p:nvSpPr>
        <p:spPr/>
        <p:txBody>
          <a:bodyPr/>
          <a:lstStyle/>
          <a:p>
            <a:endParaRPr lang="nl-NL" dirty="0"/>
          </a:p>
        </p:txBody>
      </p:sp>
      <p:sp>
        <p:nvSpPr>
          <p:cNvPr id="8" name="Tijdelijke aanduiding voor inhoud 7"/>
          <p:cNvSpPr>
            <a:spLocks noGrp="1"/>
          </p:cNvSpPr>
          <p:nvPr>
            <p:ph idx="13"/>
          </p:nvPr>
        </p:nvSpPr>
        <p:spPr>
          <a:xfrm>
            <a:off x="1394768" y="1222094"/>
            <a:ext cx="7292032" cy="4871201"/>
          </a:xfrm>
        </p:spPr>
        <p:txBody>
          <a:bodyPr>
            <a:normAutofit fontScale="85000" lnSpcReduction="10000"/>
          </a:bodyPr>
          <a:lstStyle/>
          <a:p>
            <a:r>
              <a:rPr lang="nl-NL" dirty="0">
                <a:solidFill>
                  <a:srgbClr val="0000FF"/>
                </a:solidFill>
                <a:highlight>
                  <a:srgbClr val="FFFFFF"/>
                </a:highlight>
              </a:rPr>
              <a:t>#</a:t>
            </a:r>
            <a:r>
              <a:rPr lang="nl-NL" dirty="0" err="1">
                <a:solidFill>
                  <a:srgbClr val="0000FF"/>
                </a:solidFill>
                <a:highlight>
                  <a:srgbClr val="FFFFFF"/>
                </a:highlight>
              </a:rPr>
              <a:t>include</a:t>
            </a:r>
            <a:r>
              <a:rPr lang="nl-NL" dirty="0">
                <a:solidFill>
                  <a:srgbClr val="000000"/>
                </a:solidFill>
                <a:highlight>
                  <a:srgbClr val="FFFFFF"/>
                </a:highlight>
              </a:rPr>
              <a:t> </a:t>
            </a:r>
            <a:r>
              <a:rPr lang="nl-NL" dirty="0">
                <a:solidFill>
                  <a:srgbClr val="A31515"/>
                </a:solidFill>
                <a:highlight>
                  <a:srgbClr val="FFFFFF"/>
                </a:highlight>
              </a:rPr>
              <a:t>&lt;</a:t>
            </a:r>
            <a:r>
              <a:rPr lang="nl-NL" dirty="0" err="1">
                <a:solidFill>
                  <a:srgbClr val="A31515"/>
                </a:solidFill>
                <a:highlight>
                  <a:srgbClr val="FFFFFF"/>
                </a:highlight>
              </a:rPr>
              <a:t>stdio.h</a:t>
            </a:r>
            <a:r>
              <a:rPr lang="nl-NL" dirty="0">
                <a:solidFill>
                  <a:srgbClr val="A31515"/>
                </a:solidFill>
                <a:highlight>
                  <a:srgbClr val="FFFFFF"/>
                </a:highlight>
              </a:rPr>
              <a:t>&gt;</a:t>
            </a:r>
            <a:endParaRPr lang="nl-NL" dirty="0">
              <a:solidFill>
                <a:srgbClr val="000000"/>
              </a:solidFill>
              <a:highlight>
                <a:srgbClr val="FFFFFF"/>
              </a:highlight>
            </a:endParaRPr>
          </a:p>
          <a:p>
            <a:endParaRPr lang="nl-NL" dirty="0" smtClean="0">
              <a:solidFill>
                <a:srgbClr val="0000FF"/>
              </a:solidFill>
              <a:highlight>
                <a:srgbClr val="FFFFFF"/>
              </a:highlight>
            </a:endParaRPr>
          </a:p>
          <a:p>
            <a:r>
              <a:rPr lang="nl-NL" dirty="0" err="1" smtClean="0">
                <a:solidFill>
                  <a:srgbClr val="0000FF"/>
                </a:solidFill>
                <a:highlight>
                  <a:srgbClr val="FFFFFF"/>
                </a:highlight>
              </a:rPr>
              <a:t>char</a:t>
            </a:r>
            <a:r>
              <a:rPr lang="nl-NL" dirty="0" smtClean="0">
                <a:solidFill>
                  <a:srgbClr val="000000"/>
                </a:solidFill>
                <a:highlight>
                  <a:srgbClr val="FFFFFF"/>
                </a:highlight>
              </a:rPr>
              <a:t> </a:t>
            </a:r>
            <a:r>
              <a:rPr lang="nl-NL" dirty="0" err="1">
                <a:solidFill>
                  <a:srgbClr val="000000"/>
                </a:solidFill>
                <a:highlight>
                  <a:srgbClr val="FFFFFF"/>
                </a:highlight>
              </a:rPr>
              <a:t>printAsciiSymbool</a:t>
            </a:r>
            <a:r>
              <a:rPr lang="nl-NL" dirty="0">
                <a:solidFill>
                  <a:srgbClr val="000000"/>
                </a:solidFill>
                <a:highlight>
                  <a:srgbClr val="FFFFFF"/>
                </a:highlight>
              </a:rPr>
              <a:t>(</a:t>
            </a:r>
            <a:r>
              <a:rPr lang="nl-NL" dirty="0">
                <a:solidFill>
                  <a:srgbClr val="0000FF"/>
                </a:solidFill>
                <a:highlight>
                  <a:srgbClr val="FFFFFF"/>
                </a:highlight>
              </a:rPr>
              <a:t>int</a:t>
            </a:r>
            <a:r>
              <a:rPr lang="nl-NL" dirty="0">
                <a:solidFill>
                  <a:srgbClr val="000000"/>
                </a:solidFill>
                <a:highlight>
                  <a:srgbClr val="FFFFFF"/>
                </a:highlight>
              </a:rPr>
              <a:t> </a:t>
            </a:r>
            <a:r>
              <a:rPr lang="nl-NL" dirty="0" err="1">
                <a:solidFill>
                  <a:srgbClr val="000000"/>
                </a:solidFill>
                <a:highlight>
                  <a:srgbClr val="FFFFFF"/>
                </a:highlight>
              </a:rPr>
              <a:t>asciiWaarde</a:t>
            </a:r>
            <a:r>
              <a:rPr lang="nl-NL" dirty="0">
                <a:solidFill>
                  <a:srgbClr val="000000"/>
                </a:solidFill>
                <a:highlight>
                  <a:srgbClr val="FFFFFF"/>
                </a:highlight>
              </a:rPr>
              <a:t>);</a:t>
            </a:r>
          </a:p>
          <a:p>
            <a:endParaRPr lang="nl-NL" dirty="0">
              <a:solidFill>
                <a:srgbClr val="000000"/>
              </a:solidFill>
              <a:highlight>
                <a:srgbClr val="FFFFFF"/>
              </a:highlight>
            </a:endParaRPr>
          </a:p>
          <a:p>
            <a:r>
              <a:rPr lang="nl-NL" dirty="0" smtClean="0">
                <a:solidFill>
                  <a:srgbClr val="0000FF"/>
                </a:solidFill>
                <a:highlight>
                  <a:srgbClr val="FFFFFF"/>
                </a:highlight>
              </a:rPr>
              <a:t>int</a:t>
            </a:r>
            <a:r>
              <a:rPr lang="nl-NL" dirty="0" smtClean="0">
                <a:solidFill>
                  <a:srgbClr val="000000"/>
                </a:solidFill>
                <a:highlight>
                  <a:srgbClr val="FFFFFF"/>
                </a:highlight>
              </a:rPr>
              <a:t> </a:t>
            </a:r>
            <a:r>
              <a:rPr lang="nl-NL" dirty="0" err="1">
                <a:solidFill>
                  <a:srgbClr val="000000"/>
                </a:solidFill>
                <a:highlight>
                  <a:srgbClr val="FFFFFF"/>
                </a:highlight>
              </a:rPr>
              <a:t>main</a:t>
            </a:r>
            <a:r>
              <a:rPr lang="nl-NL" dirty="0">
                <a:solidFill>
                  <a:srgbClr val="000000"/>
                </a:solidFill>
                <a:highlight>
                  <a:srgbClr val="FFFFFF"/>
                </a:highlight>
              </a:rPr>
              <a:t>(</a:t>
            </a:r>
            <a:r>
              <a:rPr lang="nl-NL" dirty="0" err="1">
                <a:solidFill>
                  <a:srgbClr val="0000FF"/>
                </a:solidFill>
                <a:highlight>
                  <a:srgbClr val="FFFFFF"/>
                </a:highlight>
              </a:rPr>
              <a:t>void</a:t>
            </a:r>
            <a:r>
              <a:rPr lang="nl-NL" dirty="0">
                <a:solidFill>
                  <a:srgbClr val="000000"/>
                </a:solidFill>
                <a:highlight>
                  <a:srgbClr val="FFFFFF"/>
                </a:highlight>
              </a:rPr>
              <a:t>) {</a:t>
            </a:r>
          </a:p>
          <a:p>
            <a:r>
              <a:rPr lang="nl-NL" dirty="0" smtClean="0">
                <a:solidFill>
                  <a:srgbClr val="0000FF"/>
                </a:solidFill>
                <a:highlight>
                  <a:srgbClr val="FFFFFF"/>
                </a:highlight>
              </a:rPr>
              <a:t>  int</a:t>
            </a:r>
            <a:r>
              <a:rPr lang="nl-NL" dirty="0" smtClean="0">
                <a:solidFill>
                  <a:srgbClr val="000000"/>
                </a:solidFill>
                <a:highlight>
                  <a:srgbClr val="FFFFFF"/>
                </a:highlight>
              </a:rPr>
              <a:t> </a:t>
            </a:r>
            <a:r>
              <a:rPr lang="nl-NL" dirty="0">
                <a:solidFill>
                  <a:srgbClr val="000000"/>
                </a:solidFill>
                <a:highlight>
                  <a:srgbClr val="FFFFFF"/>
                </a:highlight>
              </a:rPr>
              <a:t>i = 0;</a:t>
            </a:r>
          </a:p>
          <a:p>
            <a:r>
              <a:rPr lang="nn-NO" dirty="0" smtClean="0">
                <a:solidFill>
                  <a:srgbClr val="0000FF"/>
                </a:solidFill>
                <a:highlight>
                  <a:srgbClr val="FFFFFF"/>
                </a:highlight>
              </a:rPr>
              <a:t>  for</a:t>
            </a:r>
            <a:r>
              <a:rPr lang="nn-NO" dirty="0" smtClean="0">
                <a:solidFill>
                  <a:srgbClr val="000000"/>
                </a:solidFill>
                <a:highlight>
                  <a:srgbClr val="FFFFFF"/>
                </a:highlight>
              </a:rPr>
              <a:t> </a:t>
            </a:r>
            <a:r>
              <a:rPr lang="nn-NO" dirty="0">
                <a:solidFill>
                  <a:srgbClr val="000000"/>
                </a:solidFill>
                <a:highlight>
                  <a:srgbClr val="FFFFFF"/>
                </a:highlight>
              </a:rPr>
              <a:t>(i = 25; i &lt; </a:t>
            </a:r>
            <a:r>
              <a:rPr lang="nn-NO" dirty="0" smtClean="0">
                <a:solidFill>
                  <a:srgbClr val="000000"/>
                </a:solidFill>
                <a:highlight>
                  <a:srgbClr val="FFFFFF"/>
                </a:highlight>
              </a:rPr>
              <a:t>101; i=i+1)</a:t>
            </a:r>
            <a:endParaRPr lang="nn-NO" dirty="0">
              <a:solidFill>
                <a:srgbClr val="000000"/>
              </a:solidFill>
              <a:highlight>
                <a:srgbClr val="FFFFFF"/>
              </a:highlight>
            </a:endParaRPr>
          </a:p>
          <a:p>
            <a:r>
              <a:rPr lang="nl-NL" dirty="0" smtClean="0">
                <a:solidFill>
                  <a:srgbClr val="000000"/>
                </a:solidFill>
                <a:highlight>
                  <a:srgbClr val="FFFFFF"/>
                </a:highlight>
              </a:rPr>
              <a:t>  {</a:t>
            </a:r>
            <a:endParaRPr lang="nl-NL" dirty="0">
              <a:solidFill>
                <a:srgbClr val="000000"/>
              </a:solidFill>
              <a:highlight>
                <a:srgbClr val="FFFFFF"/>
              </a:highlight>
            </a:endParaRPr>
          </a:p>
          <a:p>
            <a:r>
              <a:rPr lang="nl-NL" dirty="0" smtClean="0">
                <a:solidFill>
                  <a:srgbClr val="000000"/>
                </a:solidFill>
                <a:highlight>
                  <a:srgbClr val="FFFFFF"/>
                </a:highlight>
              </a:rPr>
              <a:t>    </a:t>
            </a:r>
            <a:r>
              <a:rPr lang="nl-NL" dirty="0" err="1" smtClean="0">
                <a:solidFill>
                  <a:srgbClr val="000000"/>
                </a:solidFill>
                <a:highlight>
                  <a:srgbClr val="FFFFFF"/>
                </a:highlight>
              </a:rPr>
              <a:t>printAsciiSymbool</a:t>
            </a:r>
            <a:r>
              <a:rPr lang="nl-NL" dirty="0" smtClean="0">
                <a:solidFill>
                  <a:srgbClr val="000000"/>
                </a:solidFill>
                <a:highlight>
                  <a:srgbClr val="FFFFFF"/>
                </a:highlight>
              </a:rPr>
              <a:t>(i</a:t>
            </a:r>
            <a:r>
              <a:rPr lang="nl-NL" dirty="0">
                <a:solidFill>
                  <a:srgbClr val="000000"/>
                </a:solidFill>
                <a:highlight>
                  <a:srgbClr val="FFFFFF"/>
                </a:highlight>
              </a:rPr>
              <a:t>);</a:t>
            </a:r>
          </a:p>
          <a:p>
            <a:r>
              <a:rPr lang="nl-NL" dirty="0" smtClean="0">
                <a:solidFill>
                  <a:srgbClr val="000000"/>
                </a:solidFill>
                <a:highlight>
                  <a:srgbClr val="FFFFFF"/>
                </a:highlight>
              </a:rPr>
              <a:t>  }</a:t>
            </a:r>
            <a:endParaRPr lang="nl-NL" dirty="0">
              <a:solidFill>
                <a:srgbClr val="000000"/>
              </a:solidFill>
              <a:highlight>
                <a:srgbClr val="FFFFFF"/>
              </a:highlight>
            </a:endParaRPr>
          </a:p>
          <a:p>
            <a:endParaRPr lang="nl-NL" dirty="0">
              <a:solidFill>
                <a:srgbClr val="000000"/>
              </a:solidFill>
              <a:highlight>
                <a:srgbClr val="FFFFFF"/>
              </a:highlight>
            </a:endParaRPr>
          </a:p>
          <a:p>
            <a:r>
              <a:rPr lang="nl-NL" dirty="0" smtClean="0">
                <a:solidFill>
                  <a:srgbClr val="000000"/>
                </a:solidFill>
                <a:highlight>
                  <a:srgbClr val="FFFFFF"/>
                </a:highlight>
              </a:rPr>
              <a:t>  </a:t>
            </a:r>
            <a:r>
              <a:rPr lang="nl-NL" dirty="0" err="1" smtClean="0">
                <a:solidFill>
                  <a:srgbClr val="000000"/>
                </a:solidFill>
                <a:highlight>
                  <a:srgbClr val="FFFFFF"/>
                </a:highlight>
              </a:rPr>
              <a:t>fflush</a:t>
            </a:r>
            <a:r>
              <a:rPr lang="nl-NL" dirty="0" smtClean="0">
                <a:solidFill>
                  <a:srgbClr val="000000"/>
                </a:solidFill>
                <a:highlight>
                  <a:srgbClr val="FFFFFF"/>
                </a:highlight>
              </a:rPr>
              <a:t>(</a:t>
            </a:r>
            <a:r>
              <a:rPr lang="nl-NL" dirty="0" err="1" smtClean="0">
                <a:solidFill>
                  <a:srgbClr val="6F008A"/>
                </a:solidFill>
                <a:highlight>
                  <a:srgbClr val="FFFFFF"/>
                </a:highlight>
              </a:rPr>
              <a:t>stdin</a:t>
            </a:r>
            <a:r>
              <a:rPr lang="nl-NL" dirty="0">
                <a:solidFill>
                  <a:srgbClr val="000000"/>
                </a:solidFill>
                <a:highlight>
                  <a:srgbClr val="FFFFFF"/>
                </a:highlight>
              </a:rPr>
              <a:t>);</a:t>
            </a:r>
          </a:p>
          <a:p>
            <a:r>
              <a:rPr lang="nl-NL" dirty="0" smtClean="0">
                <a:solidFill>
                  <a:srgbClr val="000000"/>
                </a:solidFill>
                <a:highlight>
                  <a:srgbClr val="FFFFFF"/>
                </a:highlight>
              </a:rPr>
              <a:t>  </a:t>
            </a:r>
            <a:r>
              <a:rPr lang="nl-NL" dirty="0" err="1" smtClean="0">
                <a:solidFill>
                  <a:srgbClr val="000000"/>
                </a:solidFill>
                <a:highlight>
                  <a:srgbClr val="FFFFFF"/>
                </a:highlight>
              </a:rPr>
              <a:t>getchar</a:t>
            </a:r>
            <a:r>
              <a:rPr lang="nl-NL" dirty="0">
                <a:solidFill>
                  <a:srgbClr val="000000"/>
                </a:solidFill>
                <a:highlight>
                  <a:srgbClr val="FFFFFF"/>
                </a:highlight>
              </a:rPr>
              <a:t>(); </a:t>
            </a:r>
          </a:p>
          <a:p>
            <a:r>
              <a:rPr lang="nl-NL" dirty="0" smtClean="0">
                <a:solidFill>
                  <a:srgbClr val="0000FF"/>
                </a:solidFill>
                <a:highlight>
                  <a:srgbClr val="FFFFFF"/>
                </a:highlight>
              </a:rPr>
              <a:t>  return</a:t>
            </a:r>
            <a:r>
              <a:rPr lang="nl-NL" dirty="0" smtClean="0">
                <a:solidFill>
                  <a:srgbClr val="000000"/>
                </a:solidFill>
                <a:highlight>
                  <a:srgbClr val="FFFFFF"/>
                </a:highlight>
              </a:rPr>
              <a:t> </a:t>
            </a:r>
            <a:r>
              <a:rPr lang="nl-NL" dirty="0">
                <a:solidFill>
                  <a:srgbClr val="000000"/>
                </a:solidFill>
                <a:highlight>
                  <a:srgbClr val="FFFFFF"/>
                </a:highlight>
              </a:rPr>
              <a:t>0;</a:t>
            </a:r>
          </a:p>
          <a:p>
            <a:r>
              <a:rPr lang="nl-NL" dirty="0">
                <a:solidFill>
                  <a:srgbClr val="000000"/>
                </a:solidFill>
                <a:highlight>
                  <a:srgbClr val="FFFFFF"/>
                </a:highlight>
              </a:rPr>
              <a:t>}</a:t>
            </a:r>
          </a:p>
          <a:p>
            <a:endParaRPr lang="nl-NL" dirty="0">
              <a:solidFill>
                <a:srgbClr val="000000"/>
              </a:solidFill>
              <a:highlight>
                <a:srgbClr val="FFFFFF"/>
              </a:highlight>
            </a:endParaRPr>
          </a:p>
          <a:p>
            <a:r>
              <a:rPr lang="nl-NL" dirty="0" err="1">
                <a:solidFill>
                  <a:srgbClr val="0000FF"/>
                </a:solidFill>
                <a:highlight>
                  <a:srgbClr val="FFFFFF"/>
                </a:highlight>
              </a:rPr>
              <a:t>char</a:t>
            </a:r>
            <a:r>
              <a:rPr lang="nl-NL" dirty="0">
                <a:solidFill>
                  <a:srgbClr val="000000"/>
                </a:solidFill>
                <a:highlight>
                  <a:srgbClr val="FFFFFF"/>
                </a:highlight>
              </a:rPr>
              <a:t> </a:t>
            </a:r>
            <a:r>
              <a:rPr lang="nl-NL" dirty="0" err="1">
                <a:solidFill>
                  <a:srgbClr val="000000"/>
                </a:solidFill>
                <a:highlight>
                  <a:srgbClr val="FFFFFF"/>
                </a:highlight>
              </a:rPr>
              <a:t>printAsciiSymbool</a:t>
            </a:r>
            <a:r>
              <a:rPr lang="nl-NL" dirty="0">
                <a:solidFill>
                  <a:srgbClr val="000000"/>
                </a:solidFill>
                <a:highlight>
                  <a:srgbClr val="FFFFFF"/>
                </a:highlight>
              </a:rPr>
              <a:t>(</a:t>
            </a:r>
            <a:r>
              <a:rPr lang="nl-NL" dirty="0">
                <a:solidFill>
                  <a:srgbClr val="0000FF"/>
                </a:solidFill>
                <a:highlight>
                  <a:srgbClr val="FFFFFF"/>
                </a:highlight>
              </a:rPr>
              <a:t>int</a:t>
            </a:r>
            <a:r>
              <a:rPr lang="nl-NL" dirty="0">
                <a:solidFill>
                  <a:srgbClr val="000000"/>
                </a:solidFill>
                <a:highlight>
                  <a:srgbClr val="FFFFFF"/>
                </a:highlight>
              </a:rPr>
              <a:t> </a:t>
            </a:r>
            <a:r>
              <a:rPr lang="nl-NL" dirty="0" err="1">
                <a:solidFill>
                  <a:srgbClr val="808080"/>
                </a:solidFill>
                <a:highlight>
                  <a:srgbClr val="FFFFFF"/>
                </a:highlight>
              </a:rPr>
              <a:t>asciiWaarde</a:t>
            </a:r>
            <a:r>
              <a:rPr lang="nl-NL" dirty="0">
                <a:solidFill>
                  <a:srgbClr val="000000"/>
                </a:solidFill>
                <a:highlight>
                  <a:srgbClr val="FFFFFF"/>
                </a:highlight>
              </a:rPr>
              <a:t>){</a:t>
            </a:r>
          </a:p>
          <a:p>
            <a:r>
              <a:rPr lang="nl-NL" dirty="0" smtClean="0">
                <a:solidFill>
                  <a:srgbClr val="000000"/>
                </a:solidFill>
                <a:highlight>
                  <a:srgbClr val="FFFFFF"/>
                </a:highlight>
              </a:rPr>
              <a:t>   </a:t>
            </a:r>
            <a:r>
              <a:rPr lang="nl-NL" dirty="0" err="1" smtClean="0">
                <a:solidFill>
                  <a:srgbClr val="000000"/>
                </a:solidFill>
                <a:highlight>
                  <a:srgbClr val="FFFFFF"/>
                </a:highlight>
              </a:rPr>
              <a:t>printf</a:t>
            </a:r>
            <a:r>
              <a:rPr lang="nl-NL" dirty="0">
                <a:solidFill>
                  <a:srgbClr val="000000"/>
                </a:solidFill>
                <a:highlight>
                  <a:srgbClr val="FFFFFF"/>
                </a:highlight>
              </a:rPr>
              <a:t>(</a:t>
            </a:r>
            <a:r>
              <a:rPr lang="nl-NL" dirty="0">
                <a:solidFill>
                  <a:srgbClr val="A31515"/>
                </a:solidFill>
                <a:highlight>
                  <a:srgbClr val="FFFFFF"/>
                </a:highlight>
              </a:rPr>
              <a:t>"%d = '%c', "</a:t>
            </a:r>
            <a:r>
              <a:rPr lang="nl-NL" dirty="0">
                <a:solidFill>
                  <a:srgbClr val="000000"/>
                </a:solidFill>
                <a:highlight>
                  <a:srgbClr val="FFFFFF"/>
                </a:highlight>
              </a:rPr>
              <a:t>,</a:t>
            </a:r>
            <a:r>
              <a:rPr lang="nl-NL" dirty="0" err="1">
                <a:solidFill>
                  <a:srgbClr val="808080"/>
                </a:solidFill>
                <a:highlight>
                  <a:srgbClr val="FFFFFF"/>
                </a:highlight>
              </a:rPr>
              <a:t>asciiWaarde</a:t>
            </a:r>
            <a:r>
              <a:rPr lang="nl-NL" dirty="0" err="1">
                <a:solidFill>
                  <a:srgbClr val="000000"/>
                </a:solidFill>
                <a:highlight>
                  <a:srgbClr val="FFFFFF"/>
                </a:highlight>
              </a:rPr>
              <a:t>,</a:t>
            </a:r>
            <a:r>
              <a:rPr lang="nl-NL" dirty="0" err="1">
                <a:solidFill>
                  <a:srgbClr val="808080"/>
                </a:solidFill>
                <a:highlight>
                  <a:srgbClr val="FFFFFF"/>
                </a:highlight>
              </a:rPr>
              <a:t>asciiWaarde</a:t>
            </a:r>
            <a:r>
              <a:rPr lang="nl-NL" dirty="0">
                <a:solidFill>
                  <a:srgbClr val="000000"/>
                </a:solidFill>
                <a:highlight>
                  <a:srgbClr val="FFFFFF"/>
                </a:highlight>
              </a:rPr>
              <a:t>);</a:t>
            </a:r>
          </a:p>
          <a:p>
            <a:r>
              <a:rPr lang="nl-NL" dirty="0">
                <a:solidFill>
                  <a:srgbClr val="000000"/>
                </a:solidFill>
                <a:highlight>
                  <a:srgbClr val="FFFFFF"/>
                </a:highlight>
              </a:rPr>
              <a:t>}</a:t>
            </a:r>
            <a:endParaRPr lang="nl-NL" dirty="0"/>
          </a:p>
        </p:txBody>
      </p:sp>
      <p:sp>
        <p:nvSpPr>
          <p:cNvPr id="3" name="Rechthoek 2"/>
          <p:cNvSpPr/>
          <p:nvPr/>
        </p:nvSpPr>
        <p:spPr>
          <a:xfrm>
            <a:off x="5004048" y="3530510"/>
            <a:ext cx="2664296" cy="792088"/>
          </a:xfrm>
          <a:prstGeom prst="rect">
            <a:avLst/>
          </a:prstGeom>
          <a:solidFill>
            <a:srgbClr val="FFFF00"/>
          </a:solidFill>
          <a:ln w="31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smtClean="0">
                <a:solidFill>
                  <a:schemeClr val="tx1"/>
                </a:solidFill>
              </a:rPr>
              <a:t>Wat</a:t>
            </a:r>
            <a:r>
              <a:rPr lang="en-US" dirty="0" smtClean="0">
                <a:solidFill>
                  <a:schemeClr val="tx1"/>
                </a:solidFill>
              </a:rPr>
              <a:t> is </a:t>
            </a:r>
            <a:r>
              <a:rPr lang="en-US" dirty="0" err="1" smtClean="0">
                <a:solidFill>
                  <a:schemeClr val="tx1"/>
                </a:solidFill>
              </a:rPr>
              <a:t>overbodig</a:t>
            </a:r>
            <a:r>
              <a:rPr lang="en-US" dirty="0" smtClean="0">
                <a:solidFill>
                  <a:schemeClr val="tx1"/>
                </a:solidFill>
              </a:rPr>
              <a:t> </a:t>
            </a:r>
            <a:r>
              <a:rPr lang="en-US" dirty="0" err="1" smtClean="0">
                <a:solidFill>
                  <a:schemeClr val="tx1"/>
                </a:solidFill>
              </a:rPr>
              <a:t>aan</a:t>
            </a:r>
            <a:r>
              <a:rPr lang="en-US" dirty="0" smtClean="0">
                <a:solidFill>
                  <a:schemeClr val="tx1"/>
                </a:solidFill>
              </a:rPr>
              <a:t> </a:t>
            </a:r>
            <a:r>
              <a:rPr lang="en-US" dirty="0" err="1" smtClean="0">
                <a:solidFill>
                  <a:schemeClr val="tx1"/>
                </a:solidFill>
              </a:rPr>
              <a:t>deze</a:t>
            </a:r>
            <a:r>
              <a:rPr lang="en-US" dirty="0" smtClean="0">
                <a:solidFill>
                  <a:schemeClr val="tx1"/>
                </a:solidFill>
              </a:rPr>
              <a:t> code?</a:t>
            </a:r>
            <a:endParaRPr lang="nl-NL" dirty="0">
              <a:solidFill>
                <a:schemeClr val="tx1"/>
              </a:solidFill>
            </a:endParaRPr>
          </a:p>
        </p:txBody>
      </p:sp>
      <p:sp>
        <p:nvSpPr>
          <p:cNvPr id="4" name="Tijdelijke aanduiding voor datum 3"/>
          <p:cNvSpPr>
            <a:spLocks noGrp="1"/>
          </p:cNvSpPr>
          <p:nvPr>
            <p:ph type="dt" sz="half" idx="16"/>
          </p:nvPr>
        </p:nvSpPr>
        <p:spPr/>
        <p:txBody>
          <a:bodyPr/>
          <a:lstStyle/>
          <a:p>
            <a:r>
              <a:rPr lang="nl-NL" smtClean="0"/>
              <a:t>GESPRG 2014-2015</a:t>
            </a:r>
            <a:endParaRPr lang="en-US" dirty="0"/>
          </a:p>
        </p:txBody>
      </p:sp>
      <p:sp>
        <p:nvSpPr>
          <p:cNvPr id="5" name="Tijdelijke aanduiding voor dianummer 4"/>
          <p:cNvSpPr>
            <a:spLocks noGrp="1"/>
          </p:cNvSpPr>
          <p:nvPr>
            <p:ph type="sldNum" sz="quarter" idx="18"/>
          </p:nvPr>
        </p:nvSpPr>
        <p:spPr/>
        <p:txBody>
          <a:bodyPr/>
          <a:lstStyle/>
          <a:p>
            <a:fld id="{520F5AE5-675F-4C53-86B8-6BB4E175C417}" type="slidenum">
              <a:rPr lang="en-US" smtClean="0"/>
              <a:pPr/>
              <a:t>116</a:t>
            </a:fld>
            <a:endParaRPr lang="en-US" dirty="0"/>
          </a:p>
        </p:txBody>
      </p:sp>
    </p:spTree>
    <p:extLst>
      <p:ext uri="{BB962C8B-B14F-4D97-AF65-F5344CB8AC3E}">
        <p14:creationId xmlns:p14="http://schemas.microsoft.com/office/powerpoint/2010/main" val="2733880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Tijdelijke aanduiding voor inhoud 10"/>
          <p:cNvSpPr>
            <a:spLocks noGrp="1"/>
          </p:cNvSpPr>
          <p:nvPr>
            <p:ph idx="16"/>
          </p:nvPr>
        </p:nvSpPr>
        <p:spPr/>
        <p:txBody>
          <a:bodyPr/>
          <a:lstStyle/>
          <a:p>
            <a:endParaRPr lang="nl-NL" dirty="0"/>
          </a:p>
        </p:txBody>
      </p:sp>
      <p:sp>
        <p:nvSpPr>
          <p:cNvPr id="8" name="Titel 7"/>
          <p:cNvSpPr>
            <a:spLocks noGrp="1"/>
          </p:cNvSpPr>
          <p:nvPr>
            <p:ph type="title"/>
          </p:nvPr>
        </p:nvSpPr>
        <p:spPr/>
        <p:txBody>
          <a:bodyPr/>
          <a:lstStyle/>
          <a:p>
            <a:r>
              <a:rPr lang="en-US" dirty="0" err="1"/>
              <a:t>Functies</a:t>
            </a:r>
            <a:r>
              <a:rPr lang="en-US" dirty="0"/>
              <a:t>: </a:t>
            </a:r>
            <a:r>
              <a:rPr lang="en-US" dirty="0" err="1" smtClean="0"/>
              <a:t>voorbeeld</a:t>
            </a:r>
            <a:r>
              <a:rPr lang="en-US" dirty="0" smtClean="0"/>
              <a:t> </a:t>
            </a:r>
            <a:r>
              <a:rPr lang="en-US" dirty="0" err="1" smtClean="0"/>
              <a:t>uitvoer</a:t>
            </a:r>
            <a:endParaRPr lang="nl-NL" dirty="0"/>
          </a:p>
        </p:txBody>
      </p:sp>
      <p:sp>
        <p:nvSpPr>
          <p:cNvPr id="9" name="Tijdelijke aanduiding voor inhoud 8"/>
          <p:cNvSpPr>
            <a:spLocks noGrp="1"/>
          </p:cNvSpPr>
          <p:nvPr>
            <p:ph idx="1"/>
          </p:nvPr>
        </p:nvSpPr>
        <p:spPr/>
        <p:txBody>
          <a:bodyPr/>
          <a:lstStyle/>
          <a:p>
            <a:endParaRPr lang="nl-NL"/>
          </a:p>
        </p:txBody>
      </p:sp>
      <p:sp>
        <p:nvSpPr>
          <p:cNvPr id="10" name="Tijdelijke aanduiding voor inhoud 9"/>
          <p:cNvSpPr>
            <a:spLocks noGrp="1"/>
          </p:cNvSpPr>
          <p:nvPr>
            <p:ph idx="14"/>
          </p:nvPr>
        </p:nvSpPr>
        <p:spPr>
          <a:xfrm>
            <a:off x="1394768" y="2159938"/>
            <a:ext cx="3825304" cy="3717334"/>
          </a:xfrm>
        </p:spPr>
        <p:txBody>
          <a:bodyPr>
            <a:normAutofit fontScale="92500" lnSpcReduction="20000"/>
          </a:bodyPr>
          <a:lstStyle/>
          <a:p>
            <a:r>
              <a:rPr lang="nl-NL" dirty="0"/>
              <a:t>25 = '↓', 26 = '→', 27 = '←', 28 = '∟', 29 = '↔', 30 = '▲', 31 = '▼', 32 = ' ',</a:t>
            </a:r>
          </a:p>
          <a:p>
            <a:r>
              <a:rPr lang="nl-NL" dirty="0"/>
              <a:t>33 = '!', 34 = '"', 35 = '#', 36 = '$', 37 = '%', 38 = '&amp;', 39 = ''', 40 = '(',</a:t>
            </a:r>
          </a:p>
          <a:p>
            <a:r>
              <a:rPr lang="nl-NL" dirty="0"/>
              <a:t>41 = ')', 42 = '*', 43 = '+', 44 = ',', 45 = '-', 46 = '.', 47 = '/', 48 = '0',</a:t>
            </a:r>
          </a:p>
          <a:p>
            <a:r>
              <a:rPr lang="nl-NL" dirty="0"/>
              <a:t>49 = '1', 50 = '2', 51 = '3', 52 = '4', 53 = '5', 54 = '6', 55 = '7', 56 = '8',</a:t>
            </a:r>
          </a:p>
          <a:p>
            <a:r>
              <a:rPr lang="nl-NL" dirty="0"/>
              <a:t>57 = '9', 58 = ':', 59 = ';', 60 = '&lt;', 61 = '=', 62 = '&gt;', 63 = '?', 64 = '@',</a:t>
            </a:r>
          </a:p>
          <a:p>
            <a:r>
              <a:rPr lang="nl-NL" dirty="0"/>
              <a:t>65 = 'A', 66 = 'B', 67 = 'C', 68 = 'D', 69 = 'E', 70 = 'F', 71 = 'G', 72 = 'H',</a:t>
            </a:r>
          </a:p>
          <a:p>
            <a:r>
              <a:rPr lang="nl-NL" dirty="0"/>
              <a:t>73 = 'I', 74 = 'J', 75 = </a:t>
            </a:r>
            <a:r>
              <a:rPr lang="nl-NL" dirty="0" err="1"/>
              <a:t>'K</a:t>
            </a:r>
            <a:r>
              <a:rPr lang="nl-NL" dirty="0"/>
              <a:t>', 76 = 'L', 77 = </a:t>
            </a:r>
            <a:r>
              <a:rPr lang="nl-NL" dirty="0" err="1"/>
              <a:t>'M</a:t>
            </a:r>
            <a:r>
              <a:rPr lang="nl-NL" dirty="0"/>
              <a:t>', 78 = </a:t>
            </a:r>
            <a:r>
              <a:rPr lang="nl-NL" dirty="0" err="1"/>
              <a:t>'N</a:t>
            </a:r>
            <a:r>
              <a:rPr lang="nl-NL" dirty="0"/>
              <a:t>', 79 = 'O', 80 = 'P',</a:t>
            </a:r>
          </a:p>
          <a:p>
            <a:r>
              <a:rPr lang="nl-NL" dirty="0"/>
              <a:t>81 = 'Q', 82 = </a:t>
            </a:r>
            <a:r>
              <a:rPr lang="nl-NL" dirty="0" err="1"/>
              <a:t>'R</a:t>
            </a:r>
            <a:r>
              <a:rPr lang="nl-NL" dirty="0"/>
              <a:t>', 83 = </a:t>
            </a:r>
            <a:r>
              <a:rPr lang="nl-NL" dirty="0" err="1"/>
              <a:t>'S</a:t>
            </a:r>
            <a:r>
              <a:rPr lang="nl-NL" dirty="0"/>
              <a:t>', 84 = </a:t>
            </a:r>
            <a:r>
              <a:rPr lang="nl-NL" dirty="0" err="1"/>
              <a:t>'T</a:t>
            </a:r>
            <a:r>
              <a:rPr lang="nl-NL" dirty="0"/>
              <a:t>', 85 = 'U', 86 = 'V', 87 = 'W', 88 = 'X',</a:t>
            </a:r>
          </a:p>
          <a:p>
            <a:r>
              <a:rPr lang="nl-NL" dirty="0"/>
              <a:t>89 = 'Y', 90 = 'Z', 91 = '[', 92 = '\', 93 = ']', 94 = '^', 95 = '_', 96 = '`',</a:t>
            </a:r>
          </a:p>
          <a:p>
            <a:r>
              <a:rPr lang="nl-NL" dirty="0"/>
              <a:t>97 = 'a', 98 = 'b', 99 = 'c', 100 = 'd</a:t>
            </a:r>
            <a:r>
              <a:rPr lang="nl-NL" dirty="0" smtClean="0"/>
              <a:t>'</a:t>
            </a:r>
            <a:endParaRPr lang="nl-NL" dirty="0"/>
          </a:p>
        </p:txBody>
      </p:sp>
      <p:sp>
        <p:nvSpPr>
          <p:cNvPr id="4" name="Tijdelijke aanduiding voor datum 3"/>
          <p:cNvSpPr>
            <a:spLocks noGrp="1"/>
          </p:cNvSpPr>
          <p:nvPr>
            <p:ph type="dt" sz="half" idx="17"/>
          </p:nvPr>
        </p:nvSpPr>
        <p:spPr/>
        <p:txBody>
          <a:bodyPr/>
          <a:lstStyle/>
          <a:p>
            <a:r>
              <a:rPr lang="nl-NL" smtClean="0"/>
              <a:t>GESPRG 2014-2015</a:t>
            </a:r>
            <a:endParaRPr lang="en-US" dirty="0"/>
          </a:p>
        </p:txBody>
      </p:sp>
      <p:sp>
        <p:nvSpPr>
          <p:cNvPr id="5" name="Tijdelijke aanduiding voor dianummer 4"/>
          <p:cNvSpPr>
            <a:spLocks noGrp="1"/>
          </p:cNvSpPr>
          <p:nvPr>
            <p:ph type="sldNum" sz="quarter" idx="19"/>
          </p:nvPr>
        </p:nvSpPr>
        <p:spPr/>
        <p:txBody>
          <a:bodyPr/>
          <a:lstStyle/>
          <a:p>
            <a:fld id="{520F5AE5-675F-4C53-86B8-6BB4E175C417}" type="slidenum">
              <a:rPr lang="en-US" smtClean="0"/>
              <a:pPr/>
              <a:t>117</a:t>
            </a:fld>
            <a:endParaRPr lang="en-US" dirty="0"/>
          </a:p>
        </p:txBody>
      </p:sp>
    </p:spTree>
    <p:extLst>
      <p:ext uri="{BB962C8B-B14F-4D97-AF65-F5344CB8AC3E}">
        <p14:creationId xmlns:p14="http://schemas.microsoft.com/office/powerpoint/2010/main" val="207219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bwMode="auto">
          <a:xfrm>
            <a:off x="7956376" y="6441411"/>
            <a:ext cx="936104" cy="416589"/>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nl-NL" sz="2400" b="0" i="0" u="none" strike="noStrike" cap="none" normalizeH="0" baseline="0" smtClean="0">
              <a:ln>
                <a:noFill/>
              </a:ln>
              <a:solidFill>
                <a:schemeClr val="hlink"/>
              </a:solidFill>
              <a:effectLst/>
              <a:latin typeface="Univers" pitchFamily="34" charset="0"/>
            </a:endParaRPr>
          </a:p>
        </p:txBody>
      </p:sp>
      <p:sp>
        <p:nvSpPr>
          <p:cNvPr id="67587" name="Rectangle 2"/>
          <p:cNvSpPr>
            <a:spLocks noGrp="1" noChangeArrowheads="1"/>
          </p:cNvSpPr>
          <p:nvPr>
            <p:ph type="title"/>
          </p:nvPr>
        </p:nvSpPr>
        <p:spPr/>
        <p:txBody>
          <a:bodyPr>
            <a:normAutofit/>
          </a:bodyPr>
          <a:lstStyle/>
          <a:p>
            <a:r>
              <a:rPr lang="en-US" smtClean="0"/>
              <a:t>Voorbeeld</a:t>
            </a:r>
            <a:endParaRPr lang="nl-NL" smtClean="0"/>
          </a:p>
        </p:txBody>
      </p:sp>
      <p:sp>
        <p:nvSpPr>
          <p:cNvPr id="67588" name="Rectangle 3"/>
          <p:cNvSpPr>
            <a:spLocks noGrp="1" noChangeArrowheads="1"/>
          </p:cNvSpPr>
          <p:nvPr>
            <p:ph idx="1"/>
          </p:nvPr>
        </p:nvSpPr>
        <p:spPr/>
        <p:txBody>
          <a:bodyPr/>
          <a:lstStyle/>
          <a:p>
            <a:r>
              <a:rPr lang="nl-NL" dirty="0" smtClean="0"/>
              <a:t>Lees een geheel getal en controleer op een minimale en maximale waarde.</a:t>
            </a:r>
          </a:p>
        </p:txBody>
      </p:sp>
      <p:sp>
        <p:nvSpPr>
          <p:cNvPr id="67589" name="Text Box 4"/>
          <p:cNvSpPr txBox="1">
            <a:spLocks noChangeArrowheads="1"/>
          </p:cNvSpPr>
          <p:nvPr/>
        </p:nvSpPr>
        <p:spPr bwMode="auto">
          <a:xfrm>
            <a:off x="1295128" y="2328990"/>
            <a:ext cx="7848872" cy="36955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1800" b="1" dirty="0" err="1">
                <a:latin typeface="Consolas"/>
              </a:rPr>
              <a:t>int</a:t>
            </a:r>
            <a:r>
              <a:rPr lang="en-US" sz="1800" dirty="0">
                <a:solidFill>
                  <a:schemeClr val="tx1"/>
                </a:solidFill>
                <a:latin typeface="Consolas"/>
              </a:rPr>
              <a:t> </a:t>
            </a:r>
            <a:r>
              <a:rPr lang="en-US" sz="1800" dirty="0" err="1">
                <a:solidFill>
                  <a:schemeClr val="tx1"/>
                </a:solidFill>
                <a:latin typeface="Consolas"/>
              </a:rPr>
              <a:t>leesGetal</a:t>
            </a:r>
            <a:r>
              <a:rPr lang="en-US" sz="1800" dirty="0">
                <a:solidFill>
                  <a:schemeClr val="tx1"/>
                </a:solidFill>
                <a:latin typeface="Consolas"/>
              </a:rPr>
              <a:t>(</a:t>
            </a:r>
            <a:r>
              <a:rPr lang="en-US" sz="1800" dirty="0" err="1">
                <a:latin typeface="Consolas"/>
              </a:rPr>
              <a:t>int</a:t>
            </a:r>
            <a:r>
              <a:rPr lang="en-US" sz="1800" dirty="0">
                <a:solidFill>
                  <a:schemeClr val="tx1"/>
                </a:solidFill>
                <a:latin typeface="Consolas"/>
              </a:rPr>
              <a:t> min, </a:t>
            </a:r>
            <a:r>
              <a:rPr lang="en-US" sz="1800" dirty="0" err="1">
                <a:latin typeface="Consolas"/>
              </a:rPr>
              <a:t>int</a:t>
            </a:r>
            <a:r>
              <a:rPr lang="en-US" sz="1800" dirty="0">
                <a:solidFill>
                  <a:schemeClr val="tx1"/>
                </a:solidFill>
                <a:latin typeface="Consolas"/>
              </a:rPr>
              <a:t> max) {</a:t>
            </a:r>
          </a:p>
          <a:p>
            <a:pPr algn="l"/>
            <a:r>
              <a:rPr lang="en-US" sz="1800" dirty="0" smtClean="0">
                <a:solidFill>
                  <a:schemeClr val="tx1"/>
                </a:solidFill>
                <a:latin typeface="Consolas"/>
              </a:rPr>
              <a:t>    </a:t>
            </a:r>
            <a:r>
              <a:rPr lang="en-US" sz="1800" dirty="0" err="1" smtClean="0">
                <a:latin typeface="Consolas"/>
              </a:rPr>
              <a:t>int</a:t>
            </a:r>
            <a:r>
              <a:rPr lang="en-US" sz="1800" dirty="0" smtClean="0">
                <a:solidFill>
                  <a:schemeClr val="tx1"/>
                </a:solidFill>
                <a:latin typeface="Consolas"/>
              </a:rPr>
              <a:t> </a:t>
            </a:r>
            <a:r>
              <a:rPr lang="en-US" sz="1800" dirty="0" err="1">
                <a:solidFill>
                  <a:schemeClr val="tx1"/>
                </a:solidFill>
                <a:latin typeface="Consolas"/>
              </a:rPr>
              <a:t>getal</a:t>
            </a:r>
            <a:r>
              <a:rPr lang="en-US" sz="1800" dirty="0">
                <a:solidFill>
                  <a:schemeClr val="tx1"/>
                </a:solidFill>
                <a:latin typeface="Consolas"/>
              </a:rPr>
              <a:t>;</a:t>
            </a:r>
          </a:p>
          <a:p>
            <a:pPr algn="l"/>
            <a:r>
              <a:rPr lang="en-US" sz="1800" dirty="0" smtClean="0">
                <a:solidFill>
                  <a:schemeClr val="tx1"/>
                </a:solidFill>
                <a:latin typeface="Consolas"/>
              </a:rPr>
              <a:t>    </a:t>
            </a:r>
            <a:r>
              <a:rPr lang="en-US" sz="1800" dirty="0" smtClean="0">
                <a:latin typeface="Consolas"/>
              </a:rPr>
              <a:t>do</a:t>
            </a:r>
            <a:r>
              <a:rPr lang="en-US" sz="1800" dirty="0" smtClean="0">
                <a:solidFill>
                  <a:schemeClr val="tx1"/>
                </a:solidFill>
                <a:latin typeface="Consolas"/>
              </a:rPr>
              <a:t> </a:t>
            </a:r>
            <a:r>
              <a:rPr lang="en-US" sz="1800" dirty="0">
                <a:solidFill>
                  <a:schemeClr val="tx1"/>
                </a:solidFill>
                <a:latin typeface="Consolas"/>
              </a:rPr>
              <a:t>{</a:t>
            </a:r>
          </a:p>
          <a:p>
            <a:pPr algn="l"/>
            <a:r>
              <a:rPr lang="en-US" sz="1800" dirty="0" smtClean="0">
                <a:solidFill>
                  <a:schemeClr val="tx1"/>
                </a:solidFill>
                <a:latin typeface="Consolas"/>
              </a:rPr>
              <a:t>        </a:t>
            </a:r>
            <a:r>
              <a:rPr lang="en-US" sz="1800" dirty="0" err="1" smtClean="0">
                <a:solidFill>
                  <a:schemeClr val="tx1"/>
                </a:solidFill>
                <a:latin typeface="Consolas"/>
              </a:rPr>
              <a:t>printf</a:t>
            </a:r>
            <a:r>
              <a:rPr lang="en-US" sz="1800" dirty="0">
                <a:solidFill>
                  <a:schemeClr val="tx1"/>
                </a:solidFill>
                <a:latin typeface="Consolas"/>
              </a:rPr>
              <a:t>(</a:t>
            </a:r>
            <a:r>
              <a:rPr lang="en-US" sz="1800" dirty="0">
                <a:solidFill>
                  <a:srgbClr val="990000"/>
                </a:solidFill>
                <a:latin typeface="Consolas"/>
              </a:rPr>
              <a:t>"</a:t>
            </a:r>
            <a:r>
              <a:rPr lang="en-US" sz="1800" dirty="0" err="1">
                <a:solidFill>
                  <a:srgbClr val="990000"/>
                </a:solidFill>
                <a:latin typeface="Consolas"/>
              </a:rPr>
              <a:t>Geef</a:t>
            </a:r>
            <a:r>
              <a:rPr lang="en-US" sz="1800" dirty="0">
                <a:solidFill>
                  <a:srgbClr val="990000"/>
                </a:solidFill>
                <a:latin typeface="Consolas"/>
              </a:rPr>
              <a:t> </a:t>
            </a:r>
            <a:r>
              <a:rPr lang="en-US" sz="1800" dirty="0" err="1">
                <a:solidFill>
                  <a:srgbClr val="990000"/>
                </a:solidFill>
                <a:latin typeface="Consolas"/>
              </a:rPr>
              <a:t>een</a:t>
            </a:r>
            <a:r>
              <a:rPr lang="en-US" sz="1800" dirty="0">
                <a:solidFill>
                  <a:srgbClr val="990000"/>
                </a:solidFill>
                <a:latin typeface="Consolas"/>
              </a:rPr>
              <a:t> </a:t>
            </a:r>
            <a:r>
              <a:rPr lang="en-US" sz="1800" dirty="0" err="1" smtClean="0">
                <a:solidFill>
                  <a:srgbClr val="990000"/>
                </a:solidFill>
                <a:latin typeface="Consolas"/>
              </a:rPr>
              <a:t>getal</a:t>
            </a:r>
            <a:r>
              <a:rPr lang="en-US" sz="1800" dirty="0" smtClean="0">
                <a:solidFill>
                  <a:srgbClr val="990000"/>
                </a:solidFill>
                <a:latin typeface="Consolas"/>
              </a:rPr>
              <a:t> [%</a:t>
            </a:r>
            <a:r>
              <a:rPr lang="en-US" sz="1800" dirty="0" err="1">
                <a:solidFill>
                  <a:srgbClr val="990000"/>
                </a:solidFill>
                <a:latin typeface="Consolas"/>
              </a:rPr>
              <a:t>d..%</a:t>
            </a:r>
            <a:r>
              <a:rPr lang="en-US" sz="1800" dirty="0" err="1" smtClean="0">
                <a:solidFill>
                  <a:srgbClr val="990000"/>
                </a:solidFill>
                <a:latin typeface="Consolas"/>
              </a:rPr>
              <a:t>d</a:t>
            </a:r>
            <a:r>
              <a:rPr lang="en-US" sz="1800" dirty="0">
                <a:solidFill>
                  <a:srgbClr val="990000"/>
                </a:solidFill>
                <a:latin typeface="Consolas"/>
              </a:rPr>
              <a:t>]</a:t>
            </a:r>
            <a:r>
              <a:rPr lang="en-US" sz="1800" dirty="0" smtClean="0">
                <a:solidFill>
                  <a:srgbClr val="990000"/>
                </a:solidFill>
                <a:latin typeface="Consolas"/>
              </a:rPr>
              <a:t>: </a:t>
            </a:r>
            <a:r>
              <a:rPr lang="en-US" sz="1800" dirty="0">
                <a:solidFill>
                  <a:srgbClr val="990000"/>
                </a:solidFill>
                <a:latin typeface="Consolas"/>
              </a:rPr>
              <a:t>"</a:t>
            </a:r>
            <a:r>
              <a:rPr lang="en-US" sz="1800" dirty="0">
                <a:solidFill>
                  <a:schemeClr val="tx1"/>
                </a:solidFill>
                <a:latin typeface="Consolas"/>
              </a:rPr>
              <a:t>, min, max);</a:t>
            </a:r>
            <a:r>
              <a:rPr lang="en-US" sz="1800" dirty="0">
                <a:latin typeface="Consolas"/>
              </a:rPr>
              <a:t> </a:t>
            </a:r>
          </a:p>
          <a:p>
            <a:pPr algn="l"/>
            <a:r>
              <a:rPr lang="en-US" sz="1800" dirty="0" smtClean="0">
                <a:latin typeface="Consolas"/>
              </a:rPr>
              <a:t>        </a:t>
            </a:r>
            <a:r>
              <a:rPr lang="en-US" sz="1800" dirty="0" err="1" smtClean="0">
                <a:solidFill>
                  <a:schemeClr val="tx1"/>
                </a:solidFill>
                <a:latin typeface="Consolas"/>
              </a:rPr>
              <a:t>scanf</a:t>
            </a:r>
            <a:r>
              <a:rPr lang="en-US" sz="1800" dirty="0">
                <a:solidFill>
                  <a:schemeClr val="tx1"/>
                </a:solidFill>
                <a:latin typeface="Consolas"/>
              </a:rPr>
              <a:t>(</a:t>
            </a:r>
            <a:r>
              <a:rPr lang="en-US" sz="1800" dirty="0">
                <a:solidFill>
                  <a:srgbClr val="990000"/>
                </a:solidFill>
                <a:latin typeface="Consolas"/>
              </a:rPr>
              <a:t>"%d"</a:t>
            </a:r>
            <a:r>
              <a:rPr lang="en-US" sz="1800" dirty="0">
                <a:solidFill>
                  <a:schemeClr val="tx1"/>
                </a:solidFill>
                <a:latin typeface="Consolas"/>
              </a:rPr>
              <a:t>, &amp;</a:t>
            </a:r>
            <a:r>
              <a:rPr lang="en-US" sz="1800" dirty="0" err="1">
                <a:solidFill>
                  <a:schemeClr val="tx1"/>
                </a:solidFill>
                <a:latin typeface="Consolas"/>
              </a:rPr>
              <a:t>getal</a:t>
            </a:r>
            <a:r>
              <a:rPr lang="en-US" sz="1800" dirty="0" smtClean="0">
                <a:solidFill>
                  <a:schemeClr val="tx1"/>
                </a:solidFill>
                <a:latin typeface="Consolas"/>
              </a:rPr>
              <a:t>);</a:t>
            </a:r>
          </a:p>
          <a:p>
            <a:pPr algn="l"/>
            <a:r>
              <a:rPr lang="en-US" sz="1800" dirty="0" smtClean="0">
                <a:solidFill>
                  <a:schemeClr val="tx1"/>
                </a:solidFill>
                <a:latin typeface="Consolas"/>
              </a:rPr>
              <a:t>    }</a:t>
            </a:r>
            <a:endParaRPr lang="en-US" sz="1800" dirty="0">
              <a:solidFill>
                <a:schemeClr val="tx1"/>
              </a:solidFill>
              <a:latin typeface="Consolas"/>
            </a:endParaRPr>
          </a:p>
          <a:p>
            <a:pPr algn="l"/>
            <a:r>
              <a:rPr lang="en-US" sz="1800" dirty="0" smtClean="0">
                <a:solidFill>
                  <a:schemeClr val="tx1"/>
                </a:solidFill>
                <a:latin typeface="Consolas"/>
              </a:rPr>
              <a:t>    </a:t>
            </a:r>
            <a:r>
              <a:rPr lang="en-US" sz="1800" dirty="0" smtClean="0">
                <a:latin typeface="Consolas"/>
              </a:rPr>
              <a:t>while</a:t>
            </a:r>
            <a:r>
              <a:rPr lang="en-US" sz="1800" dirty="0" smtClean="0">
                <a:solidFill>
                  <a:schemeClr val="tx1"/>
                </a:solidFill>
                <a:latin typeface="Consolas"/>
              </a:rPr>
              <a:t> </a:t>
            </a:r>
            <a:r>
              <a:rPr lang="en-US" sz="1800" dirty="0">
                <a:solidFill>
                  <a:schemeClr val="tx1"/>
                </a:solidFill>
                <a:latin typeface="Consolas"/>
              </a:rPr>
              <a:t>(</a:t>
            </a:r>
            <a:r>
              <a:rPr lang="en-US" sz="1800" dirty="0" err="1">
                <a:solidFill>
                  <a:schemeClr val="tx1"/>
                </a:solidFill>
                <a:latin typeface="Consolas"/>
              </a:rPr>
              <a:t>getal</a:t>
            </a:r>
            <a:r>
              <a:rPr lang="en-US" sz="1800" dirty="0">
                <a:solidFill>
                  <a:schemeClr val="tx1"/>
                </a:solidFill>
                <a:latin typeface="Consolas"/>
              </a:rPr>
              <a:t> &lt; min || </a:t>
            </a:r>
            <a:r>
              <a:rPr lang="en-US" sz="1800" dirty="0" err="1">
                <a:solidFill>
                  <a:schemeClr val="tx1"/>
                </a:solidFill>
                <a:latin typeface="Consolas"/>
              </a:rPr>
              <a:t>getal</a:t>
            </a:r>
            <a:r>
              <a:rPr lang="en-US" sz="1800" dirty="0">
                <a:solidFill>
                  <a:schemeClr val="tx1"/>
                </a:solidFill>
                <a:latin typeface="Consolas"/>
              </a:rPr>
              <a:t> &gt; max);</a:t>
            </a:r>
          </a:p>
          <a:p>
            <a:pPr algn="l"/>
            <a:r>
              <a:rPr lang="en-US" sz="1800" dirty="0" smtClean="0">
                <a:solidFill>
                  <a:schemeClr val="tx1"/>
                </a:solidFill>
                <a:latin typeface="Consolas"/>
              </a:rPr>
              <a:t>    </a:t>
            </a:r>
            <a:r>
              <a:rPr lang="en-US" sz="1800" b="1" dirty="0" smtClean="0">
                <a:latin typeface="Consolas"/>
              </a:rPr>
              <a:t>return </a:t>
            </a:r>
            <a:r>
              <a:rPr lang="en-US" sz="1800" b="1" dirty="0" err="1">
                <a:solidFill>
                  <a:schemeClr val="tx1"/>
                </a:solidFill>
                <a:latin typeface="Consolas"/>
              </a:rPr>
              <a:t>getal</a:t>
            </a:r>
            <a:r>
              <a:rPr lang="en-US" sz="1800" b="1" dirty="0">
                <a:solidFill>
                  <a:schemeClr val="tx1"/>
                </a:solidFill>
                <a:latin typeface="Consolas"/>
              </a:rPr>
              <a:t>;</a:t>
            </a:r>
          </a:p>
          <a:p>
            <a:pPr algn="l"/>
            <a:r>
              <a:rPr lang="en-US" sz="1800" dirty="0">
                <a:solidFill>
                  <a:schemeClr val="tx1"/>
                </a:solidFill>
                <a:latin typeface="Consolas"/>
              </a:rPr>
              <a:t>}</a:t>
            </a:r>
            <a:r>
              <a:rPr lang="en-US" sz="1800" dirty="0">
                <a:latin typeface="Consolas"/>
              </a:rPr>
              <a:t> </a:t>
            </a:r>
          </a:p>
          <a:p>
            <a:pPr algn="l"/>
            <a:endParaRPr lang="en-US" sz="1800" dirty="0">
              <a:latin typeface="Consolas"/>
            </a:endParaRPr>
          </a:p>
          <a:p>
            <a:pPr algn="l"/>
            <a:r>
              <a:rPr lang="en-US" sz="1800" dirty="0" err="1" smtClean="0">
                <a:latin typeface="Consolas"/>
              </a:rPr>
              <a:t>int</a:t>
            </a:r>
            <a:r>
              <a:rPr lang="en-US" sz="1800" dirty="0" smtClean="0">
                <a:solidFill>
                  <a:schemeClr val="tx1"/>
                </a:solidFill>
                <a:latin typeface="Consolas"/>
              </a:rPr>
              <a:t> main(</a:t>
            </a:r>
            <a:r>
              <a:rPr lang="en-US" sz="1800" dirty="0" smtClean="0">
                <a:solidFill>
                  <a:srgbClr val="0000FF"/>
                </a:solidFill>
                <a:latin typeface="Consolas"/>
              </a:rPr>
              <a:t>void</a:t>
            </a:r>
            <a:r>
              <a:rPr lang="en-US" sz="1800" dirty="0" smtClean="0">
                <a:solidFill>
                  <a:schemeClr val="tx1"/>
                </a:solidFill>
                <a:latin typeface="Consolas"/>
              </a:rPr>
              <a:t>) </a:t>
            </a:r>
            <a:r>
              <a:rPr lang="en-US" sz="1800" dirty="0">
                <a:solidFill>
                  <a:schemeClr val="tx1"/>
                </a:solidFill>
                <a:latin typeface="Consolas"/>
              </a:rPr>
              <a:t>{</a:t>
            </a:r>
          </a:p>
          <a:p>
            <a:pPr algn="l"/>
            <a:r>
              <a:rPr lang="en-US" sz="1800" dirty="0" smtClean="0">
                <a:solidFill>
                  <a:schemeClr val="tx1"/>
                </a:solidFill>
                <a:latin typeface="Consolas"/>
              </a:rPr>
              <a:t>    </a:t>
            </a:r>
            <a:r>
              <a:rPr lang="en-US" sz="1800" dirty="0" err="1" smtClean="0">
                <a:latin typeface="Consolas"/>
              </a:rPr>
              <a:t>int</a:t>
            </a:r>
            <a:r>
              <a:rPr lang="en-US" sz="1800" dirty="0" smtClean="0">
                <a:solidFill>
                  <a:schemeClr val="tx1"/>
                </a:solidFill>
                <a:latin typeface="Consolas"/>
              </a:rPr>
              <a:t> </a:t>
            </a:r>
            <a:r>
              <a:rPr lang="en-US" sz="1800" dirty="0" err="1">
                <a:solidFill>
                  <a:schemeClr val="tx1"/>
                </a:solidFill>
                <a:latin typeface="Consolas"/>
              </a:rPr>
              <a:t>toetscijfer</a:t>
            </a:r>
            <a:r>
              <a:rPr lang="en-US" sz="1800" dirty="0">
                <a:solidFill>
                  <a:schemeClr val="tx1"/>
                </a:solidFill>
                <a:latin typeface="Consolas"/>
              </a:rPr>
              <a:t> = </a:t>
            </a:r>
            <a:r>
              <a:rPr lang="en-US" sz="1800" b="1" dirty="0" err="1">
                <a:solidFill>
                  <a:schemeClr val="tx1"/>
                </a:solidFill>
                <a:latin typeface="Consolas"/>
              </a:rPr>
              <a:t>leesGetal</a:t>
            </a:r>
            <a:r>
              <a:rPr lang="en-US" sz="1800" b="1" dirty="0">
                <a:solidFill>
                  <a:schemeClr val="tx1"/>
                </a:solidFill>
                <a:latin typeface="Consolas"/>
              </a:rPr>
              <a:t>(1, 10);</a:t>
            </a:r>
            <a:endParaRPr lang="en-US" sz="1800" b="1" dirty="0">
              <a:solidFill>
                <a:srgbClr val="008000"/>
              </a:solidFill>
              <a:latin typeface="Consolas"/>
            </a:endParaRPr>
          </a:p>
          <a:p>
            <a:pPr algn="l"/>
            <a:r>
              <a:rPr lang="en-US" sz="1800" dirty="0">
                <a:solidFill>
                  <a:srgbClr val="008000"/>
                </a:solidFill>
                <a:latin typeface="Consolas"/>
              </a:rPr>
              <a:t>…</a:t>
            </a:r>
          </a:p>
        </p:txBody>
      </p:sp>
      <p:sp>
        <p:nvSpPr>
          <p:cNvPr id="1297413" name="Text Box 5"/>
          <p:cNvSpPr txBox="1">
            <a:spLocks noChangeArrowheads="1"/>
          </p:cNvSpPr>
          <p:nvPr/>
        </p:nvSpPr>
        <p:spPr bwMode="auto">
          <a:xfrm>
            <a:off x="0" y="6024822"/>
            <a:ext cx="9144000" cy="833178"/>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mn-lt"/>
              </a:rPr>
              <a:t>Na </a:t>
            </a:r>
            <a:r>
              <a:rPr lang="nl-NL" b="1" dirty="0">
                <a:latin typeface="+mn-lt"/>
              </a:rPr>
              <a:t>afloop</a:t>
            </a:r>
            <a:r>
              <a:rPr lang="nl-NL" dirty="0">
                <a:latin typeface="+mn-lt"/>
              </a:rPr>
              <a:t> van de functie wordt de </a:t>
            </a:r>
            <a:r>
              <a:rPr lang="nl-NL" b="1" dirty="0">
                <a:latin typeface="+mn-lt"/>
              </a:rPr>
              <a:t>waarde</a:t>
            </a:r>
            <a:r>
              <a:rPr lang="nl-NL" dirty="0">
                <a:latin typeface="+mn-lt"/>
              </a:rPr>
              <a:t> van het return statement </a:t>
            </a:r>
            <a:r>
              <a:rPr lang="nl-NL" b="1" dirty="0">
                <a:latin typeface="+mn-lt"/>
              </a:rPr>
              <a:t>gekopieerd</a:t>
            </a:r>
            <a:r>
              <a:rPr lang="nl-NL" dirty="0">
                <a:latin typeface="+mn-lt"/>
              </a:rPr>
              <a:t> naar de functieaanroep (</a:t>
            </a:r>
            <a:r>
              <a:rPr lang="nl-NL" i="1" u="sng" dirty="0">
                <a:latin typeface="+mn-lt"/>
              </a:rPr>
              <a:t>return</a:t>
            </a:r>
            <a:r>
              <a:rPr lang="nl-NL" i="1" dirty="0">
                <a:latin typeface="+mn-lt"/>
              </a:rPr>
              <a:t> </a:t>
            </a:r>
            <a:r>
              <a:rPr lang="nl-NL" i="1" dirty="0" err="1">
                <a:latin typeface="+mn-lt"/>
              </a:rPr>
              <a:t>by</a:t>
            </a:r>
            <a:r>
              <a:rPr lang="nl-NL" i="1" dirty="0">
                <a:latin typeface="+mn-lt"/>
              </a:rPr>
              <a:t> </a:t>
            </a:r>
            <a:r>
              <a:rPr lang="nl-NL" i="1" dirty="0" err="1">
                <a:latin typeface="+mn-lt"/>
              </a:rPr>
              <a:t>value</a:t>
            </a:r>
            <a:r>
              <a:rPr lang="nl-NL" dirty="0">
                <a:latin typeface="+mn-lt"/>
              </a:rPr>
              <a:t>)</a:t>
            </a:r>
            <a:endParaRPr lang="nl-NL" dirty="0">
              <a:solidFill>
                <a:schemeClr val="tx1"/>
              </a:solidFill>
              <a:latin typeface="+mn-lt"/>
            </a:endParaRPr>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118</a:t>
            </a:fld>
            <a:endParaRPr lang="en-US" dirty="0"/>
          </a:p>
        </p:txBody>
      </p:sp>
    </p:spTree>
    <p:extLst>
      <p:ext uri="{BB962C8B-B14F-4D97-AF65-F5344CB8AC3E}">
        <p14:creationId xmlns:p14="http://schemas.microsoft.com/office/powerpoint/2010/main" val="4145765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7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741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err="1" smtClean="0">
                <a:solidFill>
                  <a:srgbClr val="FF0000"/>
                </a:solidFill>
              </a:rPr>
              <a:t>Veel</a:t>
            </a:r>
            <a:r>
              <a:rPr lang="en-US" dirty="0" smtClean="0">
                <a:solidFill>
                  <a:srgbClr val="FF0000"/>
                </a:solidFill>
              </a:rPr>
              <a:t> </a:t>
            </a:r>
            <a:r>
              <a:rPr lang="en-US" dirty="0" err="1" smtClean="0">
                <a:solidFill>
                  <a:srgbClr val="FF0000"/>
                </a:solidFill>
              </a:rPr>
              <a:t>gemaakte</a:t>
            </a:r>
            <a:r>
              <a:rPr lang="en-US" dirty="0" smtClean="0">
                <a:solidFill>
                  <a:srgbClr val="FF0000"/>
                </a:solidFill>
              </a:rPr>
              <a:t> </a:t>
            </a:r>
            <a:r>
              <a:rPr lang="en-US" sz="4800" dirty="0" err="1" smtClean="0">
                <a:solidFill>
                  <a:srgbClr val="FF0000"/>
                </a:solidFill>
              </a:rPr>
              <a:t>fout</a:t>
            </a:r>
            <a:endParaRPr lang="nl-NL" sz="4800" dirty="0">
              <a:solidFill>
                <a:srgbClr val="FF0000"/>
              </a:solidFill>
            </a:endParaRPr>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119</a:t>
            </a:fld>
            <a:endParaRPr lang="en-US" dirty="0"/>
          </a:p>
        </p:txBody>
      </p:sp>
      <p:sp>
        <p:nvSpPr>
          <p:cNvPr id="7" name="Text Box 4"/>
          <p:cNvSpPr txBox="1">
            <a:spLocks noChangeArrowheads="1"/>
          </p:cNvSpPr>
          <p:nvPr/>
        </p:nvSpPr>
        <p:spPr bwMode="auto">
          <a:xfrm>
            <a:off x="457200" y="1412776"/>
            <a:ext cx="7848872" cy="120251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sz="1800" b="1" dirty="0" err="1">
                <a:latin typeface="Consolas"/>
              </a:rPr>
              <a:t>int</a:t>
            </a:r>
            <a:r>
              <a:rPr lang="en-US" sz="1800" dirty="0">
                <a:solidFill>
                  <a:schemeClr val="tx1"/>
                </a:solidFill>
                <a:latin typeface="Consolas"/>
              </a:rPr>
              <a:t> </a:t>
            </a:r>
            <a:r>
              <a:rPr lang="en-US" sz="1800" dirty="0" err="1" smtClean="0">
                <a:solidFill>
                  <a:schemeClr val="tx1"/>
                </a:solidFill>
                <a:latin typeface="Consolas"/>
              </a:rPr>
              <a:t>bepaalMaximumEnMinimum</a:t>
            </a:r>
            <a:r>
              <a:rPr lang="en-US" sz="1800" dirty="0" smtClean="0">
                <a:solidFill>
                  <a:schemeClr val="tx1"/>
                </a:solidFill>
                <a:latin typeface="Consolas"/>
              </a:rPr>
              <a:t>(</a:t>
            </a:r>
            <a:r>
              <a:rPr lang="en-US" sz="1800" dirty="0" err="1" smtClean="0">
                <a:latin typeface="Consolas"/>
              </a:rPr>
              <a:t>int</a:t>
            </a:r>
            <a:r>
              <a:rPr lang="en-US" sz="1800" dirty="0" smtClean="0">
                <a:solidFill>
                  <a:schemeClr val="tx1"/>
                </a:solidFill>
                <a:latin typeface="Consolas"/>
              </a:rPr>
              <a:t> </a:t>
            </a:r>
            <a:r>
              <a:rPr lang="en-US" sz="1800" dirty="0">
                <a:solidFill>
                  <a:schemeClr val="tx1"/>
                </a:solidFill>
                <a:latin typeface="Consolas"/>
              </a:rPr>
              <a:t>x1</a:t>
            </a:r>
            <a:r>
              <a:rPr lang="en-US" sz="1800" dirty="0" smtClean="0">
                <a:solidFill>
                  <a:schemeClr val="tx1"/>
                </a:solidFill>
                <a:latin typeface="Consolas"/>
              </a:rPr>
              <a:t>,</a:t>
            </a:r>
            <a:r>
              <a:rPr lang="en-US" sz="1800" dirty="0">
                <a:latin typeface="Consolas"/>
              </a:rPr>
              <a:t> </a:t>
            </a:r>
            <a:r>
              <a:rPr lang="en-US" sz="1800" dirty="0" err="1">
                <a:latin typeface="Consolas"/>
              </a:rPr>
              <a:t>int</a:t>
            </a:r>
            <a:r>
              <a:rPr lang="en-US" sz="1800" dirty="0">
                <a:solidFill>
                  <a:schemeClr val="tx1"/>
                </a:solidFill>
                <a:latin typeface="Consolas"/>
              </a:rPr>
              <a:t> </a:t>
            </a:r>
            <a:r>
              <a:rPr lang="en-US" sz="1800" dirty="0" smtClean="0">
                <a:solidFill>
                  <a:schemeClr val="tx1"/>
                </a:solidFill>
                <a:latin typeface="Consolas"/>
              </a:rPr>
              <a:t>x2,</a:t>
            </a:r>
            <a:r>
              <a:rPr lang="en-US" sz="1800" dirty="0" smtClean="0">
                <a:latin typeface="Consolas"/>
              </a:rPr>
              <a:t> </a:t>
            </a:r>
            <a:r>
              <a:rPr lang="en-US" sz="1800" dirty="0" err="1">
                <a:latin typeface="Consolas"/>
              </a:rPr>
              <a:t>int</a:t>
            </a:r>
            <a:r>
              <a:rPr lang="en-US" sz="1800" dirty="0">
                <a:solidFill>
                  <a:schemeClr val="tx1"/>
                </a:solidFill>
                <a:latin typeface="Consolas"/>
              </a:rPr>
              <a:t> </a:t>
            </a:r>
            <a:r>
              <a:rPr lang="en-US" sz="1800" dirty="0" smtClean="0">
                <a:solidFill>
                  <a:schemeClr val="tx1"/>
                </a:solidFill>
                <a:latin typeface="Consolas"/>
              </a:rPr>
              <a:t>x3) </a:t>
            </a:r>
            <a:r>
              <a:rPr lang="en-US" sz="1800" dirty="0">
                <a:solidFill>
                  <a:schemeClr val="tx1"/>
                </a:solidFill>
                <a:latin typeface="Consolas"/>
              </a:rPr>
              <a:t>{</a:t>
            </a:r>
          </a:p>
          <a:p>
            <a:r>
              <a:rPr lang="en-US" sz="1800" dirty="0" smtClean="0">
                <a:solidFill>
                  <a:schemeClr val="tx1"/>
                </a:solidFill>
                <a:latin typeface="Consolas"/>
              </a:rPr>
              <a:t>    </a:t>
            </a:r>
            <a:r>
              <a:rPr lang="en-US" sz="1800" dirty="0">
                <a:solidFill>
                  <a:srgbClr val="008000"/>
                </a:solidFill>
                <a:latin typeface="Consolas"/>
              </a:rPr>
              <a:t>/* </a:t>
            </a:r>
            <a:r>
              <a:rPr lang="en-US" sz="1800" dirty="0" smtClean="0">
                <a:solidFill>
                  <a:srgbClr val="008000"/>
                </a:solidFill>
                <a:latin typeface="Consolas"/>
              </a:rPr>
              <a:t>Doe </a:t>
            </a:r>
            <a:r>
              <a:rPr lang="en-US" sz="1800" dirty="0" err="1" smtClean="0">
                <a:solidFill>
                  <a:srgbClr val="008000"/>
                </a:solidFill>
                <a:latin typeface="Consolas"/>
              </a:rPr>
              <a:t>vanalles</a:t>
            </a:r>
            <a:r>
              <a:rPr lang="en-US" sz="1800" dirty="0" smtClean="0">
                <a:solidFill>
                  <a:srgbClr val="008000"/>
                </a:solidFill>
                <a:latin typeface="Consolas"/>
              </a:rPr>
              <a:t>*/</a:t>
            </a:r>
            <a:endParaRPr lang="en-US" sz="1800" dirty="0">
              <a:solidFill>
                <a:schemeClr val="tx1"/>
              </a:solidFill>
              <a:latin typeface="Consolas"/>
            </a:endParaRPr>
          </a:p>
          <a:p>
            <a:pPr algn="l"/>
            <a:r>
              <a:rPr lang="en-US" sz="1800" b="1" dirty="0">
                <a:latin typeface="Consolas"/>
              </a:rPr>
              <a:t> </a:t>
            </a:r>
            <a:r>
              <a:rPr lang="en-US" sz="1800" b="1" dirty="0" smtClean="0">
                <a:latin typeface="Consolas"/>
              </a:rPr>
              <a:t>   return </a:t>
            </a:r>
            <a:r>
              <a:rPr lang="en-US" sz="1800" b="1" dirty="0" smtClean="0">
                <a:solidFill>
                  <a:schemeClr val="tx1"/>
                </a:solidFill>
                <a:latin typeface="Consolas"/>
              </a:rPr>
              <a:t>max, min;</a:t>
            </a:r>
            <a:endParaRPr lang="en-US" sz="1800" b="1" dirty="0">
              <a:solidFill>
                <a:schemeClr val="tx1"/>
              </a:solidFill>
              <a:latin typeface="Consolas"/>
            </a:endParaRPr>
          </a:p>
          <a:p>
            <a:pPr algn="l"/>
            <a:r>
              <a:rPr lang="en-US" sz="1800" dirty="0">
                <a:solidFill>
                  <a:schemeClr val="tx1"/>
                </a:solidFill>
                <a:latin typeface="Consolas"/>
              </a:rPr>
              <a:t>}</a:t>
            </a:r>
            <a:r>
              <a:rPr lang="en-US" sz="1800" dirty="0">
                <a:latin typeface="Consolas"/>
              </a:rPr>
              <a:t> </a:t>
            </a:r>
          </a:p>
        </p:txBody>
      </p:sp>
      <p:sp>
        <p:nvSpPr>
          <p:cNvPr id="8" name="Toelichting met afgeronde rechthoek 7"/>
          <p:cNvSpPr/>
          <p:nvPr/>
        </p:nvSpPr>
        <p:spPr>
          <a:xfrm>
            <a:off x="3851920" y="2924944"/>
            <a:ext cx="2160240" cy="864096"/>
          </a:xfrm>
          <a:prstGeom prst="wedgeRoundRectCallout">
            <a:avLst>
              <a:gd name="adj1" fmla="val -110904"/>
              <a:gd name="adj2" fmla="val -122073"/>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ysClr val="windowText" lastClr="000000"/>
                </a:solidFill>
              </a:rPr>
              <a:t>Je </a:t>
            </a:r>
            <a:r>
              <a:rPr lang="en-US" dirty="0" err="1" smtClean="0">
                <a:solidFill>
                  <a:sysClr val="windowText" lastClr="000000"/>
                </a:solidFill>
              </a:rPr>
              <a:t>kunt</a:t>
            </a:r>
            <a:r>
              <a:rPr lang="en-US" dirty="0" smtClean="0">
                <a:solidFill>
                  <a:sysClr val="windowText" lastClr="000000"/>
                </a:solidFill>
              </a:rPr>
              <a:t> maar </a:t>
            </a:r>
            <a:r>
              <a:rPr lang="en-US" u="sng" dirty="0" err="1" smtClean="0">
                <a:solidFill>
                  <a:sysClr val="windowText" lastClr="000000"/>
                </a:solidFill>
              </a:rPr>
              <a:t>één</a:t>
            </a:r>
            <a:r>
              <a:rPr lang="en-US" dirty="0" smtClean="0">
                <a:solidFill>
                  <a:sysClr val="windowText" lastClr="000000"/>
                </a:solidFill>
              </a:rPr>
              <a:t> </a:t>
            </a:r>
            <a:r>
              <a:rPr lang="en-US" dirty="0" err="1" smtClean="0">
                <a:solidFill>
                  <a:sysClr val="windowText" lastClr="000000"/>
                </a:solidFill>
              </a:rPr>
              <a:t>variabele</a:t>
            </a:r>
            <a:r>
              <a:rPr lang="en-US" dirty="0" smtClean="0">
                <a:solidFill>
                  <a:sysClr val="windowText" lastClr="000000"/>
                </a:solidFill>
              </a:rPr>
              <a:t> </a:t>
            </a:r>
            <a:r>
              <a:rPr lang="en-US" dirty="0" err="1" smtClean="0">
                <a:solidFill>
                  <a:sysClr val="windowText" lastClr="000000"/>
                </a:solidFill>
              </a:rPr>
              <a:t>teruggeven</a:t>
            </a:r>
            <a:endParaRPr lang="nl-NL" dirty="0" err="1" smtClean="0">
              <a:solidFill>
                <a:sysClr val="windowText" lastClr="000000"/>
              </a:solidFill>
            </a:endParaRPr>
          </a:p>
        </p:txBody>
      </p:sp>
      <p:sp>
        <p:nvSpPr>
          <p:cNvPr id="9" name="Tekstvak 8"/>
          <p:cNvSpPr txBox="1"/>
          <p:nvPr/>
        </p:nvSpPr>
        <p:spPr>
          <a:xfrm>
            <a:off x="2987824" y="5445224"/>
            <a:ext cx="3672408" cy="646331"/>
          </a:xfrm>
          <a:prstGeom prst="rect">
            <a:avLst/>
          </a:prstGeom>
          <a:solidFill>
            <a:srgbClr val="FFFF00"/>
          </a:solidFill>
          <a:ln>
            <a:solidFill>
              <a:schemeClr val="tx1"/>
            </a:solidFill>
          </a:ln>
        </p:spPr>
        <p:txBody>
          <a:bodyPr wrap="square" rtlCol="0">
            <a:spAutoFit/>
          </a:bodyPr>
          <a:lstStyle/>
          <a:p>
            <a:r>
              <a:rPr lang="en-US" dirty="0" smtClean="0"/>
              <a:t>Later leer je hoe je met </a:t>
            </a:r>
            <a:r>
              <a:rPr lang="en-US" dirty="0" err="1" smtClean="0"/>
              <a:t>dit</a:t>
            </a:r>
            <a:r>
              <a:rPr lang="en-US" dirty="0" smtClean="0"/>
              <a:t> </a:t>
            </a:r>
            <a:r>
              <a:rPr lang="en-US" dirty="0" err="1" smtClean="0"/>
              <a:t>probleem</a:t>
            </a:r>
            <a:r>
              <a:rPr lang="en-US" dirty="0" smtClean="0"/>
              <a:t> </a:t>
            </a:r>
            <a:r>
              <a:rPr lang="en-US" dirty="0" err="1" smtClean="0"/>
              <a:t>kunt</a:t>
            </a:r>
            <a:r>
              <a:rPr lang="en-US" dirty="0" smtClean="0"/>
              <a:t> </a:t>
            </a:r>
            <a:r>
              <a:rPr lang="en-US" dirty="0" err="1" smtClean="0"/>
              <a:t>omgaan</a:t>
            </a:r>
            <a:r>
              <a:rPr lang="en-US" dirty="0" smtClean="0"/>
              <a:t>. (pointers)</a:t>
            </a:r>
            <a:endParaRPr lang="nl-NL" dirty="0"/>
          </a:p>
        </p:txBody>
      </p:sp>
    </p:spTree>
    <p:extLst>
      <p:ext uri="{BB962C8B-B14F-4D97-AF65-F5344CB8AC3E}">
        <p14:creationId xmlns:p14="http://schemas.microsoft.com/office/powerpoint/2010/main" val="304189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Blackboard</a:t>
            </a:r>
            <a:endParaRPr lang="nl-NL" dirty="0"/>
          </a:p>
        </p:txBody>
      </p:sp>
      <p:pic>
        <p:nvPicPr>
          <p:cNvPr id="3" name="Afbeelding 2"/>
          <p:cNvPicPr>
            <a:picLocks noChangeAspect="1"/>
          </p:cNvPicPr>
          <p:nvPr/>
        </p:nvPicPr>
        <p:blipFill rotWithShape="1">
          <a:blip r:embed="rId2"/>
          <a:srcRect l="192" t="8504" r="2458" b="35438"/>
          <a:stretch/>
        </p:blipFill>
        <p:spPr>
          <a:xfrm>
            <a:off x="251520" y="1484784"/>
            <a:ext cx="8640960" cy="3870895"/>
          </a:xfrm>
          <a:prstGeom prst="rect">
            <a:avLst/>
          </a:prstGeom>
        </p:spPr>
      </p:pic>
      <p:pic>
        <p:nvPicPr>
          <p:cNvPr id="4" name="Afbeelding 3"/>
          <p:cNvPicPr>
            <a:picLocks noChangeAspect="1"/>
          </p:cNvPicPr>
          <p:nvPr/>
        </p:nvPicPr>
        <p:blipFill rotWithShape="1">
          <a:blip r:embed="rId3"/>
          <a:srcRect t="9957" r="2458" b="1501"/>
          <a:stretch/>
        </p:blipFill>
        <p:spPr>
          <a:xfrm>
            <a:off x="0" y="-21467"/>
            <a:ext cx="9217024" cy="6544514"/>
          </a:xfrm>
          <a:prstGeom prst="rect">
            <a:avLst/>
          </a:prstGeom>
        </p:spPr>
      </p:pic>
      <p:pic>
        <p:nvPicPr>
          <p:cNvPr id="5" name="Afbeelding 4"/>
          <p:cNvPicPr>
            <a:picLocks noChangeAspect="1"/>
          </p:cNvPicPr>
          <p:nvPr/>
        </p:nvPicPr>
        <p:blipFill rotWithShape="1">
          <a:blip r:embed="rId4"/>
          <a:srcRect t="8503" r="2309" b="31369"/>
          <a:stretch/>
        </p:blipFill>
        <p:spPr>
          <a:xfrm>
            <a:off x="251520" y="1484784"/>
            <a:ext cx="8640960" cy="4137459"/>
          </a:xfrm>
          <a:prstGeom prst="rect">
            <a:avLst/>
          </a:prstGeom>
        </p:spPr>
      </p:pic>
      <p:sp>
        <p:nvSpPr>
          <p:cNvPr id="6" name="Tijdelijke aanduiding voor datum 5"/>
          <p:cNvSpPr>
            <a:spLocks noGrp="1"/>
          </p:cNvSpPr>
          <p:nvPr>
            <p:ph type="dt" sz="half" idx="10"/>
          </p:nvPr>
        </p:nvSpPr>
        <p:spPr/>
        <p:txBody>
          <a:bodyPr/>
          <a:lstStyle/>
          <a:p>
            <a:r>
              <a:rPr lang="nl-NL" smtClean="0"/>
              <a:t>GESPRG 2014-2015</a:t>
            </a:r>
            <a:endParaRPr lang="en-US" dirty="0"/>
          </a:p>
        </p:txBody>
      </p:sp>
      <p:sp>
        <p:nvSpPr>
          <p:cNvPr id="9" name="Tijdelijke aanduiding voor dianummer 8"/>
          <p:cNvSpPr>
            <a:spLocks noGrp="1"/>
          </p:cNvSpPr>
          <p:nvPr>
            <p:ph type="sldNum" sz="quarter" idx="12"/>
          </p:nvPr>
        </p:nvSpPr>
        <p:spPr/>
        <p:txBody>
          <a:bodyPr/>
          <a:lstStyle/>
          <a:p>
            <a:fld id="{520F5AE5-675F-4C53-86B8-6BB4E175C417}" type="slidenum">
              <a:rPr lang="en-US" smtClean="0"/>
              <a:pPr/>
              <a:t>12</a:t>
            </a:fld>
            <a:endParaRPr lang="en-US" dirty="0"/>
          </a:p>
        </p:txBody>
      </p:sp>
    </p:spTree>
    <p:extLst>
      <p:ext uri="{BB962C8B-B14F-4D97-AF65-F5344CB8AC3E}">
        <p14:creationId xmlns:p14="http://schemas.microsoft.com/office/powerpoint/2010/main" val="11408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normAutofit/>
          </a:bodyPr>
          <a:lstStyle/>
          <a:p>
            <a:r>
              <a:rPr lang="en-US" dirty="0" err="1" smtClean="0"/>
              <a:t>Huiswerk</a:t>
            </a:r>
            <a:endParaRPr lang="nl-NL" dirty="0" smtClean="0"/>
          </a:p>
        </p:txBody>
      </p:sp>
      <p:sp>
        <p:nvSpPr>
          <p:cNvPr id="29700" name="Rectangle 3"/>
          <p:cNvSpPr>
            <a:spLocks noGrp="1" noChangeArrowheads="1"/>
          </p:cNvSpPr>
          <p:nvPr>
            <p:ph idx="1"/>
          </p:nvPr>
        </p:nvSpPr>
        <p:spPr/>
        <p:txBody>
          <a:bodyPr>
            <a:normAutofit/>
          </a:bodyPr>
          <a:lstStyle/>
          <a:p>
            <a:r>
              <a:rPr lang="en-US" dirty="0" err="1" smtClean="0"/>
              <a:t>Bestudeer</a:t>
            </a:r>
            <a:r>
              <a:rPr lang="en-US" dirty="0" smtClean="0"/>
              <a:t> C </a:t>
            </a:r>
            <a:r>
              <a:rPr lang="en-US" dirty="0" err="1" smtClean="0"/>
              <a:t>boek</a:t>
            </a:r>
            <a:r>
              <a:rPr lang="en-US" dirty="0" smtClean="0"/>
              <a:t>:</a:t>
            </a:r>
          </a:p>
          <a:p>
            <a:pPr lvl="1"/>
            <a:r>
              <a:rPr lang="en-US" dirty="0" err="1"/>
              <a:t>p</a:t>
            </a:r>
            <a:r>
              <a:rPr lang="en-US" dirty="0" err="1" smtClean="0"/>
              <a:t>aragraaf</a:t>
            </a:r>
            <a:r>
              <a:rPr lang="en-US" dirty="0" smtClean="0"/>
              <a:t> 1.7.</a:t>
            </a:r>
          </a:p>
          <a:p>
            <a:pPr lvl="1"/>
            <a:r>
              <a:rPr lang="en-US" dirty="0" err="1" smtClean="0"/>
              <a:t>paragrafen</a:t>
            </a:r>
            <a:r>
              <a:rPr lang="en-US" dirty="0" smtClean="0"/>
              <a:t> 5.1 t/m 5.5.</a:t>
            </a:r>
            <a:endParaRPr lang="en-US" dirty="0"/>
          </a:p>
          <a:p>
            <a:pPr marL="457200" lvl="1" indent="0">
              <a:buNone/>
            </a:pPr>
            <a:endParaRPr lang="en-US" dirty="0" smtClean="0"/>
          </a:p>
          <a:p>
            <a:r>
              <a:rPr lang="en-US" dirty="0" err="1" smtClean="0"/>
              <a:t>Maak</a:t>
            </a:r>
            <a:r>
              <a:rPr lang="en-US" dirty="0" smtClean="0"/>
              <a:t> </a:t>
            </a:r>
            <a:r>
              <a:rPr lang="en-US" dirty="0" err="1" smtClean="0"/>
              <a:t>opdrachten</a:t>
            </a:r>
            <a:r>
              <a:rPr lang="en-US" dirty="0" smtClean="0"/>
              <a:t>:</a:t>
            </a:r>
          </a:p>
          <a:p>
            <a:pPr lvl="1"/>
            <a:r>
              <a:rPr lang="en-US" dirty="0" smtClean="0"/>
              <a:t>1, 2 en 3 van </a:t>
            </a:r>
            <a:r>
              <a:rPr lang="en-US" dirty="0" err="1" smtClean="0"/>
              <a:t>paragraaf</a:t>
            </a:r>
            <a:r>
              <a:rPr lang="en-US" dirty="0" smtClean="0"/>
              <a:t> 5.17.</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120</a:t>
            </a:fld>
            <a:endParaRPr lang="en-US" dirty="0"/>
          </a:p>
        </p:txBody>
      </p:sp>
    </p:spTree>
    <p:extLst>
      <p:ext uri="{BB962C8B-B14F-4D97-AF65-F5344CB8AC3E}">
        <p14:creationId xmlns:p14="http://schemas.microsoft.com/office/powerpoint/2010/main" val="198458471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subTitle" sz="quarter" idx="1"/>
          </p:nvPr>
        </p:nvSpPr>
        <p:spPr>
          <a:solidFill>
            <a:schemeClr val="bg1"/>
          </a:solidFill>
        </p:spPr>
        <p:txBody>
          <a:bodyPr/>
          <a:lstStyle/>
          <a:p>
            <a:r>
              <a:rPr lang="en-US" dirty="0" smtClean="0"/>
              <a:t>Pointers</a:t>
            </a:r>
            <a:endParaRPr lang="nl-NL" dirty="0" smtClean="0"/>
          </a:p>
        </p:txBody>
      </p:sp>
      <p:sp>
        <p:nvSpPr>
          <p:cNvPr id="4" name="Tekstvak 3"/>
          <p:cNvSpPr txBox="1"/>
          <p:nvPr/>
        </p:nvSpPr>
        <p:spPr>
          <a:xfrm>
            <a:off x="5637535" y="260648"/>
            <a:ext cx="360040" cy="769441"/>
          </a:xfrm>
          <a:prstGeom prst="rect">
            <a:avLst/>
          </a:prstGeom>
          <a:noFill/>
        </p:spPr>
        <p:txBody>
          <a:bodyPr wrap="square" rtlCol="0">
            <a:spAutoFit/>
          </a:bodyPr>
          <a:lstStyle/>
          <a:p>
            <a:r>
              <a:rPr lang="en-US" sz="4400" b="1" dirty="0" smtClean="0">
                <a:solidFill>
                  <a:schemeClr val="bg1">
                    <a:lumMod val="50000"/>
                  </a:schemeClr>
                </a:solidFill>
              </a:rPr>
              <a:t>7</a:t>
            </a:r>
            <a:endParaRPr lang="nl-NL" sz="4400" b="1" dirty="0">
              <a:solidFill>
                <a:schemeClr val="bg1">
                  <a:lumMod val="50000"/>
                </a:schemeClr>
              </a:solidFill>
            </a:endParaRPr>
          </a:p>
        </p:txBody>
      </p:sp>
    </p:spTree>
    <p:extLst>
      <p:ext uri="{BB962C8B-B14F-4D97-AF65-F5344CB8AC3E}">
        <p14:creationId xmlns:p14="http://schemas.microsoft.com/office/powerpoint/2010/main" val="280493761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7" name="Rectangle 2"/>
          <p:cNvSpPr>
            <a:spLocks noGrp="1" noChangeArrowheads="1"/>
          </p:cNvSpPr>
          <p:nvPr>
            <p:ph type="title"/>
          </p:nvPr>
        </p:nvSpPr>
        <p:spPr/>
        <p:txBody>
          <a:bodyPr>
            <a:normAutofit/>
          </a:bodyPr>
          <a:lstStyle/>
          <a:p>
            <a:r>
              <a:rPr lang="en-US" dirty="0" err="1" smtClean="0"/>
              <a:t>Verwisselen</a:t>
            </a:r>
            <a:endParaRPr lang="nl-NL" dirty="0" smtClean="0"/>
          </a:p>
        </p:txBody>
      </p:sp>
      <p:graphicFrame>
        <p:nvGraphicFramePr>
          <p:cNvPr id="1314820" name="Object 4">
            <a:hlinkClick r:id="rId4"/>
          </p:cNvPr>
          <p:cNvGraphicFramePr>
            <a:graphicFrameLocks noGrp="1" noChangeAspect="1"/>
          </p:cNvGraphicFramePr>
          <p:nvPr>
            <p:ph idx="1"/>
            <p:extLst>
              <p:ext uri="{D42A27DB-BD31-4B8C-83A1-F6EECF244321}">
                <p14:modId xmlns:p14="http://schemas.microsoft.com/office/powerpoint/2010/main" val="2029558553"/>
              </p:ext>
            </p:extLst>
          </p:nvPr>
        </p:nvGraphicFramePr>
        <p:xfrm>
          <a:off x="5871045" y="3141660"/>
          <a:ext cx="2348855" cy="1304919"/>
        </p:xfrm>
        <a:graphic>
          <a:graphicData uri="http://schemas.openxmlformats.org/presentationml/2006/ole">
            <mc:AlternateContent xmlns:mc="http://schemas.openxmlformats.org/markup-compatibility/2006">
              <mc:Choice xmlns:v="urn:schemas-microsoft-com:vml" Requires="v">
                <p:oleObj spid="_x0000_s5660" name="Bitmap Image" r:id="rId5" imgW="1628571" imgH="905001" progId="Paint.Picture">
                  <p:embed/>
                </p:oleObj>
              </mc:Choice>
              <mc:Fallback>
                <p:oleObj name="Bitmap Image" r:id="rId5" imgW="1628571" imgH="905001"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1045" y="3141660"/>
                        <a:ext cx="2348855" cy="1304919"/>
                      </a:xfrm>
                      <a:prstGeom prst="rect">
                        <a:avLst/>
                      </a:prstGeom>
                      <a:noFill/>
                      <a:ln>
                        <a:noFill/>
                      </a:ln>
                      <a:effectLst/>
                      <a:extLst/>
                    </p:spPr>
                  </p:pic>
                </p:oleObj>
              </mc:Fallback>
            </mc:AlternateContent>
          </a:graphicData>
        </a:graphic>
      </p:graphicFrame>
      <p:sp>
        <p:nvSpPr>
          <p:cNvPr id="88068" name="Rectangle 3"/>
          <p:cNvSpPr>
            <a:spLocks noGrp="1" noChangeArrowheads="1"/>
          </p:cNvSpPr>
          <p:nvPr>
            <p:ph type="body" idx="4294967295"/>
          </p:nvPr>
        </p:nvSpPr>
        <p:spPr>
          <a:xfrm>
            <a:off x="457200" y="1232942"/>
            <a:ext cx="8421688" cy="5256212"/>
          </a:xfrm>
        </p:spPr>
        <p:txBody>
          <a:bodyPr/>
          <a:lstStyle/>
          <a:p>
            <a:r>
              <a:rPr lang="en-US" dirty="0" err="1" smtClean="0"/>
              <a:t>Schrijf</a:t>
            </a:r>
            <a:r>
              <a:rPr lang="en-US" dirty="0" smtClean="0"/>
              <a:t> </a:t>
            </a:r>
            <a:r>
              <a:rPr lang="en-US" dirty="0" err="1" smtClean="0"/>
              <a:t>een</a:t>
            </a:r>
            <a:r>
              <a:rPr lang="en-US" dirty="0" smtClean="0"/>
              <a:t> </a:t>
            </a:r>
            <a:r>
              <a:rPr lang="en-US" dirty="0" err="1" smtClean="0">
                <a:solidFill>
                  <a:schemeClr val="hlink"/>
                </a:solidFill>
              </a:rPr>
              <a:t>functie</a:t>
            </a:r>
            <a:r>
              <a:rPr lang="en-US" dirty="0" smtClean="0"/>
              <a:t> </a:t>
            </a:r>
            <a:r>
              <a:rPr lang="en-US" dirty="0" err="1" smtClean="0"/>
              <a:t>waarmee</a:t>
            </a:r>
            <a:r>
              <a:rPr lang="en-US" dirty="0" smtClean="0"/>
              <a:t> twee </a:t>
            </a:r>
            <a:r>
              <a:rPr lang="en-US" dirty="0" err="1" smtClean="0">
                <a:solidFill>
                  <a:schemeClr val="accent1"/>
                </a:solidFill>
              </a:rPr>
              <a:t>int</a:t>
            </a:r>
            <a:r>
              <a:rPr lang="en-US" dirty="0" smtClean="0">
                <a:solidFill>
                  <a:schemeClr val="accent1"/>
                </a:solidFill>
              </a:rPr>
              <a:t> </a:t>
            </a:r>
            <a:r>
              <a:rPr lang="en-US" dirty="0" err="1" smtClean="0"/>
              <a:t>variabelen</a:t>
            </a:r>
            <a:r>
              <a:rPr lang="en-US" dirty="0" smtClean="0"/>
              <a:t> </a:t>
            </a:r>
            <a:r>
              <a:rPr lang="en-US" dirty="0" err="1" smtClean="0"/>
              <a:t>verwisseld</a:t>
            </a:r>
            <a:r>
              <a:rPr lang="en-US" dirty="0" smtClean="0"/>
              <a:t> </a:t>
            </a:r>
            <a:r>
              <a:rPr lang="en-US" dirty="0" err="1" smtClean="0"/>
              <a:t>kunnen</a:t>
            </a:r>
            <a:r>
              <a:rPr lang="en-US" dirty="0" smtClean="0"/>
              <a:t> </a:t>
            </a:r>
            <a:r>
              <a:rPr lang="en-US" dirty="0" err="1" smtClean="0"/>
              <a:t>worden</a:t>
            </a:r>
            <a:r>
              <a:rPr lang="en-US" dirty="0" smtClean="0"/>
              <a:t>.</a:t>
            </a:r>
            <a:endParaRPr lang="nl-NL" dirty="0" smtClean="0"/>
          </a:p>
        </p:txBody>
      </p:sp>
      <p:sp>
        <p:nvSpPr>
          <p:cNvPr id="1314822" name="Text Box 6"/>
          <p:cNvSpPr txBox="1">
            <a:spLocks noChangeArrowheads="1"/>
          </p:cNvSpPr>
          <p:nvPr/>
        </p:nvSpPr>
        <p:spPr bwMode="auto">
          <a:xfrm>
            <a:off x="827584" y="2385076"/>
            <a:ext cx="5760690" cy="36955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1800" dirty="0">
                <a:latin typeface="Consolas"/>
              </a:rPr>
              <a:t>void</a:t>
            </a:r>
            <a:r>
              <a:rPr lang="en-US" sz="1800" dirty="0">
                <a:solidFill>
                  <a:schemeClr val="tx1"/>
                </a:solidFill>
                <a:latin typeface="Consolas"/>
              </a:rPr>
              <a:t> </a:t>
            </a:r>
            <a:r>
              <a:rPr lang="en-US" sz="1800" dirty="0" err="1">
                <a:solidFill>
                  <a:schemeClr val="tx1"/>
                </a:solidFill>
                <a:latin typeface="Consolas"/>
              </a:rPr>
              <a:t>wissel</a:t>
            </a:r>
            <a:r>
              <a:rPr lang="en-US" sz="1800" dirty="0">
                <a:solidFill>
                  <a:schemeClr val="tx1"/>
                </a:solidFill>
                <a:latin typeface="Consolas"/>
              </a:rPr>
              <a:t>(</a:t>
            </a:r>
            <a:r>
              <a:rPr lang="en-US" sz="1800" dirty="0" err="1">
                <a:latin typeface="Consolas"/>
              </a:rPr>
              <a:t>int</a:t>
            </a:r>
            <a:r>
              <a:rPr lang="en-US" sz="1800" dirty="0">
                <a:solidFill>
                  <a:schemeClr val="tx1"/>
                </a:solidFill>
                <a:latin typeface="Consolas"/>
              </a:rPr>
              <a:t> a, </a:t>
            </a:r>
            <a:r>
              <a:rPr lang="en-US" sz="1800" dirty="0" err="1">
                <a:latin typeface="Consolas"/>
              </a:rPr>
              <a:t>int</a:t>
            </a:r>
            <a:r>
              <a:rPr lang="en-US" sz="1800" dirty="0">
                <a:solidFill>
                  <a:schemeClr val="tx1"/>
                </a:solidFill>
                <a:latin typeface="Consolas"/>
              </a:rPr>
              <a:t> b) {</a:t>
            </a:r>
          </a:p>
          <a:p>
            <a:pPr algn="l"/>
            <a:r>
              <a:rPr lang="en-US" sz="1800" dirty="0" smtClean="0">
                <a:solidFill>
                  <a:schemeClr val="tx1"/>
                </a:solidFill>
                <a:latin typeface="Consolas"/>
              </a:rPr>
              <a:t>    </a:t>
            </a:r>
            <a:r>
              <a:rPr lang="en-US" sz="1800" dirty="0" err="1" smtClean="0">
                <a:latin typeface="Consolas"/>
              </a:rPr>
              <a:t>int</a:t>
            </a:r>
            <a:r>
              <a:rPr lang="en-US" sz="1800" dirty="0" smtClean="0">
                <a:solidFill>
                  <a:schemeClr val="tx1"/>
                </a:solidFill>
                <a:latin typeface="Consolas"/>
              </a:rPr>
              <a:t> </a:t>
            </a:r>
            <a:r>
              <a:rPr lang="en-US" sz="1800" dirty="0" err="1">
                <a:solidFill>
                  <a:schemeClr val="tx1"/>
                </a:solidFill>
                <a:latin typeface="Consolas"/>
              </a:rPr>
              <a:t>hulpje</a:t>
            </a:r>
            <a:r>
              <a:rPr lang="en-US" sz="1800" dirty="0">
                <a:solidFill>
                  <a:schemeClr val="tx1"/>
                </a:solidFill>
                <a:latin typeface="Consolas"/>
              </a:rPr>
              <a:t> = a;</a:t>
            </a:r>
          </a:p>
          <a:p>
            <a:pPr algn="l"/>
            <a:r>
              <a:rPr lang="en-US" sz="1800" dirty="0" smtClean="0">
                <a:solidFill>
                  <a:schemeClr val="tx1"/>
                </a:solidFill>
                <a:latin typeface="Consolas"/>
              </a:rPr>
              <a:t>    a </a:t>
            </a:r>
            <a:r>
              <a:rPr lang="en-US" sz="1800" dirty="0">
                <a:solidFill>
                  <a:schemeClr val="tx1"/>
                </a:solidFill>
                <a:latin typeface="Consolas"/>
              </a:rPr>
              <a:t>= b;</a:t>
            </a:r>
          </a:p>
          <a:p>
            <a:pPr algn="l"/>
            <a:r>
              <a:rPr lang="en-US" sz="1800" dirty="0" smtClean="0">
                <a:solidFill>
                  <a:schemeClr val="tx1"/>
                </a:solidFill>
                <a:latin typeface="Consolas"/>
              </a:rPr>
              <a:t>    b </a:t>
            </a:r>
            <a:r>
              <a:rPr lang="en-US" sz="1800" dirty="0">
                <a:solidFill>
                  <a:schemeClr val="tx1"/>
                </a:solidFill>
                <a:latin typeface="Consolas"/>
              </a:rPr>
              <a:t>= </a:t>
            </a:r>
            <a:r>
              <a:rPr lang="en-US" sz="1800" dirty="0" err="1">
                <a:solidFill>
                  <a:schemeClr val="tx1"/>
                </a:solidFill>
                <a:latin typeface="Consolas"/>
              </a:rPr>
              <a:t>hulpje</a:t>
            </a:r>
            <a:r>
              <a:rPr lang="en-US" sz="1800" dirty="0">
                <a:solidFill>
                  <a:schemeClr val="tx1"/>
                </a:solidFill>
                <a:latin typeface="Consolas"/>
              </a:rPr>
              <a:t>;</a:t>
            </a:r>
          </a:p>
          <a:p>
            <a:pPr algn="l"/>
            <a:r>
              <a:rPr lang="en-US" sz="1800" dirty="0" smtClean="0">
                <a:solidFill>
                  <a:schemeClr val="tx1"/>
                </a:solidFill>
                <a:latin typeface="Consolas"/>
              </a:rPr>
              <a:t>}</a:t>
            </a:r>
          </a:p>
          <a:p>
            <a:pPr algn="l"/>
            <a:endParaRPr lang="en-US" sz="1800" dirty="0">
              <a:solidFill>
                <a:schemeClr val="tx1"/>
              </a:solidFill>
              <a:latin typeface="Consolas"/>
            </a:endParaRPr>
          </a:p>
          <a:p>
            <a:pPr algn="l"/>
            <a:r>
              <a:rPr lang="en-US" sz="1800" dirty="0" err="1">
                <a:latin typeface="Consolas"/>
              </a:rPr>
              <a:t>int</a:t>
            </a:r>
            <a:r>
              <a:rPr lang="en-US" sz="1800" dirty="0">
                <a:solidFill>
                  <a:schemeClr val="tx1"/>
                </a:solidFill>
                <a:latin typeface="Consolas"/>
              </a:rPr>
              <a:t> </a:t>
            </a:r>
            <a:r>
              <a:rPr lang="en-US" sz="1800" dirty="0" smtClean="0">
                <a:solidFill>
                  <a:schemeClr val="tx1"/>
                </a:solidFill>
                <a:latin typeface="Consolas"/>
              </a:rPr>
              <a:t>main(</a:t>
            </a:r>
            <a:r>
              <a:rPr lang="en-US" sz="1800" dirty="0" smtClean="0">
                <a:solidFill>
                  <a:srgbClr val="0000FF"/>
                </a:solidFill>
                <a:latin typeface="Consolas"/>
              </a:rPr>
              <a:t>void</a:t>
            </a:r>
            <a:r>
              <a:rPr lang="en-US" sz="1800" dirty="0" smtClean="0">
                <a:solidFill>
                  <a:schemeClr val="tx1"/>
                </a:solidFill>
                <a:latin typeface="Consolas"/>
              </a:rPr>
              <a:t>) </a:t>
            </a:r>
            <a:r>
              <a:rPr lang="en-US" sz="1800" dirty="0">
                <a:solidFill>
                  <a:schemeClr val="tx1"/>
                </a:solidFill>
                <a:latin typeface="Consolas"/>
              </a:rPr>
              <a:t>{</a:t>
            </a:r>
          </a:p>
          <a:p>
            <a:pPr algn="l"/>
            <a:r>
              <a:rPr lang="en-US" sz="1800" dirty="0" smtClean="0">
                <a:latin typeface="Consolas"/>
              </a:rPr>
              <a:t>    </a:t>
            </a:r>
            <a:r>
              <a:rPr lang="en-US" sz="1800" dirty="0" err="1" smtClean="0">
                <a:latin typeface="Consolas"/>
              </a:rPr>
              <a:t>int</a:t>
            </a:r>
            <a:r>
              <a:rPr lang="en-US" sz="1800" dirty="0" smtClean="0">
                <a:solidFill>
                  <a:schemeClr val="tx1"/>
                </a:solidFill>
                <a:latin typeface="Consolas"/>
              </a:rPr>
              <a:t> </a:t>
            </a:r>
            <a:r>
              <a:rPr lang="en-US" sz="1800" dirty="0">
                <a:solidFill>
                  <a:schemeClr val="tx1"/>
                </a:solidFill>
                <a:latin typeface="Consolas"/>
              </a:rPr>
              <a:t>x = 7, y = 8;</a:t>
            </a:r>
          </a:p>
          <a:p>
            <a:pPr algn="l"/>
            <a:r>
              <a:rPr lang="en-US" sz="1800" dirty="0" smtClean="0">
                <a:solidFill>
                  <a:schemeClr val="tx1"/>
                </a:solidFill>
                <a:latin typeface="Consolas"/>
              </a:rPr>
              <a:t>    </a:t>
            </a:r>
            <a:r>
              <a:rPr lang="en-US" sz="1800" dirty="0" err="1" smtClean="0">
                <a:solidFill>
                  <a:schemeClr val="tx1"/>
                </a:solidFill>
                <a:latin typeface="Consolas"/>
              </a:rPr>
              <a:t>printf</a:t>
            </a:r>
            <a:r>
              <a:rPr lang="en-US" sz="1800" dirty="0">
                <a:solidFill>
                  <a:schemeClr val="tx1"/>
                </a:solidFill>
                <a:latin typeface="Consolas"/>
              </a:rPr>
              <a:t>(</a:t>
            </a:r>
            <a:r>
              <a:rPr lang="en-US" sz="1800" dirty="0">
                <a:solidFill>
                  <a:srgbClr val="990000"/>
                </a:solidFill>
                <a:latin typeface="Consolas"/>
              </a:rPr>
              <a:t>"x = %d en y = %d\n"</a:t>
            </a:r>
            <a:r>
              <a:rPr lang="en-US" sz="1800" dirty="0">
                <a:solidFill>
                  <a:schemeClr val="tx1"/>
                </a:solidFill>
                <a:latin typeface="Consolas"/>
              </a:rPr>
              <a:t>, x, y);</a:t>
            </a:r>
          </a:p>
          <a:p>
            <a:pPr algn="l"/>
            <a:r>
              <a:rPr lang="en-US" sz="1800" dirty="0" smtClean="0">
                <a:solidFill>
                  <a:schemeClr val="tx1"/>
                </a:solidFill>
                <a:latin typeface="Consolas"/>
              </a:rPr>
              <a:t>    </a:t>
            </a:r>
            <a:r>
              <a:rPr lang="en-US" sz="1800" dirty="0" err="1" smtClean="0">
                <a:solidFill>
                  <a:schemeClr val="tx1"/>
                </a:solidFill>
                <a:latin typeface="Consolas"/>
              </a:rPr>
              <a:t>wissel</a:t>
            </a:r>
            <a:r>
              <a:rPr lang="en-US" sz="1800" dirty="0" smtClean="0">
                <a:solidFill>
                  <a:schemeClr val="tx1"/>
                </a:solidFill>
                <a:latin typeface="Consolas"/>
              </a:rPr>
              <a:t>(x</a:t>
            </a:r>
            <a:r>
              <a:rPr lang="en-US" sz="1800" dirty="0">
                <a:solidFill>
                  <a:schemeClr val="tx1"/>
                </a:solidFill>
                <a:latin typeface="Consolas"/>
              </a:rPr>
              <a:t>, y);</a:t>
            </a:r>
          </a:p>
          <a:p>
            <a:pPr algn="l"/>
            <a:r>
              <a:rPr lang="en-US" sz="1800" dirty="0" smtClean="0">
                <a:solidFill>
                  <a:schemeClr val="tx1"/>
                </a:solidFill>
                <a:latin typeface="Consolas"/>
              </a:rPr>
              <a:t>    </a:t>
            </a:r>
            <a:r>
              <a:rPr lang="en-US" sz="1800" dirty="0" err="1" smtClean="0">
                <a:solidFill>
                  <a:schemeClr val="tx1"/>
                </a:solidFill>
                <a:latin typeface="Consolas"/>
              </a:rPr>
              <a:t>printf</a:t>
            </a:r>
            <a:r>
              <a:rPr lang="en-US" sz="1800" dirty="0">
                <a:solidFill>
                  <a:schemeClr val="tx1"/>
                </a:solidFill>
                <a:latin typeface="Consolas"/>
              </a:rPr>
              <a:t>(</a:t>
            </a:r>
            <a:r>
              <a:rPr lang="en-US" sz="1800" dirty="0">
                <a:solidFill>
                  <a:srgbClr val="990000"/>
                </a:solidFill>
                <a:latin typeface="Consolas"/>
              </a:rPr>
              <a:t>"x = %d en y = %d\n"</a:t>
            </a:r>
            <a:r>
              <a:rPr lang="en-US" sz="1800" dirty="0">
                <a:solidFill>
                  <a:schemeClr val="tx1"/>
                </a:solidFill>
                <a:latin typeface="Consolas"/>
              </a:rPr>
              <a:t>, x, y);</a:t>
            </a:r>
          </a:p>
          <a:p>
            <a:pPr algn="l"/>
            <a:r>
              <a:rPr lang="en-US" sz="1800" dirty="0" smtClean="0">
                <a:solidFill>
                  <a:schemeClr val="tx1"/>
                </a:solidFill>
                <a:latin typeface="Consolas"/>
              </a:rPr>
              <a:t>    </a:t>
            </a:r>
            <a:r>
              <a:rPr lang="en-US" sz="1800" dirty="0" err="1" smtClean="0">
                <a:solidFill>
                  <a:schemeClr val="tx1"/>
                </a:solidFill>
                <a:latin typeface="Consolas"/>
              </a:rPr>
              <a:t>getchar</a:t>
            </a:r>
            <a:r>
              <a:rPr lang="en-US" sz="1800" dirty="0">
                <a:solidFill>
                  <a:schemeClr val="tx1"/>
                </a:solidFill>
                <a:latin typeface="Consolas"/>
              </a:rPr>
              <a:t>(); </a:t>
            </a:r>
            <a:r>
              <a:rPr lang="en-US" sz="1800" dirty="0">
                <a:latin typeface="Consolas"/>
              </a:rPr>
              <a:t>return</a:t>
            </a:r>
            <a:r>
              <a:rPr lang="en-US" sz="1800" dirty="0">
                <a:solidFill>
                  <a:schemeClr val="tx1"/>
                </a:solidFill>
                <a:latin typeface="Consolas"/>
              </a:rPr>
              <a:t> 0;</a:t>
            </a:r>
          </a:p>
          <a:p>
            <a:pPr algn="l"/>
            <a:r>
              <a:rPr lang="en-US" sz="1800" dirty="0" smtClean="0">
                <a:solidFill>
                  <a:schemeClr val="tx1"/>
                </a:solidFill>
                <a:latin typeface="Consolas"/>
              </a:rPr>
              <a:t>}</a:t>
            </a:r>
            <a:endParaRPr lang="en-US" sz="1800" dirty="0">
              <a:solidFill>
                <a:schemeClr val="tx1"/>
              </a:solidFill>
              <a:latin typeface="Consolas"/>
            </a:endParaRPr>
          </a:p>
        </p:txBody>
      </p:sp>
      <p:sp>
        <p:nvSpPr>
          <p:cNvPr id="88071" name="Text Box 8"/>
          <p:cNvSpPr txBox="1">
            <a:spLocks noChangeArrowheads="1"/>
          </p:cNvSpPr>
          <p:nvPr/>
        </p:nvSpPr>
        <p:spPr bwMode="auto">
          <a:xfrm>
            <a:off x="5219700" y="260350"/>
            <a:ext cx="2520950" cy="463846"/>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mn-lt"/>
              </a:rPr>
              <a:t>Eerste poging</a:t>
            </a:r>
          </a:p>
        </p:txBody>
      </p:sp>
      <p:sp>
        <p:nvSpPr>
          <p:cNvPr id="1314825" name="Text Box 9"/>
          <p:cNvSpPr txBox="1">
            <a:spLocks noChangeArrowheads="1"/>
          </p:cNvSpPr>
          <p:nvPr/>
        </p:nvSpPr>
        <p:spPr bwMode="auto">
          <a:xfrm>
            <a:off x="6506814" y="2427175"/>
            <a:ext cx="1501199" cy="576064"/>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no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solidFill>
                  <a:schemeClr val="tx2"/>
                </a:solidFill>
                <a:latin typeface="+mn-lt"/>
              </a:rPr>
              <a:t>Niet goed!</a:t>
            </a:r>
          </a:p>
        </p:txBody>
      </p:sp>
      <p:sp>
        <p:nvSpPr>
          <p:cNvPr id="1314826" name="Text Box 10"/>
          <p:cNvSpPr txBox="1">
            <a:spLocks noChangeArrowheads="1"/>
          </p:cNvSpPr>
          <p:nvPr/>
        </p:nvSpPr>
        <p:spPr bwMode="auto">
          <a:xfrm>
            <a:off x="1" y="6218997"/>
            <a:ext cx="9144000" cy="648512"/>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800" dirty="0">
                <a:latin typeface="+mn-lt"/>
              </a:rPr>
              <a:t>Bij </a:t>
            </a:r>
            <a:r>
              <a:rPr lang="nl-NL" sz="1800" b="1" dirty="0">
                <a:latin typeface="+mn-lt"/>
              </a:rPr>
              <a:t>aanroep</a:t>
            </a:r>
            <a:r>
              <a:rPr lang="nl-NL" sz="1800" dirty="0">
                <a:latin typeface="+mn-lt"/>
              </a:rPr>
              <a:t> van de functie wordt de </a:t>
            </a:r>
            <a:r>
              <a:rPr lang="nl-NL" sz="1800" b="1" dirty="0">
                <a:latin typeface="+mn-lt"/>
              </a:rPr>
              <a:t>waarde</a:t>
            </a:r>
            <a:r>
              <a:rPr lang="nl-NL" sz="1800" dirty="0">
                <a:latin typeface="+mn-lt"/>
              </a:rPr>
              <a:t> van het argument </a:t>
            </a:r>
            <a:r>
              <a:rPr lang="nl-NL" sz="1800" b="1" dirty="0">
                <a:latin typeface="+mn-lt"/>
              </a:rPr>
              <a:t>gekopieerd</a:t>
            </a:r>
            <a:r>
              <a:rPr lang="nl-NL" sz="1800" dirty="0">
                <a:latin typeface="+mn-lt"/>
              </a:rPr>
              <a:t> naar de parameter (</a:t>
            </a:r>
            <a:r>
              <a:rPr lang="nl-NL" sz="1800" i="1" dirty="0">
                <a:latin typeface="+mn-lt"/>
              </a:rPr>
              <a:t>call </a:t>
            </a:r>
            <a:r>
              <a:rPr lang="nl-NL" sz="1800" i="1" dirty="0" err="1">
                <a:latin typeface="+mn-lt"/>
              </a:rPr>
              <a:t>by</a:t>
            </a:r>
            <a:r>
              <a:rPr lang="nl-NL" sz="1800" i="1" dirty="0">
                <a:latin typeface="+mn-lt"/>
              </a:rPr>
              <a:t> </a:t>
            </a:r>
            <a:r>
              <a:rPr lang="nl-NL" sz="1800" i="1" dirty="0" err="1">
                <a:latin typeface="+mn-lt"/>
              </a:rPr>
              <a:t>value</a:t>
            </a:r>
            <a:r>
              <a:rPr lang="nl-NL" sz="1800" dirty="0">
                <a:latin typeface="+mn-lt"/>
              </a:rPr>
              <a:t>)</a:t>
            </a:r>
            <a:endParaRPr lang="nl-NL" sz="1800" dirty="0">
              <a:solidFill>
                <a:schemeClr val="tx1"/>
              </a:solidFill>
              <a:latin typeface="+mn-lt"/>
            </a:endParaRPr>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122</a:t>
            </a:fld>
            <a:endParaRPr lang="en-US" dirty="0"/>
          </a:p>
        </p:txBody>
      </p:sp>
    </p:spTree>
    <p:extLst>
      <p:ext uri="{BB962C8B-B14F-4D97-AF65-F5344CB8AC3E}">
        <p14:creationId xmlns:p14="http://schemas.microsoft.com/office/powerpoint/2010/main" val="160436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48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48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48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0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148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4822" grpId="0"/>
      <p:bldP spid="88071" grpId="0" animBg="1"/>
      <p:bldP spid="1314825" grpId="0" animBg="1"/>
      <p:bldP spid="131482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0610" y="4293096"/>
            <a:ext cx="1893390" cy="2451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0115" name="Rectangle 2"/>
          <p:cNvSpPr>
            <a:spLocks noGrp="1" noChangeArrowheads="1"/>
          </p:cNvSpPr>
          <p:nvPr>
            <p:ph type="title"/>
          </p:nvPr>
        </p:nvSpPr>
        <p:spPr/>
        <p:txBody>
          <a:bodyPr>
            <a:normAutofit/>
          </a:bodyPr>
          <a:lstStyle/>
          <a:p>
            <a:r>
              <a:rPr lang="nl-NL" dirty="0" smtClean="0"/>
              <a:t>Geheugen</a:t>
            </a:r>
          </a:p>
        </p:txBody>
      </p:sp>
      <p:sp>
        <p:nvSpPr>
          <p:cNvPr id="90116" name="Rectangle 3"/>
          <p:cNvSpPr>
            <a:spLocks noGrp="1" noChangeArrowheads="1"/>
          </p:cNvSpPr>
          <p:nvPr>
            <p:ph idx="1"/>
          </p:nvPr>
        </p:nvSpPr>
        <p:spPr>
          <a:xfrm>
            <a:off x="457200" y="1263241"/>
            <a:ext cx="8239944" cy="5221007"/>
          </a:xfrm>
        </p:spPr>
        <p:txBody>
          <a:bodyPr>
            <a:normAutofit/>
          </a:bodyPr>
          <a:lstStyle/>
          <a:p>
            <a:r>
              <a:rPr lang="nl-NL" sz="2500" dirty="0" smtClean="0"/>
              <a:t>Het geheugen van een computer bestaat uit </a:t>
            </a:r>
            <a:r>
              <a:rPr lang="nl-NL" sz="2500" dirty="0" smtClean="0">
                <a:solidFill>
                  <a:schemeClr val="hlink"/>
                </a:solidFill>
              </a:rPr>
              <a:t>bytes</a:t>
            </a:r>
            <a:r>
              <a:rPr lang="nl-NL" sz="2500" dirty="0" smtClean="0"/>
              <a:t> (</a:t>
            </a:r>
            <a:r>
              <a:rPr lang="nl-NL" sz="2500" b="1" dirty="0" smtClean="0">
                <a:solidFill>
                  <a:schemeClr val="accent2"/>
                </a:solidFill>
              </a:rPr>
              <a:t>grootte</a:t>
            </a:r>
            <a:r>
              <a:rPr lang="nl-NL" sz="2500" dirty="0"/>
              <a:t>).</a:t>
            </a:r>
          </a:p>
          <a:p>
            <a:r>
              <a:rPr lang="nl-NL" sz="2500" dirty="0" smtClean="0"/>
              <a:t>Een variabele is opgeslagen in het geheugen vanaf een bepaald </a:t>
            </a:r>
            <a:r>
              <a:rPr lang="nl-NL" sz="2500" b="1" dirty="0" smtClean="0">
                <a:solidFill>
                  <a:schemeClr val="accent2"/>
                </a:solidFill>
              </a:rPr>
              <a:t>adres</a:t>
            </a:r>
            <a:r>
              <a:rPr lang="nl-NL" sz="2500" dirty="0"/>
              <a:t> (een nummer).</a:t>
            </a:r>
            <a:endParaRPr lang="nl-NL" sz="2500" dirty="0" smtClean="0"/>
          </a:p>
          <a:p>
            <a:r>
              <a:rPr lang="nl-NL" sz="2500" dirty="0" smtClean="0"/>
              <a:t>Het </a:t>
            </a:r>
            <a:r>
              <a:rPr lang="nl-NL" sz="2500" b="1" dirty="0" smtClean="0">
                <a:solidFill>
                  <a:schemeClr val="accent2"/>
                </a:solidFill>
              </a:rPr>
              <a:t>type</a:t>
            </a:r>
            <a:r>
              <a:rPr lang="nl-NL" sz="2500" dirty="0" smtClean="0">
                <a:solidFill>
                  <a:schemeClr val="accent2"/>
                </a:solidFill>
              </a:rPr>
              <a:t> </a:t>
            </a:r>
            <a:r>
              <a:rPr lang="nl-NL" sz="2500" dirty="0" smtClean="0"/>
              <a:t>van de variabele bepaald het aantal bytes wat nodig is om de waarde van de variabele op te slaan.</a:t>
            </a:r>
          </a:p>
          <a:p>
            <a:r>
              <a:rPr lang="en-US" sz="2500" dirty="0" smtClean="0"/>
              <a:t>Ken je nog </a:t>
            </a:r>
            <a:r>
              <a:rPr lang="en-US" sz="2500" dirty="0" err="1"/>
              <a:t>a</a:t>
            </a:r>
            <a:r>
              <a:rPr lang="en-US" sz="2500" dirty="0" err="1" smtClean="0"/>
              <a:t>ndere</a:t>
            </a:r>
            <a:r>
              <a:rPr lang="en-US" sz="2500" dirty="0" smtClean="0"/>
              <a:t> </a:t>
            </a:r>
            <a:r>
              <a:rPr lang="en-US" sz="2500" i="1" dirty="0" err="1" smtClean="0">
                <a:solidFill>
                  <a:schemeClr val="accent2"/>
                </a:solidFill>
              </a:rPr>
              <a:t>kenmerken</a:t>
            </a:r>
            <a:r>
              <a:rPr lang="en-US" sz="2500" i="1" dirty="0" smtClean="0">
                <a:solidFill>
                  <a:schemeClr val="accent2"/>
                </a:solidFill>
              </a:rPr>
              <a:t> </a:t>
            </a:r>
            <a:r>
              <a:rPr lang="en-US" sz="2500" dirty="0" smtClean="0"/>
              <a:t>van </a:t>
            </a:r>
            <a:r>
              <a:rPr lang="en-US" sz="2500" dirty="0" err="1" smtClean="0"/>
              <a:t>een</a:t>
            </a:r>
            <a:r>
              <a:rPr lang="en-US" sz="2500" dirty="0" smtClean="0"/>
              <a:t> </a:t>
            </a:r>
            <a:r>
              <a:rPr lang="en-US" sz="2500" dirty="0" err="1" smtClean="0"/>
              <a:t>variabele</a:t>
            </a:r>
            <a:r>
              <a:rPr lang="en-US" sz="2500" dirty="0" smtClean="0"/>
              <a:t>?</a:t>
            </a:r>
          </a:p>
          <a:p>
            <a:pPr lvl="1"/>
            <a:r>
              <a:rPr lang="en-US" b="1" dirty="0" err="1">
                <a:solidFill>
                  <a:schemeClr val="accent2"/>
                </a:solidFill>
              </a:rPr>
              <a:t>n</a:t>
            </a:r>
            <a:r>
              <a:rPr lang="en-US" b="1" dirty="0" err="1" smtClean="0">
                <a:solidFill>
                  <a:schemeClr val="accent2"/>
                </a:solidFill>
              </a:rPr>
              <a:t>aam</a:t>
            </a:r>
            <a:r>
              <a:rPr lang="en-US" dirty="0" smtClean="0">
                <a:solidFill>
                  <a:schemeClr val="accent2"/>
                </a:solidFill>
              </a:rPr>
              <a:t> </a:t>
            </a:r>
            <a:r>
              <a:rPr lang="en-US" dirty="0" smtClean="0"/>
              <a:t>en </a:t>
            </a:r>
            <a:r>
              <a:rPr lang="en-US" b="1" dirty="0" err="1" smtClean="0">
                <a:solidFill>
                  <a:schemeClr val="accent2"/>
                </a:solidFill>
              </a:rPr>
              <a:t>inhoud</a:t>
            </a:r>
            <a:r>
              <a:rPr lang="en-US" dirty="0" smtClean="0"/>
              <a:t>.</a:t>
            </a:r>
            <a:endParaRPr lang="nl-NL" dirty="0" smtClean="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123</a:t>
            </a:fld>
            <a:endParaRPr lang="en-US" dirty="0"/>
          </a:p>
        </p:txBody>
      </p:sp>
    </p:spTree>
    <p:extLst>
      <p:ext uri="{BB962C8B-B14F-4D97-AF65-F5344CB8AC3E}">
        <p14:creationId xmlns:p14="http://schemas.microsoft.com/office/powerpoint/2010/main" val="184987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1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1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01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01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p:txBody>
          <a:bodyPr/>
          <a:lstStyle/>
          <a:p>
            <a:r>
              <a:rPr lang="nl-NL" smtClean="0"/>
              <a:t>Adres opvragen</a:t>
            </a:r>
          </a:p>
        </p:txBody>
      </p:sp>
      <p:sp>
        <p:nvSpPr>
          <p:cNvPr id="1341443" name="Rectangle 3"/>
          <p:cNvSpPr>
            <a:spLocks noGrp="1" noChangeArrowheads="1"/>
          </p:cNvSpPr>
          <p:nvPr>
            <p:ph idx="1"/>
          </p:nvPr>
        </p:nvSpPr>
        <p:spPr>
          <a:xfrm>
            <a:off x="467544" y="1263241"/>
            <a:ext cx="8229600" cy="4974071"/>
          </a:xfrm>
        </p:spPr>
        <p:txBody>
          <a:bodyPr>
            <a:normAutofit/>
          </a:bodyPr>
          <a:lstStyle/>
          <a:p>
            <a:r>
              <a:rPr lang="nl-NL" dirty="0" smtClean="0"/>
              <a:t>Je kunt het </a:t>
            </a:r>
            <a:r>
              <a:rPr lang="nl-NL" dirty="0" smtClean="0">
                <a:solidFill>
                  <a:schemeClr val="accent2"/>
                </a:solidFill>
              </a:rPr>
              <a:t>adres</a:t>
            </a:r>
            <a:r>
              <a:rPr lang="nl-NL" dirty="0" smtClean="0"/>
              <a:t> van een variabele opvragen met behulp van de </a:t>
            </a:r>
            <a:r>
              <a:rPr lang="nl-NL" dirty="0" err="1" smtClean="0"/>
              <a:t>unaire</a:t>
            </a:r>
            <a:r>
              <a:rPr lang="nl-NL" dirty="0" smtClean="0"/>
              <a:t> operator &amp;.</a:t>
            </a:r>
          </a:p>
          <a:p>
            <a:endParaRPr lang="nl-NL" dirty="0" smtClean="0"/>
          </a:p>
          <a:p>
            <a:endParaRPr lang="nl-NL" dirty="0" smtClean="0"/>
          </a:p>
          <a:p>
            <a:endParaRPr lang="nl-NL" dirty="0" smtClean="0"/>
          </a:p>
          <a:p>
            <a:endParaRPr lang="nl-NL" dirty="0" smtClean="0"/>
          </a:p>
          <a:p>
            <a:pPr marL="0" indent="0">
              <a:buNone/>
            </a:pPr>
            <a:endParaRPr lang="nl-NL" dirty="0"/>
          </a:p>
          <a:p>
            <a:r>
              <a:rPr lang="nl-NL" dirty="0" smtClean="0"/>
              <a:t>Je kunt het aantal bytes dat een variabele in beslag neemt (</a:t>
            </a:r>
            <a:r>
              <a:rPr lang="nl-NL" b="1" dirty="0" smtClean="0">
                <a:solidFill>
                  <a:schemeClr val="accent2"/>
                </a:solidFill>
              </a:rPr>
              <a:t>grootte</a:t>
            </a:r>
            <a:r>
              <a:rPr lang="nl-NL" dirty="0" smtClean="0"/>
              <a:t>), opvragen met de </a:t>
            </a:r>
            <a:r>
              <a:rPr lang="nl-NL" dirty="0" err="1" smtClean="0"/>
              <a:t>unaire</a:t>
            </a:r>
            <a:r>
              <a:rPr lang="nl-NL" dirty="0" smtClean="0"/>
              <a:t> operator </a:t>
            </a:r>
            <a:r>
              <a:rPr lang="nl-NL" dirty="0" err="1" smtClean="0">
                <a:solidFill>
                  <a:schemeClr val="accent1"/>
                </a:solidFill>
              </a:rPr>
              <a:t>sizeof</a:t>
            </a:r>
            <a:r>
              <a:rPr lang="nl-NL" dirty="0" smtClean="0"/>
              <a:t>.</a:t>
            </a:r>
          </a:p>
        </p:txBody>
      </p:sp>
      <p:sp>
        <p:nvSpPr>
          <p:cNvPr id="1341444" name="Text Box 4"/>
          <p:cNvSpPr txBox="1">
            <a:spLocks noChangeArrowheads="1"/>
          </p:cNvSpPr>
          <p:nvPr/>
        </p:nvSpPr>
        <p:spPr bwMode="auto">
          <a:xfrm>
            <a:off x="1130828" y="2595137"/>
            <a:ext cx="5903912" cy="71006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err="1">
                <a:solidFill>
                  <a:schemeClr val="accent1"/>
                </a:solidFill>
                <a:latin typeface="Consolas"/>
              </a:rPr>
              <a:t>int</a:t>
            </a:r>
            <a:r>
              <a:rPr lang="en-US" sz="2000" dirty="0">
                <a:solidFill>
                  <a:schemeClr val="accent1"/>
                </a:solidFill>
                <a:latin typeface="Consolas"/>
              </a:rPr>
              <a:t> </a:t>
            </a:r>
            <a:r>
              <a:rPr lang="en-US" sz="2000" dirty="0" err="1">
                <a:solidFill>
                  <a:schemeClr val="tx1"/>
                </a:solidFill>
                <a:latin typeface="Consolas"/>
              </a:rPr>
              <a:t>getal</a:t>
            </a:r>
            <a:r>
              <a:rPr lang="en-US" sz="2000" dirty="0">
                <a:solidFill>
                  <a:schemeClr val="tx1"/>
                </a:solidFill>
                <a:latin typeface="Consolas"/>
              </a:rPr>
              <a:t>;</a:t>
            </a:r>
          </a:p>
          <a:p>
            <a:pPr algn="l"/>
            <a:r>
              <a:rPr lang="en-US" sz="2000" dirty="0" err="1">
                <a:solidFill>
                  <a:schemeClr val="tx1"/>
                </a:solidFill>
                <a:latin typeface="Consolas"/>
              </a:rPr>
              <a:t>scanf</a:t>
            </a:r>
            <a:r>
              <a:rPr lang="en-US" sz="2000" dirty="0">
                <a:solidFill>
                  <a:schemeClr val="tx1"/>
                </a:solidFill>
                <a:latin typeface="Consolas"/>
              </a:rPr>
              <a:t>(</a:t>
            </a:r>
            <a:r>
              <a:rPr lang="en-US" sz="2000" dirty="0">
                <a:solidFill>
                  <a:srgbClr val="990000"/>
                </a:solidFill>
                <a:latin typeface="Consolas"/>
              </a:rPr>
              <a:t>"%d"</a:t>
            </a:r>
            <a:r>
              <a:rPr lang="en-US" sz="2000" dirty="0">
                <a:solidFill>
                  <a:schemeClr val="tx1"/>
                </a:solidFill>
                <a:latin typeface="Consolas"/>
              </a:rPr>
              <a:t>, </a:t>
            </a:r>
            <a:r>
              <a:rPr lang="en-US" sz="2000" b="1" dirty="0">
                <a:solidFill>
                  <a:schemeClr val="tx1"/>
                </a:solidFill>
                <a:latin typeface="Consolas"/>
              </a:rPr>
              <a:t>&amp;</a:t>
            </a:r>
            <a:r>
              <a:rPr lang="en-US" sz="2000" dirty="0" err="1">
                <a:solidFill>
                  <a:schemeClr val="tx1"/>
                </a:solidFill>
                <a:latin typeface="Consolas"/>
              </a:rPr>
              <a:t>getal</a:t>
            </a:r>
            <a:r>
              <a:rPr lang="en-US" sz="2000" dirty="0">
                <a:solidFill>
                  <a:schemeClr val="tx1"/>
                </a:solidFill>
                <a:latin typeface="Consolas"/>
              </a:rPr>
              <a:t>);</a:t>
            </a:r>
          </a:p>
        </p:txBody>
      </p:sp>
      <p:sp>
        <p:nvSpPr>
          <p:cNvPr id="1341445" name="AutoShape 5"/>
          <p:cNvSpPr>
            <a:spLocks noChangeArrowheads="1"/>
          </p:cNvSpPr>
          <p:nvPr/>
        </p:nvSpPr>
        <p:spPr bwMode="auto">
          <a:xfrm>
            <a:off x="3347864" y="3896059"/>
            <a:ext cx="4320480" cy="720081"/>
          </a:xfrm>
          <a:prstGeom prst="wedgeRoundRectCallout">
            <a:avLst>
              <a:gd name="adj1" fmla="val -57673"/>
              <a:gd name="adj2" fmla="val -141699"/>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mn-lt"/>
              </a:rPr>
              <a:t>Adres van getal, zodat </a:t>
            </a:r>
            <a:r>
              <a:rPr lang="nl-NL" dirty="0" err="1">
                <a:latin typeface="Consolas"/>
              </a:rPr>
              <a:t>scanf</a:t>
            </a:r>
            <a:r>
              <a:rPr lang="nl-NL" dirty="0">
                <a:latin typeface="+mn-lt"/>
              </a:rPr>
              <a:t> de ingelezen waarde op dat adres kan opslaan.</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124</a:t>
            </a:fld>
            <a:endParaRPr lang="en-US" dirty="0"/>
          </a:p>
        </p:txBody>
      </p:sp>
    </p:spTree>
    <p:extLst>
      <p:ext uri="{BB962C8B-B14F-4D97-AF65-F5344CB8AC3E}">
        <p14:creationId xmlns:p14="http://schemas.microsoft.com/office/powerpoint/2010/main" val="39668327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14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144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414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414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43" grpId="0" uiExpand="1" build="p"/>
      <p:bldP spid="1341444" grpId="0"/>
      <p:bldP spid="134144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p:txBody>
          <a:bodyPr/>
          <a:lstStyle/>
          <a:p>
            <a:r>
              <a:rPr lang="nl-NL" smtClean="0"/>
              <a:t>Adres opvragen</a:t>
            </a:r>
          </a:p>
        </p:txBody>
      </p:sp>
      <p:sp>
        <p:nvSpPr>
          <p:cNvPr id="92164" name="Text Box 5">
            <a:hlinkClick r:id="rId3"/>
          </p:cNvPr>
          <p:cNvSpPr txBox="1">
            <a:spLocks noChangeArrowheads="1"/>
          </p:cNvSpPr>
          <p:nvPr/>
        </p:nvSpPr>
        <p:spPr bwMode="auto">
          <a:xfrm>
            <a:off x="457200" y="1125538"/>
            <a:ext cx="8507413" cy="378783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dirty="0">
                <a:solidFill>
                  <a:srgbClr val="0000FF"/>
                </a:solidFill>
                <a:highlight>
                  <a:srgbClr val="FFFFFF"/>
                </a:highlight>
                <a:latin typeface="Consolas" panose="020B0609020204030204" pitchFamily="49" charset="0"/>
              </a:rPr>
              <a:t>#</a:t>
            </a:r>
            <a:r>
              <a:rPr lang="nl-NL" sz="1600" dirty="0" err="1">
                <a:solidFill>
                  <a:srgbClr val="0000FF"/>
                </a:solidFill>
                <a:highlight>
                  <a:srgbClr val="FFFFFF"/>
                </a:highlight>
                <a:latin typeface="Consolas" panose="020B0609020204030204" pitchFamily="49" charset="0"/>
              </a:rPr>
              <a:t>include</a:t>
            </a:r>
            <a:r>
              <a:rPr lang="nl-NL" sz="1600" dirty="0">
                <a:solidFill>
                  <a:srgbClr val="000000"/>
                </a:solidFill>
                <a:highlight>
                  <a:srgbClr val="FFFFFF"/>
                </a:highlight>
                <a:latin typeface="Consolas" panose="020B0609020204030204" pitchFamily="49" charset="0"/>
              </a:rPr>
              <a:t> </a:t>
            </a:r>
            <a:r>
              <a:rPr lang="nl-NL" sz="1600" dirty="0">
                <a:solidFill>
                  <a:srgbClr val="A31515"/>
                </a:solidFill>
                <a:highlight>
                  <a:srgbClr val="FFFFFF"/>
                </a:highlight>
                <a:latin typeface="Consolas" panose="020B0609020204030204" pitchFamily="49" charset="0"/>
              </a:rPr>
              <a:t>&lt;</a:t>
            </a:r>
            <a:r>
              <a:rPr lang="nl-NL" sz="1600" dirty="0" err="1">
                <a:solidFill>
                  <a:srgbClr val="A31515"/>
                </a:solidFill>
                <a:highlight>
                  <a:srgbClr val="FFFFFF"/>
                </a:highlight>
                <a:latin typeface="Consolas" panose="020B0609020204030204" pitchFamily="49" charset="0"/>
              </a:rPr>
              <a:t>stdio.h</a:t>
            </a:r>
            <a:r>
              <a:rPr lang="nl-NL" sz="1600" dirty="0">
                <a:solidFill>
                  <a:srgbClr val="A31515"/>
                </a:solidFill>
                <a:highlight>
                  <a:srgbClr val="FFFFFF"/>
                </a:highlight>
                <a:latin typeface="Consolas" panose="020B0609020204030204" pitchFamily="49" charset="0"/>
              </a:rPr>
              <a:t>&gt;</a:t>
            </a:r>
            <a:endParaRPr lang="nl-NL" sz="1600" dirty="0">
              <a:solidFill>
                <a:srgbClr val="000000"/>
              </a:solidFill>
              <a:highlight>
                <a:srgbClr val="FFFFFF"/>
              </a:highlight>
              <a:latin typeface="Consolas" panose="020B0609020204030204" pitchFamily="49" charset="0"/>
            </a:endParaRPr>
          </a:p>
          <a:p>
            <a:endParaRPr lang="nl-NL" sz="1600" dirty="0">
              <a:solidFill>
                <a:srgbClr val="000000"/>
              </a:solidFill>
              <a:highlight>
                <a:srgbClr val="FFFFFF"/>
              </a:highlight>
              <a:latin typeface="Consolas" panose="020B0609020204030204" pitchFamily="49" charset="0"/>
            </a:endParaRPr>
          </a:p>
          <a:p>
            <a:r>
              <a:rPr lang="nl-NL" sz="1600" dirty="0">
                <a:solidFill>
                  <a:srgbClr val="0000FF"/>
                </a:solidFill>
                <a:highlight>
                  <a:srgbClr val="FFFFFF"/>
                </a:highlight>
                <a:latin typeface="Consolas" panose="020B0609020204030204" pitchFamily="49" charset="0"/>
              </a:rPr>
              <a:t>int</a:t>
            </a:r>
            <a:r>
              <a:rPr lang="nl-NL" sz="1600" dirty="0">
                <a:solidFill>
                  <a:srgbClr val="000000"/>
                </a:solidFill>
                <a:highlight>
                  <a:srgbClr val="FFFFFF"/>
                </a:highlight>
                <a:latin typeface="Consolas" panose="020B0609020204030204" pitchFamily="49" charset="0"/>
              </a:rPr>
              <a:t> </a:t>
            </a:r>
            <a:r>
              <a:rPr lang="nl-NL" sz="1600" dirty="0" err="1">
                <a:solidFill>
                  <a:srgbClr val="000000"/>
                </a:solidFill>
                <a:highlight>
                  <a:srgbClr val="FFFFFF"/>
                </a:highlight>
                <a:latin typeface="Consolas" panose="020B0609020204030204" pitchFamily="49" charset="0"/>
              </a:rPr>
              <a:t>global</a:t>
            </a:r>
            <a:r>
              <a:rPr lang="nl-NL" sz="1600" dirty="0">
                <a:solidFill>
                  <a:srgbClr val="000000"/>
                </a:solidFill>
                <a:highlight>
                  <a:srgbClr val="FFFFFF"/>
                </a:highlight>
                <a:latin typeface="Consolas" panose="020B0609020204030204" pitchFamily="49" charset="0"/>
              </a:rPr>
              <a:t> = 4;</a:t>
            </a:r>
          </a:p>
          <a:p>
            <a:endParaRPr lang="nl-NL" sz="1600" dirty="0">
              <a:solidFill>
                <a:srgbClr val="000000"/>
              </a:solidFill>
              <a:highlight>
                <a:srgbClr val="FFFFFF"/>
              </a:highlight>
              <a:latin typeface="Consolas" panose="020B0609020204030204" pitchFamily="49" charset="0"/>
            </a:endParaRPr>
          </a:p>
          <a:p>
            <a:r>
              <a:rPr lang="nl-NL" sz="1600" dirty="0">
                <a:solidFill>
                  <a:srgbClr val="0000FF"/>
                </a:solidFill>
                <a:highlight>
                  <a:srgbClr val="FFFFFF"/>
                </a:highlight>
                <a:latin typeface="Consolas" panose="020B0609020204030204" pitchFamily="49" charset="0"/>
              </a:rPr>
              <a:t>int</a:t>
            </a:r>
            <a:r>
              <a:rPr lang="nl-NL" sz="1600" dirty="0">
                <a:solidFill>
                  <a:srgbClr val="000000"/>
                </a:solidFill>
                <a:highlight>
                  <a:srgbClr val="FFFFFF"/>
                </a:highlight>
                <a:latin typeface="Consolas" panose="020B0609020204030204" pitchFamily="49" charset="0"/>
              </a:rPr>
              <a:t> </a:t>
            </a:r>
            <a:r>
              <a:rPr lang="nl-NL" sz="1600" dirty="0" err="1">
                <a:solidFill>
                  <a:srgbClr val="000000"/>
                </a:solidFill>
                <a:highlight>
                  <a:srgbClr val="FFFFFF"/>
                </a:highlight>
                <a:latin typeface="Consolas" panose="020B0609020204030204" pitchFamily="49" charset="0"/>
              </a:rPr>
              <a:t>main</a:t>
            </a:r>
            <a:r>
              <a:rPr lang="nl-NL" sz="1600" dirty="0">
                <a:solidFill>
                  <a:srgbClr val="000000"/>
                </a:solidFill>
                <a:highlight>
                  <a:srgbClr val="FFFFFF"/>
                </a:highlight>
                <a:latin typeface="Consolas" panose="020B0609020204030204" pitchFamily="49" charset="0"/>
              </a:rPr>
              <a:t>(</a:t>
            </a:r>
            <a:r>
              <a:rPr lang="nl-NL" sz="1600" dirty="0" err="1">
                <a:solidFill>
                  <a:srgbClr val="0000FF"/>
                </a:solidFill>
                <a:highlight>
                  <a:srgbClr val="FFFFFF"/>
                </a:highlight>
                <a:latin typeface="Consolas" panose="020B0609020204030204" pitchFamily="49" charset="0"/>
              </a:rPr>
              <a:t>void</a:t>
            </a:r>
            <a:r>
              <a:rPr lang="nl-NL" sz="1600" dirty="0">
                <a:solidFill>
                  <a:srgbClr val="000000"/>
                </a:solidFill>
                <a:highlight>
                  <a:srgbClr val="FFFFFF"/>
                </a:highlight>
                <a:latin typeface="Consolas" panose="020B0609020204030204" pitchFamily="49" charset="0"/>
              </a:rPr>
              <a:t>) {</a:t>
            </a:r>
          </a:p>
          <a:p>
            <a:r>
              <a:rPr lang="nl-NL" sz="1600" dirty="0">
                <a:solidFill>
                  <a:srgbClr val="000000"/>
                </a:solidFill>
                <a:highlight>
                  <a:srgbClr val="FFFFFF"/>
                </a:highlight>
                <a:latin typeface="Consolas" panose="020B0609020204030204" pitchFamily="49" charset="0"/>
              </a:rPr>
              <a:t>    </a:t>
            </a:r>
            <a:r>
              <a:rPr lang="nl-NL" sz="1600" dirty="0">
                <a:solidFill>
                  <a:srgbClr val="0000FF"/>
                </a:solidFill>
                <a:highlight>
                  <a:srgbClr val="FFFFFF"/>
                </a:highlight>
                <a:latin typeface="Consolas" panose="020B0609020204030204" pitchFamily="49" charset="0"/>
              </a:rPr>
              <a:t>double</a:t>
            </a:r>
            <a:r>
              <a:rPr lang="nl-NL" sz="1600" dirty="0">
                <a:solidFill>
                  <a:srgbClr val="000000"/>
                </a:solidFill>
                <a:highlight>
                  <a:srgbClr val="FFFFFF"/>
                </a:highlight>
                <a:latin typeface="Consolas" panose="020B0609020204030204" pitchFamily="49" charset="0"/>
              </a:rPr>
              <a:t> </a:t>
            </a:r>
            <a:r>
              <a:rPr lang="nl-NL" sz="1600" dirty="0" err="1">
                <a:solidFill>
                  <a:srgbClr val="000000"/>
                </a:solidFill>
                <a:highlight>
                  <a:srgbClr val="FFFFFF"/>
                </a:highlight>
                <a:latin typeface="Consolas" panose="020B0609020204030204" pitchFamily="49" charset="0"/>
              </a:rPr>
              <a:t>local</a:t>
            </a:r>
            <a:r>
              <a:rPr lang="nl-NL" sz="1600" dirty="0">
                <a:solidFill>
                  <a:srgbClr val="000000"/>
                </a:solidFill>
                <a:highlight>
                  <a:srgbClr val="FFFFFF"/>
                </a:highlight>
                <a:latin typeface="Consolas" panose="020B0609020204030204" pitchFamily="49" charset="0"/>
              </a:rPr>
              <a:t> = 7.2;</a:t>
            </a:r>
          </a:p>
          <a:p>
            <a:endParaRPr lang="nl-NL" sz="1600" dirty="0">
              <a:solidFill>
                <a:srgbClr val="000000"/>
              </a:solidFill>
              <a:highlight>
                <a:srgbClr val="FFFFFF"/>
              </a:highlight>
              <a:latin typeface="Consolas" panose="020B0609020204030204" pitchFamily="49" charset="0"/>
            </a:endParaRPr>
          </a:p>
          <a:p>
            <a:r>
              <a:rPr lang="da-DK" sz="1600" dirty="0">
                <a:solidFill>
                  <a:srgbClr val="000000"/>
                </a:solidFill>
                <a:highlight>
                  <a:srgbClr val="FFFFFF"/>
                </a:highlight>
                <a:latin typeface="Consolas" panose="020B0609020204030204" pitchFamily="49" charset="0"/>
              </a:rPr>
              <a:t>    printf(</a:t>
            </a:r>
            <a:r>
              <a:rPr lang="da-DK" sz="1600" dirty="0">
                <a:solidFill>
                  <a:srgbClr val="A31515"/>
                </a:solidFill>
                <a:highlight>
                  <a:srgbClr val="FFFFFF"/>
                </a:highlight>
                <a:latin typeface="Consolas" panose="020B0609020204030204" pitchFamily="49" charset="0"/>
              </a:rPr>
              <a:t>"global staat op adres %p\n"</a:t>
            </a:r>
            <a:r>
              <a:rPr lang="da-DK" sz="1600" dirty="0">
                <a:solidFill>
                  <a:srgbClr val="000000"/>
                </a:solidFill>
                <a:highlight>
                  <a:srgbClr val="FFFFFF"/>
                </a:highlight>
                <a:latin typeface="Consolas" panose="020B0609020204030204" pitchFamily="49" charset="0"/>
              </a:rPr>
              <a:t>, &amp;global);</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printf</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"global is %d bytes </a:t>
            </a:r>
            <a:r>
              <a:rPr lang="en-US" sz="1600" dirty="0" err="1">
                <a:solidFill>
                  <a:srgbClr val="A31515"/>
                </a:solidFill>
                <a:highlight>
                  <a:srgbClr val="FFFFFF"/>
                </a:highlight>
                <a:latin typeface="Consolas" panose="020B0609020204030204" pitchFamily="49" charset="0"/>
              </a:rPr>
              <a:t>groot</a:t>
            </a:r>
            <a:r>
              <a:rPr lang="en-US" sz="1600" dirty="0">
                <a:solidFill>
                  <a:srgbClr val="A31515"/>
                </a:solidFill>
                <a:highlight>
                  <a:srgbClr val="FFFFFF"/>
                </a:highlight>
                <a:latin typeface="Consolas" panose="020B0609020204030204" pitchFamily="49" charset="0"/>
              </a:rPr>
              <a:t>\n"</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sizeof</a:t>
            </a:r>
            <a:r>
              <a:rPr lang="en-US" sz="1600" dirty="0">
                <a:solidFill>
                  <a:srgbClr val="000000"/>
                </a:solidFill>
                <a:highlight>
                  <a:srgbClr val="FFFFFF"/>
                </a:highlight>
                <a:latin typeface="Consolas" panose="020B0609020204030204" pitchFamily="49" charset="0"/>
              </a:rPr>
              <a:t> global);</a:t>
            </a:r>
          </a:p>
          <a:p>
            <a:r>
              <a:rPr lang="nl-NL" sz="1600" dirty="0">
                <a:solidFill>
                  <a:srgbClr val="000000"/>
                </a:solidFill>
                <a:highlight>
                  <a:srgbClr val="FFFFFF"/>
                </a:highlight>
                <a:latin typeface="Consolas" panose="020B0609020204030204" pitchFamily="49" charset="0"/>
              </a:rPr>
              <a:t>    </a:t>
            </a:r>
            <a:r>
              <a:rPr lang="nl-NL" sz="1600" dirty="0" err="1">
                <a:solidFill>
                  <a:srgbClr val="000000"/>
                </a:solidFill>
                <a:highlight>
                  <a:srgbClr val="FFFFFF"/>
                </a:highlight>
                <a:latin typeface="Consolas" panose="020B0609020204030204" pitchFamily="49" charset="0"/>
              </a:rPr>
              <a:t>printf</a:t>
            </a:r>
            <a:r>
              <a:rPr lang="nl-NL" sz="1600" dirty="0">
                <a:solidFill>
                  <a:srgbClr val="000000"/>
                </a:solidFill>
                <a:highlight>
                  <a:srgbClr val="FFFFFF"/>
                </a:highlight>
                <a:latin typeface="Consolas" panose="020B0609020204030204" pitchFamily="49" charset="0"/>
              </a:rPr>
              <a:t>(</a:t>
            </a:r>
            <a:r>
              <a:rPr lang="nl-NL" sz="1600" dirty="0">
                <a:solidFill>
                  <a:srgbClr val="A31515"/>
                </a:solidFill>
                <a:highlight>
                  <a:srgbClr val="FFFFFF"/>
                </a:highlight>
                <a:latin typeface="Consolas" panose="020B0609020204030204" pitchFamily="49" charset="0"/>
              </a:rPr>
              <a:t>"</a:t>
            </a:r>
            <a:r>
              <a:rPr lang="nl-NL" sz="1600" dirty="0" err="1">
                <a:solidFill>
                  <a:srgbClr val="A31515"/>
                </a:solidFill>
                <a:highlight>
                  <a:srgbClr val="FFFFFF"/>
                </a:highlight>
                <a:latin typeface="Consolas" panose="020B0609020204030204" pitchFamily="49" charset="0"/>
              </a:rPr>
              <a:t>local</a:t>
            </a:r>
            <a:r>
              <a:rPr lang="nl-NL" sz="1600" dirty="0">
                <a:solidFill>
                  <a:srgbClr val="A31515"/>
                </a:solidFill>
                <a:highlight>
                  <a:srgbClr val="FFFFFF"/>
                </a:highlight>
                <a:latin typeface="Consolas" panose="020B0609020204030204" pitchFamily="49" charset="0"/>
              </a:rPr>
              <a:t>  staat op adres %p\n"</a:t>
            </a:r>
            <a:r>
              <a:rPr lang="nl-NL" sz="1600" dirty="0">
                <a:solidFill>
                  <a:srgbClr val="000000"/>
                </a:solidFill>
                <a:highlight>
                  <a:srgbClr val="FFFFFF"/>
                </a:highlight>
                <a:latin typeface="Consolas" panose="020B0609020204030204" pitchFamily="49" charset="0"/>
              </a:rPr>
              <a:t>, &amp;</a:t>
            </a:r>
            <a:r>
              <a:rPr lang="nl-NL" sz="1600" dirty="0" err="1">
                <a:solidFill>
                  <a:srgbClr val="000000"/>
                </a:solidFill>
                <a:highlight>
                  <a:srgbClr val="FFFFFF"/>
                </a:highlight>
                <a:latin typeface="Consolas" panose="020B0609020204030204" pitchFamily="49" charset="0"/>
              </a:rPr>
              <a:t>local</a:t>
            </a:r>
            <a:r>
              <a:rPr lang="nl-NL"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printf</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"local  is %d bytes </a:t>
            </a:r>
            <a:r>
              <a:rPr lang="en-US" sz="1600" dirty="0" err="1">
                <a:solidFill>
                  <a:srgbClr val="A31515"/>
                </a:solidFill>
                <a:highlight>
                  <a:srgbClr val="FFFFFF"/>
                </a:highlight>
                <a:latin typeface="Consolas" panose="020B0609020204030204" pitchFamily="49" charset="0"/>
              </a:rPr>
              <a:t>groot</a:t>
            </a:r>
            <a:r>
              <a:rPr lang="en-US" sz="1600" dirty="0">
                <a:solidFill>
                  <a:srgbClr val="A31515"/>
                </a:solidFill>
                <a:highlight>
                  <a:srgbClr val="FFFFFF"/>
                </a:highlight>
                <a:latin typeface="Consolas" panose="020B0609020204030204" pitchFamily="49" charset="0"/>
              </a:rPr>
              <a:t>\n"</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sizeof</a:t>
            </a:r>
            <a:r>
              <a:rPr lang="en-US" sz="1600" dirty="0">
                <a:solidFill>
                  <a:srgbClr val="000000"/>
                </a:solidFill>
                <a:highlight>
                  <a:srgbClr val="FFFFFF"/>
                </a:highlight>
                <a:latin typeface="Consolas" panose="020B0609020204030204" pitchFamily="49" charset="0"/>
              </a:rPr>
              <a:t> local</a:t>
            </a:r>
            <a:r>
              <a:rPr lang="en-US" sz="1600" dirty="0" smtClean="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nl-NL" sz="1600" dirty="0">
                <a:solidFill>
                  <a:srgbClr val="000000"/>
                </a:solidFill>
                <a:highlight>
                  <a:srgbClr val="FFFFFF"/>
                </a:highlight>
                <a:latin typeface="Consolas" panose="020B0609020204030204" pitchFamily="49" charset="0"/>
              </a:rPr>
              <a:t>    </a:t>
            </a:r>
            <a:r>
              <a:rPr lang="nl-NL" sz="1600" dirty="0" err="1">
                <a:solidFill>
                  <a:srgbClr val="000000"/>
                </a:solidFill>
                <a:highlight>
                  <a:srgbClr val="FFFFFF"/>
                </a:highlight>
                <a:latin typeface="Consolas" panose="020B0609020204030204" pitchFamily="49" charset="0"/>
              </a:rPr>
              <a:t>getchar</a:t>
            </a:r>
            <a:r>
              <a:rPr lang="nl-NL" sz="1600" dirty="0">
                <a:solidFill>
                  <a:srgbClr val="000000"/>
                </a:solidFill>
                <a:highlight>
                  <a:srgbClr val="FFFFFF"/>
                </a:highlight>
                <a:latin typeface="Consolas" panose="020B0609020204030204" pitchFamily="49" charset="0"/>
              </a:rPr>
              <a:t>(); </a:t>
            </a:r>
            <a:endParaRPr lang="nl-NL" sz="1600" dirty="0" smtClean="0">
              <a:solidFill>
                <a:srgbClr val="000000"/>
              </a:solidFill>
              <a:highlight>
                <a:srgbClr val="FFFFFF"/>
              </a:highlight>
              <a:latin typeface="Consolas" panose="020B0609020204030204" pitchFamily="49" charset="0"/>
            </a:endParaRPr>
          </a:p>
          <a:p>
            <a:r>
              <a:rPr lang="nl-NL" sz="1600" dirty="0">
                <a:solidFill>
                  <a:srgbClr val="000000"/>
                </a:solidFill>
                <a:highlight>
                  <a:srgbClr val="FFFFFF"/>
                </a:highlight>
                <a:latin typeface="Consolas" panose="020B0609020204030204" pitchFamily="49" charset="0"/>
              </a:rPr>
              <a:t> </a:t>
            </a:r>
            <a:r>
              <a:rPr lang="nl-NL" sz="1600" dirty="0" smtClean="0">
                <a:solidFill>
                  <a:srgbClr val="000000"/>
                </a:solidFill>
                <a:highlight>
                  <a:srgbClr val="FFFFFF"/>
                </a:highlight>
                <a:latin typeface="Consolas" panose="020B0609020204030204" pitchFamily="49" charset="0"/>
              </a:rPr>
              <a:t>   </a:t>
            </a:r>
            <a:r>
              <a:rPr lang="nl-NL" sz="1600" dirty="0" smtClean="0">
                <a:solidFill>
                  <a:srgbClr val="0000FF"/>
                </a:solidFill>
                <a:highlight>
                  <a:srgbClr val="FFFFFF"/>
                </a:highlight>
                <a:latin typeface="Consolas" panose="020B0609020204030204" pitchFamily="49" charset="0"/>
              </a:rPr>
              <a:t>return</a:t>
            </a:r>
            <a:r>
              <a:rPr lang="nl-NL" sz="1600" dirty="0" smtClean="0">
                <a:solidFill>
                  <a:srgbClr val="000000"/>
                </a:solidFill>
                <a:highlight>
                  <a:srgbClr val="FFFFFF"/>
                </a:highlight>
                <a:latin typeface="Consolas" panose="020B0609020204030204" pitchFamily="49" charset="0"/>
              </a:rPr>
              <a:t> </a:t>
            </a:r>
            <a:r>
              <a:rPr lang="nl-NL" sz="1600" dirty="0">
                <a:solidFill>
                  <a:srgbClr val="000000"/>
                </a:solidFill>
                <a:highlight>
                  <a:srgbClr val="FFFFFF"/>
                </a:highlight>
                <a:latin typeface="Consolas" panose="020B0609020204030204" pitchFamily="49" charset="0"/>
              </a:rPr>
              <a:t>0;</a:t>
            </a:r>
          </a:p>
          <a:p>
            <a:r>
              <a:rPr lang="nl-NL" sz="1600" dirty="0">
                <a:solidFill>
                  <a:srgbClr val="000000"/>
                </a:solidFill>
                <a:highlight>
                  <a:srgbClr val="FFFFFF"/>
                </a:highlight>
                <a:latin typeface="Consolas" panose="020B0609020204030204" pitchFamily="49" charset="0"/>
              </a:rPr>
              <a:t>}</a:t>
            </a:r>
            <a:endParaRPr lang="en-US" sz="1600" dirty="0">
              <a:solidFill>
                <a:schemeClr val="tx1"/>
              </a:solidFill>
              <a:latin typeface="Consolas"/>
            </a:endParaRPr>
          </a:p>
        </p:txBody>
      </p:sp>
      <p:sp>
        <p:nvSpPr>
          <p:cNvPr id="1342471" name="AutoShape 7"/>
          <p:cNvSpPr>
            <a:spLocks noChangeArrowheads="1"/>
          </p:cNvSpPr>
          <p:nvPr/>
        </p:nvSpPr>
        <p:spPr bwMode="auto">
          <a:xfrm>
            <a:off x="4211960" y="1125538"/>
            <a:ext cx="2798440" cy="935310"/>
          </a:xfrm>
          <a:prstGeom prst="wedgeRoundRectCallout">
            <a:avLst>
              <a:gd name="adj1" fmla="val -39178"/>
              <a:gd name="adj2" fmla="val 139481"/>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r>
              <a:rPr lang="nl-NL" dirty="0" smtClean="0">
                <a:latin typeface="+mn-lt"/>
              </a:rPr>
              <a:t>Gebruik conversie karakter </a:t>
            </a:r>
            <a:r>
              <a:rPr lang="nl-NL" dirty="0">
                <a:solidFill>
                  <a:srgbClr val="A31515"/>
                </a:solidFill>
                <a:latin typeface="Consolas"/>
              </a:rPr>
              <a:t>%p</a:t>
            </a:r>
            <a:r>
              <a:rPr lang="nl-NL" dirty="0">
                <a:latin typeface="+mn-lt"/>
              </a:rPr>
              <a:t> voor </a:t>
            </a:r>
            <a:r>
              <a:rPr lang="nl-NL" dirty="0" smtClean="0">
                <a:latin typeface="+mn-lt"/>
              </a:rPr>
              <a:t>het printen van een pointer- </a:t>
            </a:r>
            <a:r>
              <a:rPr lang="nl-NL" dirty="0">
                <a:latin typeface="+mn-lt"/>
              </a:rPr>
              <a:t>adres</a:t>
            </a:r>
          </a:p>
        </p:txBody>
      </p:sp>
      <p:pic>
        <p:nvPicPr>
          <p:cNvPr id="4" name="Afbeelding 3"/>
          <p:cNvPicPr>
            <a:picLocks noChangeAspect="1"/>
          </p:cNvPicPr>
          <p:nvPr/>
        </p:nvPicPr>
        <p:blipFill>
          <a:blip r:embed="rId4"/>
          <a:stretch>
            <a:fillRect/>
          </a:stretch>
        </p:blipFill>
        <p:spPr>
          <a:xfrm>
            <a:off x="971600" y="4889234"/>
            <a:ext cx="4137361" cy="1641153"/>
          </a:xfrm>
          <a:prstGeom prst="rect">
            <a:avLst/>
          </a:prstGeom>
        </p:spPr>
      </p:pic>
      <p:sp>
        <p:nvSpPr>
          <p:cNvPr id="1342472" name="AutoShape 8"/>
          <p:cNvSpPr>
            <a:spLocks noChangeArrowheads="1"/>
          </p:cNvSpPr>
          <p:nvPr/>
        </p:nvSpPr>
        <p:spPr bwMode="auto">
          <a:xfrm>
            <a:off x="5108961" y="4005064"/>
            <a:ext cx="2520950" cy="1065089"/>
          </a:xfrm>
          <a:prstGeom prst="wedgeRoundRectCallout">
            <a:avLst>
              <a:gd name="adj1" fmla="val -77354"/>
              <a:gd name="adj2" fmla="val 69683"/>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mn-lt"/>
              </a:rPr>
              <a:t>Adres wordt in </a:t>
            </a:r>
            <a:r>
              <a:rPr lang="nl-NL" b="1" dirty="0">
                <a:latin typeface="+mn-lt"/>
              </a:rPr>
              <a:t>hexadecimale</a:t>
            </a:r>
            <a:r>
              <a:rPr lang="nl-NL" dirty="0">
                <a:latin typeface="+mn-lt"/>
              </a:rPr>
              <a:t> talstelsel geprint</a:t>
            </a:r>
          </a:p>
        </p:txBody>
      </p:sp>
      <p:sp>
        <p:nvSpPr>
          <p:cNvPr id="9" name="AutoShape 8"/>
          <p:cNvSpPr>
            <a:spLocks noChangeArrowheads="1"/>
          </p:cNvSpPr>
          <p:nvPr/>
        </p:nvSpPr>
        <p:spPr bwMode="auto">
          <a:xfrm>
            <a:off x="5749925" y="5375481"/>
            <a:ext cx="2062435" cy="1065089"/>
          </a:xfrm>
          <a:prstGeom prst="wedgeRoundRectCallout">
            <a:avLst>
              <a:gd name="adj1" fmla="val -117482"/>
              <a:gd name="adj2" fmla="val -29234"/>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smtClean="0">
                <a:latin typeface="+mn-lt"/>
              </a:rPr>
              <a:t>Dit adres is telkens anders, weet je waarom?</a:t>
            </a:r>
            <a:endParaRPr lang="nl-NL" dirty="0">
              <a:latin typeface="+mn-lt"/>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125</a:t>
            </a:fld>
            <a:endParaRPr lang="en-US" dirty="0"/>
          </a:p>
        </p:txBody>
      </p:sp>
    </p:spTree>
    <p:extLst>
      <p:ext uri="{BB962C8B-B14F-4D97-AF65-F5344CB8AC3E}">
        <p14:creationId xmlns:p14="http://schemas.microsoft.com/office/powerpoint/2010/main" val="42167112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24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424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2471" grpId="0" animBg="1"/>
      <p:bldP spid="1342472" grpId="0" animBg="1"/>
      <p:bldP spid="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p:txBody>
          <a:bodyPr>
            <a:normAutofit/>
          </a:bodyPr>
          <a:lstStyle/>
          <a:p>
            <a:r>
              <a:rPr lang="nl-NL" smtClean="0"/>
              <a:t>Pointers</a:t>
            </a:r>
          </a:p>
        </p:txBody>
      </p:sp>
      <p:sp>
        <p:nvSpPr>
          <p:cNvPr id="89092" name="Rectangle 3"/>
          <p:cNvSpPr>
            <a:spLocks noGrp="1" noChangeArrowheads="1"/>
          </p:cNvSpPr>
          <p:nvPr>
            <p:ph idx="1"/>
          </p:nvPr>
        </p:nvSpPr>
        <p:spPr/>
        <p:txBody>
          <a:bodyPr/>
          <a:lstStyle/>
          <a:p>
            <a:r>
              <a:rPr lang="nl-NL" dirty="0" smtClean="0"/>
              <a:t>C kent naast de “gewone” variabelen ook </a:t>
            </a:r>
            <a:r>
              <a:rPr lang="nl-NL" dirty="0" smtClean="0">
                <a:solidFill>
                  <a:schemeClr val="hlink"/>
                </a:solidFill>
              </a:rPr>
              <a:t>pointer</a:t>
            </a:r>
            <a:r>
              <a:rPr lang="nl-NL" dirty="0" smtClean="0"/>
              <a:t> variabelen</a:t>
            </a:r>
          </a:p>
          <a:p>
            <a:r>
              <a:rPr lang="en-US" dirty="0" err="1"/>
              <a:t>Een</a:t>
            </a:r>
            <a:r>
              <a:rPr lang="en-US" dirty="0"/>
              <a:t> </a:t>
            </a:r>
            <a:r>
              <a:rPr lang="en-US" dirty="0">
                <a:solidFill>
                  <a:schemeClr val="accent1"/>
                </a:solidFill>
              </a:rPr>
              <a:t>pointer </a:t>
            </a:r>
            <a:r>
              <a:rPr lang="en-US" dirty="0" err="1"/>
              <a:t>wijst</a:t>
            </a:r>
            <a:r>
              <a:rPr lang="en-US" dirty="0"/>
              <a:t> </a:t>
            </a:r>
            <a:r>
              <a:rPr lang="en-US" dirty="0" err="1"/>
              <a:t>naar</a:t>
            </a:r>
            <a:r>
              <a:rPr lang="en-US" dirty="0"/>
              <a:t> </a:t>
            </a:r>
            <a:r>
              <a:rPr lang="en-US" dirty="0" err="1"/>
              <a:t>een</a:t>
            </a:r>
            <a:r>
              <a:rPr lang="en-US" dirty="0"/>
              <a:t> </a:t>
            </a:r>
            <a:r>
              <a:rPr lang="en-US" i="1" dirty="0" err="1"/>
              <a:t>andere</a:t>
            </a:r>
            <a:r>
              <a:rPr lang="en-US" i="1" dirty="0"/>
              <a:t> </a:t>
            </a:r>
            <a:r>
              <a:rPr lang="en-US" i="1" dirty="0" err="1" smtClean="0"/>
              <a:t>variabele</a:t>
            </a:r>
            <a:endParaRPr lang="en-US" i="1" dirty="0" smtClean="0"/>
          </a:p>
          <a:p>
            <a:r>
              <a:rPr lang="en-US" dirty="0" err="1"/>
              <a:t>Een</a:t>
            </a:r>
            <a:r>
              <a:rPr lang="en-US" dirty="0"/>
              <a:t> </a:t>
            </a:r>
            <a:r>
              <a:rPr lang="en-US" dirty="0">
                <a:solidFill>
                  <a:schemeClr val="accent1"/>
                </a:solidFill>
              </a:rPr>
              <a:t>pointer </a:t>
            </a:r>
            <a:r>
              <a:rPr lang="en-US" dirty="0" smtClean="0"/>
              <a:t>is </a:t>
            </a:r>
            <a:r>
              <a:rPr lang="en-US" dirty="0" err="1" smtClean="0"/>
              <a:t>een</a:t>
            </a:r>
            <a:r>
              <a:rPr lang="en-US" dirty="0" smtClean="0"/>
              <a:t> </a:t>
            </a:r>
            <a:r>
              <a:rPr lang="en-US" dirty="0" err="1" smtClean="0"/>
              <a:t>variabele</a:t>
            </a:r>
            <a:r>
              <a:rPr lang="en-US" dirty="0" smtClean="0"/>
              <a:t> met </a:t>
            </a:r>
            <a:r>
              <a:rPr lang="en-US" dirty="0" err="1" smtClean="0"/>
              <a:t>een</a:t>
            </a:r>
            <a:r>
              <a:rPr lang="en-US" dirty="0" smtClean="0"/>
              <a:t> </a:t>
            </a:r>
            <a:r>
              <a:rPr lang="en-US" b="1" dirty="0" smtClean="0">
                <a:solidFill>
                  <a:schemeClr val="accent2"/>
                </a:solidFill>
              </a:rPr>
              <a:t>type</a:t>
            </a:r>
            <a:r>
              <a:rPr lang="en-US" dirty="0" smtClean="0"/>
              <a:t> (</a:t>
            </a:r>
            <a:r>
              <a:rPr lang="en-US" dirty="0" err="1" smtClean="0">
                <a:solidFill>
                  <a:schemeClr val="accent1"/>
                </a:solidFill>
              </a:rPr>
              <a:t>int</a:t>
            </a:r>
            <a:r>
              <a:rPr lang="en-US" dirty="0" smtClean="0"/>
              <a:t>, </a:t>
            </a:r>
            <a:r>
              <a:rPr lang="en-US" dirty="0" smtClean="0">
                <a:solidFill>
                  <a:schemeClr val="accent1"/>
                </a:solidFill>
              </a:rPr>
              <a:t>float</a:t>
            </a:r>
            <a:r>
              <a:rPr lang="en-US" dirty="0" smtClean="0"/>
              <a:t>, etc.)</a:t>
            </a:r>
          </a:p>
          <a:p>
            <a:r>
              <a:rPr lang="en-US" dirty="0" err="1" smtClean="0"/>
              <a:t>Een</a:t>
            </a:r>
            <a:r>
              <a:rPr lang="en-US" dirty="0" smtClean="0"/>
              <a:t> </a:t>
            </a:r>
            <a:r>
              <a:rPr lang="en-US" dirty="0">
                <a:solidFill>
                  <a:schemeClr val="accent1"/>
                </a:solidFill>
              </a:rPr>
              <a:t>pointer </a:t>
            </a:r>
            <a:r>
              <a:rPr lang="en-US" dirty="0" err="1" smtClean="0"/>
              <a:t>heeft</a:t>
            </a:r>
            <a:r>
              <a:rPr lang="en-US" dirty="0" smtClean="0"/>
              <a:t> </a:t>
            </a:r>
            <a:r>
              <a:rPr lang="en-US" dirty="0" err="1" smtClean="0"/>
              <a:t>als</a:t>
            </a:r>
            <a:r>
              <a:rPr lang="en-US" dirty="0" smtClean="0"/>
              <a:t> </a:t>
            </a:r>
            <a:r>
              <a:rPr lang="en-US" b="1" dirty="0" err="1" smtClean="0">
                <a:solidFill>
                  <a:schemeClr val="accent2"/>
                </a:solidFill>
              </a:rPr>
              <a:t>inhoud</a:t>
            </a:r>
            <a:r>
              <a:rPr lang="en-US" dirty="0" smtClean="0">
                <a:solidFill>
                  <a:schemeClr val="accent2"/>
                </a:solidFill>
              </a:rPr>
              <a:t> </a:t>
            </a:r>
            <a:r>
              <a:rPr lang="en-US" dirty="0" smtClean="0"/>
              <a:t>het </a:t>
            </a:r>
            <a:r>
              <a:rPr lang="en-US" b="1" dirty="0" err="1" smtClean="0">
                <a:solidFill>
                  <a:schemeClr val="accent2"/>
                </a:solidFill>
              </a:rPr>
              <a:t>adres</a:t>
            </a:r>
            <a:r>
              <a:rPr lang="en-US" dirty="0" smtClean="0">
                <a:solidFill>
                  <a:schemeClr val="accent2"/>
                </a:solidFill>
              </a:rPr>
              <a:t> </a:t>
            </a:r>
            <a:r>
              <a:rPr lang="en-US" dirty="0" smtClean="0"/>
              <a:t>van </a:t>
            </a:r>
            <a:r>
              <a:rPr lang="en-US" dirty="0" err="1" smtClean="0"/>
              <a:t>een</a:t>
            </a:r>
            <a:r>
              <a:rPr lang="en-US" dirty="0" smtClean="0"/>
              <a:t> </a:t>
            </a:r>
            <a:r>
              <a:rPr lang="en-US" b="1" i="1" dirty="0" err="1" smtClean="0"/>
              <a:t>andere</a:t>
            </a:r>
            <a:r>
              <a:rPr lang="en-US" b="1" i="1" dirty="0" smtClean="0"/>
              <a:t> </a:t>
            </a:r>
            <a:r>
              <a:rPr lang="en-US" b="1" i="1" dirty="0" err="1" smtClean="0"/>
              <a:t>variabele</a:t>
            </a:r>
            <a:endParaRPr lang="en-US" b="1" i="1" dirty="0"/>
          </a:p>
          <a:p>
            <a:endParaRPr lang="nl-NL" dirty="0" smtClean="0">
              <a:solidFill>
                <a:schemeClr val="accent1"/>
              </a:solidFill>
            </a:endParaRPr>
          </a:p>
        </p:txBody>
      </p:sp>
      <p:pic>
        <p:nvPicPr>
          <p:cNvPr id="128005"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6228184" y="4697606"/>
            <a:ext cx="2641104" cy="216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126</a:t>
            </a:fld>
            <a:endParaRPr lang="en-US" dirty="0"/>
          </a:p>
        </p:txBody>
      </p:sp>
    </p:spTree>
    <p:extLst>
      <p:ext uri="{BB962C8B-B14F-4D97-AF65-F5344CB8AC3E}">
        <p14:creationId xmlns:p14="http://schemas.microsoft.com/office/powerpoint/2010/main" val="406033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09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09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4540" name="AutoShape 28"/>
          <p:cNvSpPr>
            <a:spLocks noChangeArrowheads="1"/>
          </p:cNvSpPr>
          <p:nvPr/>
        </p:nvSpPr>
        <p:spPr bwMode="auto">
          <a:xfrm>
            <a:off x="3127001" y="5180003"/>
            <a:ext cx="4321026" cy="719931"/>
          </a:xfrm>
          <a:prstGeom prst="wedgeRoundRectCallout">
            <a:avLst>
              <a:gd name="adj1" fmla="val -79344"/>
              <a:gd name="adj2" fmla="val -173432"/>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smtClean="0">
                <a:solidFill>
                  <a:schemeClr val="tx1"/>
                </a:solidFill>
                <a:latin typeface="Consolas"/>
              </a:rPr>
              <a:t>p</a:t>
            </a:r>
            <a:r>
              <a:rPr lang="nl-NL" dirty="0" smtClean="0">
                <a:solidFill>
                  <a:schemeClr val="tx1"/>
                </a:solidFill>
                <a:latin typeface="+mn-lt"/>
              </a:rPr>
              <a:t> is een int </a:t>
            </a:r>
            <a:r>
              <a:rPr lang="nl-NL" dirty="0" smtClean="0">
                <a:latin typeface="+mn-lt"/>
              </a:rPr>
              <a:t>pointer</a:t>
            </a:r>
            <a:r>
              <a:rPr lang="nl-NL" dirty="0" smtClean="0">
                <a:solidFill>
                  <a:schemeClr val="tx1"/>
                </a:solidFill>
                <a:latin typeface="+mn-lt"/>
              </a:rPr>
              <a:t> die </a:t>
            </a:r>
            <a:r>
              <a:rPr lang="nl-NL" dirty="0">
                <a:solidFill>
                  <a:schemeClr val="tx1"/>
                </a:solidFill>
                <a:latin typeface="+mn-lt"/>
              </a:rPr>
              <a:t>wordt </a:t>
            </a:r>
            <a:r>
              <a:rPr lang="nl-NL" dirty="0" err="1" smtClean="0">
                <a:solidFill>
                  <a:schemeClr val="tx1"/>
                </a:solidFill>
                <a:latin typeface="+mn-lt"/>
              </a:rPr>
              <a:t>geïnitialiseerd</a:t>
            </a:r>
            <a:r>
              <a:rPr lang="nl-NL" dirty="0" smtClean="0">
                <a:solidFill>
                  <a:schemeClr val="tx1"/>
                </a:solidFill>
                <a:latin typeface="+mn-lt"/>
              </a:rPr>
              <a:t> met het </a:t>
            </a:r>
            <a:r>
              <a:rPr lang="nl-NL" dirty="0" smtClean="0">
                <a:latin typeface="+mn-lt"/>
              </a:rPr>
              <a:t>adres</a:t>
            </a:r>
            <a:r>
              <a:rPr lang="nl-NL" dirty="0" smtClean="0">
                <a:solidFill>
                  <a:schemeClr val="tx1"/>
                </a:solidFill>
                <a:latin typeface="+mn-lt"/>
              </a:rPr>
              <a:t> van </a:t>
            </a:r>
            <a:r>
              <a:rPr lang="nl-NL" dirty="0" smtClean="0">
                <a:solidFill>
                  <a:schemeClr val="tx1"/>
                </a:solidFill>
                <a:latin typeface="Consolas"/>
              </a:rPr>
              <a:t>i</a:t>
            </a:r>
            <a:r>
              <a:rPr lang="nl-NL" dirty="0" smtClean="0">
                <a:solidFill>
                  <a:schemeClr val="tx1"/>
                </a:solidFill>
                <a:latin typeface="+mn-lt"/>
              </a:rPr>
              <a:t> </a:t>
            </a:r>
            <a:endParaRPr lang="nl-NL" dirty="0">
              <a:solidFill>
                <a:schemeClr val="tx1"/>
              </a:solidFill>
              <a:latin typeface="+mn-lt"/>
            </a:endParaRPr>
          </a:p>
        </p:txBody>
      </p:sp>
      <p:sp>
        <p:nvSpPr>
          <p:cNvPr id="1344541" name="AutoShape 29"/>
          <p:cNvSpPr>
            <a:spLocks noChangeArrowheads="1"/>
          </p:cNvSpPr>
          <p:nvPr/>
        </p:nvSpPr>
        <p:spPr bwMode="auto">
          <a:xfrm>
            <a:off x="2416952" y="4709873"/>
            <a:ext cx="2551385" cy="430538"/>
          </a:xfrm>
          <a:prstGeom prst="wedgeRoundRectCallout">
            <a:avLst>
              <a:gd name="adj1" fmla="val -75121"/>
              <a:gd name="adj2" fmla="val -73561"/>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Consolas"/>
              </a:rPr>
              <a:t>*p</a:t>
            </a:r>
            <a:r>
              <a:rPr lang="nl-NL" dirty="0">
                <a:latin typeface="+mn-lt"/>
              </a:rPr>
              <a:t> </a:t>
            </a:r>
            <a:r>
              <a:rPr lang="nl-NL" dirty="0">
                <a:solidFill>
                  <a:schemeClr val="tx1"/>
                </a:solidFill>
                <a:latin typeface="+mn-lt"/>
                <a:sym typeface="Wingdings" pitchFamily="2" charset="2"/>
              </a:rPr>
              <a:t> w</a:t>
            </a:r>
            <a:r>
              <a:rPr lang="nl-NL" dirty="0">
                <a:solidFill>
                  <a:schemeClr val="tx1"/>
                </a:solidFill>
                <a:latin typeface="+mn-lt"/>
              </a:rPr>
              <a:t>aar </a:t>
            </a:r>
            <a:r>
              <a:rPr lang="nl-NL" dirty="0">
                <a:solidFill>
                  <a:schemeClr val="tx1"/>
                </a:solidFill>
                <a:latin typeface="Consolas"/>
              </a:rPr>
              <a:t>p</a:t>
            </a:r>
            <a:r>
              <a:rPr lang="nl-NL" dirty="0">
                <a:solidFill>
                  <a:schemeClr val="tx1"/>
                </a:solidFill>
                <a:latin typeface="+mn-lt"/>
              </a:rPr>
              <a:t> naar </a:t>
            </a:r>
            <a:r>
              <a:rPr lang="nl-NL" dirty="0">
                <a:latin typeface="+mn-lt"/>
              </a:rPr>
              <a:t>wijst</a:t>
            </a:r>
          </a:p>
        </p:txBody>
      </p:sp>
      <p:sp>
        <p:nvSpPr>
          <p:cNvPr id="93187" name="Rectangle 2"/>
          <p:cNvSpPr>
            <a:spLocks noGrp="1" noChangeArrowheads="1"/>
          </p:cNvSpPr>
          <p:nvPr>
            <p:ph type="title"/>
          </p:nvPr>
        </p:nvSpPr>
        <p:spPr/>
        <p:txBody>
          <a:bodyPr>
            <a:normAutofit/>
          </a:bodyPr>
          <a:lstStyle/>
          <a:p>
            <a:r>
              <a:rPr lang="nl-NL" dirty="0" smtClean="0"/>
              <a:t>Pointers</a:t>
            </a:r>
          </a:p>
        </p:txBody>
      </p:sp>
      <p:sp>
        <p:nvSpPr>
          <p:cNvPr id="93188" name="Rectangle 3"/>
          <p:cNvSpPr>
            <a:spLocks noGrp="1" noChangeArrowheads="1"/>
          </p:cNvSpPr>
          <p:nvPr>
            <p:ph idx="1"/>
          </p:nvPr>
        </p:nvSpPr>
        <p:spPr/>
        <p:txBody>
          <a:bodyPr>
            <a:normAutofit/>
          </a:bodyPr>
          <a:lstStyle/>
          <a:p>
            <a:r>
              <a:rPr lang="nl-NL" dirty="0" smtClean="0"/>
              <a:t>Je kunt het </a:t>
            </a:r>
            <a:r>
              <a:rPr lang="nl-NL" b="1" dirty="0" smtClean="0">
                <a:solidFill>
                  <a:schemeClr val="accent2"/>
                </a:solidFill>
              </a:rPr>
              <a:t>adres</a:t>
            </a:r>
            <a:r>
              <a:rPr lang="nl-NL" dirty="0" smtClean="0">
                <a:solidFill>
                  <a:schemeClr val="accent2"/>
                </a:solidFill>
              </a:rPr>
              <a:t> </a:t>
            </a:r>
            <a:r>
              <a:rPr lang="nl-NL" dirty="0" smtClean="0"/>
              <a:t>van een variabele </a:t>
            </a:r>
            <a:r>
              <a:rPr lang="nl-NL" dirty="0" smtClean="0">
                <a:solidFill>
                  <a:schemeClr val="hlink"/>
                </a:solidFill>
              </a:rPr>
              <a:t>opslaan</a:t>
            </a:r>
            <a:r>
              <a:rPr lang="nl-NL" dirty="0" smtClean="0"/>
              <a:t> in een </a:t>
            </a:r>
            <a:r>
              <a:rPr lang="nl-NL" dirty="0" smtClean="0">
                <a:solidFill>
                  <a:schemeClr val="hlink"/>
                </a:solidFill>
              </a:rPr>
              <a:t>pointer</a:t>
            </a:r>
            <a:r>
              <a:rPr lang="nl-NL" dirty="0" smtClean="0"/>
              <a:t> variabele.</a:t>
            </a:r>
          </a:p>
        </p:txBody>
      </p:sp>
      <p:sp>
        <p:nvSpPr>
          <p:cNvPr id="1344516" name="Text Box 4"/>
          <p:cNvSpPr txBox="1">
            <a:spLocks noChangeArrowheads="1"/>
          </p:cNvSpPr>
          <p:nvPr/>
        </p:nvSpPr>
        <p:spPr bwMode="auto">
          <a:xfrm>
            <a:off x="644738" y="3430588"/>
            <a:ext cx="3959225" cy="255672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sv-SE" sz="2000" dirty="0">
                <a:latin typeface="Consolas"/>
              </a:rPr>
              <a:t>int</a:t>
            </a:r>
            <a:r>
              <a:rPr lang="sv-SE" sz="2000" dirty="0">
                <a:solidFill>
                  <a:schemeClr val="tx1"/>
                </a:solidFill>
                <a:latin typeface="Consolas"/>
              </a:rPr>
              <a:t> i = 3, j = 17;</a:t>
            </a:r>
          </a:p>
          <a:p>
            <a:pPr algn="l"/>
            <a:r>
              <a:rPr lang="sv-SE" sz="2000" dirty="0">
                <a:latin typeface="Consolas"/>
              </a:rPr>
              <a:t>int</a:t>
            </a:r>
            <a:r>
              <a:rPr lang="sv-SE" sz="2000" dirty="0">
                <a:solidFill>
                  <a:schemeClr val="tx1"/>
                </a:solidFill>
                <a:latin typeface="Consolas"/>
              </a:rPr>
              <a:t> *</a:t>
            </a:r>
            <a:r>
              <a:rPr lang="sv-SE" sz="2000" dirty="0" smtClean="0">
                <a:solidFill>
                  <a:schemeClr val="tx1"/>
                </a:solidFill>
                <a:latin typeface="Consolas"/>
              </a:rPr>
              <a:t>p;</a:t>
            </a:r>
          </a:p>
          <a:p>
            <a:pPr algn="l"/>
            <a:r>
              <a:rPr lang="sv-SE" sz="2000" dirty="0">
                <a:solidFill>
                  <a:schemeClr val="tx1"/>
                </a:solidFill>
                <a:latin typeface="Consolas"/>
              </a:rPr>
              <a:t> </a:t>
            </a:r>
            <a:r>
              <a:rPr lang="sv-SE" sz="2000" dirty="0" smtClean="0">
                <a:solidFill>
                  <a:schemeClr val="tx1"/>
                </a:solidFill>
                <a:latin typeface="Consolas"/>
              </a:rPr>
              <a:t>p </a:t>
            </a:r>
            <a:r>
              <a:rPr lang="sv-SE" sz="2000" dirty="0">
                <a:solidFill>
                  <a:schemeClr val="tx1"/>
                </a:solidFill>
                <a:latin typeface="Consolas"/>
              </a:rPr>
              <a:t>= &amp;i;</a:t>
            </a:r>
          </a:p>
          <a:p>
            <a:pPr algn="l"/>
            <a:r>
              <a:rPr lang="sv-SE" sz="2000" dirty="0">
                <a:solidFill>
                  <a:schemeClr val="tx1"/>
                </a:solidFill>
                <a:latin typeface="Consolas"/>
              </a:rPr>
              <a:t>*p = *p + 1;</a:t>
            </a:r>
          </a:p>
          <a:p>
            <a:pPr algn="l"/>
            <a:r>
              <a:rPr lang="sv-SE" sz="2000" dirty="0" smtClean="0">
                <a:solidFill>
                  <a:schemeClr val="tx1"/>
                </a:solidFill>
                <a:latin typeface="Consolas"/>
              </a:rPr>
              <a:t> p </a:t>
            </a:r>
            <a:r>
              <a:rPr lang="sv-SE" sz="2000" dirty="0">
                <a:solidFill>
                  <a:schemeClr val="tx1"/>
                </a:solidFill>
                <a:latin typeface="Consolas"/>
              </a:rPr>
              <a:t>= &amp;j;</a:t>
            </a:r>
          </a:p>
          <a:p>
            <a:pPr algn="l"/>
            <a:r>
              <a:rPr lang="sv-SE" sz="2000" dirty="0">
                <a:solidFill>
                  <a:schemeClr val="tx1"/>
                </a:solidFill>
                <a:latin typeface="Consolas"/>
              </a:rPr>
              <a:t>*p = i + 1</a:t>
            </a:r>
            <a:r>
              <a:rPr lang="sv-SE" sz="2000" dirty="0" smtClean="0">
                <a:solidFill>
                  <a:schemeClr val="tx1"/>
                </a:solidFill>
                <a:latin typeface="Consolas"/>
              </a:rPr>
              <a:t>;</a:t>
            </a:r>
          </a:p>
          <a:p>
            <a:r>
              <a:rPr lang="sv-SE" sz="2000" dirty="0" smtClean="0">
                <a:solidFill>
                  <a:schemeClr val="tx1"/>
                </a:solidFill>
                <a:latin typeface="Consolas"/>
              </a:rPr>
              <a:t> p </a:t>
            </a:r>
            <a:r>
              <a:rPr lang="sv-SE" sz="2000" dirty="0">
                <a:solidFill>
                  <a:schemeClr val="tx1"/>
                </a:solidFill>
                <a:latin typeface="Consolas"/>
              </a:rPr>
              <a:t>= </a:t>
            </a:r>
            <a:r>
              <a:rPr lang="sv-SE" sz="2000" dirty="0" smtClean="0">
                <a:solidFill>
                  <a:schemeClr val="tx1"/>
                </a:solidFill>
                <a:latin typeface="Consolas"/>
              </a:rPr>
              <a:t>p </a:t>
            </a:r>
            <a:r>
              <a:rPr lang="sv-SE" sz="2000" dirty="0">
                <a:solidFill>
                  <a:schemeClr val="tx1"/>
                </a:solidFill>
                <a:latin typeface="Consolas"/>
              </a:rPr>
              <a:t>+ </a:t>
            </a:r>
            <a:r>
              <a:rPr lang="sv-SE" sz="2000" dirty="0" smtClean="0">
                <a:solidFill>
                  <a:schemeClr val="tx1"/>
                </a:solidFill>
                <a:latin typeface="Consolas"/>
              </a:rPr>
              <a:t>1;</a:t>
            </a:r>
            <a:endParaRPr lang="en-US" sz="2000" dirty="0">
              <a:solidFill>
                <a:schemeClr val="tx1"/>
              </a:solidFill>
              <a:latin typeface="Consolas"/>
            </a:endParaRPr>
          </a:p>
          <a:p>
            <a:pPr algn="l"/>
            <a:endParaRPr lang="en-US" sz="2000" dirty="0">
              <a:solidFill>
                <a:schemeClr val="tx1"/>
              </a:solidFill>
              <a:latin typeface="Consolas"/>
            </a:endParaRPr>
          </a:p>
        </p:txBody>
      </p:sp>
      <p:sp>
        <p:nvSpPr>
          <p:cNvPr id="93207" name="Rectangle 6"/>
          <p:cNvSpPr>
            <a:spLocks noChangeArrowheads="1"/>
          </p:cNvSpPr>
          <p:nvPr/>
        </p:nvSpPr>
        <p:spPr bwMode="auto">
          <a:xfrm>
            <a:off x="5762366" y="2941007"/>
            <a:ext cx="1876425" cy="401638"/>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dirty="0">
                <a:latin typeface="Consolas"/>
              </a:rPr>
              <a:t>3</a:t>
            </a:r>
          </a:p>
        </p:txBody>
      </p:sp>
      <p:sp>
        <p:nvSpPr>
          <p:cNvPr id="93208" name="Text Box 7"/>
          <p:cNvSpPr txBox="1">
            <a:spLocks noChangeArrowheads="1"/>
          </p:cNvSpPr>
          <p:nvPr/>
        </p:nvSpPr>
        <p:spPr bwMode="auto">
          <a:xfrm>
            <a:off x="7727644" y="2926719"/>
            <a:ext cx="322262" cy="4016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dirty="0">
                <a:latin typeface="Consolas"/>
              </a:rPr>
              <a:t>i</a:t>
            </a:r>
          </a:p>
        </p:txBody>
      </p:sp>
      <p:sp>
        <p:nvSpPr>
          <p:cNvPr id="93209" name="Text Box 8"/>
          <p:cNvSpPr txBox="1">
            <a:spLocks noChangeArrowheads="1"/>
          </p:cNvSpPr>
          <p:nvPr/>
        </p:nvSpPr>
        <p:spPr bwMode="auto">
          <a:xfrm>
            <a:off x="4295469" y="2991807"/>
            <a:ext cx="1309687" cy="4016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dirty="0">
                <a:latin typeface="Consolas"/>
              </a:rPr>
              <a:t>0013FF60</a:t>
            </a:r>
          </a:p>
        </p:txBody>
      </p:sp>
      <p:sp>
        <p:nvSpPr>
          <p:cNvPr id="93204" name="Rectangle 11"/>
          <p:cNvSpPr>
            <a:spLocks noChangeArrowheads="1"/>
          </p:cNvSpPr>
          <p:nvPr/>
        </p:nvSpPr>
        <p:spPr bwMode="auto">
          <a:xfrm>
            <a:off x="5762366" y="3539495"/>
            <a:ext cx="1876425" cy="401638"/>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dirty="0">
                <a:latin typeface="Consolas"/>
              </a:rPr>
              <a:t>17</a:t>
            </a:r>
          </a:p>
        </p:txBody>
      </p:sp>
      <p:sp>
        <p:nvSpPr>
          <p:cNvPr id="93205" name="Text Box 12"/>
          <p:cNvSpPr txBox="1">
            <a:spLocks noChangeArrowheads="1"/>
          </p:cNvSpPr>
          <p:nvPr/>
        </p:nvSpPr>
        <p:spPr bwMode="auto">
          <a:xfrm>
            <a:off x="7727646" y="3525207"/>
            <a:ext cx="322263" cy="4016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a:latin typeface="Consolas"/>
              </a:rPr>
              <a:t>j</a:t>
            </a:r>
          </a:p>
        </p:txBody>
      </p:sp>
      <p:sp>
        <p:nvSpPr>
          <p:cNvPr id="93206" name="Text Box 13"/>
          <p:cNvSpPr txBox="1">
            <a:spLocks noChangeArrowheads="1"/>
          </p:cNvSpPr>
          <p:nvPr/>
        </p:nvSpPr>
        <p:spPr bwMode="auto">
          <a:xfrm>
            <a:off x="4295469" y="3564895"/>
            <a:ext cx="1309688" cy="4016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dirty="0">
                <a:latin typeface="Consolas"/>
              </a:rPr>
              <a:t>0013FF54</a:t>
            </a:r>
          </a:p>
        </p:txBody>
      </p:sp>
      <p:grpSp>
        <p:nvGrpSpPr>
          <p:cNvPr id="1344526" name="Group 14"/>
          <p:cNvGrpSpPr>
            <a:grpSpLocks/>
          </p:cNvGrpSpPr>
          <p:nvPr/>
        </p:nvGrpSpPr>
        <p:grpSpPr bwMode="auto">
          <a:xfrm>
            <a:off x="4301822" y="4133222"/>
            <a:ext cx="3746501" cy="455613"/>
            <a:chOff x="3194" y="1409"/>
            <a:chExt cx="2360" cy="287"/>
          </a:xfrm>
        </p:grpSpPr>
        <p:sp>
          <p:nvSpPr>
            <p:cNvPr id="93201" name="Rectangle 15"/>
            <p:cNvSpPr>
              <a:spLocks noChangeArrowheads="1"/>
            </p:cNvSpPr>
            <p:nvPr/>
          </p:nvSpPr>
          <p:spPr bwMode="auto">
            <a:xfrm>
              <a:off x="4114" y="1443"/>
              <a:ext cx="1215" cy="253"/>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r>
                <a:rPr lang="nl-NL" sz="2000" dirty="0">
                  <a:latin typeface="Consolas"/>
                </a:rPr>
                <a:t>0013FF60</a:t>
              </a:r>
            </a:p>
          </p:txBody>
        </p:sp>
        <p:sp>
          <p:nvSpPr>
            <p:cNvPr id="93202" name="Text Box 16"/>
            <p:cNvSpPr txBox="1">
              <a:spLocks noChangeArrowheads="1"/>
            </p:cNvSpPr>
            <p:nvPr/>
          </p:nvSpPr>
          <p:spPr bwMode="auto">
            <a:xfrm>
              <a:off x="5351" y="1434"/>
              <a:ext cx="203" cy="25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a:latin typeface="Consolas"/>
                </a:rPr>
                <a:t>p</a:t>
              </a:r>
            </a:p>
          </p:txBody>
        </p:sp>
        <p:sp>
          <p:nvSpPr>
            <p:cNvPr id="93203" name="Text Box 17"/>
            <p:cNvSpPr txBox="1">
              <a:spLocks noChangeArrowheads="1"/>
            </p:cNvSpPr>
            <p:nvPr/>
          </p:nvSpPr>
          <p:spPr bwMode="auto">
            <a:xfrm>
              <a:off x="3194" y="1409"/>
              <a:ext cx="825" cy="25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dirty="0">
                  <a:latin typeface="Consolas"/>
                </a:rPr>
                <a:t>0013FF48</a:t>
              </a:r>
            </a:p>
          </p:txBody>
        </p:sp>
      </p:grpSp>
      <p:sp>
        <p:nvSpPr>
          <p:cNvPr id="1344533" name="Rectangle 21"/>
          <p:cNvSpPr>
            <a:spLocks noChangeArrowheads="1"/>
          </p:cNvSpPr>
          <p:nvPr/>
        </p:nvSpPr>
        <p:spPr bwMode="auto">
          <a:xfrm>
            <a:off x="5839769" y="4240485"/>
            <a:ext cx="1820009" cy="279180"/>
          </a:xfrm>
          <a:prstGeom prst="rect">
            <a:avLst/>
          </a:prstGeom>
          <a:solidFill>
            <a:schemeClr val="bg1"/>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sz="1200" dirty="0">
              <a:latin typeface="Consolas"/>
            </a:endParaRPr>
          </a:p>
        </p:txBody>
      </p:sp>
      <p:sp>
        <p:nvSpPr>
          <p:cNvPr id="1344535" name="Rectangle 23"/>
          <p:cNvSpPr>
            <a:spLocks noChangeArrowheads="1"/>
          </p:cNvSpPr>
          <p:nvPr/>
        </p:nvSpPr>
        <p:spPr bwMode="auto">
          <a:xfrm>
            <a:off x="5762366" y="2940354"/>
            <a:ext cx="1877986" cy="402291"/>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r>
              <a:rPr lang="nl-NL" sz="2000" dirty="0">
                <a:latin typeface="Consolas"/>
              </a:rPr>
              <a:t>4</a:t>
            </a:r>
          </a:p>
        </p:txBody>
      </p:sp>
      <p:sp>
        <p:nvSpPr>
          <p:cNvPr id="1344536" name="Rectangle 24"/>
          <p:cNvSpPr>
            <a:spLocks noChangeArrowheads="1"/>
          </p:cNvSpPr>
          <p:nvPr/>
        </p:nvSpPr>
        <p:spPr bwMode="auto">
          <a:xfrm>
            <a:off x="5763953" y="4187197"/>
            <a:ext cx="1927182" cy="402291"/>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r>
              <a:rPr lang="nl-NL" sz="2000" dirty="0">
                <a:latin typeface="Consolas"/>
              </a:rPr>
              <a:t>0013FF54</a:t>
            </a:r>
          </a:p>
        </p:txBody>
      </p:sp>
      <p:sp>
        <p:nvSpPr>
          <p:cNvPr id="1344539" name="Rectangle 27"/>
          <p:cNvSpPr>
            <a:spLocks noChangeArrowheads="1"/>
          </p:cNvSpPr>
          <p:nvPr/>
        </p:nvSpPr>
        <p:spPr bwMode="auto">
          <a:xfrm>
            <a:off x="5762366" y="3538842"/>
            <a:ext cx="1879479" cy="402291"/>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r>
              <a:rPr lang="nl-NL" sz="2000">
                <a:latin typeface="Consolas"/>
              </a:rPr>
              <a:t>5</a:t>
            </a:r>
          </a:p>
        </p:txBody>
      </p:sp>
      <p:grpSp>
        <p:nvGrpSpPr>
          <p:cNvPr id="2" name="Groep 1"/>
          <p:cNvGrpSpPr/>
          <p:nvPr/>
        </p:nvGrpSpPr>
        <p:grpSpPr>
          <a:xfrm>
            <a:off x="4295469" y="2420306"/>
            <a:ext cx="4293905" cy="431801"/>
            <a:chOff x="4295469" y="2420306"/>
            <a:chExt cx="4293905" cy="431801"/>
          </a:xfrm>
        </p:grpSpPr>
        <p:sp>
          <p:nvSpPr>
            <p:cNvPr id="28" name="Rectangle 6"/>
            <p:cNvSpPr>
              <a:spLocks noChangeArrowheads="1"/>
            </p:cNvSpPr>
            <p:nvPr/>
          </p:nvSpPr>
          <p:spPr bwMode="auto">
            <a:xfrm>
              <a:off x="5762366" y="2429831"/>
              <a:ext cx="1440669" cy="401638"/>
            </a:xfrm>
            <a:prstGeom prst="rect">
              <a:avLst/>
            </a:prstGeom>
            <a:ln>
              <a:headEnd/>
              <a:tailEnd/>
            </a:ln>
            <a:extLst/>
          </p:spPr>
          <p:style>
            <a:lnRef idx="2">
              <a:schemeClr val="dk1"/>
            </a:lnRef>
            <a:fillRef idx="1">
              <a:schemeClr val="lt1"/>
            </a:fillRef>
            <a:effectRef idx="0">
              <a:schemeClr val="dk1"/>
            </a:effectRef>
            <a:fontRef idx="minor">
              <a:schemeClr val="dk1"/>
            </a:fontRef>
          </p:style>
          <p:txBody>
            <a:bodyPr wrap="square" lIns="90000" tIns="46800" rIns="90000" bIns="46800" anchor="ctr">
              <a:spAutoFit/>
            </a:bodyPr>
            <a:lstStyle/>
            <a:p>
              <a:r>
                <a:rPr lang="nl-NL" sz="2000" b="1" dirty="0" smtClean="0">
                  <a:solidFill>
                    <a:schemeClr val="accent2"/>
                  </a:solidFill>
                  <a:latin typeface="Consolas"/>
                </a:rPr>
                <a:t>inhoud</a:t>
              </a:r>
              <a:endParaRPr lang="nl-NL" sz="2000" b="1" dirty="0">
                <a:solidFill>
                  <a:schemeClr val="accent2"/>
                </a:solidFill>
                <a:latin typeface="Consolas"/>
              </a:endParaRPr>
            </a:p>
          </p:txBody>
        </p:sp>
        <p:sp>
          <p:nvSpPr>
            <p:cNvPr id="29" name="Text Box 7"/>
            <p:cNvSpPr txBox="1">
              <a:spLocks noChangeArrowheads="1"/>
            </p:cNvSpPr>
            <p:nvPr/>
          </p:nvSpPr>
          <p:spPr bwMode="auto">
            <a:xfrm>
              <a:off x="7736963" y="2450469"/>
              <a:ext cx="852411" cy="401638"/>
            </a:xfrm>
            <a:prstGeom prst="rect">
              <a:avLst/>
            </a:prstGeom>
            <a:ln/>
            <a:extLst/>
          </p:spPr>
          <p:style>
            <a:lnRef idx="2">
              <a:schemeClr val="dk1"/>
            </a:lnRef>
            <a:fillRef idx="1">
              <a:schemeClr val="lt1"/>
            </a:fillRef>
            <a:effectRef idx="0">
              <a:schemeClr val="dk1"/>
            </a:effectRef>
            <a:fontRef idx="minor">
              <a:schemeClr val="dk1"/>
            </a:fontRef>
          </p:style>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b="1" dirty="0" smtClean="0">
                  <a:solidFill>
                    <a:schemeClr val="accent2"/>
                  </a:solidFill>
                  <a:latin typeface="Consolas"/>
                </a:rPr>
                <a:t>naam</a:t>
              </a:r>
              <a:endParaRPr lang="nl-NL" sz="2000" b="1" dirty="0">
                <a:solidFill>
                  <a:schemeClr val="accent2"/>
                </a:solidFill>
                <a:latin typeface="Consolas"/>
              </a:endParaRPr>
            </a:p>
          </p:txBody>
        </p:sp>
        <p:sp>
          <p:nvSpPr>
            <p:cNvPr id="30" name="Text Box 8"/>
            <p:cNvSpPr txBox="1">
              <a:spLocks noChangeArrowheads="1"/>
            </p:cNvSpPr>
            <p:nvPr/>
          </p:nvSpPr>
          <p:spPr bwMode="auto">
            <a:xfrm>
              <a:off x="4295469" y="2420306"/>
              <a:ext cx="887079" cy="402291"/>
            </a:xfrm>
            <a:prstGeom prst="rect">
              <a:avLst/>
            </a:prstGeom>
            <a:ln/>
            <a:extLst/>
          </p:spPr>
          <p:style>
            <a:lnRef idx="2">
              <a:schemeClr val="dk1"/>
            </a:lnRef>
            <a:fillRef idx="1">
              <a:schemeClr val="lt1"/>
            </a:fillRef>
            <a:effectRef idx="0">
              <a:schemeClr val="dk1"/>
            </a:effectRef>
            <a:fontRef idx="minor">
              <a:schemeClr val="dk1"/>
            </a:fontRef>
          </p:style>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b="1" dirty="0" smtClean="0">
                  <a:solidFill>
                    <a:schemeClr val="accent2"/>
                  </a:solidFill>
                  <a:latin typeface="Consolas"/>
                </a:rPr>
                <a:t>adres</a:t>
              </a:r>
              <a:endParaRPr lang="nl-NL" sz="2000" b="1" dirty="0">
                <a:solidFill>
                  <a:schemeClr val="accent2"/>
                </a:solidFill>
                <a:latin typeface="Consolas"/>
              </a:endParaRPr>
            </a:p>
          </p:txBody>
        </p:sp>
      </p:grpSp>
      <p:sp>
        <p:nvSpPr>
          <p:cNvPr id="31" name="Text Box 17"/>
          <p:cNvSpPr txBox="1">
            <a:spLocks noChangeArrowheads="1"/>
          </p:cNvSpPr>
          <p:nvPr/>
        </p:nvSpPr>
        <p:spPr bwMode="auto">
          <a:xfrm>
            <a:off x="4295469" y="4130129"/>
            <a:ext cx="1310272" cy="402291"/>
          </a:xfrm>
          <a:prstGeom prst="rect">
            <a:avLst/>
          </a:prstGeom>
          <a:solidFill>
            <a:schemeClr val="bg1"/>
          </a:solidFill>
          <a:ln>
            <a:noFill/>
          </a:ln>
          <a:effectLs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dirty="0" smtClean="0">
                <a:latin typeface="Consolas"/>
              </a:rPr>
              <a:t>0013FF4C</a:t>
            </a:r>
            <a:endParaRPr lang="nl-NL" sz="2000" dirty="0">
              <a:latin typeface="Consolas"/>
            </a:endParaRPr>
          </a:p>
        </p:txBody>
      </p:sp>
      <p:sp>
        <p:nvSpPr>
          <p:cNvPr id="1344537" name="Freeform 25"/>
          <p:cNvSpPr>
            <a:spLocks/>
          </p:cNvSpPr>
          <p:nvPr/>
        </p:nvSpPr>
        <p:spPr bwMode="auto">
          <a:xfrm rot="21162634">
            <a:off x="6492697" y="3710074"/>
            <a:ext cx="1550327" cy="637466"/>
          </a:xfrm>
          <a:custGeom>
            <a:avLst/>
            <a:gdLst>
              <a:gd name="T0" fmla="*/ 0 w 1110"/>
              <a:gd name="T1" fmla="*/ 693737 h 437"/>
              <a:gd name="T2" fmla="*/ 1612900 w 1110"/>
              <a:gd name="T3" fmla="*/ 441325 h 437"/>
              <a:gd name="T4" fmla="*/ 892175 w 1110"/>
              <a:gd name="T5" fmla="*/ 0 h 437"/>
              <a:gd name="T6" fmla="*/ 0 60000 65536"/>
              <a:gd name="T7" fmla="*/ 0 60000 65536"/>
              <a:gd name="T8" fmla="*/ 0 60000 65536"/>
            </a:gdLst>
            <a:ahLst/>
            <a:cxnLst>
              <a:cxn ang="T6">
                <a:pos x="T0" y="T1"/>
              </a:cxn>
              <a:cxn ang="T7">
                <a:pos x="T2" y="T3"/>
              </a:cxn>
              <a:cxn ang="T8">
                <a:pos x="T4" y="T5"/>
              </a:cxn>
            </a:cxnLst>
            <a:rect l="0" t="0" r="r" b="b"/>
            <a:pathLst>
              <a:path w="1110" h="437">
                <a:moveTo>
                  <a:pt x="0" y="437"/>
                </a:moveTo>
                <a:cubicBezTo>
                  <a:pt x="169" y="410"/>
                  <a:pt x="922" y="351"/>
                  <a:pt x="1016" y="278"/>
                </a:cubicBezTo>
                <a:cubicBezTo>
                  <a:pt x="1110" y="205"/>
                  <a:pt x="657" y="58"/>
                  <a:pt x="562" y="0"/>
                </a:cubicBezTo>
              </a:path>
            </a:pathLst>
          </a:custGeom>
          <a:noFill/>
          <a:ln w="76200" cap="flat" cmpd="sng">
            <a:solidFill>
              <a:schemeClr val="tx1"/>
            </a:solidFill>
            <a:prstDash val="solid"/>
            <a:round/>
            <a:headEnd/>
            <a:tailEnd type="triangle" w="med" len="me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p>
            <a:endParaRPr lang="nl-NL">
              <a:latin typeface="+mn-lt"/>
            </a:endParaRPr>
          </a:p>
        </p:txBody>
      </p:sp>
      <p:sp>
        <p:nvSpPr>
          <p:cNvPr id="1344532" name="Freeform 20"/>
          <p:cNvSpPr>
            <a:spLocks/>
          </p:cNvSpPr>
          <p:nvPr/>
        </p:nvSpPr>
        <p:spPr bwMode="auto">
          <a:xfrm>
            <a:off x="6659237" y="3232183"/>
            <a:ext cx="1595460" cy="1227932"/>
          </a:xfrm>
          <a:custGeom>
            <a:avLst/>
            <a:gdLst>
              <a:gd name="T0" fmla="*/ 0 w 1161"/>
              <a:gd name="T1" fmla="*/ 1263650 h 796"/>
              <a:gd name="T2" fmla="*/ 1689100 w 1161"/>
              <a:gd name="T3" fmla="*/ 603250 h 796"/>
              <a:gd name="T4" fmla="*/ 920750 w 1161"/>
              <a:gd name="T5" fmla="*/ 0 h 796"/>
              <a:gd name="T6" fmla="*/ 0 60000 65536"/>
              <a:gd name="T7" fmla="*/ 0 60000 65536"/>
              <a:gd name="T8" fmla="*/ 0 60000 65536"/>
            </a:gdLst>
            <a:ahLst/>
            <a:cxnLst>
              <a:cxn ang="T6">
                <a:pos x="T0" y="T1"/>
              </a:cxn>
              <a:cxn ang="T7">
                <a:pos x="T2" y="T3"/>
              </a:cxn>
              <a:cxn ang="T8">
                <a:pos x="T4" y="T5"/>
              </a:cxn>
            </a:cxnLst>
            <a:rect l="0" t="0" r="r" b="b"/>
            <a:pathLst>
              <a:path w="1161" h="796">
                <a:moveTo>
                  <a:pt x="0" y="796"/>
                </a:moveTo>
                <a:cubicBezTo>
                  <a:pt x="178" y="727"/>
                  <a:pt x="967" y="513"/>
                  <a:pt x="1064" y="380"/>
                </a:cubicBezTo>
                <a:cubicBezTo>
                  <a:pt x="1161" y="247"/>
                  <a:pt x="681" y="79"/>
                  <a:pt x="580" y="0"/>
                </a:cubicBezTo>
              </a:path>
            </a:pathLst>
          </a:custGeom>
          <a:noFill/>
          <a:ln w="76200" cap="flat" cmpd="sng">
            <a:solidFill>
              <a:schemeClr val="tx1"/>
            </a:solidFill>
            <a:prstDash val="solid"/>
            <a:round/>
            <a:headEnd/>
            <a:tailEnd type="triangle" w="med" len="me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p>
            <a:endParaRPr lang="nl-NL">
              <a:latin typeface="+mn-lt"/>
            </a:endParaRPr>
          </a:p>
        </p:txBody>
      </p:sp>
      <p:sp>
        <p:nvSpPr>
          <p:cNvPr id="32" name="AutoShape 29"/>
          <p:cNvSpPr>
            <a:spLocks noChangeArrowheads="1"/>
          </p:cNvSpPr>
          <p:nvPr/>
        </p:nvSpPr>
        <p:spPr bwMode="auto">
          <a:xfrm>
            <a:off x="4470112" y="5631394"/>
            <a:ext cx="3282044" cy="635207"/>
          </a:xfrm>
          <a:prstGeom prst="wedgeRoundRectCallout">
            <a:avLst>
              <a:gd name="adj1" fmla="val -115464"/>
              <a:gd name="adj2" fmla="val -74847"/>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en-US" dirty="0" smtClean="0">
                <a:latin typeface="Consolas"/>
              </a:rPr>
              <a:t>P </a:t>
            </a:r>
            <a:r>
              <a:rPr lang="en-US" dirty="0" err="1" smtClean="0">
                <a:latin typeface="Calibri" panose="020F0502020204030204" pitchFamily="34" charset="0"/>
              </a:rPr>
              <a:t>naar</a:t>
            </a:r>
            <a:r>
              <a:rPr lang="en-US" dirty="0" smtClean="0">
                <a:latin typeface="Calibri" panose="020F0502020204030204" pitchFamily="34" charset="0"/>
              </a:rPr>
              <a:t> </a:t>
            </a:r>
            <a:r>
              <a:rPr lang="en-US" dirty="0" err="1" smtClean="0">
                <a:latin typeface="Calibri" panose="020F0502020204030204" pitchFamily="34" charset="0"/>
              </a:rPr>
              <a:t>volgende</a:t>
            </a:r>
            <a:r>
              <a:rPr lang="en-US" dirty="0" smtClean="0">
                <a:latin typeface="Calibri" panose="020F0502020204030204" pitchFamily="34" charset="0"/>
              </a:rPr>
              <a:t> </a:t>
            </a:r>
            <a:r>
              <a:rPr lang="en-US" dirty="0" err="1" smtClean="0">
                <a:latin typeface="Calibri" panose="020F0502020204030204" pitchFamily="34" charset="0"/>
              </a:rPr>
              <a:t>variabele</a:t>
            </a:r>
            <a:r>
              <a:rPr lang="en-US" dirty="0" smtClean="0">
                <a:latin typeface="Calibri" panose="020F0502020204030204" pitchFamily="34" charset="0"/>
              </a:rPr>
              <a:t> </a:t>
            </a:r>
            <a:r>
              <a:rPr lang="en-US" dirty="0" err="1" smtClean="0">
                <a:latin typeface="Calibri" panose="020F0502020204030204" pitchFamily="34" charset="0"/>
              </a:rPr>
              <a:t>laten</a:t>
            </a:r>
            <a:r>
              <a:rPr lang="en-US" dirty="0" smtClean="0">
                <a:latin typeface="Calibri" panose="020F0502020204030204" pitchFamily="34" charset="0"/>
              </a:rPr>
              <a:t> </a:t>
            </a:r>
            <a:r>
              <a:rPr lang="en-US" dirty="0" err="1" smtClean="0">
                <a:latin typeface="Calibri" panose="020F0502020204030204" pitchFamily="34" charset="0"/>
              </a:rPr>
              <a:t>wijzen</a:t>
            </a:r>
            <a:r>
              <a:rPr lang="en-US" dirty="0" smtClean="0">
                <a:latin typeface="Calibri" panose="020F0502020204030204" pitchFamily="34" charset="0"/>
              </a:rPr>
              <a:t> (arrays)</a:t>
            </a:r>
            <a:endParaRPr lang="nl-NL" dirty="0">
              <a:latin typeface="Calibri" panose="020F0502020204030204" pitchFamily="34" charset="0"/>
            </a:endParaRPr>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7" name="Tijdelijke aanduiding voor dianummer 6"/>
          <p:cNvSpPr>
            <a:spLocks noGrp="1"/>
          </p:cNvSpPr>
          <p:nvPr>
            <p:ph type="sldNum" sz="quarter" idx="12"/>
          </p:nvPr>
        </p:nvSpPr>
        <p:spPr/>
        <p:txBody>
          <a:bodyPr/>
          <a:lstStyle/>
          <a:p>
            <a:fld id="{520F5AE5-675F-4C53-86B8-6BB4E175C417}" type="slidenum">
              <a:rPr lang="en-US" smtClean="0"/>
              <a:pPr/>
              <a:t>127</a:t>
            </a:fld>
            <a:endParaRPr lang="en-US" dirty="0"/>
          </a:p>
        </p:txBody>
      </p:sp>
      <p:sp>
        <p:nvSpPr>
          <p:cNvPr id="33" name="AutoShape 29"/>
          <p:cNvSpPr>
            <a:spLocks noChangeArrowheads="1"/>
          </p:cNvSpPr>
          <p:nvPr/>
        </p:nvSpPr>
        <p:spPr bwMode="auto">
          <a:xfrm>
            <a:off x="2133600" y="5820151"/>
            <a:ext cx="2006352" cy="411865"/>
          </a:xfrm>
          <a:prstGeom prst="wedgeRoundRectCallout">
            <a:avLst>
              <a:gd name="adj1" fmla="val -45812"/>
              <a:gd name="adj2" fmla="val -107564"/>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en-US" dirty="0" err="1" smtClean="0">
                <a:latin typeface="+mj-lt"/>
              </a:rPr>
              <a:t>Wat</a:t>
            </a:r>
            <a:r>
              <a:rPr lang="en-US" dirty="0">
                <a:latin typeface="+mj-lt"/>
              </a:rPr>
              <a:t> </a:t>
            </a:r>
            <a:r>
              <a:rPr lang="en-US" dirty="0" err="1" smtClean="0">
                <a:latin typeface="+mj-lt"/>
              </a:rPr>
              <a:t>betekent</a:t>
            </a:r>
            <a:r>
              <a:rPr lang="en-US" dirty="0" smtClean="0">
                <a:latin typeface="+mj-lt"/>
              </a:rPr>
              <a:t> </a:t>
            </a:r>
            <a:r>
              <a:rPr lang="en-US" dirty="0" err="1" smtClean="0">
                <a:latin typeface="+mj-lt"/>
              </a:rPr>
              <a:t>dit</a:t>
            </a:r>
            <a:r>
              <a:rPr lang="en-US" dirty="0" smtClean="0">
                <a:latin typeface="+mj-lt"/>
              </a:rPr>
              <a:t> ?</a:t>
            </a:r>
            <a:endParaRPr lang="nl-NL" dirty="0">
              <a:latin typeface="+mj-lt"/>
            </a:endParaRPr>
          </a:p>
        </p:txBody>
      </p:sp>
    </p:spTree>
    <p:extLst>
      <p:ext uri="{BB962C8B-B14F-4D97-AF65-F5344CB8AC3E}">
        <p14:creationId xmlns:p14="http://schemas.microsoft.com/office/powerpoint/2010/main" val="1311699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45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20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20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320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2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32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320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318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4451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4451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4452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445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30" presetClass="emph" presetSubtype="0" fill="hold" grpId="1" nodeType="clickEffect">
                                  <p:stCondLst>
                                    <p:cond delay="0"/>
                                  </p:stCondLst>
                                  <p:childTnLst>
                                    <p:animClr clrSpc="hsl" dir="cw">
                                      <p:cBhvr override="childStyle">
                                        <p:cTn id="50" dur="500" fill="hold"/>
                                        <p:tgtEl>
                                          <p:spTgt spid="1344540"/>
                                        </p:tgtEl>
                                        <p:attrNameLst>
                                          <p:attrName>style.color</p:attrName>
                                        </p:attrNameLst>
                                      </p:cBhvr>
                                      <p:by>
                                        <p:hsl h="0" s="12549" l="25098"/>
                                      </p:by>
                                    </p:animClr>
                                    <p:animClr clrSpc="hsl" dir="cw">
                                      <p:cBhvr>
                                        <p:cTn id="51" dur="500" fill="hold"/>
                                        <p:tgtEl>
                                          <p:spTgt spid="1344540"/>
                                        </p:tgtEl>
                                        <p:attrNameLst>
                                          <p:attrName>fillcolor</p:attrName>
                                        </p:attrNameLst>
                                      </p:cBhvr>
                                      <p:by>
                                        <p:hsl h="0" s="12549" l="25098"/>
                                      </p:by>
                                    </p:animClr>
                                    <p:animClr clrSpc="hsl" dir="cw">
                                      <p:cBhvr>
                                        <p:cTn id="52" dur="500" fill="hold"/>
                                        <p:tgtEl>
                                          <p:spTgt spid="1344540"/>
                                        </p:tgtEl>
                                        <p:attrNameLst>
                                          <p:attrName>stroke.color</p:attrName>
                                        </p:attrNameLst>
                                      </p:cBhvr>
                                      <p:by>
                                        <p:hsl h="0" s="12549" l="25098"/>
                                      </p:by>
                                    </p:animClr>
                                    <p:set>
                                      <p:cBhvr>
                                        <p:cTn id="53" dur="500" fill="hold"/>
                                        <p:tgtEl>
                                          <p:spTgt spid="1344540"/>
                                        </p:tgtEl>
                                        <p:attrNameLst>
                                          <p:attrName>fill.type</p:attrName>
                                        </p:attrNameLst>
                                      </p:cBhvr>
                                      <p:to>
                                        <p:strVal val="solid"/>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344516">
                                            <p:txEl>
                                              <p:pRg st="3" end="3"/>
                                            </p:txEl>
                                          </p:spTgt>
                                        </p:tgtEl>
                                        <p:attrNameLst>
                                          <p:attrName>style.visibility</p:attrName>
                                        </p:attrNameLst>
                                      </p:cBhvr>
                                      <p:to>
                                        <p:strVal val="visible"/>
                                      </p:to>
                                    </p:set>
                                  </p:childTnLst>
                                </p:cTn>
                              </p:par>
                              <p:par>
                                <p:cTn id="58" presetID="1" presetClass="exit" presetSubtype="0" fill="hold" grpId="2" nodeType="withEffect">
                                  <p:stCondLst>
                                    <p:cond delay="0"/>
                                  </p:stCondLst>
                                  <p:childTnLst>
                                    <p:set>
                                      <p:cBhvr>
                                        <p:cTn id="59" dur="1" fill="hold">
                                          <p:stCondLst>
                                            <p:cond delay="0"/>
                                          </p:stCondLst>
                                        </p:cTn>
                                        <p:tgtEl>
                                          <p:spTgt spid="1344540"/>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344533"/>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344532"/>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34454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344535"/>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344516">
                                            <p:txEl>
                                              <p:pRg st="4" end="4"/>
                                            </p:txEl>
                                          </p:spTgt>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xit" presetSubtype="0" fill="hold" grpId="1" nodeType="clickEffect">
                                  <p:stCondLst>
                                    <p:cond delay="0"/>
                                  </p:stCondLst>
                                  <p:childTnLst>
                                    <p:set>
                                      <p:cBhvr>
                                        <p:cTn id="79" dur="1" fill="hold">
                                          <p:stCondLst>
                                            <p:cond delay="0"/>
                                          </p:stCondLst>
                                        </p:cTn>
                                        <p:tgtEl>
                                          <p:spTgt spid="1344541"/>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1344532"/>
                                        </p:tgtEl>
                                        <p:attrNameLst>
                                          <p:attrName>style.visibility</p:attrName>
                                        </p:attrNameLst>
                                      </p:cBhvr>
                                      <p:to>
                                        <p:strVal val="hidden"/>
                                      </p:to>
                                    </p:set>
                                  </p:childTnLst>
                                </p:cTn>
                              </p:par>
                              <p:par>
                                <p:cTn id="84" presetID="1" presetClass="entr" presetSubtype="0" fill="hold" grpId="0" nodeType="withEffect">
                                  <p:stCondLst>
                                    <p:cond delay="0"/>
                                  </p:stCondLst>
                                  <p:childTnLst>
                                    <p:set>
                                      <p:cBhvr>
                                        <p:cTn id="85" dur="1" fill="hold">
                                          <p:stCondLst>
                                            <p:cond delay="0"/>
                                          </p:stCondLst>
                                        </p:cTn>
                                        <p:tgtEl>
                                          <p:spTgt spid="1344536"/>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1344536"/>
                                        </p:tgtEl>
                                        <p:attrNameLst>
                                          <p:attrName>style.visibility</p:attrName>
                                        </p:attrNameLst>
                                      </p:cBhvr>
                                      <p:to>
                                        <p:strVal val="hidden"/>
                                      </p:to>
                                    </p:set>
                                  </p:childTnLst>
                                </p:cTn>
                              </p:par>
                              <p:par>
                                <p:cTn id="90" presetID="1" presetClass="entr" presetSubtype="0" fill="hold" grpId="0" nodeType="withEffect">
                                  <p:stCondLst>
                                    <p:cond delay="0"/>
                                  </p:stCondLst>
                                  <p:childTnLst>
                                    <p:set>
                                      <p:cBhvr>
                                        <p:cTn id="91" dur="1" fill="hold">
                                          <p:stCondLst>
                                            <p:cond delay="0"/>
                                          </p:stCondLst>
                                        </p:cTn>
                                        <p:tgtEl>
                                          <p:spTgt spid="1344537"/>
                                        </p:tgtEl>
                                        <p:attrNameLst>
                                          <p:attrName>style.visibility</p:attrName>
                                        </p:attrNameLst>
                                      </p:cBhvr>
                                      <p:to>
                                        <p:strVal val="visible"/>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344516">
                                            <p:txEl>
                                              <p:pRg st="5" end="5"/>
                                            </p:txEl>
                                          </p:spTgt>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1344539"/>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1344516">
                                            <p:txEl>
                                              <p:pRg st="6" end="6"/>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31"/>
                                        </p:tgtEl>
                                        <p:attrNameLst>
                                          <p:attrName>style.visibility</p:attrName>
                                        </p:attrNameLst>
                                      </p:cBhvr>
                                      <p:to>
                                        <p:strVal val="visible"/>
                                      </p:to>
                                    </p:set>
                                  </p:childTnLst>
                                </p:cTn>
                              </p:par>
                              <p:par>
                                <p:cTn id="108" presetID="1" presetClass="exit" presetSubtype="0" fill="hold" grpId="1" nodeType="withEffect">
                                  <p:stCondLst>
                                    <p:cond delay="0"/>
                                  </p:stCondLst>
                                  <p:childTnLst>
                                    <p:set>
                                      <p:cBhvr>
                                        <p:cTn id="109" dur="1" fill="hold">
                                          <p:stCondLst>
                                            <p:cond delay="0"/>
                                          </p:stCondLst>
                                        </p:cTn>
                                        <p:tgtEl>
                                          <p:spTgt spid="1344537"/>
                                        </p:tgtEl>
                                        <p:attrNameLst>
                                          <p:attrName>style.visibility</p:attrName>
                                        </p:attrNameLst>
                                      </p:cBhvr>
                                      <p:to>
                                        <p:strVal val="hidden"/>
                                      </p:to>
                                    </p:set>
                                  </p:childTnLst>
                                </p:cTn>
                              </p:par>
                              <p:par>
                                <p:cTn id="110" presetID="1" presetClass="entr" presetSubtype="0"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grpId="1" nodeType="clickEffect">
                                  <p:stCondLst>
                                    <p:cond delay="0"/>
                                  </p:stCondLst>
                                  <p:childTnLst>
                                    <p:set>
                                      <p:cBhvr>
                                        <p:cTn id="115" dur="1" fill="hold">
                                          <p:stCondLst>
                                            <p:cond delay="0"/>
                                          </p:stCondLst>
                                        </p:cTn>
                                        <p:tgtEl>
                                          <p:spTgt spid="33"/>
                                        </p:tgtEl>
                                        <p:attrNameLst>
                                          <p:attrName>style.visibility</p:attrName>
                                        </p:attrNameLst>
                                      </p:cBhvr>
                                      <p:to>
                                        <p:strVal val="hidden"/>
                                      </p:to>
                                    </p:set>
                                  </p:childTnLst>
                                </p:cTn>
                              </p:par>
                              <p:par>
                                <p:cTn id="116" presetID="1" presetClass="entr" presetSubtype="0" fill="hold" grpId="0" nodeType="withEffect">
                                  <p:stCondLst>
                                    <p:cond delay="0"/>
                                  </p:stCondLst>
                                  <p:childTnLst>
                                    <p:set>
                                      <p:cBhvr>
                                        <p:cTn id="117" dur="1" fill="hold">
                                          <p:stCondLst>
                                            <p:cond delay="0"/>
                                          </p:stCondLst>
                                        </p:cTn>
                                        <p:tgtEl>
                                          <p:spTgt spid="32"/>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xit" presetSubtype="0" fill="hold" grpId="1" nodeType="clickEffect">
                                  <p:stCondLst>
                                    <p:cond delay="0"/>
                                  </p:stCondLst>
                                  <p:childTnLst>
                                    <p:set>
                                      <p:cBhvr>
                                        <p:cTn id="121"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4540" grpId="0" uiExpand="1" animBg="1"/>
      <p:bldP spid="1344540" grpId="1" uiExpand="1" animBg="1"/>
      <p:bldP spid="1344540" grpId="2" uiExpand="1" animBg="1"/>
      <p:bldP spid="1344541" grpId="0" uiExpand="1" animBg="1"/>
      <p:bldP spid="1344541" grpId="1" uiExpand="1" animBg="1"/>
      <p:bldP spid="93188" grpId="0" uiExpand="1" build="p"/>
      <p:bldP spid="1344516" grpId="0" uiExpand="1" build="allAtOnce"/>
      <p:bldP spid="93207" grpId="0" uiExpand="1" animBg="1"/>
      <p:bldP spid="93208" grpId="0" uiExpand="1"/>
      <p:bldP spid="93209" grpId="0" uiExpand="1"/>
      <p:bldP spid="93204" grpId="0" uiExpand="1" animBg="1"/>
      <p:bldP spid="93205" grpId="0" uiExpand="1"/>
      <p:bldP spid="93206" grpId="0" uiExpand="1"/>
      <p:bldP spid="1344533" grpId="0" uiExpand="1" animBg="1"/>
      <p:bldP spid="1344535" grpId="0" uiExpand="1" animBg="1"/>
      <p:bldP spid="1344536" grpId="0" uiExpand="1" animBg="1"/>
      <p:bldP spid="1344536" grpId="1" uiExpand="1" animBg="1"/>
      <p:bldP spid="1344539" grpId="0" uiExpand="1" animBg="1"/>
      <p:bldP spid="31" grpId="0" animBg="1"/>
      <p:bldP spid="1344537" grpId="0" uiExpand="1" animBg="1"/>
      <p:bldP spid="1344537" grpId="1" animBg="1"/>
      <p:bldP spid="1344532" grpId="0" uiExpand="1" animBg="1"/>
      <p:bldP spid="1344532" grpId="1" uiExpand="1" animBg="1"/>
      <p:bldP spid="32" grpId="0" animBg="1"/>
      <p:bldP spid="32" grpId="1" animBg="1"/>
      <p:bldP spid="33" grpId="0" animBg="1"/>
      <p:bldP spid="33" grpId="1" animBg="1"/>
    </p:bld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p:txBody>
          <a:bodyPr>
            <a:normAutofit/>
          </a:bodyPr>
          <a:lstStyle/>
          <a:p>
            <a:r>
              <a:rPr lang="nl-NL" dirty="0" smtClean="0"/>
              <a:t>Let op!</a:t>
            </a:r>
          </a:p>
        </p:txBody>
      </p:sp>
      <p:sp>
        <p:nvSpPr>
          <p:cNvPr id="1341443" name="Rectangle 3"/>
          <p:cNvSpPr>
            <a:spLocks noGrp="1" noChangeArrowheads="1"/>
          </p:cNvSpPr>
          <p:nvPr>
            <p:ph idx="1"/>
          </p:nvPr>
        </p:nvSpPr>
        <p:spPr>
          <a:xfrm>
            <a:off x="457200" y="1263241"/>
            <a:ext cx="8239944" cy="4758047"/>
          </a:xfrm>
        </p:spPr>
        <p:txBody>
          <a:bodyPr>
            <a:normAutofit/>
          </a:bodyPr>
          <a:lstStyle/>
          <a:p>
            <a:r>
              <a:rPr lang="en-US" dirty="0" smtClean="0"/>
              <a:t>De </a:t>
            </a:r>
            <a:r>
              <a:rPr lang="en-US" dirty="0" err="1" smtClean="0"/>
              <a:t>volgende</a:t>
            </a:r>
            <a:r>
              <a:rPr lang="en-US" dirty="0" smtClean="0"/>
              <a:t> code </a:t>
            </a:r>
            <a:r>
              <a:rPr lang="en-US" dirty="0" err="1" smtClean="0"/>
              <a:t>kan</a:t>
            </a:r>
            <a:r>
              <a:rPr lang="en-US" dirty="0" smtClean="0"/>
              <a:t> </a:t>
            </a:r>
            <a:r>
              <a:rPr lang="en-US" dirty="0" err="1" smtClean="0"/>
              <a:t>verwarrend</a:t>
            </a:r>
            <a:r>
              <a:rPr lang="en-US" dirty="0" smtClean="0"/>
              <a:t> </a:t>
            </a:r>
            <a:r>
              <a:rPr lang="en-US" dirty="0" err="1" smtClean="0"/>
              <a:t>zijn</a:t>
            </a:r>
            <a:r>
              <a:rPr lang="en-US" dirty="0" smtClean="0"/>
              <a:t>:</a:t>
            </a:r>
          </a:p>
          <a:p>
            <a:endParaRPr lang="en-US" dirty="0" smtClean="0"/>
          </a:p>
          <a:p>
            <a:endParaRPr lang="en-US" dirty="0"/>
          </a:p>
          <a:p>
            <a:r>
              <a:rPr lang="en-US" dirty="0" err="1" smtClean="0"/>
              <a:t>Wordt</a:t>
            </a:r>
            <a:r>
              <a:rPr lang="en-US" dirty="0" smtClean="0"/>
              <a:t> </a:t>
            </a:r>
            <a:r>
              <a:rPr lang="en-US" dirty="0" err="1" smtClean="0"/>
              <a:t>hier</a:t>
            </a:r>
            <a:r>
              <a:rPr lang="en-US" dirty="0" smtClean="0"/>
              <a:t> het </a:t>
            </a:r>
            <a:r>
              <a:rPr lang="en-US" b="1" dirty="0" err="1" smtClean="0">
                <a:solidFill>
                  <a:schemeClr val="accent2"/>
                </a:solidFill>
              </a:rPr>
              <a:t>adres</a:t>
            </a:r>
            <a:r>
              <a:rPr lang="en-US" dirty="0" smtClean="0">
                <a:solidFill>
                  <a:schemeClr val="accent2"/>
                </a:solidFill>
              </a:rPr>
              <a:t> </a:t>
            </a:r>
            <a:r>
              <a:rPr lang="en-US" dirty="0" smtClean="0"/>
              <a:t>van </a:t>
            </a:r>
            <a:r>
              <a:rPr lang="en-US" dirty="0" err="1" smtClean="0"/>
              <a:t>i</a:t>
            </a:r>
            <a:r>
              <a:rPr lang="en-US" dirty="0" smtClean="0"/>
              <a:t> </a:t>
            </a:r>
            <a:r>
              <a:rPr lang="en-US" dirty="0" err="1" smtClean="0"/>
              <a:t>toegekend</a:t>
            </a:r>
            <a:r>
              <a:rPr lang="en-US" dirty="0" smtClean="0"/>
              <a:t> </a:t>
            </a:r>
            <a:r>
              <a:rPr lang="en-US" dirty="0" err="1" smtClean="0"/>
              <a:t>aan</a:t>
            </a:r>
            <a:r>
              <a:rPr lang="en-US" dirty="0" smtClean="0"/>
              <a:t> de </a:t>
            </a:r>
            <a:r>
              <a:rPr lang="en-US" b="1" dirty="0" err="1" smtClean="0">
                <a:solidFill>
                  <a:schemeClr val="accent2"/>
                </a:solidFill>
              </a:rPr>
              <a:t>inhoud</a:t>
            </a:r>
            <a:r>
              <a:rPr lang="en-US" dirty="0" smtClean="0">
                <a:solidFill>
                  <a:schemeClr val="accent2"/>
                </a:solidFill>
              </a:rPr>
              <a:t> </a:t>
            </a:r>
            <a:r>
              <a:rPr lang="en-US" dirty="0" smtClean="0"/>
              <a:t>van de </a:t>
            </a:r>
            <a:r>
              <a:rPr lang="en-US" dirty="0" err="1" smtClean="0"/>
              <a:t>variabele</a:t>
            </a:r>
            <a:r>
              <a:rPr lang="en-US" dirty="0" smtClean="0"/>
              <a:t> </a:t>
            </a:r>
            <a:r>
              <a:rPr lang="en-US" dirty="0" err="1" smtClean="0"/>
              <a:t>waar</a:t>
            </a:r>
            <a:r>
              <a:rPr lang="en-US" dirty="0" smtClean="0"/>
              <a:t> de pointer p </a:t>
            </a:r>
            <a:r>
              <a:rPr lang="en-US" dirty="0" err="1" smtClean="0"/>
              <a:t>naar</a:t>
            </a:r>
            <a:r>
              <a:rPr lang="en-US" dirty="0" smtClean="0"/>
              <a:t> </a:t>
            </a:r>
            <a:r>
              <a:rPr lang="en-US" dirty="0" err="1" smtClean="0"/>
              <a:t>wijst</a:t>
            </a:r>
            <a:r>
              <a:rPr lang="en-US" dirty="0" smtClean="0"/>
              <a:t>?</a:t>
            </a:r>
          </a:p>
          <a:p>
            <a:pPr lvl="1"/>
            <a:r>
              <a:rPr lang="en-US" dirty="0" smtClean="0">
                <a:solidFill>
                  <a:schemeClr val="tx2"/>
                </a:solidFill>
              </a:rPr>
              <a:t>Nee</a:t>
            </a:r>
          </a:p>
          <a:p>
            <a:r>
              <a:rPr lang="en-US" dirty="0" err="1" smtClean="0"/>
              <a:t>Deze</a:t>
            </a:r>
            <a:r>
              <a:rPr lang="en-US" dirty="0" smtClean="0"/>
              <a:t> code </a:t>
            </a:r>
            <a:r>
              <a:rPr lang="en-US" dirty="0" err="1" smtClean="0"/>
              <a:t>bestaat</a:t>
            </a:r>
            <a:r>
              <a:rPr lang="en-US" dirty="0" smtClean="0"/>
              <a:t> </a:t>
            </a:r>
            <a:r>
              <a:rPr lang="en-US" dirty="0" err="1" smtClean="0"/>
              <a:t>uit</a:t>
            </a:r>
            <a:r>
              <a:rPr lang="en-US" dirty="0" smtClean="0"/>
              <a:t> twee </a:t>
            </a:r>
            <a:r>
              <a:rPr lang="en-US" dirty="0" err="1" smtClean="0"/>
              <a:t>delen</a:t>
            </a:r>
            <a:r>
              <a:rPr lang="en-US" dirty="0" smtClean="0"/>
              <a:t>:</a:t>
            </a:r>
          </a:p>
          <a:p>
            <a:endParaRPr lang="en-US" dirty="0"/>
          </a:p>
        </p:txBody>
      </p:sp>
      <p:sp>
        <p:nvSpPr>
          <p:cNvPr id="4" name="Rechthoek 3"/>
          <p:cNvSpPr/>
          <p:nvPr/>
        </p:nvSpPr>
        <p:spPr>
          <a:xfrm>
            <a:off x="3280157" y="2132856"/>
            <a:ext cx="2223686" cy="461665"/>
          </a:xfrm>
          <a:prstGeom prst="rect">
            <a:avLst/>
          </a:prstGeom>
        </p:spPr>
        <p:txBody>
          <a:bodyPr wrap="none">
            <a:spAutoFit/>
          </a:bodyPr>
          <a:lstStyle/>
          <a:p>
            <a:pPr lvl="0"/>
            <a:r>
              <a:rPr lang="sv-SE" sz="2400" dirty="0">
                <a:solidFill>
                  <a:srgbClr val="0033CC"/>
                </a:solidFill>
                <a:latin typeface="Consolas"/>
              </a:rPr>
              <a:t>int</a:t>
            </a:r>
            <a:r>
              <a:rPr lang="sv-SE" sz="2400" dirty="0">
                <a:solidFill>
                  <a:prstClr val="black"/>
                </a:solidFill>
                <a:latin typeface="Consolas"/>
              </a:rPr>
              <a:t> *p = &amp;i;</a:t>
            </a:r>
          </a:p>
        </p:txBody>
      </p:sp>
      <p:sp>
        <p:nvSpPr>
          <p:cNvPr id="5" name="Rechthoek 4"/>
          <p:cNvSpPr/>
          <p:nvPr/>
        </p:nvSpPr>
        <p:spPr>
          <a:xfrm>
            <a:off x="1598036" y="4869160"/>
            <a:ext cx="3752950" cy="461665"/>
          </a:xfrm>
          <a:prstGeom prst="rect">
            <a:avLst/>
          </a:prstGeom>
        </p:spPr>
        <p:txBody>
          <a:bodyPr wrap="none">
            <a:spAutoFit/>
          </a:bodyPr>
          <a:lstStyle/>
          <a:p>
            <a:r>
              <a:rPr lang="sv-SE" sz="2400" dirty="0">
                <a:solidFill>
                  <a:srgbClr val="0033CC"/>
                </a:solidFill>
                <a:latin typeface="Consolas"/>
              </a:rPr>
              <a:t>int</a:t>
            </a:r>
            <a:r>
              <a:rPr lang="sv-SE" sz="2400" dirty="0">
                <a:solidFill>
                  <a:prstClr val="black"/>
                </a:solidFill>
                <a:latin typeface="Consolas"/>
              </a:rPr>
              <a:t> *</a:t>
            </a:r>
            <a:r>
              <a:rPr lang="sv-SE" sz="2400" dirty="0" smtClean="0">
                <a:solidFill>
                  <a:prstClr val="black"/>
                </a:solidFill>
                <a:latin typeface="Consolas"/>
              </a:rPr>
              <a:t>p; </a:t>
            </a:r>
            <a:r>
              <a:rPr lang="sv-SE" sz="2400" dirty="0" smtClean="0">
                <a:solidFill>
                  <a:srgbClr val="008000"/>
                </a:solidFill>
                <a:latin typeface="Consolas"/>
              </a:rPr>
              <a:t>//declaratie </a:t>
            </a:r>
            <a:endParaRPr lang="nl-NL" sz="2400" dirty="0">
              <a:solidFill>
                <a:srgbClr val="008000"/>
              </a:solidFill>
            </a:endParaRPr>
          </a:p>
        </p:txBody>
      </p:sp>
      <p:sp>
        <p:nvSpPr>
          <p:cNvPr id="11" name="Rechthoek 10"/>
          <p:cNvSpPr/>
          <p:nvPr/>
        </p:nvSpPr>
        <p:spPr>
          <a:xfrm>
            <a:off x="1598036" y="5296123"/>
            <a:ext cx="4262705" cy="461665"/>
          </a:xfrm>
          <a:prstGeom prst="rect">
            <a:avLst/>
          </a:prstGeom>
        </p:spPr>
        <p:txBody>
          <a:bodyPr wrap="none">
            <a:spAutoFit/>
          </a:bodyPr>
          <a:lstStyle/>
          <a:p>
            <a:r>
              <a:rPr lang="sv-SE" sz="2400" dirty="0" smtClean="0">
                <a:solidFill>
                  <a:prstClr val="black"/>
                </a:solidFill>
                <a:latin typeface="Consolas"/>
              </a:rPr>
              <a:t>p = &amp;i; </a:t>
            </a:r>
            <a:r>
              <a:rPr lang="sv-SE" sz="2400" dirty="0" smtClean="0">
                <a:solidFill>
                  <a:srgbClr val="008000"/>
                </a:solidFill>
                <a:latin typeface="Consolas"/>
              </a:rPr>
              <a:t>//initialisatie </a:t>
            </a:r>
            <a:endParaRPr lang="nl-NL" sz="2400" dirty="0">
              <a:solidFill>
                <a:srgbClr val="008000"/>
              </a:solidFill>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128</a:t>
            </a:fld>
            <a:endParaRPr lang="en-US" dirty="0"/>
          </a:p>
        </p:txBody>
      </p:sp>
    </p:spTree>
    <p:extLst>
      <p:ext uri="{BB962C8B-B14F-4D97-AF65-F5344CB8AC3E}">
        <p14:creationId xmlns:p14="http://schemas.microsoft.com/office/powerpoint/2010/main" val="1537558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144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144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4144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p:txBody>
          <a:bodyPr>
            <a:normAutofit/>
          </a:bodyPr>
          <a:lstStyle/>
          <a:p>
            <a:r>
              <a:rPr lang="nl-NL" dirty="0" smtClean="0"/>
              <a:t>Herhaling: adres opvragen</a:t>
            </a:r>
          </a:p>
        </p:txBody>
      </p:sp>
      <p:sp>
        <p:nvSpPr>
          <p:cNvPr id="1341443" name="Rectangle 3"/>
          <p:cNvSpPr>
            <a:spLocks noGrp="1" noChangeArrowheads="1"/>
          </p:cNvSpPr>
          <p:nvPr>
            <p:ph idx="1"/>
          </p:nvPr>
        </p:nvSpPr>
        <p:spPr>
          <a:xfrm>
            <a:off x="457200" y="1263241"/>
            <a:ext cx="8239944" cy="4758047"/>
          </a:xfrm>
        </p:spPr>
        <p:txBody>
          <a:bodyPr>
            <a:normAutofit/>
          </a:bodyPr>
          <a:lstStyle/>
          <a:p>
            <a:r>
              <a:rPr lang="nl-NL" dirty="0" smtClean="0"/>
              <a:t>Je kunt het </a:t>
            </a:r>
            <a:r>
              <a:rPr lang="nl-NL" dirty="0" smtClean="0">
                <a:solidFill>
                  <a:schemeClr val="hlink"/>
                </a:solidFill>
              </a:rPr>
              <a:t>adres</a:t>
            </a:r>
            <a:r>
              <a:rPr lang="nl-NL" dirty="0" smtClean="0"/>
              <a:t> van een variabele opvragen met behulp van de </a:t>
            </a:r>
            <a:r>
              <a:rPr lang="nl-NL" dirty="0" err="1" smtClean="0"/>
              <a:t>unaire</a:t>
            </a:r>
            <a:r>
              <a:rPr lang="nl-NL" dirty="0" smtClean="0"/>
              <a:t> operator </a:t>
            </a:r>
            <a:r>
              <a:rPr lang="nl-NL" dirty="0" smtClean="0">
                <a:solidFill>
                  <a:schemeClr val="hlink"/>
                </a:solidFill>
                <a:latin typeface="Consolas"/>
              </a:rPr>
              <a:t>&amp;</a:t>
            </a:r>
            <a:r>
              <a:rPr lang="nl-NL" dirty="0" smtClean="0"/>
              <a:t>.</a:t>
            </a:r>
          </a:p>
          <a:p>
            <a:r>
              <a:rPr lang="en-US" dirty="0" smtClean="0"/>
              <a:t>De </a:t>
            </a:r>
            <a:r>
              <a:rPr lang="en-US" dirty="0" err="1" smtClean="0"/>
              <a:t>unaire</a:t>
            </a:r>
            <a:r>
              <a:rPr lang="en-US" dirty="0" smtClean="0"/>
              <a:t> operator </a:t>
            </a:r>
            <a:r>
              <a:rPr lang="nl-NL" dirty="0" smtClean="0">
                <a:solidFill>
                  <a:schemeClr val="hlink"/>
                </a:solidFill>
                <a:latin typeface="Consolas"/>
              </a:rPr>
              <a:t>* </a:t>
            </a:r>
            <a:r>
              <a:rPr lang="en-US" dirty="0" err="1" smtClean="0"/>
              <a:t>wordt</a:t>
            </a:r>
            <a:r>
              <a:rPr lang="en-US" dirty="0" smtClean="0"/>
              <a:t> de </a:t>
            </a:r>
            <a:r>
              <a:rPr lang="en-US" b="1" i="1" dirty="0" err="1" smtClean="0"/>
              <a:t>dereferentie</a:t>
            </a:r>
            <a:r>
              <a:rPr lang="en-US" dirty="0" smtClean="0"/>
              <a:t> of </a:t>
            </a:r>
            <a:r>
              <a:rPr lang="en-US" b="1" i="1" dirty="0" err="1" smtClean="0"/>
              <a:t>indirectie</a:t>
            </a:r>
            <a:r>
              <a:rPr lang="en-US" i="1" dirty="0" smtClean="0"/>
              <a:t> </a:t>
            </a:r>
            <a:r>
              <a:rPr lang="en-US" dirty="0" smtClean="0"/>
              <a:t>operator </a:t>
            </a:r>
            <a:r>
              <a:rPr lang="en-US" dirty="0" err="1" smtClean="0"/>
              <a:t>genoemd</a:t>
            </a:r>
            <a:r>
              <a:rPr lang="en-US" dirty="0" smtClean="0"/>
              <a:t>.</a:t>
            </a:r>
            <a:endParaRPr lang="nl-NL" dirty="0" smtClean="0"/>
          </a:p>
          <a:p>
            <a:endParaRPr lang="nl-NL" dirty="0" smtClean="0"/>
          </a:p>
          <a:p>
            <a:endParaRPr lang="nl-NL" dirty="0" smtClean="0"/>
          </a:p>
          <a:p>
            <a:r>
              <a:rPr lang="nl-NL" dirty="0" smtClean="0"/>
              <a:t>Je kunt het </a:t>
            </a:r>
            <a:r>
              <a:rPr lang="nl-NL" dirty="0" smtClean="0">
                <a:solidFill>
                  <a:schemeClr val="hlink"/>
                </a:solidFill>
              </a:rPr>
              <a:t>aantal bytes</a:t>
            </a:r>
            <a:r>
              <a:rPr lang="nl-NL" dirty="0" smtClean="0"/>
              <a:t> dat een variabele in beslag neemt, opvragen met de </a:t>
            </a:r>
            <a:r>
              <a:rPr lang="nl-NL" dirty="0" err="1" smtClean="0"/>
              <a:t>unaire</a:t>
            </a:r>
            <a:r>
              <a:rPr lang="nl-NL" dirty="0" smtClean="0"/>
              <a:t> operator </a:t>
            </a:r>
            <a:r>
              <a:rPr lang="nl-NL" dirty="0" err="1" smtClean="0">
                <a:solidFill>
                  <a:schemeClr val="hlink"/>
                </a:solidFill>
                <a:latin typeface="Consolas"/>
              </a:rPr>
              <a:t>sizeof</a:t>
            </a:r>
            <a:r>
              <a:rPr lang="nl-NL" dirty="0" smtClean="0"/>
              <a:t>.</a:t>
            </a:r>
          </a:p>
        </p:txBody>
      </p:sp>
      <p:sp>
        <p:nvSpPr>
          <p:cNvPr id="4" name="Rechthoek 3"/>
          <p:cNvSpPr/>
          <p:nvPr/>
        </p:nvSpPr>
        <p:spPr>
          <a:xfrm>
            <a:off x="2267744" y="3442209"/>
            <a:ext cx="1877437" cy="400110"/>
          </a:xfrm>
          <a:prstGeom prst="rect">
            <a:avLst/>
          </a:prstGeom>
        </p:spPr>
        <p:txBody>
          <a:bodyPr wrap="none">
            <a:spAutoFit/>
          </a:bodyPr>
          <a:lstStyle/>
          <a:p>
            <a:pPr lvl="0"/>
            <a:r>
              <a:rPr lang="sv-SE" sz="2000" dirty="0">
                <a:solidFill>
                  <a:srgbClr val="0033CC"/>
                </a:solidFill>
                <a:latin typeface="Consolas"/>
              </a:rPr>
              <a:t>int</a:t>
            </a:r>
            <a:r>
              <a:rPr lang="sv-SE" sz="2000" dirty="0">
                <a:solidFill>
                  <a:prstClr val="black"/>
                </a:solidFill>
                <a:latin typeface="Consolas"/>
              </a:rPr>
              <a:t> *p = &amp;i;</a:t>
            </a:r>
          </a:p>
        </p:txBody>
      </p:sp>
      <p:sp>
        <p:nvSpPr>
          <p:cNvPr id="10" name="Text Box 9"/>
          <p:cNvSpPr txBox="1">
            <a:spLocks noChangeArrowheads="1"/>
          </p:cNvSpPr>
          <p:nvPr/>
        </p:nvSpPr>
        <p:spPr bwMode="auto">
          <a:xfrm>
            <a:off x="5556920" y="2866145"/>
            <a:ext cx="2543472" cy="576064"/>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no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smtClean="0">
                <a:solidFill>
                  <a:schemeClr val="tx1"/>
                </a:solidFill>
                <a:latin typeface="+mn-lt"/>
              </a:rPr>
              <a:t>Enig idee waarom?</a:t>
            </a:r>
            <a:endParaRPr lang="nl-NL" dirty="0">
              <a:solidFill>
                <a:schemeClr val="tx1"/>
              </a:solidFill>
              <a:latin typeface="+mn-lt"/>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129</a:t>
            </a:fld>
            <a:endParaRPr lang="en-US" dirty="0"/>
          </a:p>
        </p:txBody>
      </p:sp>
      <p:sp>
        <p:nvSpPr>
          <p:cNvPr id="5" name="Rechthoek 4"/>
          <p:cNvSpPr/>
          <p:nvPr/>
        </p:nvSpPr>
        <p:spPr>
          <a:xfrm>
            <a:off x="457200" y="1268760"/>
            <a:ext cx="8003232" cy="1008112"/>
          </a:xfrm>
          <a:prstGeom prst="rect">
            <a:avLst/>
          </a:prstGeom>
          <a:solidFill>
            <a:schemeClr val="bg1">
              <a:alpha val="61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dirty="0" err="1" smtClean="0">
              <a:solidFill>
                <a:sysClr val="windowText" lastClr="000000"/>
              </a:solidFill>
            </a:endParaRPr>
          </a:p>
        </p:txBody>
      </p:sp>
      <p:sp>
        <p:nvSpPr>
          <p:cNvPr id="9" name="Rechthoek 8"/>
          <p:cNvSpPr/>
          <p:nvPr/>
        </p:nvSpPr>
        <p:spPr>
          <a:xfrm>
            <a:off x="570384" y="4103490"/>
            <a:ext cx="8003232" cy="1008112"/>
          </a:xfrm>
          <a:prstGeom prst="rect">
            <a:avLst/>
          </a:prstGeom>
          <a:solidFill>
            <a:schemeClr val="bg1">
              <a:alpha val="61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dirty="0" err="1" smtClean="0">
              <a:solidFill>
                <a:sysClr val="windowText" lastClr="000000"/>
              </a:solidFill>
            </a:endParaRPr>
          </a:p>
        </p:txBody>
      </p:sp>
    </p:spTree>
    <p:extLst>
      <p:ext uri="{BB962C8B-B14F-4D97-AF65-F5344CB8AC3E}">
        <p14:creationId xmlns:p14="http://schemas.microsoft.com/office/powerpoint/2010/main" val="1381378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14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normAutofit/>
          </a:bodyPr>
          <a:lstStyle/>
          <a:p>
            <a:r>
              <a:rPr lang="nl-NL" dirty="0" smtClean="0"/>
              <a:t>Inhoud cursus</a:t>
            </a:r>
          </a:p>
        </p:txBody>
      </p:sp>
      <p:sp>
        <p:nvSpPr>
          <p:cNvPr id="10244" name="Rectangle 3"/>
          <p:cNvSpPr>
            <a:spLocks noGrp="1" noChangeArrowheads="1"/>
          </p:cNvSpPr>
          <p:nvPr>
            <p:ph idx="1"/>
          </p:nvPr>
        </p:nvSpPr>
        <p:spPr/>
        <p:txBody>
          <a:bodyPr>
            <a:normAutofit fontScale="85000" lnSpcReduction="20000"/>
          </a:bodyPr>
          <a:lstStyle/>
          <a:p>
            <a:r>
              <a:rPr lang="nl-NL" dirty="0" smtClean="0"/>
              <a:t>Rekenen met gehele (</a:t>
            </a:r>
            <a:r>
              <a:rPr lang="nl-NL" dirty="0" smtClean="0">
                <a:solidFill>
                  <a:schemeClr val="hlink"/>
                </a:solidFill>
              </a:rPr>
              <a:t>int</a:t>
            </a:r>
            <a:r>
              <a:rPr lang="nl-NL" dirty="0" smtClean="0"/>
              <a:t>) en </a:t>
            </a:r>
            <a:r>
              <a:rPr lang="nl-NL" dirty="0" err="1" smtClean="0"/>
              <a:t>floating</a:t>
            </a:r>
            <a:r>
              <a:rPr lang="nl-NL" dirty="0" smtClean="0"/>
              <a:t> point (</a:t>
            </a:r>
            <a:r>
              <a:rPr lang="nl-NL" dirty="0" smtClean="0">
                <a:solidFill>
                  <a:schemeClr val="hlink"/>
                </a:solidFill>
              </a:rPr>
              <a:t>double</a:t>
            </a:r>
            <a:r>
              <a:rPr lang="nl-NL" dirty="0" smtClean="0"/>
              <a:t>) getallen.</a:t>
            </a:r>
          </a:p>
          <a:p>
            <a:r>
              <a:rPr lang="nl-NL" dirty="0" smtClean="0"/>
              <a:t>Herhalingsopdrachten (</a:t>
            </a:r>
            <a:r>
              <a:rPr lang="nl-NL" dirty="0" err="1" smtClean="0">
                <a:solidFill>
                  <a:schemeClr val="hlink"/>
                </a:solidFill>
              </a:rPr>
              <a:t>while</a:t>
            </a:r>
            <a:r>
              <a:rPr lang="nl-NL" dirty="0" smtClean="0"/>
              <a:t>, </a:t>
            </a:r>
            <a:r>
              <a:rPr lang="nl-NL" dirty="0" smtClean="0">
                <a:solidFill>
                  <a:schemeClr val="hlink"/>
                </a:solidFill>
              </a:rPr>
              <a:t>do </a:t>
            </a:r>
            <a:r>
              <a:rPr lang="nl-NL" dirty="0" err="1" smtClean="0">
                <a:solidFill>
                  <a:schemeClr val="hlink"/>
                </a:solidFill>
              </a:rPr>
              <a:t>while</a:t>
            </a:r>
            <a:r>
              <a:rPr lang="nl-NL" dirty="0" smtClean="0"/>
              <a:t> en </a:t>
            </a:r>
            <a:r>
              <a:rPr lang="nl-NL" dirty="0" err="1" smtClean="0">
                <a:solidFill>
                  <a:schemeClr val="hlink"/>
                </a:solidFill>
              </a:rPr>
              <a:t>for</a:t>
            </a:r>
            <a:r>
              <a:rPr lang="nl-NL" dirty="0" smtClean="0"/>
              <a:t>)</a:t>
            </a:r>
          </a:p>
          <a:p>
            <a:r>
              <a:rPr lang="en-US" dirty="0" err="1" smtClean="0"/>
              <a:t>Keuzeopdrachten</a:t>
            </a:r>
            <a:r>
              <a:rPr lang="en-US" dirty="0" smtClean="0"/>
              <a:t> (</a:t>
            </a:r>
            <a:r>
              <a:rPr lang="en-US" dirty="0" smtClean="0">
                <a:solidFill>
                  <a:schemeClr val="hlink"/>
                </a:solidFill>
              </a:rPr>
              <a:t>if</a:t>
            </a:r>
            <a:r>
              <a:rPr lang="en-US" dirty="0" smtClean="0"/>
              <a:t>, </a:t>
            </a:r>
            <a:r>
              <a:rPr lang="en-US" dirty="0" smtClean="0">
                <a:solidFill>
                  <a:schemeClr val="hlink"/>
                </a:solidFill>
              </a:rPr>
              <a:t>if else</a:t>
            </a:r>
            <a:r>
              <a:rPr lang="en-US" dirty="0" smtClean="0"/>
              <a:t> en </a:t>
            </a:r>
            <a:r>
              <a:rPr lang="en-US" dirty="0" smtClean="0">
                <a:solidFill>
                  <a:schemeClr val="hlink"/>
                </a:solidFill>
              </a:rPr>
              <a:t>switch case</a:t>
            </a:r>
            <a:r>
              <a:rPr lang="en-US" dirty="0" smtClean="0"/>
              <a:t>)</a:t>
            </a:r>
          </a:p>
          <a:p>
            <a:r>
              <a:rPr lang="nl-NL" dirty="0"/>
              <a:t>Invoer en uitvoer (</a:t>
            </a:r>
            <a:r>
              <a:rPr lang="nl-NL" dirty="0" err="1">
                <a:solidFill>
                  <a:schemeClr val="hlink"/>
                </a:solidFill>
              </a:rPr>
              <a:t>printf</a:t>
            </a:r>
            <a:r>
              <a:rPr lang="nl-NL" dirty="0"/>
              <a:t> en </a:t>
            </a:r>
            <a:r>
              <a:rPr lang="nl-NL" dirty="0" err="1" smtClean="0">
                <a:solidFill>
                  <a:schemeClr val="hlink"/>
                </a:solidFill>
              </a:rPr>
              <a:t>scanf</a:t>
            </a:r>
            <a:r>
              <a:rPr lang="nl-NL" dirty="0" smtClean="0"/>
              <a:t>)</a:t>
            </a:r>
            <a:endParaRPr lang="en-US" dirty="0" smtClean="0"/>
          </a:p>
          <a:p>
            <a:r>
              <a:rPr lang="nl-NL" dirty="0" smtClean="0"/>
              <a:t>Functies</a:t>
            </a:r>
          </a:p>
          <a:p>
            <a:r>
              <a:rPr lang="nl-NL" dirty="0" smtClean="0"/>
              <a:t>Pointers</a:t>
            </a:r>
          </a:p>
          <a:p>
            <a:r>
              <a:rPr lang="nl-NL" dirty="0" smtClean="0"/>
              <a:t>Arrays</a:t>
            </a:r>
          </a:p>
          <a:p>
            <a:r>
              <a:rPr lang="nl-NL" dirty="0" smtClean="0"/>
              <a:t>Karakters en strings</a:t>
            </a:r>
          </a:p>
          <a:p>
            <a:r>
              <a:rPr lang="en-US" dirty="0" err="1" smtClean="0"/>
              <a:t>Structs</a:t>
            </a:r>
            <a:endParaRPr lang="nl-NL" dirty="0" smtClean="0"/>
          </a:p>
          <a:p>
            <a:r>
              <a:rPr lang="nl-NL" dirty="0" smtClean="0"/>
              <a:t>Tekst files</a:t>
            </a:r>
          </a:p>
          <a:p>
            <a:r>
              <a:rPr lang="en-US" dirty="0" smtClean="0"/>
              <a:t>C preprocessor</a:t>
            </a:r>
            <a:endParaRPr lang="nl-NL" dirty="0" smtClean="0"/>
          </a:p>
          <a:p>
            <a:r>
              <a:rPr lang="en-US" dirty="0" smtClean="0"/>
              <a:t>Pointers </a:t>
            </a:r>
            <a:r>
              <a:rPr lang="en-US" dirty="0" err="1" smtClean="0"/>
              <a:t>naar</a:t>
            </a:r>
            <a:r>
              <a:rPr lang="en-US" dirty="0" smtClean="0"/>
              <a:t> </a:t>
            </a:r>
            <a:r>
              <a:rPr lang="en-US" dirty="0" err="1" smtClean="0"/>
              <a:t>functies</a:t>
            </a:r>
            <a:endParaRPr lang="en-US" dirty="0" smtClean="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13</a:t>
            </a:fld>
            <a:endParaRPr lang="en-US" dirty="0"/>
          </a:p>
        </p:txBody>
      </p:sp>
    </p:spTree>
    <p:extLst>
      <p:ext uri="{BB962C8B-B14F-4D97-AF65-F5344CB8AC3E}">
        <p14:creationId xmlns:p14="http://schemas.microsoft.com/office/powerpoint/2010/main" val="70661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4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24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24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24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24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24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24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inhoud 8"/>
          <p:cNvSpPr>
            <a:spLocks noGrp="1"/>
          </p:cNvSpPr>
          <p:nvPr>
            <p:ph idx="15"/>
          </p:nvPr>
        </p:nvSpPr>
        <p:spPr/>
        <p:txBody>
          <a:bodyPr>
            <a:normAutofit/>
          </a:bodyPr>
          <a:lstStyle/>
          <a:p>
            <a:r>
              <a:rPr lang="en-US" dirty="0" err="1" smtClean="0"/>
              <a:t>adres</a:t>
            </a:r>
            <a:r>
              <a:rPr lang="en-US" dirty="0" smtClean="0"/>
              <a:t> </a:t>
            </a:r>
            <a:r>
              <a:rPr lang="en-US" dirty="0" err="1" smtClean="0"/>
              <a:t>i</a:t>
            </a:r>
            <a:r>
              <a:rPr lang="en-US" dirty="0" smtClean="0"/>
              <a:t> = </a:t>
            </a:r>
            <a:r>
              <a:rPr lang="it-IT" dirty="0" smtClean="0"/>
              <a:t>0025F984</a:t>
            </a:r>
            <a:endParaRPr lang="en-US" dirty="0" smtClean="0"/>
          </a:p>
          <a:p>
            <a:r>
              <a:rPr lang="en-US" dirty="0" err="1" smtClean="0"/>
              <a:t>adres</a:t>
            </a:r>
            <a:r>
              <a:rPr lang="en-US" dirty="0" smtClean="0"/>
              <a:t> j = </a:t>
            </a:r>
            <a:r>
              <a:rPr lang="it-IT" dirty="0"/>
              <a:t>0025F978</a:t>
            </a:r>
            <a:endParaRPr lang="en-US" dirty="0" smtClean="0"/>
          </a:p>
          <a:p>
            <a:pPr marL="342900" indent="-342900">
              <a:buFont typeface="+mj-lt"/>
              <a:buAutoNum type="arabicPeriod"/>
            </a:pPr>
            <a:r>
              <a:rPr lang="en-US" dirty="0" smtClean="0"/>
              <a:t>p2      = ……………………</a:t>
            </a:r>
          </a:p>
          <a:p>
            <a:pPr marL="342900" indent="-342900">
              <a:buFont typeface="+mj-lt"/>
              <a:buAutoNum type="arabicPeriod"/>
            </a:pPr>
            <a:r>
              <a:rPr lang="en-US" dirty="0" smtClean="0"/>
              <a:t>p       </a:t>
            </a:r>
            <a:r>
              <a:rPr lang="en-US" dirty="0"/>
              <a:t>= </a:t>
            </a:r>
            <a:r>
              <a:rPr lang="en-US" dirty="0" smtClean="0"/>
              <a:t>……………………</a:t>
            </a:r>
          </a:p>
          <a:p>
            <a:pPr marL="342900" indent="-342900">
              <a:buFont typeface="+mj-lt"/>
              <a:buAutoNum type="arabicPeriod"/>
            </a:pPr>
            <a:r>
              <a:rPr lang="en-US" dirty="0" smtClean="0"/>
              <a:t>*p      = ……………………</a:t>
            </a:r>
          </a:p>
          <a:p>
            <a:pPr marL="342900" indent="-342900">
              <a:buFont typeface="+mj-lt"/>
              <a:buAutoNum type="arabicPeriod"/>
            </a:pPr>
            <a:r>
              <a:rPr lang="en-US" dirty="0" smtClean="0"/>
              <a:t>p       </a:t>
            </a:r>
            <a:r>
              <a:rPr lang="en-US" dirty="0"/>
              <a:t>= </a:t>
            </a:r>
            <a:r>
              <a:rPr lang="en-US" dirty="0" smtClean="0"/>
              <a:t>……………………</a:t>
            </a:r>
          </a:p>
          <a:p>
            <a:pPr marL="342900" indent="-342900">
              <a:buFont typeface="+mj-lt"/>
              <a:buAutoNum type="arabicPeriod"/>
            </a:pPr>
            <a:r>
              <a:rPr lang="en-US" dirty="0" smtClean="0"/>
              <a:t>*p      = ……………………</a:t>
            </a:r>
          </a:p>
          <a:p>
            <a:pPr marL="342900" indent="-342900">
              <a:buFont typeface="+mj-lt"/>
              <a:buAutoNum type="arabicPeriod"/>
            </a:pPr>
            <a:r>
              <a:rPr lang="en-US" dirty="0" smtClean="0"/>
              <a:t>*</a:t>
            </a:r>
            <a:r>
              <a:rPr lang="en-US" dirty="0" smtClean="0">
                <a:solidFill>
                  <a:srgbClr val="000000"/>
                </a:solidFill>
                <a:highlight>
                  <a:srgbClr val="FFFFFF"/>
                </a:highlight>
              </a:rPr>
              <a:t>p</a:t>
            </a:r>
            <a:r>
              <a:rPr lang="en-US" dirty="0" smtClean="0"/>
              <a:t>      </a:t>
            </a:r>
            <a:r>
              <a:rPr lang="en-US" dirty="0"/>
              <a:t>= </a:t>
            </a:r>
            <a:r>
              <a:rPr lang="en-US" dirty="0" smtClean="0"/>
              <a:t>……………………</a:t>
            </a:r>
          </a:p>
          <a:p>
            <a:pPr marL="342900" indent="-342900">
              <a:buFont typeface="+mj-lt"/>
              <a:buAutoNum type="arabicPeriod"/>
            </a:pPr>
            <a:r>
              <a:rPr lang="en-US" dirty="0" smtClean="0"/>
              <a:t>p       </a:t>
            </a:r>
            <a:r>
              <a:rPr lang="en-US" dirty="0"/>
              <a:t>= </a:t>
            </a:r>
            <a:r>
              <a:rPr lang="en-US" dirty="0" smtClean="0"/>
              <a:t>……………………</a:t>
            </a:r>
          </a:p>
          <a:p>
            <a:pPr marL="342900" indent="-342900">
              <a:buFont typeface="+mj-lt"/>
              <a:buAutoNum type="arabicPeriod"/>
            </a:pPr>
            <a:r>
              <a:rPr lang="en-US" dirty="0" smtClean="0"/>
              <a:t>*p      </a:t>
            </a:r>
            <a:r>
              <a:rPr lang="en-US" dirty="0"/>
              <a:t>= </a:t>
            </a:r>
            <a:r>
              <a:rPr lang="en-US" dirty="0" smtClean="0"/>
              <a:t>……………………</a:t>
            </a:r>
          </a:p>
          <a:p>
            <a:pPr marL="342900" indent="-342900">
              <a:buFont typeface="+mj-lt"/>
              <a:buAutoNum type="arabicPeriod"/>
            </a:pPr>
            <a:r>
              <a:rPr lang="en-US" dirty="0" smtClean="0">
                <a:solidFill>
                  <a:srgbClr val="000000"/>
                </a:solidFill>
                <a:highlight>
                  <a:srgbClr val="FFFFFF"/>
                </a:highlight>
              </a:rPr>
              <a:t>*p</a:t>
            </a:r>
            <a:r>
              <a:rPr lang="en-US" dirty="0" smtClean="0"/>
              <a:t>      </a:t>
            </a:r>
            <a:r>
              <a:rPr lang="en-US" dirty="0"/>
              <a:t>= </a:t>
            </a:r>
            <a:r>
              <a:rPr lang="en-US" dirty="0" smtClean="0"/>
              <a:t>……………………</a:t>
            </a: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nl-NL" dirty="0"/>
          </a:p>
        </p:txBody>
      </p:sp>
      <p:sp>
        <p:nvSpPr>
          <p:cNvPr id="6" name="Titel 5"/>
          <p:cNvSpPr>
            <a:spLocks noGrp="1"/>
          </p:cNvSpPr>
          <p:nvPr>
            <p:ph type="title"/>
          </p:nvPr>
        </p:nvSpPr>
        <p:spPr/>
        <p:txBody>
          <a:bodyPr/>
          <a:lstStyle/>
          <a:p>
            <a:r>
              <a:rPr lang="en-US" dirty="0" err="1" smtClean="0"/>
              <a:t>Oefening</a:t>
            </a:r>
            <a:r>
              <a:rPr lang="en-US" dirty="0" smtClean="0"/>
              <a:t> met pointers</a:t>
            </a:r>
            <a:endParaRPr lang="nl-NL" dirty="0"/>
          </a:p>
        </p:txBody>
      </p:sp>
      <p:sp>
        <p:nvSpPr>
          <p:cNvPr id="7" name="Tijdelijke aanduiding voor inhoud 6"/>
          <p:cNvSpPr>
            <a:spLocks noGrp="1"/>
          </p:cNvSpPr>
          <p:nvPr>
            <p:ph idx="1"/>
          </p:nvPr>
        </p:nvSpPr>
        <p:spPr/>
        <p:txBody>
          <a:bodyPr>
            <a:normAutofit lnSpcReduction="10000"/>
          </a:bodyPr>
          <a:lstStyle/>
          <a:p>
            <a:r>
              <a:rPr lang="en-US" dirty="0" smtClean="0"/>
              <a:t>Doe </a:t>
            </a:r>
            <a:r>
              <a:rPr lang="en-US" dirty="0" err="1" smtClean="0"/>
              <a:t>deze</a:t>
            </a:r>
            <a:r>
              <a:rPr lang="en-US" dirty="0" smtClean="0"/>
              <a:t> </a:t>
            </a:r>
            <a:r>
              <a:rPr lang="en-US" dirty="0" err="1" smtClean="0"/>
              <a:t>oefening</a:t>
            </a:r>
            <a:r>
              <a:rPr lang="en-US" dirty="0" smtClean="0"/>
              <a:t> </a:t>
            </a:r>
            <a:r>
              <a:rPr lang="en-US" dirty="0" err="1" smtClean="0"/>
              <a:t>niet</a:t>
            </a:r>
            <a:r>
              <a:rPr lang="en-US" dirty="0" smtClean="0"/>
              <a:t> op </a:t>
            </a:r>
            <a:r>
              <a:rPr lang="en-US" dirty="0" err="1" smtClean="0"/>
              <a:t>een</a:t>
            </a:r>
            <a:r>
              <a:rPr lang="en-US" dirty="0" smtClean="0"/>
              <a:t> laptop/pc maar </a:t>
            </a:r>
            <a:r>
              <a:rPr lang="en-US" b="1" dirty="0" smtClean="0"/>
              <a:t>met pen en </a:t>
            </a:r>
            <a:r>
              <a:rPr lang="en-US" b="1" dirty="0" err="1" smtClean="0"/>
              <a:t>papier</a:t>
            </a:r>
            <a:r>
              <a:rPr lang="en-US" dirty="0" smtClean="0"/>
              <a:t>!</a:t>
            </a:r>
            <a:endParaRPr lang="nl-NL" dirty="0"/>
          </a:p>
        </p:txBody>
      </p:sp>
      <p:sp>
        <p:nvSpPr>
          <p:cNvPr id="8" name="Tijdelijke aanduiding voor inhoud 7"/>
          <p:cNvSpPr>
            <a:spLocks noGrp="1"/>
          </p:cNvSpPr>
          <p:nvPr>
            <p:ph idx="13"/>
          </p:nvPr>
        </p:nvSpPr>
        <p:spPr/>
        <p:txBody>
          <a:bodyPr>
            <a:normAutofit/>
          </a:bodyPr>
          <a:lstStyle/>
          <a:p>
            <a:endParaRPr lang="nl-NL" dirty="0" smtClean="0">
              <a:solidFill>
                <a:srgbClr val="0000FF"/>
              </a:solidFill>
              <a:highlight>
                <a:srgbClr val="FFFFFF"/>
              </a:highlight>
            </a:endParaRPr>
          </a:p>
          <a:p>
            <a:r>
              <a:rPr lang="nl-NL" dirty="0" smtClean="0">
                <a:solidFill>
                  <a:srgbClr val="0000FF"/>
                </a:solidFill>
                <a:highlight>
                  <a:srgbClr val="FFFFFF"/>
                </a:highlight>
              </a:rPr>
              <a:t>int</a:t>
            </a:r>
            <a:r>
              <a:rPr lang="nl-NL" dirty="0" smtClean="0">
                <a:solidFill>
                  <a:srgbClr val="000000"/>
                </a:solidFill>
                <a:highlight>
                  <a:srgbClr val="FFFFFF"/>
                </a:highlight>
              </a:rPr>
              <a:t> </a:t>
            </a:r>
            <a:r>
              <a:rPr lang="nl-NL" dirty="0">
                <a:solidFill>
                  <a:srgbClr val="000000"/>
                </a:solidFill>
                <a:highlight>
                  <a:srgbClr val="FFFFFF"/>
                </a:highlight>
              </a:rPr>
              <a:t>i = </a:t>
            </a:r>
            <a:r>
              <a:rPr lang="nl-NL" dirty="0" smtClean="0">
                <a:solidFill>
                  <a:srgbClr val="000000"/>
                </a:solidFill>
                <a:highlight>
                  <a:srgbClr val="FFFFFF"/>
                </a:highlight>
              </a:rPr>
              <a:t>30, </a:t>
            </a:r>
            <a:r>
              <a:rPr lang="nl-NL" dirty="0">
                <a:solidFill>
                  <a:srgbClr val="000000"/>
                </a:solidFill>
                <a:highlight>
                  <a:srgbClr val="FFFFFF"/>
                </a:highlight>
              </a:rPr>
              <a:t>j = </a:t>
            </a:r>
            <a:r>
              <a:rPr lang="nl-NL" dirty="0" smtClean="0">
                <a:solidFill>
                  <a:srgbClr val="000000"/>
                </a:solidFill>
                <a:highlight>
                  <a:srgbClr val="FFFFFF"/>
                </a:highlight>
              </a:rPr>
              <a:t>33;</a:t>
            </a:r>
          </a:p>
          <a:p>
            <a:pPr marL="342900" indent="-342900">
              <a:buFont typeface="+mj-lt"/>
              <a:buAutoNum type="arabicPeriod"/>
            </a:pPr>
            <a:r>
              <a:rPr lang="nl-NL" dirty="0">
                <a:solidFill>
                  <a:srgbClr val="0000FF"/>
                </a:solidFill>
                <a:highlight>
                  <a:srgbClr val="FFFFFF"/>
                </a:highlight>
              </a:rPr>
              <a:t>int</a:t>
            </a:r>
            <a:r>
              <a:rPr lang="nl-NL" dirty="0">
                <a:solidFill>
                  <a:srgbClr val="000000"/>
                </a:solidFill>
                <a:highlight>
                  <a:srgbClr val="FFFFFF"/>
                </a:highlight>
              </a:rPr>
              <a:t> *p2 = </a:t>
            </a:r>
            <a:r>
              <a:rPr lang="nl-NL" dirty="0" smtClean="0">
                <a:solidFill>
                  <a:srgbClr val="000000"/>
                </a:solidFill>
                <a:highlight>
                  <a:srgbClr val="FFFFFF"/>
                </a:highlight>
              </a:rPr>
              <a:t>&amp;j;    </a:t>
            </a:r>
          </a:p>
          <a:p>
            <a:pPr marL="342900" indent="-342900">
              <a:buFont typeface="+mj-lt"/>
              <a:buAutoNum type="arabicPeriod"/>
            </a:pPr>
            <a:r>
              <a:rPr lang="nl-NL" dirty="0" smtClean="0">
                <a:solidFill>
                  <a:srgbClr val="0000FF"/>
                </a:solidFill>
                <a:highlight>
                  <a:srgbClr val="FFFFFF"/>
                </a:highlight>
              </a:rPr>
              <a:t>int</a:t>
            </a:r>
            <a:r>
              <a:rPr lang="nl-NL" dirty="0" smtClean="0">
                <a:solidFill>
                  <a:srgbClr val="000000"/>
                </a:solidFill>
                <a:highlight>
                  <a:srgbClr val="FFFFFF"/>
                </a:highlight>
              </a:rPr>
              <a:t> </a:t>
            </a:r>
            <a:r>
              <a:rPr lang="nl-NL" dirty="0">
                <a:solidFill>
                  <a:srgbClr val="000000"/>
                </a:solidFill>
                <a:highlight>
                  <a:srgbClr val="FFFFFF"/>
                </a:highlight>
              </a:rPr>
              <a:t>*p = &amp;i</a:t>
            </a:r>
            <a:r>
              <a:rPr lang="nl-NL" dirty="0" smtClean="0">
                <a:solidFill>
                  <a:srgbClr val="000000"/>
                </a:solidFill>
                <a:highlight>
                  <a:srgbClr val="FFFFFF"/>
                </a:highlight>
              </a:rPr>
              <a:t>;    </a:t>
            </a:r>
            <a:endParaRPr lang="nl-NL" dirty="0">
              <a:solidFill>
                <a:srgbClr val="000000"/>
              </a:solidFill>
              <a:highlight>
                <a:srgbClr val="FFFFFF"/>
              </a:highlight>
            </a:endParaRPr>
          </a:p>
          <a:p>
            <a:pPr marL="342900" indent="-342900">
              <a:buFont typeface="+mj-lt"/>
              <a:buAutoNum type="arabicPeriod"/>
            </a:pPr>
            <a:r>
              <a:rPr lang="nl-NL" dirty="0" smtClean="0">
                <a:solidFill>
                  <a:srgbClr val="000000"/>
                </a:solidFill>
                <a:highlight>
                  <a:srgbClr val="FFFFFF"/>
                </a:highlight>
              </a:rPr>
              <a:t>*</a:t>
            </a:r>
            <a:r>
              <a:rPr lang="nl-NL" dirty="0">
                <a:solidFill>
                  <a:srgbClr val="000000"/>
                </a:solidFill>
                <a:highlight>
                  <a:srgbClr val="FFFFFF"/>
                </a:highlight>
              </a:rPr>
              <a:t>p = *p + </a:t>
            </a:r>
            <a:r>
              <a:rPr lang="nl-NL" dirty="0" smtClean="0">
                <a:solidFill>
                  <a:srgbClr val="000000"/>
                </a:solidFill>
                <a:highlight>
                  <a:srgbClr val="FFFFFF"/>
                </a:highlight>
              </a:rPr>
              <a:t>13;</a:t>
            </a:r>
            <a:endParaRPr lang="nl-NL" dirty="0">
              <a:solidFill>
                <a:srgbClr val="000000"/>
              </a:solidFill>
              <a:highlight>
                <a:srgbClr val="FFFFFF"/>
              </a:highlight>
            </a:endParaRPr>
          </a:p>
          <a:p>
            <a:pPr marL="342900" indent="-342900">
              <a:buFont typeface="+mj-lt"/>
              <a:buAutoNum type="arabicPeriod"/>
            </a:pPr>
            <a:r>
              <a:rPr lang="nl-NL" dirty="0" smtClean="0">
                <a:solidFill>
                  <a:srgbClr val="000000"/>
                </a:solidFill>
                <a:highlight>
                  <a:srgbClr val="FFFFFF"/>
                </a:highlight>
              </a:rPr>
              <a:t>p </a:t>
            </a:r>
            <a:r>
              <a:rPr lang="nl-NL" dirty="0">
                <a:solidFill>
                  <a:srgbClr val="000000"/>
                </a:solidFill>
                <a:highlight>
                  <a:srgbClr val="FFFFFF"/>
                </a:highlight>
              </a:rPr>
              <a:t>= &amp;j;</a:t>
            </a:r>
          </a:p>
          <a:p>
            <a:pPr marL="342900" indent="-342900">
              <a:buFont typeface="+mj-lt"/>
              <a:buAutoNum type="arabicPeriod"/>
            </a:pPr>
            <a:r>
              <a:rPr lang="nl-NL" dirty="0" smtClean="0">
                <a:solidFill>
                  <a:srgbClr val="000000"/>
                </a:solidFill>
                <a:highlight>
                  <a:srgbClr val="FFFFFF"/>
                </a:highlight>
              </a:rPr>
              <a:t>*</a:t>
            </a:r>
            <a:r>
              <a:rPr lang="nl-NL" dirty="0">
                <a:solidFill>
                  <a:srgbClr val="000000"/>
                </a:solidFill>
                <a:highlight>
                  <a:srgbClr val="FFFFFF"/>
                </a:highlight>
              </a:rPr>
              <a:t>p = i + 1;</a:t>
            </a:r>
          </a:p>
          <a:p>
            <a:pPr marL="342900" indent="-342900">
              <a:buFont typeface="+mj-lt"/>
              <a:buAutoNum type="arabicPeriod"/>
            </a:pPr>
            <a:r>
              <a:rPr lang="nl-NL" dirty="0" smtClean="0">
                <a:solidFill>
                  <a:srgbClr val="000000"/>
                </a:solidFill>
                <a:highlight>
                  <a:srgbClr val="FFFFFF"/>
                </a:highlight>
              </a:rPr>
              <a:t>*p </a:t>
            </a:r>
            <a:r>
              <a:rPr lang="nl-NL" dirty="0">
                <a:solidFill>
                  <a:srgbClr val="000000"/>
                </a:solidFill>
                <a:highlight>
                  <a:srgbClr val="FFFFFF"/>
                </a:highlight>
              </a:rPr>
              <a:t>= 1</a:t>
            </a:r>
            <a:r>
              <a:rPr lang="nl-NL" dirty="0" smtClean="0">
                <a:solidFill>
                  <a:srgbClr val="000000"/>
                </a:solidFill>
                <a:highlight>
                  <a:srgbClr val="FFFFFF"/>
                </a:highlight>
              </a:rPr>
              <a:t>5;</a:t>
            </a:r>
          </a:p>
          <a:p>
            <a:pPr marL="342900" indent="-342900">
              <a:buFont typeface="+mj-lt"/>
              <a:buAutoNum type="arabicPeriod"/>
            </a:pPr>
            <a:r>
              <a:rPr lang="en-US" dirty="0">
                <a:solidFill>
                  <a:srgbClr val="000000"/>
                </a:solidFill>
                <a:highlight>
                  <a:srgbClr val="FFFFFF"/>
                </a:highlight>
              </a:rPr>
              <a:t>p = p2</a:t>
            </a:r>
            <a:r>
              <a:rPr lang="en-US" dirty="0" smtClean="0">
                <a:solidFill>
                  <a:srgbClr val="000000"/>
                </a:solidFill>
                <a:highlight>
                  <a:srgbClr val="FFFFFF"/>
                </a:highlight>
              </a:rPr>
              <a:t>;</a:t>
            </a:r>
            <a:endParaRPr lang="nl-NL" dirty="0" smtClean="0">
              <a:solidFill>
                <a:srgbClr val="000000"/>
              </a:solidFill>
              <a:highlight>
                <a:srgbClr val="FFFFFF"/>
              </a:highlight>
            </a:endParaRPr>
          </a:p>
          <a:p>
            <a:pPr marL="342900" indent="-342900">
              <a:buFont typeface="+mj-lt"/>
              <a:buAutoNum type="arabicPeriod"/>
            </a:pPr>
            <a:r>
              <a:rPr lang="en-US" dirty="0" smtClean="0">
                <a:solidFill>
                  <a:srgbClr val="000000"/>
                </a:solidFill>
                <a:highlight>
                  <a:srgbClr val="FFFFFF"/>
                </a:highlight>
              </a:rPr>
              <a:t>*p = </a:t>
            </a:r>
            <a:r>
              <a:rPr lang="en-US" dirty="0" err="1" smtClean="0">
                <a:solidFill>
                  <a:srgbClr val="000000"/>
                </a:solidFill>
                <a:highlight>
                  <a:srgbClr val="FFFFFF"/>
                </a:highlight>
              </a:rPr>
              <a:t>i</a:t>
            </a:r>
            <a:r>
              <a:rPr lang="en-US" dirty="0" smtClean="0">
                <a:solidFill>
                  <a:srgbClr val="000000"/>
                </a:solidFill>
                <a:highlight>
                  <a:srgbClr val="FFFFFF"/>
                </a:highlight>
              </a:rPr>
              <a:t>;</a:t>
            </a:r>
          </a:p>
          <a:p>
            <a:pPr marL="342900" indent="-342900">
              <a:buFont typeface="+mj-lt"/>
              <a:buAutoNum type="arabicPeriod"/>
            </a:pPr>
            <a:r>
              <a:rPr lang="en-US" dirty="0" smtClean="0">
                <a:solidFill>
                  <a:srgbClr val="000000"/>
                </a:solidFill>
                <a:highlight>
                  <a:srgbClr val="FFFFFF"/>
                </a:highlight>
              </a:rPr>
              <a:t>*p = 2*(*p2);</a:t>
            </a:r>
          </a:p>
        </p:txBody>
      </p:sp>
      <p:sp>
        <p:nvSpPr>
          <p:cNvPr id="10" name="Tekstvak 9"/>
          <p:cNvSpPr txBox="1"/>
          <p:nvPr/>
        </p:nvSpPr>
        <p:spPr>
          <a:xfrm>
            <a:off x="6444208" y="2797185"/>
            <a:ext cx="1728192" cy="3000821"/>
          </a:xfrm>
          <a:prstGeom prst="rect">
            <a:avLst/>
          </a:prstGeom>
          <a:solidFill>
            <a:schemeClr val="bg1"/>
          </a:solidFill>
        </p:spPr>
        <p:txBody>
          <a:bodyPr wrap="square" rtlCol="0">
            <a:spAutoFit/>
          </a:bodyPr>
          <a:lstStyle/>
          <a:p>
            <a:r>
              <a:rPr lang="it-IT" sz="2100" dirty="0" smtClean="0"/>
              <a:t>= 0025F978</a:t>
            </a:r>
            <a:endParaRPr lang="it-IT" sz="2100" dirty="0"/>
          </a:p>
          <a:p>
            <a:r>
              <a:rPr lang="it-IT" sz="2100" dirty="0" smtClean="0"/>
              <a:t>= 0025F984</a:t>
            </a:r>
            <a:endParaRPr lang="it-IT" sz="2100" dirty="0"/>
          </a:p>
          <a:p>
            <a:r>
              <a:rPr lang="it-IT" sz="2100" dirty="0" smtClean="0"/>
              <a:t>= </a:t>
            </a:r>
            <a:r>
              <a:rPr lang="it-IT" sz="2100" dirty="0"/>
              <a:t>43</a:t>
            </a:r>
          </a:p>
          <a:p>
            <a:r>
              <a:rPr lang="it-IT" sz="2100" dirty="0" smtClean="0"/>
              <a:t>= </a:t>
            </a:r>
            <a:r>
              <a:rPr lang="it-IT" sz="2100" dirty="0"/>
              <a:t>0025F978</a:t>
            </a:r>
          </a:p>
          <a:p>
            <a:r>
              <a:rPr lang="it-IT" sz="2100" dirty="0" smtClean="0"/>
              <a:t>= </a:t>
            </a:r>
            <a:r>
              <a:rPr lang="it-IT" sz="2100" dirty="0"/>
              <a:t>44</a:t>
            </a:r>
          </a:p>
          <a:p>
            <a:r>
              <a:rPr lang="it-IT" sz="2100" dirty="0" smtClean="0"/>
              <a:t>= </a:t>
            </a:r>
            <a:r>
              <a:rPr lang="it-IT" sz="2100" dirty="0"/>
              <a:t>15</a:t>
            </a:r>
          </a:p>
          <a:p>
            <a:r>
              <a:rPr lang="it-IT" sz="2100" dirty="0" smtClean="0"/>
              <a:t>= </a:t>
            </a:r>
            <a:r>
              <a:rPr lang="it-IT" sz="2100" dirty="0"/>
              <a:t>0025F978</a:t>
            </a:r>
          </a:p>
          <a:p>
            <a:r>
              <a:rPr lang="it-IT" sz="2100" dirty="0" smtClean="0"/>
              <a:t>= </a:t>
            </a:r>
            <a:r>
              <a:rPr lang="it-IT" sz="2100" dirty="0"/>
              <a:t>43</a:t>
            </a:r>
          </a:p>
          <a:p>
            <a:r>
              <a:rPr lang="it-IT" sz="2100" dirty="0" smtClean="0"/>
              <a:t>= </a:t>
            </a:r>
            <a:r>
              <a:rPr lang="it-IT" sz="2100" dirty="0"/>
              <a:t>86</a:t>
            </a:r>
          </a:p>
        </p:txBody>
      </p:sp>
      <p:sp>
        <p:nvSpPr>
          <p:cNvPr id="11" name="Actieknop: Informatie 3">
            <a:hlinkClick r:id="rId2" highlightClick="1"/>
          </p:cNvPr>
          <p:cNvSpPr/>
          <p:nvPr/>
        </p:nvSpPr>
        <p:spPr>
          <a:xfrm>
            <a:off x="4392000" y="6498000"/>
            <a:ext cx="360000" cy="360000"/>
          </a:xfrm>
          <a:prstGeom prst="actionButtonInformat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2" name="TextBox 1"/>
          <p:cNvSpPr txBox="1"/>
          <p:nvPr/>
        </p:nvSpPr>
        <p:spPr>
          <a:xfrm>
            <a:off x="4752000" y="6498000"/>
            <a:ext cx="2160240" cy="369332"/>
          </a:xfrm>
          <a:prstGeom prst="rect">
            <a:avLst/>
          </a:prstGeom>
          <a:noFill/>
        </p:spPr>
        <p:txBody>
          <a:bodyPr wrap="square" rtlCol="0">
            <a:spAutoFit/>
          </a:bodyPr>
          <a:lstStyle/>
          <a:p>
            <a:r>
              <a:rPr lang="en-US" dirty="0" smtClean="0"/>
              <a:t>Extra </a:t>
            </a:r>
            <a:r>
              <a:rPr lang="en-US" dirty="0" err="1" smtClean="0"/>
              <a:t>oefeningen</a:t>
            </a:r>
            <a:endParaRPr lang="en-US" dirty="0"/>
          </a:p>
        </p:txBody>
      </p:sp>
      <p:sp>
        <p:nvSpPr>
          <p:cNvPr id="4" name="Tijdelijke aanduiding voor datum 3"/>
          <p:cNvSpPr>
            <a:spLocks noGrp="1"/>
          </p:cNvSpPr>
          <p:nvPr>
            <p:ph type="dt" sz="half" idx="16"/>
          </p:nvPr>
        </p:nvSpPr>
        <p:spPr/>
        <p:txBody>
          <a:bodyPr/>
          <a:lstStyle/>
          <a:p>
            <a:r>
              <a:rPr lang="nl-NL" smtClean="0"/>
              <a:t>GESPRG 2014-2015</a:t>
            </a:r>
            <a:endParaRPr lang="en-US" dirty="0"/>
          </a:p>
        </p:txBody>
      </p:sp>
      <p:sp>
        <p:nvSpPr>
          <p:cNvPr id="5" name="Tijdelijke aanduiding voor dianummer 4"/>
          <p:cNvSpPr>
            <a:spLocks noGrp="1"/>
          </p:cNvSpPr>
          <p:nvPr>
            <p:ph type="sldNum" sz="quarter" idx="18"/>
          </p:nvPr>
        </p:nvSpPr>
        <p:spPr/>
        <p:txBody>
          <a:bodyPr/>
          <a:lstStyle/>
          <a:p>
            <a:fld id="{520F5AE5-675F-4C53-86B8-6BB4E175C417}" type="slidenum">
              <a:rPr lang="en-US" smtClean="0"/>
              <a:pPr/>
              <a:t>130</a:t>
            </a:fld>
            <a:endParaRPr lang="en-US" dirty="0"/>
          </a:p>
        </p:txBody>
      </p:sp>
    </p:spTree>
    <p:extLst>
      <p:ext uri="{BB962C8B-B14F-4D97-AF65-F5344CB8AC3E}">
        <p14:creationId xmlns:p14="http://schemas.microsoft.com/office/powerpoint/2010/main" val="333809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8" end="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animBg="1"/>
      <p:bldP spid="11" grpId="0" animBg="1"/>
      <p:bldP spid="2"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735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90" y="1875505"/>
            <a:ext cx="2376636" cy="145749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4211" name="Rectangle 2"/>
          <p:cNvSpPr>
            <a:spLocks noGrp="1" noChangeArrowheads="1"/>
          </p:cNvSpPr>
          <p:nvPr>
            <p:ph type="title"/>
          </p:nvPr>
        </p:nvSpPr>
        <p:spPr/>
        <p:txBody>
          <a:bodyPr>
            <a:normAutofit/>
          </a:bodyPr>
          <a:lstStyle/>
          <a:p>
            <a:r>
              <a:rPr lang="en-US" dirty="0" err="1" smtClean="0"/>
              <a:t>Verwisselen</a:t>
            </a:r>
            <a:endParaRPr lang="nl-NL" dirty="0" smtClean="0"/>
          </a:p>
        </p:txBody>
      </p:sp>
      <p:sp>
        <p:nvSpPr>
          <p:cNvPr id="94212" name="Rectangle 3"/>
          <p:cNvSpPr>
            <a:spLocks noGrp="1" noChangeArrowheads="1"/>
          </p:cNvSpPr>
          <p:nvPr>
            <p:ph idx="1"/>
          </p:nvPr>
        </p:nvSpPr>
        <p:spPr/>
        <p:txBody>
          <a:bodyPr>
            <a:normAutofit/>
          </a:bodyPr>
          <a:lstStyle/>
          <a:p>
            <a:r>
              <a:rPr lang="en-US" dirty="0" err="1" smtClean="0"/>
              <a:t>Schrijf</a:t>
            </a:r>
            <a:r>
              <a:rPr lang="en-US" dirty="0" smtClean="0"/>
              <a:t> </a:t>
            </a:r>
            <a:r>
              <a:rPr lang="en-US" dirty="0" err="1" smtClean="0"/>
              <a:t>een</a:t>
            </a:r>
            <a:r>
              <a:rPr lang="en-US" dirty="0" smtClean="0"/>
              <a:t> </a:t>
            </a:r>
            <a:r>
              <a:rPr lang="en-US" dirty="0" err="1" smtClean="0">
                <a:solidFill>
                  <a:schemeClr val="hlink"/>
                </a:solidFill>
              </a:rPr>
              <a:t>functie</a:t>
            </a:r>
            <a:r>
              <a:rPr lang="en-US" dirty="0" smtClean="0"/>
              <a:t> </a:t>
            </a:r>
            <a:r>
              <a:rPr lang="en-US" dirty="0" err="1" smtClean="0"/>
              <a:t>waarmee</a:t>
            </a:r>
            <a:r>
              <a:rPr lang="en-US" dirty="0" smtClean="0"/>
              <a:t> twee </a:t>
            </a:r>
            <a:r>
              <a:rPr lang="en-US" dirty="0" err="1" smtClean="0">
                <a:solidFill>
                  <a:schemeClr val="accent1"/>
                </a:solidFill>
              </a:rPr>
              <a:t>int</a:t>
            </a:r>
            <a:r>
              <a:rPr lang="en-US" dirty="0" smtClean="0">
                <a:solidFill>
                  <a:schemeClr val="accent1"/>
                </a:solidFill>
              </a:rPr>
              <a:t> </a:t>
            </a:r>
            <a:r>
              <a:rPr lang="en-US" dirty="0" err="1" smtClean="0"/>
              <a:t>variabelen</a:t>
            </a:r>
            <a:r>
              <a:rPr lang="en-US" dirty="0" smtClean="0"/>
              <a:t> </a:t>
            </a:r>
            <a:r>
              <a:rPr lang="en-US" dirty="0" err="1" smtClean="0"/>
              <a:t>verwisseld</a:t>
            </a:r>
            <a:r>
              <a:rPr lang="en-US" dirty="0" smtClean="0"/>
              <a:t> </a:t>
            </a:r>
            <a:r>
              <a:rPr lang="en-US" dirty="0" err="1" smtClean="0"/>
              <a:t>kunnen</a:t>
            </a:r>
            <a:r>
              <a:rPr lang="en-US" dirty="0" smtClean="0"/>
              <a:t> </a:t>
            </a:r>
            <a:r>
              <a:rPr lang="en-US" dirty="0" err="1" smtClean="0"/>
              <a:t>worden</a:t>
            </a:r>
            <a:r>
              <a:rPr lang="en-US" dirty="0" smtClean="0"/>
              <a:t>.</a:t>
            </a:r>
            <a:endParaRPr lang="nl-NL" dirty="0" smtClean="0"/>
          </a:p>
        </p:txBody>
      </p:sp>
      <p:sp>
        <p:nvSpPr>
          <p:cNvPr id="1337349" name="Text Box 5"/>
          <p:cNvSpPr txBox="1">
            <a:spLocks noChangeArrowheads="1"/>
          </p:cNvSpPr>
          <p:nvPr/>
        </p:nvSpPr>
        <p:spPr bwMode="auto">
          <a:xfrm>
            <a:off x="544067" y="2373233"/>
            <a:ext cx="6264696" cy="36955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1800" dirty="0">
                <a:latin typeface="Consolas"/>
              </a:rPr>
              <a:t>void</a:t>
            </a:r>
            <a:r>
              <a:rPr lang="en-US" sz="1800" dirty="0">
                <a:solidFill>
                  <a:schemeClr val="tx1"/>
                </a:solidFill>
                <a:latin typeface="Consolas"/>
              </a:rPr>
              <a:t> </a:t>
            </a:r>
            <a:r>
              <a:rPr lang="en-US" sz="1800" dirty="0" err="1">
                <a:solidFill>
                  <a:schemeClr val="tx1"/>
                </a:solidFill>
                <a:latin typeface="Consolas"/>
              </a:rPr>
              <a:t>wissel</a:t>
            </a:r>
            <a:r>
              <a:rPr lang="en-US" sz="1800" dirty="0">
                <a:solidFill>
                  <a:schemeClr val="tx1"/>
                </a:solidFill>
                <a:latin typeface="Consolas"/>
              </a:rPr>
              <a:t>(</a:t>
            </a:r>
            <a:r>
              <a:rPr lang="en-US" sz="1800" dirty="0" err="1">
                <a:latin typeface="Consolas"/>
              </a:rPr>
              <a:t>int</a:t>
            </a:r>
            <a:r>
              <a:rPr lang="en-US" sz="1800" dirty="0">
                <a:latin typeface="Consolas"/>
              </a:rPr>
              <a:t> </a:t>
            </a:r>
            <a:r>
              <a:rPr lang="en-US" sz="1800" dirty="0">
                <a:solidFill>
                  <a:schemeClr val="tx1"/>
                </a:solidFill>
                <a:latin typeface="Consolas"/>
              </a:rPr>
              <a:t>*p, </a:t>
            </a:r>
            <a:r>
              <a:rPr lang="en-US" sz="1800" dirty="0" err="1">
                <a:latin typeface="Consolas"/>
              </a:rPr>
              <a:t>int</a:t>
            </a:r>
            <a:r>
              <a:rPr lang="en-US" sz="1800" dirty="0">
                <a:latin typeface="Consolas"/>
              </a:rPr>
              <a:t> </a:t>
            </a:r>
            <a:r>
              <a:rPr lang="en-US" sz="1800" dirty="0">
                <a:solidFill>
                  <a:schemeClr val="tx1"/>
                </a:solidFill>
                <a:latin typeface="Consolas"/>
              </a:rPr>
              <a:t>*q) {</a:t>
            </a:r>
          </a:p>
          <a:p>
            <a:pPr algn="l"/>
            <a:r>
              <a:rPr lang="en-US" sz="1800" dirty="0" smtClean="0">
                <a:solidFill>
                  <a:schemeClr val="tx1"/>
                </a:solidFill>
                <a:latin typeface="Consolas"/>
              </a:rPr>
              <a:t>    </a:t>
            </a:r>
            <a:r>
              <a:rPr lang="en-US" sz="1800" dirty="0" err="1" smtClean="0">
                <a:latin typeface="Consolas"/>
              </a:rPr>
              <a:t>int</a:t>
            </a:r>
            <a:r>
              <a:rPr lang="en-US" sz="1800" dirty="0" smtClean="0">
                <a:solidFill>
                  <a:schemeClr val="tx1"/>
                </a:solidFill>
                <a:latin typeface="Consolas"/>
              </a:rPr>
              <a:t> </a:t>
            </a:r>
            <a:r>
              <a:rPr lang="en-US" sz="1800" dirty="0" err="1">
                <a:solidFill>
                  <a:schemeClr val="tx1"/>
                </a:solidFill>
                <a:latin typeface="Consolas"/>
              </a:rPr>
              <a:t>hulpje</a:t>
            </a:r>
            <a:r>
              <a:rPr lang="en-US" sz="1800" dirty="0">
                <a:solidFill>
                  <a:schemeClr val="tx1"/>
                </a:solidFill>
                <a:latin typeface="Consolas"/>
              </a:rPr>
              <a:t> = *p;</a:t>
            </a:r>
          </a:p>
          <a:p>
            <a:pPr algn="l"/>
            <a:r>
              <a:rPr lang="en-US" sz="1800" dirty="0" smtClean="0">
                <a:solidFill>
                  <a:schemeClr val="tx1"/>
                </a:solidFill>
                <a:latin typeface="Consolas"/>
              </a:rPr>
              <a:t>    *</a:t>
            </a:r>
            <a:r>
              <a:rPr lang="en-US" sz="1800" dirty="0">
                <a:solidFill>
                  <a:schemeClr val="tx1"/>
                </a:solidFill>
                <a:latin typeface="Consolas"/>
              </a:rPr>
              <a:t>p = *q;</a:t>
            </a:r>
          </a:p>
          <a:p>
            <a:pPr algn="l"/>
            <a:r>
              <a:rPr lang="en-US" sz="1800" dirty="0" smtClean="0">
                <a:solidFill>
                  <a:schemeClr val="tx1"/>
                </a:solidFill>
                <a:latin typeface="Consolas"/>
              </a:rPr>
              <a:t>    *</a:t>
            </a:r>
            <a:r>
              <a:rPr lang="en-US" sz="1800" dirty="0">
                <a:solidFill>
                  <a:schemeClr val="tx1"/>
                </a:solidFill>
                <a:latin typeface="Consolas"/>
              </a:rPr>
              <a:t>q = </a:t>
            </a:r>
            <a:r>
              <a:rPr lang="en-US" sz="1800" dirty="0" err="1">
                <a:solidFill>
                  <a:schemeClr val="tx1"/>
                </a:solidFill>
                <a:latin typeface="Consolas"/>
              </a:rPr>
              <a:t>hulpje</a:t>
            </a:r>
            <a:r>
              <a:rPr lang="en-US" sz="1800" dirty="0">
                <a:solidFill>
                  <a:schemeClr val="tx1"/>
                </a:solidFill>
                <a:latin typeface="Consolas"/>
              </a:rPr>
              <a:t>;</a:t>
            </a:r>
          </a:p>
          <a:p>
            <a:pPr algn="l"/>
            <a:r>
              <a:rPr lang="en-US" sz="1800" dirty="0" smtClean="0">
                <a:solidFill>
                  <a:schemeClr val="tx1"/>
                </a:solidFill>
                <a:latin typeface="Consolas"/>
              </a:rPr>
              <a:t>}</a:t>
            </a:r>
          </a:p>
          <a:p>
            <a:pPr algn="l"/>
            <a:endParaRPr lang="en-US" sz="1800" dirty="0">
              <a:solidFill>
                <a:schemeClr val="tx1"/>
              </a:solidFill>
              <a:latin typeface="Consolas"/>
            </a:endParaRPr>
          </a:p>
          <a:p>
            <a:pPr algn="l"/>
            <a:r>
              <a:rPr lang="en-US" sz="1800" dirty="0" err="1">
                <a:latin typeface="Consolas"/>
              </a:rPr>
              <a:t>int</a:t>
            </a:r>
            <a:r>
              <a:rPr lang="en-US" sz="1800" dirty="0">
                <a:solidFill>
                  <a:schemeClr val="tx1"/>
                </a:solidFill>
                <a:latin typeface="Consolas"/>
              </a:rPr>
              <a:t> </a:t>
            </a:r>
            <a:r>
              <a:rPr lang="en-US" sz="1800" dirty="0" smtClean="0">
                <a:solidFill>
                  <a:schemeClr val="tx1"/>
                </a:solidFill>
                <a:latin typeface="Consolas"/>
              </a:rPr>
              <a:t>main(</a:t>
            </a:r>
            <a:r>
              <a:rPr lang="en-US" sz="1800" dirty="0" smtClean="0">
                <a:solidFill>
                  <a:srgbClr val="0000FF"/>
                </a:solidFill>
                <a:latin typeface="Consolas"/>
              </a:rPr>
              <a:t>void</a:t>
            </a:r>
            <a:r>
              <a:rPr lang="en-US" sz="1800" dirty="0" smtClean="0">
                <a:solidFill>
                  <a:schemeClr val="tx1"/>
                </a:solidFill>
                <a:latin typeface="Consolas"/>
              </a:rPr>
              <a:t>) </a:t>
            </a:r>
            <a:r>
              <a:rPr lang="en-US" sz="1800" dirty="0">
                <a:solidFill>
                  <a:schemeClr val="tx1"/>
                </a:solidFill>
                <a:latin typeface="Consolas"/>
              </a:rPr>
              <a:t>{</a:t>
            </a:r>
          </a:p>
          <a:p>
            <a:pPr algn="l"/>
            <a:r>
              <a:rPr lang="en-US" sz="1800" dirty="0" smtClean="0">
                <a:solidFill>
                  <a:schemeClr val="tx1"/>
                </a:solidFill>
                <a:latin typeface="Consolas"/>
              </a:rPr>
              <a:t>    </a:t>
            </a:r>
            <a:r>
              <a:rPr lang="en-US" sz="1800" dirty="0" err="1" smtClean="0">
                <a:latin typeface="Consolas"/>
              </a:rPr>
              <a:t>int</a:t>
            </a:r>
            <a:r>
              <a:rPr lang="en-US" sz="1800" dirty="0" smtClean="0">
                <a:solidFill>
                  <a:schemeClr val="tx1"/>
                </a:solidFill>
                <a:latin typeface="Consolas"/>
              </a:rPr>
              <a:t> </a:t>
            </a:r>
            <a:r>
              <a:rPr lang="en-US" sz="1800" dirty="0">
                <a:solidFill>
                  <a:schemeClr val="tx1"/>
                </a:solidFill>
                <a:latin typeface="Consolas"/>
              </a:rPr>
              <a:t>x = 7, y = 8;</a:t>
            </a:r>
          </a:p>
          <a:p>
            <a:pPr algn="l"/>
            <a:r>
              <a:rPr lang="en-US" sz="1800" dirty="0" smtClean="0">
                <a:solidFill>
                  <a:schemeClr val="tx1"/>
                </a:solidFill>
                <a:latin typeface="Consolas"/>
              </a:rPr>
              <a:t>    </a:t>
            </a:r>
            <a:r>
              <a:rPr lang="en-US" sz="1800" dirty="0" err="1" smtClean="0">
                <a:solidFill>
                  <a:schemeClr val="tx1"/>
                </a:solidFill>
                <a:latin typeface="Consolas"/>
              </a:rPr>
              <a:t>printf</a:t>
            </a:r>
            <a:r>
              <a:rPr lang="en-US" sz="1800" dirty="0">
                <a:solidFill>
                  <a:schemeClr val="tx1"/>
                </a:solidFill>
                <a:latin typeface="Consolas"/>
              </a:rPr>
              <a:t>(</a:t>
            </a:r>
            <a:r>
              <a:rPr lang="en-US" sz="1800" dirty="0">
                <a:solidFill>
                  <a:srgbClr val="990000"/>
                </a:solidFill>
                <a:latin typeface="Consolas"/>
              </a:rPr>
              <a:t>"x = %d en y = %d\n"</a:t>
            </a:r>
            <a:r>
              <a:rPr lang="en-US" sz="1800" dirty="0">
                <a:solidFill>
                  <a:schemeClr val="tx1"/>
                </a:solidFill>
                <a:latin typeface="Consolas"/>
              </a:rPr>
              <a:t>, x, y);</a:t>
            </a:r>
          </a:p>
          <a:p>
            <a:pPr algn="l"/>
            <a:r>
              <a:rPr lang="en-US" sz="1800" dirty="0" smtClean="0">
                <a:solidFill>
                  <a:schemeClr val="tx1"/>
                </a:solidFill>
                <a:latin typeface="Consolas"/>
              </a:rPr>
              <a:t>    </a:t>
            </a:r>
            <a:r>
              <a:rPr lang="en-US" sz="1800" dirty="0" err="1" smtClean="0">
                <a:solidFill>
                  <a:schemeClr val="tx1"/>
                </a:solidFill>
                <a:latin typeface="Consolas"/>
              </a:rPr>
              <a:t>wissel</a:t>
            </a:r>
            <a:r>
              <a:rPr lang="en-US" sz="1800" dirty="0">
                <a:solidFill>
                  <a:schemeClr val="tx1"/>
                </a:solidFill>
                <a:latin typeface="Consolas"/>
              </a:rPr>
              <a:t>(&amp;x, &amp;y);</a:t>
            </a:r>
          </a:p>
          <a:p>
            <a:pPr algn="l"/>
            <a:r>
              <a:rPr lang="en-US" sz="1800" dirty="0" smtClean="0">
                <a:solidFill>
                  <a:schemeClr val="tx1"/>
                </a:solidFill>
                <a:latin typeface="Consolas"/>
              </a:rPr>
              <a:t>    </a:t>
            </a:r>
            <a:r>
              <a:rPr lang="en-US" sz="1800" dirty="0" err="1" smtClean="0">
                <a:solidFill>
                  <a:schemeClr val="tx1"/>
                </a:solidFill>
                <a:latin typeface="Consolas"/>
              </a:rPr>
              <a:t>printf</a:t>
            </a:r>
            <a:r>
              <a:rPr lang="en-US" sz="1800" dirty="0">
                <a:solidFill>
                  <a:schemeClr val="tx1"/>
                </a:solidFill>
                <a:latin typeface="Consolas"/>
              </a:rPr>
              <a:t>(</a:t>
            </a:r>
            <a:r>
              <a:rPr lang="en-US" sz="1800" dirty="0">
                <a:solidFill>
                  <a:srgbClr val="990000"/>
                </a:solidFill>
                <a:latin typeface="Consolas"/>
              </a:rPr>
              <a:t>"x = %d en y = %d\n"</a:t>
            </a:r>
            <a:r>
              <a:rPr lang="en-US" sz="1800" dirty="0">
                <a:solidFill>
                  <a:schemeClr val="tx1"/>
                </a:solidFill>
                <a:latin typeface="Consolas"/>
              </a:rPr>
              <a:t>, x, y);</a:t>
            </a:r>
          </a:p>
          <a:p>
            <a:pPr algn="l"/>
            <a:r>
              <a:rPr lang="en-US" sz="1800" dirty="0" smtClean="0">
                <a:solidFill>
                  <a:schemeClr val="tx1"/>
                </a:solidFill>
                <a:latin typeface="Consolas"/>
              </a:rPr>
              <a:t>    </a:t>
            </a:r>
            <a:r>
              <a:rPr lang="en-US" sz="1800" dirty="0" err="1" smtClean="0">
                <a:solidFill>
                  <a:schemeClr val="tx1"/>
                </a:solidFill>
                <a:latin typeface="Consolas"/>
              </a:rPr>
              <a:t>getchar</a:t>
            </a:r>
            <a:r>
              <a:rPr lang="en-US" sz="1800" dirty="0">
                <a:solidFill>
                  <a:schemeClr val="tx1"/>
                </a:solidFill>
                <a:latin typeface="Consolas"/>
              </a:rPr>
              <a:t>(); </a:t>
            </a:r>
            <a:r>
              <a:rPr lang="en-US" sz="1800" dirty="0">
                <a:latin typeface="Consolas"/>
              </a:rPr>
              <a:t>return</a:t>
            </a:r>
            <a:r>
              <a:rPr lang="en-US" sz="1800" dirty="0">
                <a:solidFill>
                  <a:schemeClr val="tx1"/>
                </a:solidFill>
                <a:latin typeface="Consolas"/>
              </a:rPr>
              <a:t> 0;</a:t>
            </a:r>
          </a:p>
          <a:p>
            <a:pPr algn="l"/>
            <a:r>
              <a:rPr lang="en-US" sz="1800" dirty="0">
                <a:solidFill>
                  <a:schemeClr val="tx1"/>
                </a:solidFill>
                <a:latin typeface="Consolas"/>
              </a:rPr>
              <a:t>}</a:t>
            </a:r>
          </a:p>
        </p:txBody>
      </p:sp>
      <p:sp>
        <p:nvSpPr>
          <p:cNvPr id="94214" name="Text Box 6"/>
          <p:cNvSpPr txBox="1">
            <a:spLocks noChangeArrowheads="1"/>
          </p:cNvSpPr>
          <p:nvPr/>
        </p:nvSpPr>
        <p:spPr bwMode="auto">
          <a:xfrm>
            <a:off x="5220072" y="372319"/>
            <a:ext cx="2520950" cy="463846"/>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a:latin typeface="+mn-lt"/>
              </a:rPr>
              <a:t>Tweede poging</a:t>
            </a:r>
          </a:p>
        </p:txBody>
      </p:sp>
      <p:sp>
        <p:nvSpPr>
          <p:cNvPr id="1337351" name="Text Box 7"/>
          <p:cNvSpPr txBox="1">
            <a:spLocks noChangeArrowheads="1"/>
          </p:cNvSpPr>
          <p:nvPr/>
        </p:nvSpPr>
        <p:spPr bwMode="auto">
          <a:xfrm>
            <a:off x="7528567" y="2363361"/>
            <a:ext cx="1497402" cy="481781"/>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no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solidFill>
                  <a:srgbClr val="008000"/>
                </a:solidFill>
                <a:latin typeface="+mn-lt"/>
              </a:rPr>
              <a:t>Wel goed!</a:t>
            </a:r>
          </a:p>
        </p:txBody>
      </p:sp>
      <p:sp>
        <p:nvSpPr>
          <p:cNvPr id="1337353" name="Rectangle 9"/>
          <p:cNvSpPr>
            <a:spLocks noChangeArrowheads="1"/>
          </p:cNvSpPr>
          <p:nvPr/>
        </p:nvSpPr>
        <p:spPr bwMode="auto">
          <a:xfrm>
            <a:off x="3083343" y="4869160"/>
            <a:ext cx="1368152" cy="309958"/>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r>
              <a:rPr lang="nl-NL" sz="1400" i="1" dirty="0">
                <a:latin typeface="+mn-lt"/>
              </a:rPr>
              <a:t>call </a:t>
            </a:r>
            <a:r>
              <a:rPr lang="nl-NL" sz="1400" i="1" dirty="0" err="1">
                <a:latin typeface="+mn-lt"/>
              </a:rPr>
              <a:t>by</a:t>
            </a:r>
            <a:r>
              <a:rPr lang="nl-NL" sz="1400" i="1" dirty="0">
                <a:latin typeface="+mn-lt"/>
              </a:rPr>
              <a:t> </a:t>
            </a:r>
            <a:r>
              <a:rPr lang="nl-NL" sz="1400" i="1" dirty="0" err="1">
                <a:latin typeface="+mn-lt"/>
              </a:rPr>
              <a:t>reference</a:t>
            </a:r>
            <a:endParaRPr lang="nl-NL" sz="1400" i="1" dirty="0">
              <a:latin typeface="+mn-lt"/>
            </a:endParaRPr>
          </a:p>
        </p:txBody>
      </p:sp>
      <p:sp>
        <p:nvSpPr>
          <p:cNvPr id="4" name="Actieknop: Informatie 3">
            <a:hlinkClick r:id="rId4" action="ppaction://hlinksldjump" highlightClick="1"/>
          </p:cNvPr>
          <p:cNvSpPr/>
          <p:nvPr/>
        </p:nvSpPr>
        <p:spPr>
          <a:xfrm>
            <a:off x="4392000" y="6498000"/>
            <a:ext cx="360000" cy="360000"/>
          </a:xfrm>
          <a:prstGeom prst="actionButtonInformat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3" name="Rectangle 9"/>
          <p:cNvSpPr>
            <a:spLocks noChangeArrowheads="1"/>
          </p:cNvSpPr>
          <p:nvPr/>
        </p:nvSpPr>
        <p:spPr bwMode="auto">
          <a:xfrm>
            <a:off x="4926506" y="5948840"/>
            <a:ext cx="2099057" cy="648512"/>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r>
              <a:rPr lang="nl-NL" i="1" dirty="0" smtClean="0">
                <a:latin typeface="+mn-lt"/>
              </a:rPr>
              <a:t>Kan het nog op een andere manier?</a:t>
            </a:r>
            <a:endParaRPr lang="nl-NL" i="1" dirty="0">
              <a:latin typeface="+mn-lt"/>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131</a:t>
            </a:fld>
            <a:endParaRPr lang="en-US" dirty="0"/>
          </a:p>
        </p:txBody>
      </p:sp>
    </p:spTree>
    <p:extLst>
      <p:ext uri="{BB962C8B-B14F-4D97-AF65-F5344CB8AC3E}">
        <p14:creationId xmlns:p14="http://schemas.microsoft.com/office/powerpoint/2010/main" val="651865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73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73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73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73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7349" grpId="0"/>
      <p:bldP spid="1337351" grpId="0" animBg="1"/>
      <p:bldP spid="1337353" grpId="0" animBg="1"/>
      <p:bldP spid="13" grpId="0" animBg="1"/>
    </p:bld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jdelijke aanduiding voor inhoud 8"/>
          <p:cNvSpPr>
            <a:spLocks noGrp="1"/>
          </p:cNvSpPr>
          <p:nvPr>
            <p:ph idx="15"/>
          </p:nvPr>
        </p:nvSpPr>
        <p:spPr>
          <a:xfrm>
            <a:off x="4427984" y="2127115"/>
            <a:ext cx="4258816" cy="2689930"/>
          </a:xfrm>
        </p:spPr>
        <p:txBody>
          <a:bodyPr>
            <a:normAutofit fontScale="77500" lnSpcReduction="20000"/>
          </a:bodyPr>
          <a:lstStyle/>
          <a:p>
            <a:r>
              <a:rPr lang="nl-NL" dirty="0">
                <a:solidFill>
                  <a:srgbClr val="0000FF"/>
                </a:solidFill>
                <a:highlight>
                  <a:srgbClr val="FFFFFF"/>
                </a:highlight>
              </a:rPr>
              <a:t>int</a:t>
            </a:r>
            <a:r>
              <a:rPr lang="nl-NL" dirty="0">
                <a:solidFill>
                  <a:srgbClr val="000000"/>
                </a:solidFill>
                <a:highlight>
                  <a:srgbClr val="FFFFFF"/>
                </a:highlight>
              </a:rPr>
              <a:t> </a:t>
            </a:r>
            <a:r>
              <a:rPr lang="nl-NL" dirty="0" err="1">
                <a:solidFill>
                  <a:srgbClr val="000000"/>
                </a:solidFill>
                <a:highlight>
                  <a:srgbClr val="FFFFFF"/>
                </a:highlight>
              </a:rPr>
              <a:t>main</a:t>
            </a:r>
            <a:r>
              <a:rPr lang="nl-NL" dirty="0">
                <a:solidFill>
                  <a:srgbClr val="000000"/>
                </a:solidFill>
                <a:highlight>
                  <a:srgbClr val="FFFFFF"/>
                </a:highlight>
              </a:rPr>
              <a:t>(</a:t>
            </a:r>
            <a:r>
              <a:rPr lang="nl-NL" dirty="0" err="1">
                <a:solidFill>
                  <a:srgbClr val="0000FF"/>
                </a:solidFill>
                <a:highlight>
                  <a:srgbClr val="FFFFFF"/>
                </a:highlight>
              </a:rPr>
              <a:t>void</a:t>
            </a:r>
            <a:r>
              <a:rPr lang="nl-NL" dirty="0">
                <a:solidFill>
                  <a:srgbClr val="000000"/>
                </a:solidFill>
                <a:highlight>
                  <a:srgbClr val="FFFFFF"/>
                </a:highlight>
              </a:rPr>
              <a:t>) {</a:t>
            </a:r>
          </a:p>
          <a:p>
            <a:r>
              <a:rPr lang="es-ES" dirty="0">
                <a:solidFill>
                  <a:srgbClr val="000000"/>
                </a:solidFill>
                <a:highlight>
                  <a:srgbClr val="FFFFFF"/>
                </a:highlight>
              </a:rPr>
              <a:t>    </a:t>
            </a:r>
            <a:r>
              <a:rPr lang="es-ES" dirty="0">
                <a:solidFill>
                  <a:srgbClr val="0000FF"/>
                </a:solidFill>
                <a:highlight>
                  <a:srgbClr val="FFFFFF"/>
                </a:highlight>
              </a:rPr>
              <a:t>int</a:t>
            </a:r>
            <a:r>
              <a:rPr lang="es-ES" dirty="0">
                <a:solidFill>
                  <a:srgbClr val="000000"/>
                </a:solidFill>
                <a:highlight>
                  <a:srgbClr val="FFFFFF"/>
                </a:highlight>
              </a:rPr>
              <a:t> x = 7, y = 8;</a:t>
            </a:r>
          </a:p>
          <a:p>
            <a:r>
              <a:rPr lang="nl-NL" dirty="0">
                <a:solidFill>
                  <a:srgbClr val="0000FF"/>
                </a:solidFill>
                <a:highlight>
                  <a:srgbClr val="FFFFFF"/>
                </a:highlight>
              </a:rPr>
              <a:t>    int</a:t>
            </a:r>
            <a:r>
              <a:rPr lang="nl-NL" dirty="0">
                <a:solidFill>
                  <a:srgbClr val="000000"/>
                </a:solidFill>
                <a:highlight>
                  <a:srgbClr val="FFFFFF"/>
                </a:highlight>
              </a:rPr>
              <a:t> *</a:t>
            </a:r>
            <a:r>
              <a:rPr lang="nl-NL" dirty="0" err="1">
                <a:solidFill>
                  <a:srgbClr val="000000"/>
                </a:solidFill>
                <a:highlight>
                  <a:srgbClr val="FFFFFF"/>
                </a:highlight>
              </a:rPr>
              <a:t>px</a:t>
            </a:r>
            <a:r>
              <a:rPr lang="nl-NL" dirty="0">
                <a:solidFill>
                  <a:srgbClr val="000000"/>
                </a:solidFill>
                <a:highlight>
                  <a:srgbClr val="FFFFFF"/>
                </a:highlight>
              </a:rPr>
              <a:t>,*</a:t>
            </a:r>
            <a:r>
              <a:rPr lang="nl-NL" dirty="0" err="1">
                <a:solidFill>
                  <a:srgbClr val="000000"/>
                </a:solidFill>
                <a:highlight>
                  <a:srgbClr val="FFFFFF"/>
                </a:highlight>
              </a:rPr>
              <a:t>py</a:t>
            </a:r>
            <a:r>
              <a:rPr lang="nl-NL" dirty="0">
                <a:solidFill>
                  <a:srgbClr val="000000"/>
                </a:solidFill>
                <a:highlight>
                  <a:srgbClr val="FFFFFF"/>
                </a:highlight>
              </a:rPr>
              <a:t>;</a:t>
            </a:r>
          </a:p>
          <a:p>
            <a:r>
              <a:rPr lang="nl-NL" dirty="0">
                <a:solidFill>
                  <a:srgbClr val="000000"/>
                </a:solidFill>
                <a:highlight>
                  <a:srgbClr val="FFFFFF"/>
                </a:highlight>
              </a:rPr>
              <a:t>    </a:t>
            </a:r>
            <a:r>
              <a:rPr lang="nl-NL" dirty="0" err="1">
                <a:solidFill>
                  <a:srgbClr val="000000"/>
                </a:solidFill>
                <a:highlight>
                  <a:srgbClr val="FFFFFF"/>
                </a:highlight>
              </a:rPr>
              <a:t>px</a:t>
            </a:r>
            <a:r>
              <a:rPr lang="nl-NL" dirty="0">
                <a:solidFill>
                  <a:srgbClr val="000000"/>
                </a:solidFill>
                <a:highlight>
                  <a:srgbClr val="FFFFFF"/>
                </a:highlight>
              </a:rPr>
              <a:t> = &amp;x;</a:t>
            </a:r>
          </a:p>
          <a:p>
            <a:r>
              <a:rPr lang="nl-NL" dirty="0">
                <a:solidFill>
                  <a:srgbClr val="000000"/>
                </a:solidFill>
                <a:highlight>
                  <a:srgbClr val="FFFFFF"/>
                </a:highlight>
              </a:rPr>
              <a:t>    </a:t>
            </a:r>
            <a:r>
              <a:rPr lang="nl-NL" dirty="0" err="1">
                <a:solidFill>
                  <a:srgbClr val="000000"/>
                </a:solidFill>
                <a:highlight>
                  <a:srgbClr val="FFFFFF"/>
                </a:highlight>
              </a:rPr>
              <a:t>py</a:t>
            </a:r>
            <a:r>
              <a:rPr lang="nl-NL" dirty="0">
                <a:solidFill>
                  <a:srgbClr val="000000"/>
                </a:solidFill>
                <a:highlight>
                  <a:srgbClr val="FFFFFF"/>
                </a:highlight>
              </a:rPr>
              <a:t> = &amp;y;</a:t>
            </a:r>
          </a:p>
          <a:p>
            <a:endParaRPr lang="nl-NL" dirty="0">
              <a:solidFill>
                <a:srgbClr val="000000"/>
              </a:solidFill>
              <a:highlight>
                <a:srgbClr val="FFFFFF"/>
              </a:highlight>
            </a:endParaRPr>
          </a:p>
          <a:p>
            <a:r>
              <a:rPr lang="es-ES" dirty="0">
                <a:solidFill>
                  <a:srgbClr val="000000"/>
                </a:solidFill>
                <a:highlight>
                  <a:srgbClr val="FFFFFF"/>
                </a:highlight>
              </a:rPr>
              <a:t>    printf(</a:t>
            </a:r>
            <a:r>
              <a:rPr lang="es-ES" dirty="0">
                <a:solidFill>
                  <a:srgbClr val="A31515"/>
                </a:solidFill>
                <a:highlight>
                  <a:srgbClr val="FFFFFF"/>
                </a:highlight>
              </a:rPr>
              <a:t>"x = %d en y = %d\n"</a:t>
            </a:r>
            <a:r>
              <a:rPr lang="es-ES" dirty="0">
                <a:solidFill>
                  <a:srgbClr val="000000"/>
                </a:solidFill>
                <a:highlight>
                  <a:srgbClr val="FFFFFF"/>
                </a:highlight>
              </a:rPr>
              <a:t>, x, y);</a:t>
            </a:r>
          </a:p>
          <a:p>
            <a:r>
              <a:rPr lang="nl-NL" dirty="0">
                <a:solidFill>
                  <a:srgbClr val="000000"/>
                </a:solidFill>
                <a:highlight>
                  <a:srgbClr val="FFFFFF"/>
                </a:highlight>
              </a:rPr>
              <a:t>    wissel(</a:t>
            </a:r>
            <a:r>
              <a:rPr lang="nl-NL" dirty="0" err="1">
                <a:solidFill>
                  <a:srgbClr val="000000"/>
                </a:solidFill>
                <a:highlight>
                  <a:srgbClr val="FFFFFF"/>
                </a:highlight>
              </a:rPr>
              <a:t>px</a:t>
            </a:r>
            <a:r>
              <a:rPr lang="nl-NL" dirty="0">
                <a:solidFill>
                  <a:srgbClr val="000000"/>
                </a:solidFill>
                <a:highlight>
                  <a:srgbClr val="FFFFFF"/>
                </a:highlight>
              </a:rPr>
              <a:t>, </a:t>
            </a:r>
            <a:r>
              <a:rPr lang="nl-NL" dirty="0" err="1">
                <a:solidFill>
                  <a:srgbClr val="000000"/>
                </a:solidFill>
                <a:highlight>
                  <a:srgbClr val="FFFFFF"/>
                </a:highlight>
              </a:rPr>
              <a:t>py</a:t>
            </a:r>
            <a:r>
              <a:rPr lang="nl-NL" dirty="0">
                <a:solidFill>
                  <a:srgbClr val="000000"/>
                </a:solidFill>
                <a:highlight>
                  <a:srgbClr val="FFFFFF"/>
                </a:highlight>
              </a:rPr>
              <a:t>);</a:t>
            </a:r>
          </a:p>
          <a:p>
            <a:r>
              <a:rPr lang="es-ES" dirty="0">
                <a:solidFill>
                  <a:srgbClr val="000000"/>
                </a:solidFill>
                <a:highlight>
                  <a:srgbClr val="FFFFFF"/>
                </a:highlight>
              </a:rPr>
              <a:t>    printf(</a:t>
            </a:r>
            <a:r>
              <a:rPr lang="es-ES" dirty="0">
                <a:solidFill>
                  <a:srgbClr val="A31515"/>
                </a:solidFill>
                <a:highlight>
                  <a:srgbClr val="FFFFFF"/>
                </a:highlight>
              </a:rPr>
              <a:t>"x = %d en y = %d\n"</a:t>
            </a:r>
            <a:r>
              <a:rPr lang="es-ES" dirty="0">
                <a:solidFill>
                  <a:srgbClr val="000000"/>
                </a:solidFill>
                <a:highlight>
                  <a:srgbClr val="FFFFFF"/>
                </a:highlight>
              </a:rPr>
              <a:t>, x, y);</a:t>
            </a:r>
          </a:p>
          <a:p>
            <a:r>
              <a:rPr lang="nl-NL" dirty="0">
                <a:solidFill>
                  <a:srgbClr val="000000"/>
                </a:solidFill>
                <a:highlight>
                  <a:srgbClr val="FFFFFF"/>
                </a:highlight>
              </a:rPr>
              <a:t>    </a:t>
            </a:r>
            <a:r>
              <a:rPr lang="nl-NL" dirty="0" err="1">
                <a:solidFill>
                  <a:srgbClr val="000000"/>
                </a:solidFill>
                <a:highlight>
                  <a:srgbClr val="FFFFFF"/>
                </a:highlight>
              </a:rPr>
              <a:t>getchar</a:t>
            </a:r>
            <a:r>
              <a:rPr lang="nl-NL" dirty="0">
                <a:solidFill>
                  <a:srgbClr val="000000"/>
                </a:solidFill>
                <a:highlight>
                  <a:srgbClr val="FFFFFF"/>
                </a:highlight>
              </a:rPr>
              <a:t>(); </a:t>
            </a:r>
            <a:r>
              <a:rPr lang="nl-NL" dirty="0">
                <a:solidFill>
                  <a:srgbClr val="0000FF"/>
                </a:solidFill>
                <a:highlight>
                  <a:srgbClr val="FFFFFF"/>
                </a:highlight>
              </a:rPr>
              <a:t>return</a:t>
            </a:r>
            <a:r>
              <a:rPr lang="nl-NL" dirty="0">
                <a:solidFill>
                  <a:srgbClr val="000000"/>
                </a:solidFill>
                <a:highlight>
                  <a:srgbClr val="FFFFFF"/>
                </a:highlight>
              </a:rPr>
              <a:t> 0;</a:t>
            </a:r>
          </a:p>
          <a:p>
            <a:r>
              <a:rPr lang="nl-NL" dirty="0">
                <a:solidFill>
                  <a:srgbClr val="000000"/>
                </a:solidFill>
                <a:highlight>
                  <a:srgbClr val="FFFFFF"/>
                </a:highlight>
              </a:rPr>
              <a:t>}</a:t>
            </a:r>
            <a:endParaRPr lang="nl-NL" dirty="0"/>
          </a:p>
          <a:p>
            <a:endParaRPr lang="nl-NL" dirty="0"/>
          </a:p>
        </p:txBody>
      </p:sp>
      <p:sp>
        <p:nvSpPr>
          <p:cNvPr id="10" name="Tijdelijke aanduiding voor inhoud 9"/>
          <p:cNvSpPr>
            <a:spLocks noGrp="1"/>
          </p:cNvSpPr>
          <p:nvPr>
            <p:ph idx="16"/>
          </p:nvPr>
        </p:nvSpPr>
        <p:spPr>
          <a:xfrm>
            <a:off x="5076270" y="5517232"/>
            <a:ext cx="3610530" cy="720080"/>
          </a:xfrm>
        </p:spPr>
        <p:txBody>
          <a:bodyPr/>
          <a:lstStyle/>
          <a:p>
            <a:endParaRPr lang="nl-NL"/>
          </a:p>
        </p:txBody>
      </p:sp>
      <p:sp>
        <p:nvSpPr>
          <p:cNvPr id="2" name="Titel 1"/>
          <p:cNvSpPr>
            <a:spLocks noGrp="1"/>
          </p:cNvSpPr>
          <p:nvPr>
            <p:ph type="title"/>
          </p:nvPr>
        </p:nvSpPr>
        <p:spPr/>
        <p:txBody>
          <a:bodyPr/>
          <a:lstStyle/>
          <a:p>
            <a:r>
              <a:rPr lang="en-US" dirty="0" err="1" smtClean="0"/>
              <a:t>Verwisselen</a:t>
            </a:r>
            <a:endParaRPr lang="nl-NL" dirty="0"/>
          </a:p>
        </p:txBody>
      </p:sp>
      <p:sp>
        <p:nvSpPr>
          <p:cNvPr id="6" name="Tijdelijke aanduiding voor inhoud 5"/>
          <p:cNvSpPr>
            <a:spLocks noGrp="1"/>
          </p:cNvSpPr>
          <p:nvPr>
            <p:ph idx="1"/>
          </p:nvPr>
        </p:nvSpPr>
        <p:spPr/>
        <p:txBody>
          <a:bodyPr>
            <a:normAutofit fontScale="92500" lnSpcReduction="10000"/>
          </a:bodyPr>
          <a:lstStyle/>
          <a:p>
            <a:r>
              <a:rPr lang="en-US" dirty="0" err="1" smtClean="0"/>
              <a:t>Een</a:t>
            </a:r>
            <a:r>
              <a:rPr lang="en-US" dirty="0" smtClean="0"/>
              <a:t> </a:t>
            </a:r>
            <a:r>
              <a:rPr lang="en-US" dirty="0" err="1" smtClean="0"/>
              <a:t>alternatieve</a:t>
            </a:r>
            <a:r>
              <a:rPr lang="en-US" dirty="0" smtClean="0"/>
              <a:t> </a:t>
            </a:r>
            <a:r>
              <a:rPr lang="en-US" dirty="0" err="1" smtClean="0"/>
              <a:t>versie</a:t>
            </a:r>
            <a:endParaRPr lang="en-US" dirty="0" smtClean="0"/>
          </a:p>
          <a:p>
            <a:r>
              <a:rPr lang="en-US" dirty="0" err="1" smtClean="0"/>
              <a:t>Wat</a:t>
            </a:r>
            <a:r>
              <a:rPr lang="en-US" dirty="0" smtClean="0"/>
              <a:t> is het </a:t>
            </a:r>
            <a:r>
              <a:rPr lang="en-US" dirty="0" err="1" smtClean="0"/>
              <a:t>verschil</a:t>
            </a:r>
            <a:r>
              <a:rPr lang="en-US" dirty="0" smtClean="0"/>
              <a:t> met de </a:t>
            </a:r>
            <a:r>
              <a:rPr lang="en-US" dirty="0" err="1" smtClean="0"/>
              <a:t>vorige</a:t>
            </a:r>
            <a:r>
              <a:rPr lang="en-US" dirty="0" smtClean="0"/>
              <a:t> </a:t>
            </a:r>
            <a:r>
              <a:rPr lang="en-US" dirty="0" err="1" smtClean="0"/>
              <a:t>versie</a:t>
            </a:r>
            <a:r>
              <a:rPr lang="en-US" dirty="0" smtClean="0"/>
              <a:t>?</a:t>
            </a:r>
            <a:endParaRPr lang="nl-NL" dirty="0"/>
          </a:p>
        </p:txBody>
      </p:sp>
      <p:sp>
        <p:nvSpPr>
          <p:cNvPr id="8" name="Tijdelijke aanduiding voor inhoud 7"/>
          <p:cNvSpPr>
            <a:spLocks noGrp="1"/>
          </p:cNvSpPr>
          <p:nvPr>
            <p:ph idx="14"/>
          </p:nvPr>
        </p:nvSpPr>
        <p:spPr>
          <a:xfrm>
            <a:off x="1394768" y="5013176"/>
            <a:ext cx="7292032" cy="1224136"/>
          </a:xfrm>
        </p:spPr>
        <p:txBody>
          <a:bodyPr/>
          <a:lstStyle/>
          <a:p>
            <a:r>
              <a:rPr lang="es-ES" dirty="0"/>
              <a:t>x = 7 en y = 8</a:t>
            </a:r>
          </a:p>
          <a:p>
            <a:r>
              <a:rPr lang="es-ES" dirty="0"/>
              <a:t>x = 8 en y = 7</a:t>
            </a:r>
          </a:p>
          <a:p>
            <a:endParaRPr lang="nl-NL" dirty="0"/>
          </a:p>
        </p:txBody>
      </p:sp>
      <p:sp>
        <p:nvSpPr>
          <p:cNvPr id="7" name="Tijdelijke aanduiding voor inhoud 6"/>
          <p:cNvSpPr>
            <a:spLocks noGrp="1"/>
          </p:cNvSpPr>
          <p:nvPr>
            <p:ph idx="13"/>
          </p:nvPr>
        </p:nvSpPr>
        <p:spPr>
          <a:xfrm>
            <a:off x="1394768" y="2127115"/>
            <a:ext cx="3033216" cy="2689930"/>
          </a:xfrm>
        </p:spPr>
        <p:txBody>
          <a:bodyPr>
            <a:normAutofit/>
          </a:bodyPr>
          <a:lstStyle/>
          <a:p>
            <a:r>
              <a:rPr lang="nl-NL" sz="1400" dirty="0" err="1">
                <a:solidFill>
                  <a:srgbClr val="0000FF"/>
                </a:solidFill>
                <a:highlight>
                  <a:srgbClr val="FFFFFF"/>
                </a:highlight>
              </a:rPr>
              <a:t>void</a:t>
            </a:r>
            <a:r>
              <a:rPr lang="nl-NL" sz="1400" dirty="0">
                <a:solidFill>
                  <a:srgbClr val="000000"/>
                </a:solidFill>
                <a:highlight>
                  <a:srgbClr val="FFFFFF"/>
                </a:highlight>
              </a:rPr>
              <a:t> wissel(</a:t>
            </a:r>
            <a:r>
              <a:rPr lang="nl-NL" sz="1400" dirty="0">
                <a:solidFill>
                  <a:srgbClr val="0000FF"/>
                </a:solidFill>
                <a:highlight>
                  <a:srgbClr val="FFFFFF"/>
                </a:highlight>
              </a:rPr>
              <a:t>int</a:t>
            </a:r>
            <a:r>
              <a:rPr lang="nl-NL" sz="1400" dirty="0">
                <a:solidFill>
                  <a:srgbClr val="000000"/>
                </a:solidFill>
                <a:highlight>
                  <a:srgbClr val="FFFFFF"/>
                </a:highlight>
              </a:rPr>
              <a:t> *</a:t>
            </a:r>
            <a:r>
              <a:rPr lang="nl-NL" sz="1400" dirty="0">
                <a:solidFill>
                  <a:srgbClr val="808080"/>
                </a:solidFill>
                <a:highlight>
                  <a:srgbClr val="FFFFFF"/>
                </a:highlight>
              </a:rPr>
              <a:t>p</a:t>
            </a:r>
            <a:r>
              <a:rPr lang="nl-NL" sz="1400" dirty="0">
                <a:solidFill>
                  <a:srgbClr val="000000"/>
                </a:solidFill>
                <a:highlight>
                  <a:srgbClr val="FFFFFF"/>
                </a:highlight>
              </a:rPr>
              <a:t>, </a:t>
            </a:r>
            <a:r>
              <a:rPr lang="nl-NL" sz="1400" dirty="0">
                <a:solidFill>
                  <a:srgbClr val="0000FF"/>
                </a:solidFill>
                <a:highlight>
                  <a:srgbClr val="FFFFFF"/>
                </a:highlight>
              </a:rPr>
              <a:t>int</a:t>
            </a:r>
            <a:r>
              <a:rPr lang="nl-NL" sz="1400" dirty="0">
                <a:solidFill>
                  <a:srgbClr val="000000"/>
                </a:solidFill>
                <a:highlight>
                  <a:srgbClr val="FFFFFF"/>
                </a:highlight>
              </a:rPr>
              <a:t> *</a:t>
            </a:r>
            <a:r>
              <a:rPr lang="nl-NL" sz="1400" dirty="0">
                <a:solidFill>
                  <a:srgbClr val="808080"/>
                </a:solidFill>
                <a:highlight>
                  <a:srgbClr val="FFFFFF"/>
                </a:highlight>
              </a:rPr>
              <a:t>q</a:t>
            </a:r>
            <a:r>
              <a:rPr lang="nl-NL" sz="1400" dirty="0">
                <a:solidFill>
                  <a:srgbClr val="000000"/>
                </a:solidFill>
                <a:highlight>
                  <a:srgbClr val="FFFFFF"/>
                </a:highlight>
              </a:rPr>
              <a:t>) {</a:t>
            </a:r>
          </a:p>
          <a:p>
            <a:r>
              <a:rPr lang="nl-NL" sz="1400" dirty="0">
                <a:solidFill>
                  <a:srgbClr val="000000"/>
                </a:solidFill>
                <a:highlight>
                  <a:srgbClr val="FFFFFF"/>
                </a:highlight>
              </a:rPr>
              <a:t>    </a:t>
            </a:r>
            <a:r>
              <a:rPr lang="nl-NL" sz="1400" dirty="0">
                <a:solidFill>
                  <a:srgbClr val="0000FF"/>
                </a:solidFill>
                <a:highlight>
                  <a:srgbClr val="FFFFFF"/>
                </a:highlight>
              </a:rPr>
              <a:t>int</a:t>
            </a:r>
            <a:r>
              <a:rPr lang="nl-NL" sz="1400" dirty="0">
                <a:solidFill>
                  <a:srgbClr val="000000"/>
                </a:solidFill>
                <a:highlight>
                  <a:srgbClr val="FFFFFF"/>
                </a:highlight>
              </a:rPr>
              <a:t> hulpje = *</a:t>
            </a:r>
            <a:r>
              <a:rPr lang="nl-NL" sz="1400" dirty="0">
                <a:solidFill>
                  <a:srgbClr val="808080"/>
                </a:solidFill>
                <a:highlight>
                  <a:srgbClr val="FFFFFF"/>
                </a:highlight>
              </a:rPr>
              <a:t>p</a:t>
            </a:r>
            <a:r>
              <a:rPr lang="nl-NL" sz="1400" dirty="0">
                <a:solidFill>
                  <a:srgbClr val="000000"/>
                </a:solidFill>
                <a:highlight>
                  <a:srgbClr val="FFFFFF"/>
                </a:highlight>
              </a:rPr>
              <a:t>;</a:t>
            </a:r>
          </a:p>
          <a:p>
            <a:r>
              <a:rPr lang="nl-NL" sz="1400" dirty="0">
                <a:solidFill>
                  <a:srgbClr val="000000"/>
                </a:solidFill>
                <a:highlight>
                  <a:srgbClr val="FFFFFF"/>
                </a:highlight>
              </a:rPr>
              <a:t>    *</a:t>
            </a:r>
            <a:r>
              <a:rPr lang="nl-NL" sz="1400" dirty="0">
                <a:solidFill>
                  <a:srgbClr val="808080"/>
                </a:solidFill>
                <a:highlight>
                  <a:srgbClr val="FFFFFF"/>
                </a:highlight>
              </a:rPr>
              <a:t>p</a:t>
            </a:r>
            <a:r>
              <a:rPr lang="nl-NL" sz="1400" dirty="0">
                <a:solidFill>
                  <a:srgbClr val="000000"/>
                </a:solidFill>
                <a:highlight>
                  <a:srgbClr val="FFFFFF"/>
                </a:highlight>
              </a:rPr>
              <a:t> = *</a:t>
            </a:r>
            <a:r>
              <a:rPr lang="nl-NL" sz="1400" dirty="0">
                <a:solidFill>
                  <a:srgbClr val="808080"/>
                </a:solidFill>
                <a:highlight>
                  <a:srgbClr val="FFFFFF"/>
                </a:highlight>
              </a:rPr>
              <a:t>q</a:t>
            </a:r>
            <a:r>
              <a:rPr lang="nl-NL" sz="1400" dirty="0">
                <a:solidFill>
                  <a:srgbClr val="000000"/>
                </a:solidFill>
                <a:highlight>
                  <a:srgbClr val="FFFFFF"/>
                </a:highlight>
              </a:rPr>
              <a:t>;</a:t>
            </a:r>
          </a:p>
          <a:p>
            <a:r>
              <a:rPr lang="nl-NL" sz="1400" dirty="0">
                <a:solidFill>
                  <a:srgbClr val="000000"/>
                </a:solidFill>
                <a:highlight>
                  <a:srgbClr val="FFFFFF"/>
                </a:highlight>
              </a:rPr>
              <a:t>    *</a:t>
            </a:r>
            <a:r>
              <a:rPr lang="nl-NL" sz="1400" dirty="0">
                <a:solidFill>
                  <a:srgbClr val="808080"/>
                </a:solidFill>
                <a:highlight>
                  <a:srgbClr val="FFFFFF"/>
                </a:highlight>
              </a:rPr>
              <a:t>q</a:t>
            </a:r>
            <a:r>
              <a:rPr lang="nl-NL" sz="1400" dirty="0">
                <a:solidFill>
                  <a:srgbClr val="000000"/>
                </a:solidFill>
                <a:highlight>
                  <a:srgbClr val="FFFFFF"/>
                </a:highlight>
              </a:rPr>
              <a:t> = hulpje;</a:t>
            </a:r>
          </a:p>
          <a:p>
            <a:r>
              <a:rPr lang="nl-NL" sz="1400" dirty="0">
                <a:solidFill>
                  <a:srgbClr val="000000"/>
                </a:solidFill>
                <a:highlight>
                  <a:srgbClr val="FFFFFF"/>
                </a:highlight>
              </a:rPr>
              <a:t>}</a:t>
            </a:r>
          </a:p>
          <a:p>
            <a:endParaRPr lang="nl-NL" dirty="0">
              <a:solidFill>
                <a:srgbClr val="000000"/>
              </a:solidFill>
              <a:highlight>
                <a:srgbClr val="FFFFFF"/>
              </a:highlight>
            </a:endParaRPr>
          </a:p>
        </p:txBody>
      </p:sp>
      <p:sp>
        <p:nvSpPr>
          <p:cNvPr id="12" name="Actieknop: Terug 11">
            <a:hlinkClick r:id="" action="ppaction://hlinkshowjump?jump=lastslideviewed" highlightClick="1"/>
          </p:cNvPr>
          <p:cNvSpPr/>
          <p:nvPr/>
        </p:nvSpPr>
        <p:spPr>
          <a:xfrm>
            <a:off x="4392000" y="6498000"/>
            <a:ext cx="360000" cy="360000"/>
          </a:xfrm>
          <a:prstGeom prst="actionButtonRetur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4" name="Tijdelijke aanduiding voor datum 3"/>
          <p:cNvSpPr>
            <a:spLocks noGrp="1"/>
          </p:cNvSpPr>
          <p:nvPr>
            <p:ph type="dt" sz="half" idx="17"/>
          </p:nvPr>
        </p:nvSpPr>
        <p:spPr/>
        <p:txBody>
          <a:bodyPr/>
          <a:lstStyle/>
          <a:p>
            <a:r>
              <a:rPr lang="nl-NL" smtClean="0"/>
              <a:t>GESPRG 2014-2015</a:t>
            </a:r>
            <a:endParaRPr lang="en-US" dirty="0"/>
          </a:p>
        </p:txBody>
      </p:sp>
      <p:sp>
        <p:nvSpPr>
          <p:cNvPr id="5" name="Tijdelijke aanduiding voor dianummer 4"/>
          <p:cNvSpPr>
            <a:spLocks noGrp="1"/>
          </p:cNvSpPr>
          <p:nvPr>
            <p:ph type="sldNum" sz="quarter" idx="19"/>
          </p:nvPr>
        </p:nvSpPr>
        <p:spPr/>
        <p:txBody>
          <a:bodyPr/>
          <a:lstStyle/>
          <a:p>
            <a:fld id="{520F5AE5-675F-4C53-86B8-6BB4E175C417}" type="slidenum">
              <a:rPr lang="en-US" smtClean="0"/>
              <a:pPr/>
              <a:t>132</a:t>
            </a:fld>
            <a:endParaRPr lang="en-US" dirty="0"/>
          </a:p>
        </p:txBody>
      </p:sp>
    </p:spTree>
    <p:extLst>
      <p:ext uri="{BB962C8B-B14F-4D97-AF65-F5344CB8AC3E}">
        <p14:creationId xmlns:p14="http://schemas.microsoft.com/office/powerpoint/2010/main" val="2267826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Samenvatting</a:t>
            </a:r>
            <a:r>
              <a:rPr lang="en-US" dirty="0" smtClean="0"/>
              <a:t> pointers</a:t>
            </a:r>
            <a:endParaRPr lang="nl-NL" dirty="0"/>
          </a:p>
        </p:txBody>
      </p:sp>
      <p:sp>
        <p:nvSpPr>
          <p:cNvPr id="3" name="Tijdelijke aanduiding voor inhoud 2"/>
          <p:cNvSpPr>
            <a:spLocks noGrp="1"/>
          </p:cNvSpPr>
          <p:nvPr>
            <p:ph idx="1"/>
          </p:nvPr>
        </p:nvSpPr>
        <p:spPr/>
        <p:txBody>
          <a:bodyPr>
            <a:normAutofit/>
          </a:bodyPr>
          <a:lstStyle/>
          <a:p>
            <a:r>
              <a:rPr lang="en-US" dirty="0" err="1" smtClean="0"/>
              <a:t>Een</a:t>
            </a:r>
            <a:r>
              <a:rPr lang="en-US" dirty="0" smtClean="0"/>
              <a:t> pointer is </a:t>
            </a:r>
            <a:r>
              <a:rPr lang="en-US" dirty="0" err="1" smtClean="0"/>
              <a:t>een</a:t>
            </a:r>
            <a:r>
              <a:rPr lang="en-US" dirty="0" smtClean="0"/>
              <a:t> </a:t>
            </a:r>
            <a:r>
              <a:rPr lang="en-US" dirty="0" err="1" smtClean="0"/>
              <a:t>variabele</a:t>
            </a:r>
            <a:endParaRPr lang="en-US" dirty="0" smtClean="0"/>
          </a:p>
          <a:p>
            <a:r>
              <a:rPr lang="en-US" dirty="0" err="1" smtClean="0"/>
              <a:t>Een</a:t>
            </a:r>
            <a:r>
              <a:rPr lang="en-US" dirty="0" smtClean="0"/>
              <a:t> pointer </a:t>
            </a:r>
            <a:r>
              <a:rPr lang="en-US" dirty="0" err="1" smtClean="0"/>
              <a:t>heeft</a:t>
            </a:r>
            <a:r>
              <a:rPr lang="en-US" dirty="0" smtClean="0"/>
              <a:t> </a:t>
            </a:r>
            <a:r>
              <a:rPr lang="en-US" dirty="0" err="1" smtClean="0"/>
              <a:t>een</a:t>
            </a:r>
            <a:r>
              <a:rPr lang="en-US" dirty="0" smtClean="0"/>
              <a:t> </a:t>
            </a:r>
            <a:r>
              <a:rPr lang="en-US" b="1" dirty="0" smtClean="0">
                <a:solidFill>
                  <a:schemeClr val="accent2"/>
                </a:solidFill>
              </a:rPr>
              <a:t>type</a:t>
            </a:r>
            <a:r>
              <a:rPr lang="en-US" dirty="0" smtClean="0"/>
              <a:t> (</a:t>
            </a:r>
            <a:r>
              <a:rPr lang="en-US" dirty="0" err="1" smtClean="0">
                <a:solidFill>
                  <a:schemeClr val="accent1"/>
                </a:solidFill>
              </a:rPr>
              <a:t>int</a:t>
            </a:r>
            <a:r>
              <a:rPr lang="en-US" dirty="0" smtClean="0"/>
              <a:t>, </a:t>
            </a:r>
            <a:r>
              <a:rPr lang="en-US" dirty="0" smtClean="0">
                <a:solidFill>
                  <a:schemeClr val="accent1"/>
                </a:solidFill>
              </a:rPr>
              <a:t>float</a:t>
            </a:r>
            <a:r>
              <a:rPr lang="en-US" dirty="0" smtClean="0"/>
              <a:t>, etc.)</a:t>
            </a:r>
          </a:p>
          <a:p>
            <a:r>
              <a:rPr lang="en-US" dirty="0" err="1" smtClean="0"/>
              <a:t>Een</a:t>
            </a:r>
            <a:r>
              <a:rPr lang="en-US" dirty="0" smtClean="0"/>
              <a:t> pointer </a:t>
            </a:r>
            <a:r>
              <a:rPr lang="en-US" dirty="0" err="1" smtClean="0"/>
              <a:t>heeft</a:t>
            </a:r>
            <a:r>
              <a:rPr lang="en-US" dirty="0" smtClean="0"/>
              <a:t> </a:t>
            </a:r>
            <a:r>
              <a:rPr lang="en-US" dirty="0" err="1" smtClean="0"/>
              <a:t>een</a:t>
            </a:r>
            <a:r>
              <a:rPr lang="en-US" dirty="0" smtClean="0"/>
              <a:t> </a:t>
            </a:r>
            <a:r>
              <a:rPr lang="en-US" b="1" dirty="0" err="1" smtClean="0">
                <a:solidFill>
                  <a:schemeClr val="accent2"/>
                </a:solidFill>
              </a:rPr>
              <a:t>inhoud</a:t>
            </a:r>
            <a:r>
              <a:rPr lang="en-US" dirty="0" smtClean="0">
                <a:solidFill>
                  <a:schemeClr val="accent2"/>
                </a:solidFill>
              </a:rPr>
              <a:t> </a:t>
            </a:r>
            <a:r>
              <a:rPr lang="en-US" dirty="0" err="1" smtClean="0"/>
              <a:t>namelijk</a:t>
            </a:r>
            <a:r>
              <a:rPr lang="en-US" dirty="0" smtClean="0"/>
              <a:t> het </a:t>
            </a:r>
            <a:r>
              <a:rPr lang="en-US" b="1" dirty="0" err="1" smtClean="0">
                <a:solidFill>
                  <a:schemeClr val="accent2"/>
                </a:solidFill>
              </a:rPr>
              <a:t>adres</a:t>
            </a:r>
            <a:r>
              <a:rPr lang="en-US" dirty="0" smtClean="0">
                <a:solidFill>
                  <a:schemeClr val="accent2"/>
                </a:solidFill>
              </a:rPr>
              <a:t> </a:t>
            </a:r>
            <a:r>
              <a:rPr lang="en-US" dirty="0" smtClean="0"/>
              <a:t>van </a:t>
            </a:r>
            <a:r>
              <a:rPr lang="en-US" dirty="0" err="1" smtClean="0"/>
              <a:t>een</a:t>
            </a:r>
            <a:r>
              <a:rPr lang="en-US" dirty="0" smtClean="0"/>
              <a:t> </a:t>
            </a:r>
            <a:r>
              <a:rPr lang="en-US" dirty="0" err="1" smtClean="0"/>
              <a:t>andere</a:t>
            </a:r>
            <a:r>
              <a:rPr lang="en-US" dirty="0" smtClean="0"/>
              <a:t> </a:t>
            </a:r>
            <a:r>
              <a:rPr lang="en-US" dirty="0" err="1" smtClean="0"/>
              <a:t>variabele</a:t>
            </a:r>
            <a:endParaRPr lang="en-US" dirty="0" smtClean="0"/>
          </a:p>
          <a:p>
            <a:r>
              <a:rPr lang="en-US" dirty="0" err="1" smtClean="0"/>
              <a:t>Een</a:t>
            </a:r>
            <a:r>
              <a:rPr lang="en-US" dirty="0" smtClean="0"/>
              <a:t> pointer </a:t>
            </a:r>
            <a:r>
              <a:rPr lang="en-US" b="1" dirty="0" smtClean="0"/>
              <a:t>“</a:t>
            </a:r>
            <a:r>
              <a:rPr lang="en-US" b="1" dirty="0" err="1" smtClean="0"/>
              <a:t>wijst</a:t>
            </a:r>
            <a:r>
              <a:rPr lang="en-US" b="1" dirty="0" smtClean="0"/>
              <a:t>”</a:t>
            </a:r>
            <a:r>
              <a:rPr lang="en-US" dirty="0" smtClean="0"/>
              <a:t> </a:t>
            </a:r>
            <a:r>
              <a:rPr lang="en-US" dirty="0" err="1" smtClean="0"/>
              <a:t>naar</a:t>
            </a:r>
            <a:r>
              <a:rPr lang="en-US" dirty="0" smtClean="0"/>
              <a:t> </a:t>
            </a:r>
            <a:r>
              <a:rPr lang="en-US" dirty="0" err="1" smtClean="0"/>
              <a:t>een</a:t>
            </a:r>
            <a:r>
              <a:rPr lang="en-US" dirty="0" smtClean="0"/>
              <a:t> </a:t>
            </a:r>
            <a:r>
              <a:rPr lang="en-US" dirty="0" err="1" smtClean="0"/>
              <a:t>variabele</a:t>
            </a:r>
            <a:endParaRPr lang="en-US" dirty="0" smtClean="0"/>
          </a:p>
          <a:p>
            <a:r>
              <a:rPr lang="en-US" dirty="0" smtClean="0"/>
              <a:t>De </a:t>
            </a:r>
            <a:r>
              <a:rPr lang="en-US" b="1" dirty="0" err="1" smtClean="0">
                <a:solidFill>
                  <a:schemeClr val="accent2"/>
                </a:solidFill>
              </a:rPr>
              <a:t>inhoud</a:t>
            </a:r>
            <a:r>
              <a:rPr lang="en-US" dirty="0" smtClean="0">
                <a:solidFill>
                  <a:schemeClr val="accent2"/>
                </a:solidFill>
              </a:rPr>
              <a:t> </a:t>
            </a:r>
            <a:r>
              <a:rPr lang="en-US" dirty="0" smtClean="0"/>
              <a:t>van de </a:t>
            </a:r>
            <a:r>
              <a:rPr lang="en-US" dirty="0" err="1" smtClean="0"/>
              <a:t>variabele</a:t>
            </a:r>
            <a:r>
              <a:rPr lang="en-US" dirty="0" smtClean="0"/>
              <a:t> </a:t>
            </a:r>
            <a:r>
              <a:rPr lang="en-US" dirty="0" err="1" smtClean="0"/>
              <a:t>waar</a:t>
            </a:r>
            <a:r>
              <a:rPr lang="en-US" dirty="0" smtClean="0"/>
              <a:t> de pointer </a:t>
            </a:r>
            <a:r>
              <a:rPr lang="en-US" i="1" dirty="0" err="1" smtClean="0"/>
              <a:t>naar</a:t>
            </a:r>
            <a:r>
              <a:rPr lang="en-US" i="1" dirty="0" smtClean="0"/>
              <a:t> </a:t>
            </a:r>
            <a:r>
              <a:rPr lang="en-US" i="1" dirty="0" err="1" smtClean="0"/>
              <a:t>wijst</a:t>
            </a:r>
            <a:r>
              <a:rPr lang="en-US" dirty="0" smtClean="0"/>
              <a:t>, </a:t>
            </a:r>
            <a:r>
              <a:rPr lang="en-US" dirty="0" err="1" smtClean="0"/>
              <a:t>kan</a:t>
            </a:r>
            <a:r>
              <a:rPr lang="en-US" dirty="0" smtClean="0"/>
              <a:t> </a:t>
            </a:r>
            <a:r>
              <a:rPr lang="en-US" dirty="0" err="1" smtClean="0"/>
              <a:t>worden</a:t>
            </a:r>
            <a:r>
              <a:rPr lang="en-US" dirty="0" smtClean="0"/>
              <a:t> </a:t>
            </a:r>
            <a:r>
              <a:rPr lang="en-US" dirty="0" err="1" smtClean="0"/>
              <a:t>benaderd</a:t>
            </a:r>
            <a:r>
              <a:rPr lang="en-US" dirty="0" smtClean="0"/>
              <a:t> met de </a:t>
            </a:r>
            <a:endParaRPr lang="en-US" b="1" i="1" dirty="0" smtClean="0"/>
          </a:p>
          <a:p>
            <a:pPr marL="0" indent="0">
              <a:buNone/>
            </a:pPr>
            <a:r>
              <a:rPr lang="en-US" b="1" i="1" dirty="0"/>
              <a:t>	</a:t>
            </a:r>
            <a:r>
              <a:rPr lang="en-US" b="1" i="1" dirty="0" smtClean="0"/>
              <a:t>		</a:t>
            </a:r>
            <a:r>
              <a:rPr lang="en-US" b="1" i="1" dirty="0" err="1" smtClean="0"/>
              <a:t>dereferentie</a:t>
            </a:r>
            <a:r>
              <a:rPr lang="en-US" i="1" dirty="0" smtClean="0"/>
              <a:t> </a:t>
            </a:r>
            <a:r>
              <a:rPr lang="en-US" b="1" dirty="0" smtClean="0"/>
              <a:t>operator</a:t>
            </a:r>
            <a:r>
              <a:rPr lang="en-US" dirty="0" smtClean="0"/>
              <a:t> </a:t>
            </a:r>
            <a:r>
              <a:rPr lang="en-US" dirty="0" smtClean="0">
                <a:solidFill>
                  <a:schemeClr val="accent1"/>
                </a:solidFill>
              </a:rPr>
              <a:t>*</a:t>
            </a:r>
            <a:endParaRPr lang="nl-NL" dirty="0">
              <a:solidFill>
                <a:schemeClr val="accent1"/>
              </a:solidFill>
            </a:endParaRPr>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133</a:t>
            </a:fld>
            <a:endParaRPr lang="en-US" dirty="0"/>
          </a:p>
        </p:txBody>
      </p:sp>
    </p:spTree>
    <p:extLst>
      <p:ext uri="{BB962C8B-B14F-4D97-AF65-F5344CB8AC3E}">
        <p14:creationId xmlns:p14="http://schemas.microsoft.com/office/powerpoint/2010/main" val="128515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normAutofit/>
          </a:bodyPr>
          <a:lstStyle/>
          <a:p>
            <a:r>
              <a:rPr lang="en-US" dirty="0" err="1" smtClean="0"/>
              <a:t>Huiswerk</a:t>
            </a:r>
            <a:endParaRPr lang="nl-NL" dirty="0" smtClean="0"/>
          </a:p>
        </p:txBody>
      </p:sp>
      <p:sp>
        <p:nvSpPr>
          <p:cNvPr id="29700" name="Rectangle 3"/>
          <p:cNvSpPr>
            <a:spLocks noGrp="1" noChangeArrowheads="1"/>
          </p:cNvSpPr>
          <p:nvPr>
            <p:ph idx="1"/>
          </p:nvPr>
        </p:nvSpPr>
        <p:spPr/>
        <p:txBody>
          <a:bodyPr>
            <a:normAutofit/>
          </a:bodyPr>
          <a:lstStyle/>
          <a:p>
            <a:r>
              <a:rPr lang="nl-NL" dirty="0" smtClean="0"/>
              <a:t>Bestudeer de werking van de functie </a:t>
            </a:r>
            <a:r>
              <a:rPr lang="nl-NL" dirty="0" smtClean="0">
                <a:latin typeface="Consolas"/>
              </a:rPr>
              <a:t>wissel</a:t>
            </a:r>
            <a:r>
              <a:rPr lang="nl-NL" dirty="0" smtClean="0"/>
              <a:t>. Teken de variabelen </a:t>
            </a:r>
            <a:r>
              <a:rPr lang="nl-NL" dirty="0" smtClean="0">
                <a:latin typeface="Consolas"/>
              </a:rPr>
              <a:t>x</a:t>
            </a:r>
            <a:r>
              <a:rPr lang="nl-NL" dirty="0" smtClean="0"/>
              <a:t>, </a:t>
            </a:r>
            <a:r>
              <a:rPr lang="nl-NL" dirty="0" smtClean="0">
                <a:latin typeface="Consolas"/>
              </a:rPr>
              <a:t>y</a:t>
            </a:r>
            <a:r>
              <a:rPr lang="nl-NL" dirty="0" smtClean="0"/>
              <a:t>, </a:t>
            </a:r>
            <a:r>
              <a:rPr lang="nl-NL" dirty="0" smtClean="0">
                <a:latin typeface="Consolas"/>
              </a:rPr>
              <a:t>p</a:t>
            </a:r>
            <a:r>
              <a:rPr lang="nl-NL" dirty="0" smtClean="0"/>
              <a:t>, </a:t>
            </a:r>
            <a:r>
              <a:rPr lang="nl-NL" dirty="0" smtClean="0">
                <a:latin typeface="Consolas"/>
              </a:rPr>
              <a:t>q</a:t>
            </a:r>
            <a:r>
              <a:rPr lang="nl-NL" dirty="0" smtClean="0"/>
              <a:t> en hulpje en bepaal hun inhoud gedurende de uitvoering van het programma.</a:t>
            </a:r>
          </a:p>
          <a:p>
            <a:endParaRPr lang="nl-NL" dirty="0" smtClean="0"/>
          </a:p>
          <a:p>
            <a:r>
              <a:rPr lang="nl-NL" dirty="0" smtClean="0"/>
              <a:t>Bestudeer C boek:</a:t>
            </a:r>
          </a:p>
          <a:p>
            <a:pPr lvl="1"/>
            <a:r>
              <a:rPr lang="nl-NL" dirty="0" smtClean="0"/>
              <a:t>paragrafen 6.2 en 6.3.</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134</a:t>
            </a:fld>
            <a:endParaRPr lang="en-US" dirty="0"/>
          </a:p>
        </p:txBody>
      </p:sp>
    </p:spTree>
    <p:extLst>
      <p:ext uri="{BB962C8B-B14F-4D97-AF65-F5344CB8AC3E}">
        <p14:creationId xmlns:p14="http://schemas.microsoft.com/office/powerpoint/2010/main" val="48913870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Oude </a:t>
            </a:r>
            <a:r>
              <a:rPr lang="en-US" dirty="0" err="1" smtClean="0"/>
              <a:t>tentamen</a:t>
            </a:r>
            <a:r>
              <a:rPr lang="en-US" dirty="0" smtClean="0"/>
              <a:t> </a:t>
            </a:r>
            <a:r>
              <a:rPr lang="en-US" dirty="0" err="1" smtClean="0"/>
              <a:t>opgave</a:t>
            </a:r>
            <a:endParaRPr lang="nl-NL" dirty="0"/>
          </a:p>
        </p:txBody>
      </p:sp>
      <p:sp>
        <p:nvSpPr>
          <p:cNvPr id="3" name="Tijdelijke aanduiding voor inhoud 2"/>
          <p:cNvSpPr>
            <a:spLocks noGrp="1"/>
          </p:cNvSpPr>
          <p:nvPr>
            <p:ph idx="1"/>
          </p:nvPr>
        </p:nvSpPr>
        <p:spPr>
          <a:xfrm>
            <a:off x="467544" y="1263241"/>
            <a:ext cx="8229600" cy="1949735"/>
          </a:xfrm>
        </p:spPr>
        <p:txBody>
          <a:bodyPr/>
          <a:lstStyle/>
          <a:p>
            <a:r>
              <a:rPr lang="en-US" dirty="0" err="1"/>
              <a:t>Geef</a:t>
            </a:r>
            <a:r>
              <a:rPr lang="en-US" dirty="0"/>
              <a:t> de </a:t>
            </a:r>
            <a:r>
              <a:rPr lang="en-US" dirty="0" err="1"/>
              <a:t>uitvoer</a:t>
            </a:r>
            <a:r>
              <a:rPr lang="en-US" dirty="0"/>
              <a:t> van het </a:t>
            </a:r>
            <a:r>
              <a:rPr lang="en-US" dirty="0" err="1"/>
              <a:t>programma</a:t>
            </a:r>
            <a:endParaRPr lang="nl-NL" dirty="0"/>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135</a:t>
            </a:fld>
            <a:endParaRPr lang="en-US" dirty="0"/>
          </a:p>
        </p:txBody>
      </p:sp>
      <p:sp>
        <p:nvSpPr>
          <p:cNvPr id="7" name="Rechthoek 6"/>
          <p:cNvSpPr/>
          <p:nvPr/>
        </p:nvSpPr>
        <p:spPr>
          <a:xfrm>
            <a:off x="474476" y="1484784"/>
            <a:ext cx="7812360" cy="4939814"/>
          </a:xfrm>
          <a:prstGeom prst="rect">
            <a:avLst/>
          </a:prstGeom>
        </p:spPr>
        <p:txBody>
          <a:bodyPr wrap="square">
            <a:spAutoFit/>
          </a:bodyPr>
          <a:lstStyle/>
          <a:p>
            <a:pPr>
              <a:spcAft>
                <a:spcPts val="0"/>
              </a:spcAft>
            </a:pPr>
            <a:r>
              <a:rPr lang="nl-NL" sz="1500" dirty="0">
                <a:solidFill>
                  <a:srgbClr val="0000FF"/>
                </a:solidFill>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endParaRPr lang="nl-NL" sz="1500" dirty="0">
              <a:latin typeface="Univers"/>
              <a:ea typeface="Times New Roman" panose="02020603050405020304" pitchFamily="18" charset="0"/>
              <a:cs typeface="Times New Roman" panose="02020603050405020304" pitchFamily="18" charset="0"/>
            </a:endParaRPr>
          </a:p>
          <a:p>
            <a:pPr>
              <a:spcAft>
                <a:spcPts val="0"/>
              </a:spcAft>
            </a:pP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#include &lt;</a:t>
            </a:r>
            <a:r>
              <a:rPr lang="en-US" sz="1500" dirty="0" err="1">
                <a:highlight>
                  <a:srgbClr val="FFFFFF"/>
                </a:highlight>
                <a:latin typeface="Consolas" panose="020B0609020204030204" pitchFamily="49" charset="0"/>
                <a:ea typeface="Times New Roman" panose="02020603050405020304" pitchFamily="18" charset="0"/>
                <a:cs typeface="Times New Roman" panose="02020603050405020304" pitchFamily="18" charset="0"/>
              </a:rPr>
              <a:t>stdio.h</a:t>
            </a: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&gt;</a:t>
            </a:r>
            <a:endParaRPr lang="nl-NL" sz="1500" dirty="0">
              <a:latin typeface="Univers"/>
              <a:ea typeface="Times New Roman" panose="02020603050405020304" pitchFamily="18" charset="0"/>
              <a:cs typeface="Times New Roman" panose="02020603050405020304" pitchFamily="18" charset="0"/>
            </a:endParaRPr>
          </a:p>
          <a:p>
            <a:pPr>
              <a:spcAft>
                <a:spcPts val="0"/>
              </a:spcAft>
            </a:pP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endParaRPr lang="nl-NL" sz="1500" dirty="0">
              <a:latin typeface="Univers"/>
              <a:ea typeface="Times New Roman" panose="02020603050405020304" pitchFamily="18" charset="0"/>
              <a:cs typeface="Times New Roman" panose="02020603050405020304" pitchFamily="18" charset="0"/>
            </a:endParaRPr>
          </a:p>
          <a:p>
            <a:pPr>
              <a:spcAft>
                <a:spcPts val="0"/>
              </a:spcAft>
            </a:pP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void </a:t>
            </a:r>
            <a:r>
              <a:rPr lang="en-US" sz="1500" dirty="0" err="1">
                <a:highlight>
                  <a:srgbClr val="FFFFFF"/>
                </a:highlight>
                <a:latin typeface="Consolas" panose="020B0609020204030204" pitchFamily="49" charset="0"/>
                <a:ea typeface="Times New Roman" panose="02020603050405020304" pitchFamily="18" charset="0"/>
                <a:cs typeface="Times New Roman" panose="02020603050405020304" pitchFamily="18" charset="0"/>
              </a:rPr>
              <a:t>ikgalekker</a:t>
            </a: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r>
              <a:rPr lang="en-US" sz="1500" dirty="0" err="1">
                <a:highlight>
                  <a:srgbClr val="FFFFFF"/>
                </a:highlight>
                <a:latin typeface="Consolas" panose="020B0609020204030204" pitchFamily="49" charset="0"/>
                <a:ea typeface="Times New Roman" panose="02020603050405020304" pitchFamily="18" charset="0"/>
                <a:cs typeface="Times New Roman" panose="02020603050405020304" pitchFamily="18" charset="0"/>
              </a:rPr>
              <a:t>int</a:t>
            </a: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 </a:t>
            </a:r>
            <a:r>
              <a:rPr lang="en-US" sz="1500" dirty="0" err="1">
                <a:highlight>
                  <a:srgbClr val="FFFFFF"/>
                </a:highlight>
                <a:latin typeface="Consolas" panose="020B0609020204030204" pitchFamily="49" charset="0"/>
                <a:ea typeface="Times New Roman" panose="02020603050405020304" pitchFamily="18" charset="0"/>
                <a:cs typeface="Times New Roman" panose="02020603050405020304" pitchFamily="18" charset="0"/>
              </a:rPr>
              <a:t>int</a:t>
            </a: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b, </a:t>
            </a:r>
            <a:r>
              <a:rPr lang="en-US" sz="1500" dirty="0" err="1">
                <a:highlight>
                  <a:srgbClr val="FFFFFF"/>
                </a:highlight>
                <a:latin typeface="Consolas" panose="020B0609020204030204" pitchFamily="49" charset="0"/>
                <a:ea typeface="Times New Roman" panose="02020603050405020304" pitchFamily="18" charset="0"/>
                <a:cs typeface="Times New Roman" panose="02020603050405020304" pitchFamily="18" charset="0"/>
              </a:rPr>
              <a:t>int</a:t>
            </a: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*c, </a:t>
            </a:r>
            <a:r>
              <a:rPr lang="en-US" sz="1500" dirty="0" err="1">
                <a:highlight>
                  <a:srgbClr val="FFFFFF"/>
                </a:highlight>
                <a:latin typeface="Consolas" panose="020B0609020204030204" pitchFamily="49" charset="0"/>
                <a:ea typeface="Times New Roman" panose="02020603050405020304" pitchFamily="18" charset="0"/>
                <a:cs typeface="Times New Roman" panose="02020603050405020304" pitchFamily="18" charset="0"/>
              </a:rPr>
              <a:t>int</a:t>
            </a: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d){</a:t>
            </a:r>
            <a:endParaRPr lang="nl-NL" sz="1500" dirty="0">
              <a:latin typeface="Univers"/>
              <a:ea typeface="Times New Roman" panose="02020603050405020304" pitchFamily="18" charset="0"/>
              <a:cs typeface="Times New Roman" panose="02020603050405020304" pitchFamily="18" charset="0"/>
            </a:endParaRPr>
          </a:p>
          <a:p>
            <a:pPr>
              <a:spcAft>
                <a:spcPts val="0"/>
              </a:spcAft>
            </a:pP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500" dirty="0" err="1">
                <a:highlight>
                  <a:srgbClr val="FFFFFF"/>
                </a:highlight>
                <a:latin typeface="Consolas" panose="020B0609020204030204" pitchFamily="49" charset="0"/>
                <a:ea typeface="Times New Roman" panose="02020603050405020304" pitchFamily="18" charset="0"/>
                <a:cs typeface="Times New Roman" panose="02020603050405020304" pitchFamily="18" charset="0"/>
              </a:rPr>
              <a:t>int</a:t>
            </a: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temp = *c;</a:t>
            </a:r>
            <a:endParaRPr lang="nl-NL" sz="1500" dirty="0">
              <a:latin typeface="Univers"/>
              <a:ea typeface="Times New Roman" panose="02020603050405020304" pitchFamily="18" charset="0"/>
              <a:cs typeface="Times New Roman" panose="02020603050405020304" pitchFamily="18" charset="0"/>
            </a:endParaRPr>
          </a:p>
          <a:p>
            <a:pPr>
              <a:spcAft>
                <a:spcPts val="0"/>
              </a:spcAft>
            </a:pP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*c = *a;</a:t>
            </a:r>
            <a:endParaRPr lang="nl-NL" sz="1500" dirty="0">
              <a:latin typeface="Univers"/>
              <a:ea typeface="Times New Roman" panose="02020603050405020304" pitchFamily="18" charset="0"/>
              <a:cs typeface="Times New Roman" panose="02020603050405020304" pitchFamily="18" charset="0"/>
            </a:endParaRPr>
          </a:p>
          <a:p>
            <a:pPr>
              <a:spcAft>
                <a:spcPts val="0"/>
              </a:spcAft>
            </a:pP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b = temp;</a:t>
            </a:r>
            <a:endParaRPr lang="nl-NL" sz="1500" dirty="0">
              <a:latin typeface="Univers"/>
              <a:ea typeface="Times New Roman" panose="02020603050405020304" pitchFamily="18" charset="0"/>
              <a:cs typeface="Times New Roman" panose="02020603050405020304" pitchFamily="18" charset="0"/>
            </a:endParaRPr>
          </a:p>
          <a:p>
            <a:pPr>
              <a:spcAft>
                <a:spcPts val="0"/>
              </a:spcAft>
            </a:pP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d = b;</a:t>
            </a:r>
            <a:endParaRPr lang="nl-NL" sz="1500" dirty="0">
              <a:latin typeface="Univers"/>
              <a:ea typeface="Times New Roman" panose="02020603050405020304" pitchFamily="18" charset="0"/>
              <a:cs typeface="Times New Roman" panose="02020603050405020304" pitchFamily="18" charset="0"/>
            </a:endParaRPr>
          </a:p>
          <a:p>
            <a:pPr>
              <a:spcAft>
                <a:spcPts val="0"/>
              </a:spcAft>
            </a:pP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nl-NL" sz="1500" dirty="0">
              <a:latin typeface="Univers"/>
              <a:ea typeface="Times New Roman" panose="02020603050405020304" pitchFamily="18" charset="0"/>
              <a:cs typeface="Times New Roman" panose="02020603050405020304" pitchFamily="18" charset="0"/>
            </a:endParaRPr>
          </a:p>
          <a:p>
            <a:pPr>
              <a:spcAft>
                <a:spcPts val="0"/>
              </a:spcAft>
            </a:pP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endParaRPr lang="nl-NL" sz="1500" dirty="0">
              <a:latin typeface="Univers"/>
              <a:ea typeface="Times New Roman" panose="02020603050405020304" pitchFamily="18" charset="0"/>
              <a:cs typeface="Times New Roman" panose="02020603050405020304" pitchFamily="18" charset="0"/>
            </a:endParaRPr>
          </a:p>
          <a:p>
            <a:pPr>
              <a:spcAft>
                <a:spcPts val="0"/>
              </a:spcAft>
            </a:pP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void main(void){</a:t>
            </a:r>
            <a:endParaRPr lang="nl-NL" sz="1500" dirty="0">
              <a:latin typeface="Univers"/>
              <a:ea typeface="Times New Roman" panose="02020603050405020304" pitchFamily="18" charset="0"/>
              <a:cs typeface="Times New Roman" panose="02020603050405020304" pitchFamily="18" charset="0"/>
            </a:endParaRPr>
          </a:p>
          <a:p>
            <a:pPr>
              <a:spcAft>
                <a:spcPts val="0"/>
              </a:spcAft>
            </a:pP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500" dirty="0" err="1">
                <a:highlight>
                  <a:srgbClr val="FFFFFF"/>
                </a:highlight>
                <a:latin typeface="Consolas" panose="020B0609020204030204" pitchFamily="49" charset="0"/>
                <a:ea typeface="Times New Roman" panose="02020603050405020304" pitchFamily="18" charset="0"/>
                <a:cs typeface="Times New Roman" panose="02020603050405020304" pitchFamily="18" charset="0"/>
              </a:rPr>
              <a:t>int</a:t>
            </a: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w = 5, x = 1, y = 2, z = 3;</a:t>
            </a:r>
            <a:endParaRPr lang="nl-NL" sz="1500" dirty="0">
              <a:latin typeface="Univers"/>
              <a:ea typeface="Times New Roman" panose="02020603050405020304" pitchFamily="18" charset="0"/>
              <a:cs typeface="Times New Roman" panose="02020603050405020304" pitchFamily="18" charset="0"/>
            </a:endParaRPr>
          </a:p>
          <a:p>
            <a:pPr>
              <a:spcAft>
                <a:spcPts val="0"/>
              </a:spcAft>
            </a:pP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endParaRPr lang="nl-NL" sz="1500" dirty="0">
              <a:latin typeface="Univers"/>
              <a:ea typeface="Times New Roman" panose="02020603050405020304" pitchFamily="18" charset="0"/>
              <a:cs typeface="Times New Roman" panose="02020603050405020304" pitchFamily="18" charset="0"/>
            </a:endParaRPr>
          </a:p>
          <a:p>
            <a:pPr>
              <a:spcAft>
                <a:spcPts val="0"/>
              </a:spcAft>
            </a:pP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z = </a:t>
            </a:r>
            <a:r>
              <a:rPr lang="en-US" sz="1500" dirty="0" err="1">
                <a:highlight>
                  <a:srgbClr val="FFFFFF"/>
                </a:highlight>
                <a:latin typeface="Consolas" panose="020B0609020204030204" pitchFamily="49" charset="0"/>
                <a:ea typeface="Times New Roman" panose="02020603050405020304" pitchFamily="18" charset="0"/>
                <a:cs typeface="Times New Roman" panose="02020603050405020304" pitchFamily="18" charset="0"/>
              </a:rPr>
              <a:t>w%y</a:t>
            </a: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nl-NL" sz="1500" dirty="0">
              <a:latin typeface="Univers"/>
              <a:ea typeface="Times New Roman" panose="02020603050405020304" pitchFamily="18" charset="0"/>
              <a:cs typeface="Times New Roman" panose="02020603050405020304" pitchFamily="18" charset="0"/>
            </a:endParaRPr>
          </a:p>
          <a:p>
            <a:pPr>
              <a:spcAft>
                <a:spcPts val="0"/>
              </a:spcAft>
            </a:pP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nl-NL"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w += </a:t>
            </a:r>
            <a:r>
              <a:rPr lang="nl-NL" sz="1500" dirty="0" err="1">
                <a:highlight>
                  <a:srgbClr val="FFFFFF"/>
                </a:highlight>
                <a:latin typeface="Consolas" panose="020B0609020204030204" pitchFamily="49" charset="0"/>
                <a:ea typeface="Times New Roman" panose="02020603050405020304" pitchFamily="18" charset="0"/>
                <a:cs typeface="Times New Roman" panose="02020603050405020304" pitchFamily="18" charset="0"/>
              </a:rPr>
              <a:t>z</a:t>
            </a:r>
            <a:r>
              <a:rPr lang="nl-NL"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nl-NL" sz="1500" dirty="0">
              <a:latin typeface="Univers"/>
              <a:ea typeface="Times New Roman" panose="02020603050405020304" pitchFamily="18" charset="0"/>
              <a:cs typeface="Times New Roman" panose="02020603050405020304" pitchFamily="18" charset="0"/>
            </a:endParaRPr>
          </a:p>
          <a:p>
            <a:pPr>
              <a:spcAft>
                <a:spcPts val="0"/>
              </a:spcAft>
            </a:pPr>
            <a:r>
              <a:rPr lang="nl-NL"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endParaRPr lang="nl-NL" sz="1500" dirty="0">
              <a:latin typeface="Univers"/>
              <a:ea typeface="Times New Roman" panose="02020603050405020304" pitchFamily="18" charset="0"/>
              <a:cs typeface="Times New Roman" panose="02020603050405020304" pitchFamily="18" charset="0"/>
            </a:endParaRPr>
          </a:p>
          <a:p>
            <a:pPr>
              <a:spcAft>
                <a:spcPts val="0"/>
              </a:spcAft>
            </a:pPr>
            <a:r>
              <a:rPr lang="nl-NL"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nl-NL" sz="1500" dirty="0" err="1">
                <a:highlight>
                  <a:srgbClr val="FFFFFF"/>
                </a:highlight>
                <a:latin typeface="Consolas" panose="020B0609020204030204" pitchFamily="49" charset="0"/>
                <a:ea typeface="Times New Roman" panose="02020603050405020304" pitchFamily="18" charset="0"/>
                <a:cs typeface="Times New Roman" panose="02020603050405020304" pitchFamily="18" charset="0"/>
              </a:rPr>
              <a:t>ikgalekker</a:t>
            </a:r>
            <a:r>
              <a:rPr lang="nl-NL"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(&amp;x, y, &amp;</a:t>
            </a:r>
            <a:r>
              <a:rPr lang="nl-NL" sz="1500" dirty="0" err="1">
                <a:highlight>
                  <a:srgbClr val="FFFFFF"/>
                </a:highlight>
                <a:latin typeface="Consolas" panose="020B0609020204030204" pitchFamily="49" charset="0"/>
                <a:ea typeface="Times New Roman" panose="02020603050405020304" pitchFamily="18" charset="0"/>
                <a:cs typeface="Times New Roman" panose="02020603050405020304" pitchFamily="18" charset="0"/>
              </a:rPr>
              <a:t>z</a:t>
            </a:r>
            <a:r>
              <a:rPr lang="nl-NL"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w);</a:t>
            </a:r>
            <a:endParaRPr lang="nl-NL" sz="1500" dirty="0">
              <a:latin typeface="Univers"/>
              <a:ea typeface="Times New Roman" panose="02020603050405020304" pitchFamily="18" charset="0"/>
              <a:cs typeface="Times New Roman" panose="02020603050405020304" pitchFamily="18" charset="0"/>
            </a:endParaRPr>
          </a:p>
          <a:p>
            <a:pPr>
              <a:spcAft>
                <a:spcPts val="0"/>
              </a:spcAft>
            </a:pPr>
            <a:r>
              <a:rPr lang="nl-NL"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endParaRPr lang="nl-NL" sz="1500" dirty="0">
              <a:latin typeface="Univers"/>
              <a:ea typeface="Times New Roman" panose="02020603050405020304" pitchFamily="18" charset="0"/>
              <a:cs typeface="Times New Roman" panose="02020603050405020304" pitchFamily="18" charset="0"/>
            </a:endParaRPr>
          </a:p>
          <a:p>
            <a:pPr>
              <a:spcAft>
                <a:spcPts val="0"/>
              </a:spcAft>
            </a:pPr>
            <a:r>
              <a:rPr lang="nl-NL"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500" dirty="0" err="1">
                <a:highlight>
                  <a:srgbClr val="FFFFFF"/>
                </a:highlight>
                <a:latin typeface="Consolas" panose="020B0609020204030204" pitchFamily="49" charset="0"/>
                <a:ea typeface="Times New Roman" panose="02020603050405020304" pitchFamily="18" charset="0"/>
                <a:cs typeface="Times New Roman" panose="02020603050405020304" pitchFamily="18" charset="0"/>
              </a:rPr>
              <a:t>printf</a:t>
            </a: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("%d %d %d %d", w, x, y, z);</a:t>
            </a:r>
            <a:endParaRPr lang="nl-NL" sz="1500" dirty="0">
              <a:latin typeface="Univers"/>
              <a:ea typeface="Times New Roman" panose="02020603050405020304" pitchFamily="18" charset="0"/>
              <a:cs typeface="Times New Roman" panose="02020603050405020304" pitchFamily="18" charset="0"/>
            </a:endParaRPr>
          </a:p>
          <a:p>
            <a:pPr>
              <a:spcAft>
                <a:spcPts val="0"/>
              </a:spcAft>
            </a:pPr>
            <a:r>
              <a:rPr lang="en-US"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nl-NL" sz="1500" dirty="0" err="1">
                <a:highlight>
                  <a:srgbClr val="FFFFFF"/>
                </a:highlight>
                <a:latin typeface="Consolas" panose="020B0609020204030204" pitchFamily="49" charset="0"/>
                <a:ea typeface="Times New Roman" panose="02020603050405020304" pitchFamily="18" charset="0"/>
                <a:cs typeface="Times New Roman" panose="02020603050405020304" pitchFamily="18" charset="0"/>
              </a:rPr>
              <a:t>getchar</a:t>
            </a:r>
            <a:r>
              <a:rPr lang="nl-NL" sz="1500"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nl-NL" sz="1500" dirty="0">
              <a:latin typeface="Univers"/>
              <a:ea typeface="Times New Roman" panose="02020603050405020304" pitchFamily="18" charset="0"/>
              <a:cs typeface="Times New Roman" panose="02020603050405020304" pitchFamily="18" charset="0"/>
            </a:endParaRPr>
          </a:p>
          <a:p>
            <a:pPr>
              <a:spcAft>
                <a:spcPts val="0"/>
              </a:spcAft>
            </a:pPr>
            <a:r>
              <a:rPr lang="en-US" sz="1500" dirty="0">
                <a:solidFill>
                  <a:srgbClr val="000000"/>
                </a:solidFill>
                <a:highlight>
                  <a:srgbClr val="FFFFFF"/>
                </a:highlight>
                <a:latin typeface="Consolas" panose="020B0609020204030204" pitchFamily="49" charset="0"/>
                <a:ea typeface="Times New Roman" panose="02020603050405020304" pitchFamily="18" charset="0"/>
              </a:rPr>
              <a:t>}</a:t>
            </a:r>
            <a:endParaRPr lang="nl-NL" sz="1500" dirty="0">
              <a:solidFill>
                <a:srgbClr val="000000"/>
              </a:solidFill>
              <a:effectLst/>
              <a:latin typeface="Consolas" panose="020B0609020204030204" pitchFamily="49" charset="0"/>
              <a:ea typeface="Times New Roman" panose="02020603050405020304" pitchFamily="18" charset="0"/>
            </a:endParaRPr>
          </a:p>
        </p:txBody>
      </p:sp>
      <p:sp>
        <p:nvSpPr>
          <p:cNvPr id="8" name="Rechthoek 7"/>
          <p:cNvSpPr/>
          <p:nvPr/>
        </p:nvSpPr>
        <p:spPr>
          <a:xfrm>
            <a:off x="4716016" y="3081694"/>
            <a:ext cx="3671666" cy="83099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dirty="0" err="1" smtClean="0">
                <a:ln/>
                <a:solidFill>
                  <a:schemeClr val="accent6">
                    <a:lumMod val="75000"/>
                  </a:schemeClr>
                </a:solidFill>
                <a:effectLst>
                  <a:glow rad="101600">
                    <a:schemeClr val="accent6">
                      <a:satMod val="175000"/>
                      <a:alpha val="40000"/>
                    </a:schemeClr>
                  </a:glow>
                </a:effectLst>
              </a:rPr>
              <a:t>Zelfstudie</a:t>
            </a:r>
            <a:r>
              <a:rPr lang="en-US" sz="4800" b="1" dirty="0" smtClean="0">
                <a:ln/>
                <a:solidFill>
                  <a:schemeClr val="accent6">
                    <a:lumMod val="75000"/>
                  </a:schemeClr>
                </a:solidFill>
                <a:effectLst>
                  <a:glow rad="101600">
                    <a:schemeClr val="accent6">
                      <a:satMod val="175000"/>
                      <a:alpha val="40000"/>
                    </a:schemeClr>
                  </a:glow>
                </a:effectLst>
              </a:rPr>
              <a:t>!</a:t>
            </a:r>
            <a:endParaRPr lang="nl-NL" sz="4800" b="1" dirty="0">
              <a:ln/>
              <a:solidFill>
                <a:schemeClr val="accent6">
                  <a:lumMod val="75000"/>
                </a:schemeClr>
              </a:solidFill>
              <a:effectLst>
                <a:glow rad="101600">
                  <a:schemeClr val="accent6">
                    <a:satMod val="175000"/>
                    <a:alpha val="40000"/>
                  </a:schemeClr>
                </a:glow>
              </a:effectLst>
            </a:endParaRPr>
          </a:p>
        </p:txBody>
      </p:sp>
      <p:sp>
        <p:nvSpPr>
          <p:cNvPr id="9" name="Toelichting met afgeronde rechthoek 8"/>
          <p:cNvSpPr/>
          <p:nvPr/>
        </p:nvSpPr>
        <p:spPr>
          <a:xfrm>
            <a:off x="5662282" y="4436889"/>
            <a:ext cx="2448272" cy="936104"/>
          </a:xfrm>
          <a:prstGeom prst="wedgeRoundRectCallout">
            <a:avLst>
              <a:gd name="adj1" fmla="val -94094"/>
              <a:gd name="adj2" fmla="val 72519"/>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ln w="3175">
                  <a:noFill/>
                </a:ln>
                <a:solidFill>
                  <a:sysClr val="windowText" lastClr="000000"/>
                </a:solidFill>
              </a:rPr>
              <a:t>Maak</a:t>
            </a:r>
            <a:r>
              <a:rPr lang="en-US" dirty="0" smtClean="0">
                <a:ln w="3175">
                  <a:noFill/>
                </a:ln>
                <a:solidFill>
                  <a:sysClr val="windowText" lastClr="000000"/>
                </a:solidFill>
              </a:rPr>
              <a:t> de </a:t>
            </a:r>
            <a:r>
              <a:rPr lang="en-US" dirty="0" err="1" smtClean="0">
                <a:ln w="3175">
                  <a:noFill/>
                </a:ln>
                <a:solidFill>
                  <a:sysClr val="windowText" lastClr="000000"/>
                </a:solidFill>
              </a:rPr>
              <a:t>opgave</a:t>
            </a:r>
            <a:r>
              <a:rPr lang="en-US" dirty="0" smtClean="0">
                <a:ln w="3175">
                  <a:noFill/>
                </a:ln>
                <a:solidFill>
                  <a:sysClr val="windowText" lastClr="000000"/>
                </a:solidFill>
              </a:rPr>
              <a:t> op </a:t>
            </a:r>
            <a:r>
              <a:rPr lang="en-US" dirty="0" err="1" smtClean="0">
                <a:ln w="3175">
                  <a:noFill/>
                </a:ln>
                <a:solidFill>
                  <a:sysClr val="windowText" lastClr="000000"/>
                </a:solidFill>
              </a:rPr>
              <a:t>papier</a:t>
            </a:r>
            <a:r>
              <a:rPr lang="en-US" dirty="0" smtClean="0">
                <a:ln w="3175">
                  <a:noFill/>
                </a:ln>
                <a:solidFill>
                  <a:sysClr val="windowText" lastClr="000000"/>
                </a:solidFill>
              </a:rPr>
              <a:t> (net </a:t>
            </a:r>
            <a:r>
              <a:rPr lang="en-US" dirty="0" err="1" smtClean="0">
                <a:ln w="3175">
                  <a:noFill/>
                </a:ln>
                <a:solidFill>
                  <a:sysClr val="windowText" lastClr="000000"/>
                </a:solidFill>
              </a:rPr>
              <a:t>als</a:t>
            </a:r>
            <a:r>
              <a:rPr lang="en-US" dirty="0" smtClean="0">
                <a:ln w="3175">
                  <a:noFill/>
                </a:ln>
                <a:solidFill>
                  <a:sysClr val="windowText" lastClr="000000"/>
                </a:solidFill>
              </a:rPr>
              <a:t> op het </a:t>
            </a:r>
            <a:r>
              <a:rPr lang="en-US" dirty="0" err="1" smtClean="0">
                <a:ln w="3175">
                  <a:noFill/>
                </a:ln>
                <a:solidFill>
                  <a:sysClr val="windowText" lastClr="000000"/>
                </a:solidFill>
              </a:rPr>
              <a:t>tentamen</a:t>
            </a:r>
            <a:r>
              <a:rPr lang="en-US" dirty="0" smtClean="0">
                <a:ln w="3175">
                  <a:noFill/>
                </a:ln>
                <a:solidFill>
                  <a:sysClr val="windowText" lastClr="000000"/>
                </a:solidFill>
              </a:rPr>
              <a:t>)</a:t>
            </a:r>
            <a:endParaRPr lang="nl-NL" dirty="0" err="1" smtClean="0">
              <a:ln w="3175">
                <a:noFill/>
              </a:ln>
              <a:solidFill>
                <a:sysClr val="windowText" lastClr="000000"/>
              </a:solidFill>
            </a:endParaRPr>
          </a:p>
        </p:txBody>
      </p:sp>
      <p:sp>
        <p:nvSpPr>
          <p:cNvPr id="10" name="Actieknop: Informatie 9">
            <a:hlinkClick r:id="rId2" action="ppaction://hlinksldjump" highlightClick="1"/>
          </p:cNvPr>
          <p:cNvSpPr/>
          <p:nvPr/>
        </p:nvSpPr>
        <p:spPr>
          <a:xfrm>
            <a:off x="4392000" y="6498000"/>
            <a:ext cx="360000" cy="360000"/>
          </a:xfrm>
          <a:prstGeom prst="actionButtonInformation">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dirty="0" err="1" smtClean="0">
              <a:ln w="3175">
                <a:solidFill>
                  <a:schemeClr val="tx1"/>
                </a:solidFill>
              </a:ln>
              <a:solidFill>
                <a:sysClr val="windowText" lastClr="000000"/>
              </a:solidFill>
            </a:endParaRPr>
          </a:p>
        </p:txBody>
      </p:sp>
      <p:sp>
        <p:nvSpPr>
          <p:cNvPr id="6" name="Toelichting met afgeronde rechthoek 5"/>
          <p:cNvSpPr/>
          <p:nvPr/>
        </p:nvSpPr>
        <p:spPr>
          <a:xfrm>
            <a:off x="5220072" y="6093296"/>
            <a:ext cx="1656184" cy="504056"/>
          </a:xfrm>
          <a:prstGeom prst="wedgeRoundRectCallout">
            <a:avLst>
              <a:gd name="adj1" fmla="val -71550"/>
              <a:gd name="adj2" fmla="val 85703"/>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Antwoorden</a:t>
            </a:r>
            <a:r>
              <a:rPr lang="en-US" dirty="0" smtClean="0">
                <a:solidFill>
                  <a:sysClr val="windowText" lastClr="000000"/>
                </a:solidFill>
              </a:rPr>
              <a:t>…</a:t>
            </a:r>
            <a:endParaRPr lang="nl-NL" dirty="0" smtClean="0">
              <a:solidFill>
                <a:sysClr val="windowText" lastClr="000000"/>
              </a:solidFill>
            </a:endParaRPr>
          </a:p>
        </p:txBody>
      </p:sp>
    </p:spTree>
    <p:extLst>
      <p:ext uri="{BB962C8B-B14F-4D97-AF65-F5344CB8AC3E}">
        <p14:creationId xmlns:p14="http://schemas.microsoft.com/office/powerpoint/2010/main" val="119045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8"/>
                                        </p:tgtEl>
                                      </p:cBhvr>
                                    </p:animEffect>
                                    <p:animScale>
                                      <p:cBhvr>
                                        <p:cTn id="7" dur="5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Antwoord</a:t>
            </a:r>
            <a:endParaRPr lang="nl-NL" dirty="0"/>
          </a:p>
        </p:txBody>
      </p:sp>
      <p:sp>
        <p:nvSpPr>
          <p:cNvPr id="3" name="Tijdelijke aanduiding voor inhoud 2"/>
          <p:cNvSpPr>
            <a:spLocks noGrp="1"/>
          </p:cNvSpPr>
          <p:nvPr>
            <p:ph idx="1"/>
          </p:nvPr>
        </p:nvSpPr>
        <p:spPr/>
        <p:txBody>
          <a:bodyPr/>
          <a:lstStyle/>
          <a:p>
            <a:r>
              <a:rPr lang="en-US" dirty="0" err="1" smtClean="0"/>
              <a:t>Antwoord</a:t>
            </a:r>
            <a:r>
              <a:rPr lang="en-US" dirty="0" smtClean="0"/>
              <a:t>:</a:t>
            </a:r>
          </a:p>
          <a:p>
            <a:pPr lvl="1"/>
            <a:r>
              <a:rPr lang="nl-NL" i="1" dirty="0"/>
              <a:t>6 1 2 1</a:t>
            </a:r>
            <a:endParaRPr lang="nl-NL" dirty="0"/>
          </a:p>
          <a:p>
            <a:pPr marL="457200" lvl="1" indent="0">
              <a:buNone/>
            </a:pPr>
            <a:endParaRPr lang="nl-NL" dirty="0"/>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136</a:t>
            </a:fld>
            <a:endParaRPr lang="en-US" dirty="0"/>
          </a:p>
        </p:txBody>
      </p:sp>
    </p:spTree>
    <p:extLst>
      <p:ext uri="{BB962C8B-B14F-4D97-AF65-F5344CB8AC3E}">
        <p14:creationId xmlns:p14="http://schemas.microsoft.com/office/powerpoint/2010/main" val="1485573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Oude </a:t>
            </a:r>
            <a:r>
              <a:rPr lang="en-US" dirty="0" err="1" smtClean="0"/>
              <a:t>tentamen</a:t>
            </a:r>
            <a:r>
              <a:rPr lang="en-US" dirty="0" smtClean="0"/>
              <a:t> </a:t>
            </a:r>
            <a:r>
              <a:rPr lang="en-US" dirty="0" err="1" smtClean="0"/>
              <a:t>opgave</a:t>
            </a:r>
            <a:endParaRPr lang="nl-NL" dirty="0"/>
          </a:p>
        </p:txBody>
      </p:sp>
      <p:sp>
        <p:nvSpPr>
          <p:cNvPr id="8" name="Tijdelijke aanduiding voor inhoud 7"/>
          <p:cNvSpPr>
            <a:spLocks noGrp="1"/>
          </p:cNvSpPr>
          <p:nvPr>
            <p:ph idx="1"/>
          </p:nvPr>
        </p:nvSpPr>
        <p:spPr/>
        <p:txBody>
          <a:bodyPr/>
          <a:lstStyle/>
          <a:p>
            <a:r>
              <a:rPr lang="en-US" dirty="0" err="1" smtClean="0"/>
              <a:t>Geef</a:t>
            </a:r>
            <a:r>
              <a:rPr lang="en-US" dirty="0" smtClean="0"/>
              <a:t> de </a:t>
            </a:r>
            <a:r>
              <a:rPr lang="en-US" dirty="0" err="1" smtClean="0"/>
              <a:t>uitvoer</a:t>
            </a:r>
            <a:r>
              <a:rPr lang="en-US" dirty="0" smtClean="0"/>
              <a:t> van het </a:t>
            </a:r>
            <a:r>
              <a:rPr lang="en-US" dirty="0" err="1" smtClean="0"/>
              <a:t>programma</a:t>
            </a:r>
            <a:endParaRPr lang="nl-NL" dirty="0"/>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137</a:t>
            </a:fld>
            <a:endParaRPr lang="en-US" dirty="0"/>
          </a:p>
        </p:txBody>
      </p:sp>
      <p:sp>
        <p:nvSpPr>
          <p:cNvPr id="7" name="Rechthoek 6"/>
          <p:cNvSpPr/>
          <p:nvPr/>
        </p:nvSpPr>
        <p:spPr>
          <a:xfrm>
            <a:off x="467290" y="1916832"/>
            <a:ext cx="8219510" cy="4478149"/>
          </a:xfrm>
          <a:prstGeom prst="rect">
            <a:avLst/>
          </a:prstGeom>
        </p:spPr>
        <p:txBody>
          <a:bodyPr wrap="square">
            <a:spAutoFit/>
          </a:bodyPr>
          <a:lstStyle/>
          <a:p>
            <a:pPr>
              <a:spcAft>
                <a:spcPts val="0"/>
              </a:spcAft>
            </a:pPr>
            <a:r>
              <a:rPr lang="en-US" sz="1500" dirty="0">
                <a:solidFill>
                  <a:srgbClr val="000000"/>
                </a:solidFill>
                <a:highlight>
                  <a:srgbClr val="FFFFFF"/>
                </a:highlight>
                <a:latin typeface="Consolas" panose="020B0609020204030204" pitchFamily="49" charset="0"/>
                <a:ea typeface="Times New Roman" panose="02020603050405020304" pitchFamily="18" charset="0"/>
              </a:rPr>
              <a:t>#include &lt;</a:t>
            </a:r>
            <a:r>
              <a:rPr lang="en-US" sz="1500" dirty="0" err="1">
                <a:solidFill>
                  <a:srgbClr val="000000"/>
                </a:solidFill>
                <a:highlight>
                  <a:srgbClr val="FFFFFF"/>
                </a:highlight>
                <a:latin typeface="Consolas" panose="020B0609020204030204" pitchFamily="49" charset="0"/>
                <a:ea typeface="Times New Roman" panose="02020603050405020304" pitchFamily="18" charset="0"/>
              </a:rPr>
              <a:t>stdio.h</a:t>
            </a:r>
            <a:r>
              <a:rPr lang="en-US" sz="1500" dirty="0">
                <a:solidFill>
                  <a:srgbClr val="000000"/>
                </a:solidFill>
                <a:highlight>
                  <a:srgbClr val="FFFFFF"/>
                </a:highlight>
                <a:latin typeface="Consolas" panose="020B0609020204030204" pitchFamily="49" charset="0"/>
                <a:ea typeface="Times New Roman" panose="02020603050405020304" pitchFamily="18" charset="0"/>
              </a:rPr>
              <a:t>&gt;</a:t>
            </a:r>
            <a:endParaRPr lang="nl-NL" sz="1500" dirty="0">
              <a:solidFill>
                <a:srgbClr val="000000"/>
              </a:solidFill>
              <a:latin typeface="Consolas" panose="020B0609020204030204" pitchFamily="49" charset="0"/>
              <a:ea typeface="Times New Roman" panose="02020603050405020304" pitchFamily="18" charset="0"/>
            </a:endParaRPr>
          </a:p>
          <a:p>
            <a:pPr>
              <a:spcAft>
                <a:spcPts val="0"/>
              </a:spcAft>
            </a:pPr>
            <a:r>
              <a:rPr lang="en-US" sz="1500" dirty="0">
                <a:solidFill>
                  <a:srgbClr val="000000"/>
                </a:solidFill>
                <a:highlight>
                  <a:srgbClr val="FFFFFF"/>
                </a:highlight>
                <a:latin typeface="Consolas" panose="020B0609020204030204" pitchFamily="49" charset="0"/>
                <a:ea typeface="Times New Roman" panose="02020603050405020304" pitchFamily="18" charset="0"/>
              </a:rPr>
              <a:t> </a:t>
            </a:r>
            <a:endParaRPr lang="nl-NL" sz="1500" dirty="0">
              <a:solidFill>
                <a:srgbClr val="000000"/>
              </a:solidFill>
              <a:latin typeface="Consolas" panose="020B0609020204030204" pitchFamily="49" charset="0"/>
              <a:ea typeface="Times New Roman" panose="02020603050405020304" pitchFamily="18" charset="0"/>
            </a:endParaRPr>
          </a:p>
          <a:p>
            <a:pPr>
              <a:spcAft>
                <a:spcPts val="0"/>
              </a:spcAft>
            </a:pPr>
            <a:r>
              <a:rPr lang="en-US" sz="1500" dirty="0">
                <a:solidFill>
                  <a:srgbClr val="000000"/>
                </a:solidFill>
                <a:highlight>
                  <a:srgbClr val="FFFFFF"/>
                </a:highlight>
                <a:latin typeface="Consolas" panose="020B0609020204030204" pitchFamily="49" charset="0"/>
                <a:ea typeface="Times New Roman" panose="02020603050405020304" pitchFamily="18" charset="0"/>
              </a:rPr>
              <a:t>void </a:t>
            </a:r>
            <a:r>
              <a:rPr lang="en-US" sz="1500" dirty="0" err="1">
                <a:solidFill>
                  <a:srgbClr val="000000"/>
                </a:solidFill>
                <a:highlight>
                  <a:srgbClr val="FFFFFF"/>
                </a:highlight>
                <a:latin typeface="Consolas" panose="020B0609020204030204" pitchFamily="49" charset="0"/>
                <a:ea typeface="Times New Roman" panose="02020603050405020304" pitchFamily="18" charset="0"/>
              </a:rPr>
              <a:t>gajelekker</a:t>
            </a:r>
            <a:r>
              <a:rPr lang="en-US" sz="1500" dirty="0">
                <a:solidFill>
                  <a:srgbClr val="000000"/>
                </a:solidFill>
                <a:highlight>
                  <a:srgbClr val="FFFFFF"/>
                </a:highlight>
                <a:latin typeface="Consolas" panose="020B0609020204030204" pitchFamily="49" charset="0"/>
                <a:ea typeface="Times New Roman" panose="02020603050405020304" pitchFamily="18" charset="0"/>
              </a:rPr>
              <a:t>(</a:t>
            </a:r>
            <a:r>
              <a:rPr lang="en-US" sz="1500" dirty="0" err="1">
                <a:solidFill>
                  <a:srgbClr val="000000"/>
                </a:solidFill>
                <a:highlight>
                  <a:srgbClr val="FFFFFF"/>
                </a:highlight>
                <a:latin typeface="Consolas" panose="020B0609020204030204" pitchFamily="49" charset="0"/>
                <a:ea typeface="Times New Roman" panose="02020603050405020304" pitchFamily="18" charset="0"/>
              </a:rPr>
              <a:t>int</a:t>
            </a:r>
            <a:r>
              <a:rPr lang="en-US" sz="1500" dirty="0">
                <a:solidFill>
                  <a:srgbClr val="000000"/>
                </a:solidFill>
                <a:highlight>
                  <a:srgbClr val="FFFFFF"/>
                </a:highlight>
                <a:latin typeface="Consolas" panose="020B0609020204030204" pitchFamily="49" charset="0"/>
                <a:ea typeface="Times New Roman" panose="02020603050405020304" pitchFamily="18" charset="0"/>
              </a:rPr>
              <a:t> *a, </a:t>
            </a:r>
            <a:r>
              <a:rPr lang="en-US" sz="1500" dirty="0" err="1">
                <a:solidFill>
                  <a:srgbClr val="000000"/>
                </a:solidFill>
                <a:highlight>
                  <a:srgbClr val="FFFFFF"/>
                </a:highlight>
                <a:latin typeface="Consolas" panose="020B0609020204030204" pitchFamily="49" charset="0"/>
                <a:ea typeface="Times New Roman" panose="02020603050405020304" pitchFamily="18" charset="0"/>
              </a:rPr>
              <a:t>int</a:t>
            </a:r>
            <a:r>
              <a:rPr lang="en-US" sz="1500" dirty="0">
                <a:solidFill>
                  <a:srgbClr val="000000"/>
                </a:solidFill>
                <a:highlight>
                  <a:srgbClr val="FFFFFF"/>
                </a:highlight>
                <a:latin typeface="Consolas" panose="020B0609020204030204" pitchFamily="49" charset="0"/>
                <a:ea typeface="Times New Roman" panose="02020603050405020304" pitchFamily="18" charset="0"/>
              </a:rPr>
              <a:t> b, </a:t>
            </a:r>
            <a:r>
              <a:rPr lang="en-US" sz="1500" dirty="0" err="1">
                <a:solidFill>
                  <a:srgbClr val="000000"/>
                </a:solidFill>
                <a:highlight>
                  <a:srgbClr val="FFFFFF"/>
                </a:highlight>
                <a:latin typeface="Consolas" panose="020B0609020204030204" pitchFamily="49" charset="0"/>
                <a:ea typeface="Times New Roman" panose="02020603050405020304" pitchFamily="18" charset="0"/>
              </a:rPr>
              <a:t>int</a:t>
            </a:r>
            <a:r>
              <a:rPr lang="en-US" sz="1500" dirty="0">
                <a:solidFill>
                  <a:srgbClr val="000000"/>
                </a:solidFill>
                <a:highlight>
                  <a:srgbClr val="FFFFFF"/>
                </a:highlight>
                <a:latin typeface="Consolas" panose="020B0609020204030204" pitchFamily="49" charset="0"/>
                <a:ea typeface="Times New Roman" panose="02020603050405020304" pitchFamily="18" charset="0"/>
              </a:rPr>
              <a:t> *c){</a:t>
            </a:r>
            <a:endParaRPr lang="nl-NL" sz="1500" dirty="0">
              <a:solidFill>
                <a:srgbClr val="000000"/>
              </a:solidFill>
              <a:latin typeface="Consolas" panose="020B0609020204030204" pitchFamily="49" charset="0"/>
              <a:ea typeface="Times New Roman" panose="02020603050405020304" pitchFamily="18" charset="0"/>
            </a:endParaRPr>
          </a:p>
          <a:p>
            <a:pPr>
              <a:spcAft>
                <a:spcPts val="0"/>
              </a:spcAft>
            </a:pPr>
            <a:r>
              <a:rPr lang="en-US" sz="1500" dirty="0">
                <a:solidFill>
                  <a:srgbClr val="000000"/>
                </a:solidFill>
                <a:highlight>
                  <a:srgbClr val="FFFFFF"/>
                </a:highlight>
                <a:latin typeface="Consolas" panose="020B0609020204030204" pitchFamily="49" charset="0"/>
                <a:ea typeface="Times New Roman" panose="02020603050405020304" pitchFamily="18" charset="0"/>
              </a:rPr>
              <a:t>	</a:t>
            </a:r>
            <a:r>
              <a:rPr lang="en-US" sz="1500" dirty="0" err="1">
                <a:solidFill>
                  <a:srgbClr val="000000"/>
                </a:solidFill>
                <a:highlight>
                  <a:srgbClr val="FFFFFF"/>
                </a:highlight>
                <a:latin typeface="Consolas" panose="020B0609020204030204" pitchFamily="49" charset="0"/>
                <a:ea typeface="Times New Roman" panose="02020603050405020304" pitchFamily="18" charset="0"/>
              </a:rPr>
              <a:t>int</a:t>
            </a:r>
            <a:r>
              <a:rPr lang="en-US" sz="1500" dirty="0">
                <a:solidFill>
                  <a:srgbClr val="000000"/>
                </a:solidFill>
                <a:highlight>
                  <a:srgbClr val="FFFFFF"/>
                </a:highlight>
                <a:latin typeface="Consolas" panose="020B0609020204030204" pitchFamily="49" charset="0"/>
                <a:ea typeface="Times New Roman" panose="02020603050405020304" pitchFamily="18" charset="0"/>
              </a:rPr>
              <a:t> </a:t>
            </a:r>
            <a:r>
              <a:rPr lang="en-US" sz="1500" dirty="0" err="1">
                <a:solidFill>
                  <a:srgbClr val="000000"/>
                </a:solidFill>
                <a:highlight>
                  <a:srgbClr val="FFFFFF"/>
                </a:highlight>
                <a:latin typeface="Consolas" panose="020B0609020204030204" pitchFamily="49" charset="0"/>
                <a:ea typeface="Times New Roman" panose="02020603050405020304" pitchFamily="18" charset="0"/>
              </a:rPr>
              <a:t>yuup</a:t>
            </a:r>
            <a:r>
              <a:rPr lang="en-US" sz="1500" dirty="0">
                <a:solidFill>
                  <a:srgbClr val="000000"/>
                </a:solidFill>
                <a:highlight>
                  <a:srgbClr val="FFFFFF"/>
                </a:highlight>
                <a:latin typeface="Consolas" panose="020B0609020204030204" pitchFamily="49" charset="0"/>
                <a:ea typeface="Times New Roman" panose="02020603050405020304" pitchFamily="18" charset="0"/>
              </a:rPr>
              <a:t> = *a;</a:t>
            </a:r>
            <a:endParaRPr lang="nl-NL" sz="1500" dirty="0">
              <a:solidFill>
                <a:srgbClr val="000000"/>
              </a:solidFill>
              <a:latin typeface="Consolas" panose="020B0609020204030204" pitchFamily="49" charset="0"/>
              <a:ea typeface="Times New Roman" panose="02020603050405020304" pitchFamily="18" charset="0"/>
            </a:endParaRPr>
          </a:p>
          <a:p>
            <a:pPr>
              <a:spcAft>
                <a:spcPts val="0"/>
              </a:spcAft>
            </a:pPr>
            <a:r>
              <a:rPr lang="en-US" sz="1500" dirty="0">
                <a:solidFill>
                  <a:srgbClr val="000000"/>
                </a:solidFill>
                <a:highlight>
                  <a:srgbClr val="FFFFFF"/>
                </a:highlight>
                <a:latin typeface="Consolas" panose="020B0609020204030204" pitchFamily="49" charset="0"/>
                <a:ea typeface="Times New Roman" panose="02020603050405020304" pitchFamily="18" charset="0"/>
              </a:rPr>
              <a:t>	*c = b;</a:t>
            </a:r>
            <a:endParaRPr lang="nl-NL" sz="1500" dirty="0">
              <a:solidFill>
                <a:srgbClr val="000000"/>
              </a:solidFill>
              <a:latin typeface="Consolas" panose="020B0609020204030204" pitchFamily="49" charset="0"/>
              <a:ea typeface="Times New Roman" panose="02020603050405020304" pitchFamily="18" charset="0"/>
            </a:endParaRPr>
          </a:p>
          <a:p>
            <a:pPr>
              <a:spcAft>
                <a:spcPts val="0"/>
              </a:spcAft>
            </a:pPr>
            <a:r>
              <a:rPr lang="en-US" sz="1500" dirty="0">
                <a:solidFill>
                  <a:srgbClr val="000000"/>
                </a:solidFill>
                <a:highlight>
                  <a:srgbClr val="FFFFFF"/>
                </a:highlight>
                <a:latin typeface="Consolas" panose="020B0609020204030204" pitchFamily="49" charset="0"/>
                <a:ea typeface="Times New Roman" panose="02020603050405020304" pitchFamily="18" charset="0"/>
              </a:rPr>
              <a:t>	*a = *a * *c;</a:t>
            </a:r>
            <a:endParaRPr lang="nl-NL" sz="1500" dirty="0">
              <a:solidFill>
                <a:srgbClr val="000000"/>
              </a:solidFill>
              <a:latin typeface="Consolas" panose="020B0609020204030204" pitchFamily="49" charset="0"/>
              <a:ea typeface="Times New Roman" panose="02020603050405020304" pitchFamily="18" charset="0"/>
            </a:endParaRPr>
          </a:p>
          <a:p>
            <a:pPr>
              <a:spcAft>
                <a:spcPts val="0"/>
              </a:spcAft>
            </a:pPr>
            <a:r>
              <a:rPr lang="en-US" sz="1500" dirty="0">
                <a:solidFill>
                  <a:srgbClr val="000000"/>
                </a:solidFill>
                <a:highlight>
                  <a:srgbClr val="FFFFFF"/>
                </a:highlight>
                <a:latin typeface="Consolas" panose="020B0609020204030204" pitchFamily="49" charset="0"/>
                <a:ea typeface="Times New Roman" panose="02020603050405020304" pitchFamily="18" charset="0"/>
              </a:rPr>
              <a:t>}</a:t>
            </a:r>
            <a:endParaRPr lang="nl-NL" sz="1500" dirty="0">
              <a:solidFill>
                <a:srgbClr val="000000"/>
              </a:solidFill>
              <a:latin typeface="Consolas" panose="020B0609020204030204" pitchFamily="49" charset="0"/>
              <a:ea typeface="Times New Roman" panose="02020603050405020304" pitchFamily="18" charset="0"/>
            </a:endParaRPr>
          </a:p>
          <a:p>
            <a:pPr>
              <a:spcAft>
                <a:spcPts val="0"/>
              </a:spcAft>
            </a:pPr>
            <a:r>
              <a:rPr lang="en-US" sz="1500" dirty="0">
                <a:solidFill>
                  <a:srgbClr val="000000"/>
                </a:solidFill>
                <a:highlight>
                  <a:srgbClr val="FFFFFF"/>
                </a:highlight>
                <a:latin typeface="Consolas" panose="020B0609020204030204" pitchFamily="49" charset="0"/>
                <a:ea typeface="Times New Roman" panose="02020603050405020304" pitchFamily="18" charset="0"/>
              </a:rPr>
              <a:t> </a:t>
            </a:r>
            <a:endParaRPr lang="nl-NL" sz="1500" dirty="0">
              <a:solidFill>
                <a:srgbClr val="000000"/>
              </a:solidFill>
              <a:latin typeface="Consolas" panose="020B0609020204030204" pitchFamily="49" charset="0"/>
              <a:ea typeface="Times New Roman" panose="02020603050405020304" pitchFamily="18" charset="0"/>
            </a:endParaRPr>
          </a:p>
          <a:p>
            <a:pPr>
              <a:spcAft>
                <a:spcPts val="0"/>
              </a:spcAft>
            </a:pPr>
            <a:r>
              <a:rPr lang="en-US" sz="1500" dirty="0">
                <a:solidFill>
                  <a:srgbClr val="000000"/>
                </a:solidFill>
                <a:highlight>
                  <a:srgbClr val="FFFFFF"/>
                </a:highlight>
                <a:latin typeface="Consolas" panose="020B0609020204030204" pitchFamily="49" charset="0"/>
                <a:ea typeface="Times New Roman" panose="02020603050405020304" pitchFamily="18" charset="0"/>
              </a:rPr>
              <a:t>void main(void){</a:t>
            </a:r>
            <a:endParaRPr lang="nl-NL" sz="1500" dirty="0">
              <a:solidFill>
                <a:srgbClr val="000000"/>
              </a:solidFill>
              <a:latin typeface="Consolas" panose="020B0609020204030204" pitchFamily="49" charset="0"/>
              <a:ea typeface="Times New Roman" panose="02020603050405020304" pitchFamily="18" charset="0"/>
            </a:endParaRPr>
          </a:p>
          <a:p>
            <a:pPr>
              <a:spcAft>
                <a:spcPts val="0"/>
              </a:spcAft>
            </a:pPr>
            <a:r>
              <a:rPr lang="en-US" sz="1500" dirty="0">
                <a:solidFill>
                  <a:srgbClr val="000000"/>
                </a:solidFill>
                <a:highlight>
                  <a:srgbClr val="FFFFFF"/>
                </a:highlight>
                <a:latin typeface="Consolas" panose="020B0609020204030204" pitchFamily="49" charset="0"/>
                <a:ea typeface="Times New Roman" panose="02020603050405020304" pitchFamily="18" charset="0"/>
              </a:rPr>
              <a:t>	</a:t>
            </a:r>
            <a:r>
              <a:rPr lang="en-US" sz="1500" dirty="0" err="1">
                <a:solidFill>
                  <a:srgbClr val="000000"/>
                </a:solidFill>
                <a:highlight>
                  <a:srgbClr val="FFFFFF"/>
                </a:highlight>
                <a:latin typeface="Consolas" panose="020B0609020204030204" pitchFamily="49" charset="0"/>
                <a:ea typeface="Times New Roman" panose="02020603050405020304" pitchFamily="18" charset="0"/>
              </a:rPr>
              <a:t>int</a:t>
            </a:r>
            <a:r>
              <a:rPr lang="en-US" sz="1500" dirty="0">
                <a:solidFill>
                  <a:srgbClr val="000000"/>
                </a:solidFill>
                <a:highlight>
                  <a:srgbClr val="FFFFFF"/>
                </a:highlight>
                <a:latin typeface="Consolas" panose="020B0609020204030204" pitchFamily="49" charset="0"/>
                <a:ea typeface="Times New Roman" panose="02020603050405020304" pitchFamily="18" charset="0"/>
              </a:rPr>
              <a:t> w = 7, x = 5, y = 3, z = 4;</a:t>
            </a:r>
            <a:endParaRPr lang="nl-NL" sz="1500" dirty="0">
              <a:solidFill>
                <a:srgbClr val="000000"/>
              </a:solidFill>
              <a:latin typeface="Consolas" panose="020B0609020204030204" pitchFamily="49" charset="0"/>
              <a:ea typeface="Times New Roman" panose="02020603050405020304" pitchFamily="18" charset="0"/>
            </a:endParaRPr>
          </a:p>
          <a:p>
            <a:pPr>
              <a:spcAft>
                <a:spcPts val="0"/>
              </a:spcAft>
            </a:pPr>
            <a:r>
              <a:rPr lang="en-US" sz="1500" dirty="0">
                <a:solidFill>
                  <a:srgbClr val="000000"/>
                </a:solidFill>
                <a:highlight>
                  <a:srgbClr val="FFFFFF"/>
                </a:highlight>
                <a:latin typeface="Consolas" panose="020B0609020204030204" pitchFamily="49" charset="0"/>
                <a:ea typeface="Times New Roman" panose="02020603050405020304" pitchFamily="18" charset="0"/>
              </a:rPr>
              <a:t> </a:t>
            </a:r>
            <a:endParaRPr lang="nl-NL" sz="1500" dirty="0">
              <a:solidFill>
                <a:srgbClr val="000000"/>
              </a:solidFill>
              <a:latin typeface="Consolas" panose="020B0609020204030204" pitchFamily="49" charset="0"/>
              <a:ea typeface="Times New Roman" panose="02020603050405020304" pitchFamily="18" charset="0"/>
            </a:endParaRPr>
          </a:p>
          <a:p>
            <a:pPr>
              <a:spcAft>
                <a:spcPts val="0"/>
              </a:spcAft>
            </a:pPr>
            <a:r>
              <a:rPr lang="en-US" sz="1500" dirty="0">
                <a:solidFill>
                  <a:srgbClr val="000000"/>
                </a:solidFill>
                <a:highlight>
                  <a:srgbClr val="FFFFFF"/>
                </a:highlight>
                <a:latin typeface="Consolas" panose="020B0609020204030204" pitchFamily="49" charset="0"/>
                <a:ea typeface="Times New Roman" panose="02020603050405020304" pitchFamily="18" charset="0"/>
              </a:rPr>
              <a:t>	z -= x % y;</a:t>
            </a:r>
            <a:endParaRPr lang="nl-NL" sz="1500" dirty="0">
              <a:solidFill>
                <a:srgbClr val="000000"/>
              </a:solidFill>
              <a:latin typeface="Consolas" panose="020B0609020204030204" pitchFamily="49" charset="0"/>
              <a:ea typeface="Times New Roman" panose="02020603050405020304" pitchFamily="18" charset="0"/>
            </a:endParaRPr>
          </a:p>
          <a:p>
            <a:pPr>
              <a:spcAft>
                <a:spcPts val="0"/>
              </a:spcAft>
            </a:pPr>
            <a:r>
              <a:rPr lang="en-US" sz="1500" dirty="0">
                <a:solidFill>
                  <a:srgbClr val="000000"/>
                </a:solidFill>
                <a:highlight>
                  <a:srgbClr val="FFFFFF"/>
                </a:highlight>
                <a:latin typeface="Consolas" panose="020B0609020204030204" pitchFamily="49" charset="0"/>
                <a:ea typeface="Times New Roman" panose="02020603050405020304" pitchFamily="18" charset="0"/>
              </a:rPr>
              <a:t>	</a:t>
            </a:r>
            <a:r>
              <a:rPr lang="nl-NL" sz="1500" dirty="0">
                <a:solidFill>
                  <a:srgbClr val="000000"/>
                </a:solidFill>
                <a:highlight>
                  <a:srgbClr val="FFFFFF"/>
                </a:highlight>
                <a:latin typeface="Consolas" panose="020B0609020204030204" pitchFamily="49" charset="0"/>
                <a:ea typeface="Times New Roman" panose="02020603050405020304" pitchFamily="18" charset="0"/>
              </a:rPr>
              <a:t>w += </a:t>
            </a:r>
            <a:r>
              <a:rPr lang="nl-NL" sz="1500" dirty="0" err="1">
                <a:solidFill>
                  <a:srgbClr val="000000"/>
                </a:solidFill>
                <a:highlight>
                  <a:srgbClr val="FFFFFF"/>
                </a:highlight>
                <a:latin typeface="Consolas" panose="020B0609020204030204" pitchFamily="49" charset="0"/>
                <a:ea typeface="Times New Roman" panose="02020603050405020304" pitchFamily="18" charset="0"/>
              </a:rPr>
              <a:t>z</a:t>
            </a:r>
            <a:r>
              <a:rPr lang="nl-NL" sz="1500" dirty="0">
                <a:solidFill>
                  <a:srgbClr val="000000"/>
                </a:solidFill>
                <a:highlight>
                  <a:srgbClr val="FFFFFF"/>
                </a:highlight>
                <a:latin typeface="Consolas" panose="020B0609020204030204" pitchFamily="49" charset="0"/>
                <a:ea typeface="Times New Roman" panose="02020603050405020304" pitchFamily="18" charset="0"/>
              </a:rPr>
              <a:t>;</a:t>
            </a:r>
            <a:endParaRPr lang="nl-NL" sz="1500" dirty="0">
              <a:solidFill>
                <a:srgbClr val="000000"/>
              </a:solidFill>
              <a:latin typeface="Consolas" panose="020B0609020204030204" pitchFamily="49" charset="0"/>
              <a:ea typeface="Times New Roman" panose="02020603050405020304" pitchFamily="18" charset="0"/>
            </a:endParaRPr>
          </a:p>
          <a:p>
            <a:pPr>
              <a:spcAft>
                <a:spcPts val="0"/>
              </a:spcAft>
            </a:pPr>
            <a:r>
              <a:rPr lang="nl-NL" sz="1500" dirty="0">
                <a:solidFill>
                  <a:srgbClr val="000000"/>
                </a:solidFill>
                <a:highlight>
                  <a:srgbClr val="FFFFFF"/>
                </a:highlight>
                <a:latin typeface="Consolas" panose="020B0609020204030204" pitchFamily="49" charset="0"/>
                <a:ea typeface="Times New Roman" panose="02020603050405020304" pitchFamily="18" charset="0"/>
              </a:rPr>
              <a:t> </a:t>
            </a:r>
            <a:endParaRPr lang="nl-NL" sz="1500" dirty="0">
              <a:solidFill>
                <a:srgbClr val="000000"/>
              </a:solidFill>
              <a:latin typeface="Consolas" panose="020B0609020204030204" pitchFamily="49" charset="0"/>
              <a:ea typeface="Times New Roman" panose="02020603050405020304" pitchFamily="18" charset="0"/>
            </a:endParaRPr>
          </a:p>
          <a:p>
            <a:pPr>
              <a:spcAft>
                <a:spcPts val="0"/>
              </a:spcAft>
            </a:pPr>
            <a:r>
              <a:rPr lang="nl-NL" sz="1500" dirty="0">
                <a:solidFill>
                  <a:srgbClr val="000000"/>
                </a:solidFill>
                <a:highlight>
                  <a:srgbClr val="FFFFFF"/>
                </a:highlight>
                <a:latin typeface="Consolas" panose="020B0609020204030204" pitchFamily="49" charset="0"/>
                <a:ea typeface="Times New Roman" panose="02020603050405020304" pitchFamily="18" charset="0"/>
              </a:rPr>
              <a:t>	</a:t>
            </a:r>
            <a:r>
              <a:rPr lang="nl-NL" sz="1500" dirty="0" err="1">
                <a:solidFill>
                  <a:srgbClr val="000000"/>
                </a:solidFill>
                <a:highlight>
                  <a:srgbClr val="FFFFFF"/>
                </a:highlight>
                <a:latin typeface="Consolas" panose="020B0609020204030204" pitchFamily="49" charset="0"/>
                <a:ea typeface="Times New Roman" panose="02020603050405020304" pitchFamily="18" charset="0"/>
              </a:rPr>
              <a:t>gajelekker</a:t>
            </a:r>
            <a:r>
              <a:rPr lang="nl-NL" sz="1500" dirty="0">
                <a:solidFill>
                  <a:srgbClr val="000000"/>
                </a:solidFill>
                <a:highlight>
                  <a:srgbClr val="FFFFFF"/>
                </a:highlight>
                <a:latin typeface="Consolas" panose="020B0609020204030204" pitchFamily="49" charset="0"/>
                <a:ea typeface="Times New Roman" panose="02020603050405020304" pitchFamily="18" charset="0"/>
              </a:rPr>
              <a:t>(&amp;x, y, &amp;x);</a:t>
            </a:r>
            <a:endParaRPr lang="nl-NL" sz="1500" dirty="0">
              <a:solidFill>
                <a:srgbClr val="000000"/>
              </a:solidFill>
              <a:latin typeface="Consolas" panose="020B0609020204030204" pitchFamily="49" charset="0"/>
              <a:ea typeface="Times New Roman" panose="02020603050405020304" pitchFamily="18" charset="0"/>
            </a:endParaRPr>
          </a:p>
          <a:p>
            <a:pPr>
              <a:spcAft>
                <a:spcPts val="0"/>
              </a:spcAft>
            </a:pPr>
            <a:r>
              <a:rPr lang="nl-NL" sz="1500" dirty="0">
                <a:solidFill>
                  <a:srgbClr val="000000"/>
                </a:solidFill>
                <a:highlight>
                  <a:srgbClr val="FFFFFF"/>
                </a:highlight>
                <a:latin typeface="Consolas" panose="020B0609020204030204" pitchFamily="49" charset="0"/>
                <a:ea typeface="Times New Roman" panose="02020603050405020304" pitchFamily="18" charset="0"/>
              </a:rPr>
              <a:t> </a:t>
            </a:r>
            <a:endParaRPr lang="nl-NL" sz="1500" dirty="0">
              <a:solidFill>
                <a:srgbClr val="000000"/>
              </a:solidFill>
              <a:latin typeface="Consolas" panose="020B0609020204030204" pitchFamily="49" charset="0"/>
              <a:ea typeface="Times New Roman" panose="02020603050405020304" pitchFamily="18" charset="0"/>
            </a:endParaRPr>
          </a:p>
          <a:p>
            <a:pPr>
              <a:spcAft>
                <a:spcPts val="0"/>
              </a:spcAft>
            </a:pPr>
            <a:r>
              <a:rPr lang="nl-NL" sz="1500" dirty="0">
                <a:solidFill>
                  <a:srgbClr val="000000"/>
                </a:solidFill>
                <a:highlight>
                  <a:srgbClr val="FFFFFF"/>
                </a:highlight>
                <a:latin typeface="Consolas" panose="020B0609020204030204" pitchFamily="49" charset="0"/>
                <a:ea typeface="Times New Roman" panose="02020603050405020304" pitchFamily="18" charset="0"/>
              </a:rPr>
              <a:t>	</a:t>
            </a:r>
            <a:r>
              <a:rPr lang="en-US" sz="1500" dirty="0" err="1">
                <a:solidFill>
                  <a:srgbClr val="000000"/>
                </a:solidFill>
                <a:highlight>
                  <a:srgbClr val="FFFFFF"/>
                </a:highlight>
                <a:latin typeface="Consolas" panose="020B0609020204030204" pitchFamily="49" charset="0"/>
                <a:ea typeface="Times New Roman" panose="02020603050405020304" pitchFamily="18" charset="0"/>
              </a:rPr>
              <a:t>printf</a:t>
            </a:r>
            <a:r>
              <a:rPr lang="en-US" sz="1500" dirty="0">
                <a:solidFill>
                  <a:srgbClr val="000000"/>
                </a:solidFill>
                <a:highlight>
                  <a:srgbClr val="FFFFFF"/>
                </a:highlight>
                <a:latin typeface="Consolas" panose="020B0609020204030204" pitchFamily="49" charset="0"/>
                <a:ea typeface="Times New Roman" panose="02020603050405020304" pitchFamily="18" charset="0"/>
              </a:rPr>
              <a:t>("%d %d %d %d", z, x, y, w);</a:t>
            </a:r>
            <a:endParaRPr lang="nl-NL" sz="1500" dirty="0">
              <a:solidFill>
                <a:srgbClr val="000000"/>
              </a:solidFill>
              <a:latin typeface="Consolas" panose="020B0609020204030204" pitchFamily="49" charset="0"/>
              <a:ea typeface="Times New Roman" panose="02020603050405020304" pitchFamily="18" charset="0"/>
            </a:endParaRPr>
          </a:p>
          <a:p>
            <a:pPr>
              <a:spcAft>
                <a:spcPts val="0"/>
              </a:spcAft>
            </a:pPr>
            <a:r>
              <a:rPr lang="en-US" sz="1500" dirty="0">
                <a:solidFill>
                  <a:srgbClr val="000000"/>
                </a:solidFill>
                <a:highlight>
                  <a:srgbClr val="FFFFFF"/>
                </a:highlight>
                <a:latin typeface="Consolas" panose="020B0609020204030204" pitchFamily="49" charset="0"/>
                <a:ea typeface="Times New Roman" panose="02020603050405020304" pitchFamily="18" charset="0"/>
              </a:rPr>
              <a:t>	</a:t>
            </a:r>
            <a:r>
              <a:rPr lang="en-US" sz="1500" dirty="0" err="1">
                <a:solidFill>
                  <a:srgbClr val="000000"/>
                </a:solidFill>
                <a:highlight>
                  <a:srgbClr val="FFFFFF"/>
                </a:highlight>
                <a:latin typeface="Consolas" panose="020B0609020204030204" pitchFamily="49" charset="0"/>
                <a:ea typeface="Times New Roman" panose="02020603050405020304" pitchFamily="18" charset="0"/>
              </a:rPr>
              <a:t>getchar</a:t>
            </a:r>
            <a:r>
              <a:rPr lang="en-US" sz="1500" dirty="0">
                <a:solidFill>
                  <a:srgbClr val="000000"/>
                </a:solidFill>
                <a:highlight>
                  <a:srgbClr val="FFFFFF"/>
                </a:highlight>
                <a:latin typeface="Consolas" panose="020B0609020204030204" pitchFamily="49" charset="0"/>
                <a:ea typeface="Times New Roman" panose="02020603050405020304" pitchFamily="18" charset="0"/>
              </a:rPr>
              <a:t>();</a:t>
            </a:r>
            <a:endParaRPr lang="nl-NL" sz="1500" dirty="0">
              <a:solidFill>
                <a:srgbClr val="000000"/>
              </a:solidFill>
              <a:latin typeface="Consolas" panose="020B0609020204030204" pitchFamily="49" charset="0"/>
              <a:ea typeface="Times New Roman" panose="02020603050405020304" pitchFamily="18" charset="0"/>
            </a:endParaRPr>
          </a:p>
          <a:p>
            <a:pPr>
              <a:spcAft>
                <a:spcPts val="0"/>
              </a:spcAft>
            </a:pPr>
            <a:r>
              <a:rPr lang="en-US" sz="1500" dirty="0">
                <a:solidFill>
                  <a:srgbClr val="000000"/>
                </a:solidFill>
                <a:highlight>
                  <a:srgbClr val="FFFFFF"/>
                </a:highlight>
                <a:latin typeface="Consolas" panose="020B0609020204030204" pitchFamily="49" charset="0"/>
                <a:ea typeface="Times New Roman" panose="02020603050405020304" pitchFamily="18" charset="0"/>
              </a:rPr>
              <a:t>}</a:t>
            </a:r>
            <a:endParaRPr lang="nl-NL" sz="1500" dirty="0">
              <a:solidFill>
                <a:srgbClr val="000000"/>
              </a:solidFill>
              <a:effectLst/>
              <a:latin typeface="Consolas" panose="020B0609020204030204" pitchFamily="49" charset="0"/>
              <a:ea typeface="Times New Roman" panose="02020603050405020304" pitchFamily="18" charset="0"/>
            </a:endParaRPr>
          </a:p>
        </p:txBody>
      </p:sp>
      <p:sp>
        <p:nvSpPr>
          <p:cNvPr id="9" name="Rechthoek 8"/>
          <p:cNvSpPr/>
          <p:nvPr/>
        </p:nvSpPr>
        <p:spPr>
          <a:xfrm>
            <a:off x="4716016" y="3081694"/>
            <a:ext cx="3671666" cy="83099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dirty="0" err="1" smtClean="0">
                <a:ln/>
                <a:solidFill>
                  <a:schemeClr val="accent6">
                    <a:lumMod val="75000"/>
                  </a:schemeClr>
                </a:solidFill>
                <a:effectLst>
                  <a:glow rad="101600">
                    <a:schemeClr val="accent6">
                      <a:satMod val="175000"/>
                      <a:alpha val="40000"/>
                    </a:schemeClr>
                  </a:glow>
                </a:effectLst>
              </a:rPr>
              <a:t>Zelfstudie</a:t>
            </a:r>
            <a:r>
              <a:rPr lang="en-US" sz="4800" b="1" dirty="0" smtClean="0">
                <a:ln/>
                <a:solidFill>
                  <a:schemeClr val="accent6">
                    <a:lumMod val="75000"/>
                  </a:schemeClr>
                </a:solidFill>
                <a:effectLst>
                  <a:glow rad="101600">
                    <a:schemeClr val="accent6">
                      <a:satMod val="175000"/>
                      <a:alpha val="40000"/>
                    </a:schemeClr>
                  </a:glow>
                </a:effectLst>
              </a:rPr>
              <a:t>!</a:t>
            </a:r>
            <a:endParaRPr lang="nl-NL" sz="4800" b="1" dirty="0">
              <a:ln/>
              <a:solidFill>
                <a:schemeClr val="accent6">
                  <a:lumMod val="75000"/>
                </a:schemeClr>
              </a:solidFill>
              <a:effectLst>
                <a:glow rad="101600">
                  <a:schemeClr val="accent6">
                    <a:satMod val="175000"/>
                    <a:alpha val="40000"/>
                  </a:schemeClr>
                </a:glow>
              </a:effectLst>
            </a:endParaRPr>
          </a:p>
        </p:txBody>
      </p:sp>
      <p:sp>
        <p:nvSpPr>
          <p:cNvPr id="10" name="Toelichting met afgeronde rechthoek 9"/>
          <p:cNvSpPr/>
          <p:nvPr/>
        </p:nvSpPr>
        <p:spPr>
          <a:xfrm>
            <a:off x="5662282" y="4436889"/>
            <a:ext cx="2448272" cy="936104"/>
          </a:xfrm>
          <a:prstGeom prst="wedgeRoundRectCallout">
            <a:avLst>
              <a:gd name="adj1" fmla="val -94094"/>
              <a:gd name="adj2" fmla="val 72519"/>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Maak</a:t>
            </a:r>
            <a:r>
              <a:rPr lang="en-US" dirty="0" smtClean="0">
                <a:solidFill>
                  <a:sysClr val="windowText" lastClr="000000"/>
                </a:solidFill>
              </a:rPr>
              <a:t> de </a:t>
            </a:r>
            <a:r>
              <a:rPr lang="en-US" dirty="0" err="1" smtClean="0">
                <a:solidFill>
                  <a:sysClr val="windowText" lastClr="000000"/>
                </a:solidFill>
              </a:rPr>
              <a:t>opgave</a:t>
            </a:r>
            <a:r>
              <a:rPr lang="en-US" dirty="0" smtClean="0">
                <a:solidFill>
                  <a:sysClr val="windowText" lastClr="000000"/>
                </a:solidFill>
              </a:rPr>
              <a:t> op </a:t>
            </a:r>
            <a:r>
              <a:rPr lang="en-US" dirty="0" err="1" smtClean="0">
                <a:solidFill>
                  <a:sysClr val="windowText" lastClr="000000"/>
                </a:solidFill>
              </a:rPr>
              <a:t>papier</a:t>
            </a:r>
            <a:r>
              <a:rPr lang="en-US" dirty="0" smtClean="0">
                <a:solidFill>
                  <a:sysClr val="windowText" lastClr="000000"/>
                </a:solidFill>
              </a:rPr>
              <a:t> (net </a:t>
            </a:r>
            <a:r>
              <a:rPr lang="en-US" dirty="0" err="1" smtClean="0">
                <a:solidFill>
                  <a:sysClr val="windowText" lastClr="000000"/>
                </a:solidFill>
              </a:rPr>
              <a:t>als</a:t>
            </a:r>
            <a:r>
              <a:rPr lang="en-US" dirty="0" smtClean="0">
                <a:solidFill>
                  <a:sysClr val="windowText" lastClr="000000"/>
                </a:solidFill>
              </a:rPr>
              <a:t> op het </a:t>
            </a:r>
            <a:r>
              <a:rPr lang="en-US" dirty="0" err="1" smtClean="0">
                <a:solidFill>
                  <a:sysClr val="windowText" lastClr="000000"/>
                </a:solidFill>
              </a:rPr>
              <a:t>tentamen</a:t>
            </a:r>
            <a:r>
              <a:rPr lang="en-US" dirty="0" smtClean="0">
                <a:solidFill>
                  <a:sysClr val="windowText" lastClr="000000"/>
                </a:solidFill>
              </a:rPr>
              <a:t>)</a:t>
            </a:r>
            <a:endParaRPr lang="nl-NL" dirty="0" err="1" smtClean="0">
              <a:solidFill>
                <a:sysClr val="windowText" lastClr="000000"/>
              </a:solidFill>
            </a:endParaRPr>
          </a:p>
        </p:txBody>
      </p:sp>
      <p:sp>
        <p:nvSpPr>
          <p:cNvPr id="3" name="Actieknop: Informatie 2">
            <a:hlinkClick r:id="rId3" action="ppaction://hlinksldjump" highlightClick="1"/>
          </p:cNvPr>
          <p:cNvSpPr/>
          <p:nvPr/>
        </p:nvSpPr>
        <p:spPr>
          <a:xfrm>
            <a:off x="4392000" y="6498000"/>
            <a:ext cx="360000" cy="360000"/>
          </a:xfrm>
          <a:prstGeom prst="actionButtonInformation">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dirty="0" err="1" smtClean="0">
              <a:solidFill>
                <a:sysClr val="windowText" lastClr="000000"/>
              </a:solidFill>
            </a:endParaRPr>
          </a:p>
        </p:txBody>
      </p:sp>
    </p:spTree>
    <p:extLst>
      <p:ext uri="{BB962C8B-B14F-4D97-AF65-F5344CB8AC3E}">
        <p14:creationId xmlns:p14="http://schemas.microsoft.com/office/powerpoint/2010/main" val="41226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9"/>
                                        </p:tgtEl>
                                      </p:cBhvr>
                                    </p:animEffect>
                                    <p:animScale>
                                      <p:cBhvr>
                                        <p:cTn id="7" dur="5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Antwoord</a:t>
            </a:r>
            <a:endParaRPr lang="nl-NL" dirty="0"/>
          </a:p>
        </p:txBody>
      </p:sp>
      <p:sp>
        <p:nvSpPr>
          <p:cNvPr id="3" name="Tijdelijke aanduiding voor inhoud 2"/>
          <p:cNvSpPr>
            <a:spLocks noGrp="1"/>
          </p:cNvSpPr>
          <p:nvPr>
            <p:ph idx="1"/>
          </p:nvPr>
        </p:nvSpPr>
        <p:spPr/>
        <p:txBody>
          <a:bodyPr/>
          <a:lstStyle/>
          <a:p>
            <a:r>
              <a:rPr lang="en-US" dirty="0" err="1" smtClean="0"/>
              <a:t>Antwoord</a:t>
            </a:r>
            <a:r>
              <a:rPr lang="en-US" dirty="0" smtClean="0"/>
              <a:t>:</a:t>
            </a:r>
          </a:p>
          <a:p>
            <a:pPr lvl="1"/>
            <a:r>
              <a:rPr lang="nl-NL" i="1" dirty="0"/>
              <a:t>2</a:t>
            </a:r>
            <a:r>
              <a:rPr lang="nl-NL" i="1" dirty="0" smtClean="0"/>
              <a:t> </a:t>
            </a:r>
            <a:r>
              <a:rPr lang="nl-NL" i="1" dirty="0"/>
              <a:t>9</a:t>
            </a:r>
            <a:r>
              <a:rPr lang="nl-NL" i="1" dirty="0" smtClean="0"/>
              <a:t> </a:t>
            </a:r>
            <a:r>
              <a:rPr lang="nl-NL" i="1" dirty="0"/>
              <a:t>3</a:t>
            </a:r>
            <a:r>
              <a:rPr lang="nl-NL" i="1" dirty="0" smtClean="0"/>
              <a:t> </a:t>
            </a:r>
            <a:r>
              <a:rPr lang="nl-NL" i="1" dirty="0"/>
              <a:t>9</a:t>
            </a:r>
            <a:endParaRPr lang="nl-NL" dirty="0"/>
          </a:p>
          <a:p>
            <a:pPr marL="457200" lvl="1" indent="0">
              <a:buNone/>
            </a:pPr>
            <a:endParaRPr lang="nl-NL" dirty="0"/>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138</a:t>
            </a:fld>
            <a:endParaRPr lang="en-US" dirty="0"/>
          </a:p>
        </p:txBody>
      </p:sp>
    </p:spTree>
    <p:extLst>
      <p:ext uri="{BB962C8B-B14F-4D97-AF65-F5344CB8AC3E}">
        <p14:creationId xmlns:p14="http://schemas.microsoft.com/office/powerpoint/2010/main" val="2865987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subTitle" sz="quarter" idx="1"/>
          </p:nvPr>
        </p:nvSpPr>
        <p:spPr>
          <a:solidFill>
            <a:schemeClr val="bg1"/>
          </a:solidFill>
        </p:spPr>
        <p:txBody>
          <a:bodyPr/>
          <a:lstStyle/>
          <a:p>
            <a:r>
              <a:rPr lang="en-US" dirty="0" smtClean="0"/>
              <a:t>Arrays</a:t>
            </a:r>
            <a:endParaRPr lang="nl-NL" dirty="0" smtClean="0"/>
          </a:p>
        </p:txBody>
      </p:sp>
      <p:sp>
        <p:nvSpPr>
          <p:cNvPr id="4" name="Tekstvak 3"/>
          <p:cNvSpPr txBox="1"/>
          <p:nvPr/>
        </p:nvSpPr>
        <p:spPr>
          <a:xfrm>
            <a:off x="5637535" y="260648"/>
            <a:ext cx="360040" cy="769441"/>
          </a:xfrm>
          <a:prstGeom prst="rect">
            <a:avLst/>
          </a:prstGeom>
          <a:noFill/>
        </p:spPr>
        <p:txBody>
          <a:bodyPr wrap="square" rtlCol="0">
            <a:spAutoFit/>
          </a:bodyPr>
          <a:lstStyle/>
          <a:p>
            <a:r>
              <a:rPr lang="en-US" sz="4400" b="1" dirty="0" smtClean="0">
                <a:solidFill>
                  <a:schemeClr val="bg1">
                    <a:lumMod val="50000"/>
                  </a:schemeClr>
                </a:solidFill>
              </a:rPr>
              <a:t>8</a:t>
            </a:r>
            <a:endParaRPr lang="nl-NL" sz="4400" b="1" dirty="0">
              <a:solidFill>
                <a:schemeClr val="bg1">
                  <a:lumMod val="50000"/>
                </a:schemeClr>
              </a:solidFill>
            </a:endParaRPr>
          </a:p>
        </p:txBody>
      </p:sp>
    </p:spTree>
    <p:extLst>
      <p:ext uri="{BB962C8B-B14F-4D97-AF65-F5344CB8AC3E}">
        <p14:creationId xmlns:p14="http://schemas.microsoft.com/office/powerpoint/2010/main" val="17272299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4.bp.blogspot.com/_uNi_xhL8KwQ/S-OdKF26FnI/AAAAAAAAFqI/SxAaCQok3yo/s1600/032503_ermey_header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402" y="2924944"/>
            <a:ext cx="3827054" cy="4084905"/>
          </a:xfrm>
          <a:prstGeom prst="rect">
            <a:avLst/>
          </a:prstGeom>
          <a:noFill/>
          <a:extLst>
            <a:ext uri="{909E8E84-426E-40DD-AFC4-6F175D3DCCD1}">
              <a14:hiddenFill xmlns:a14="http://schemas.microsoft.com/office/drawing/2010/main">
                <a:solidFill>
                  <a:srgbClr val="FFFFFF"/>
                </a:solidFill>
              </a14:hiddenFill>
            </a:ext>
          </a:extLst>
        </p:spPr>
      </p:pic>
      <p:sp>
        <p:nvSpPr>
          <p:cNvPr id="9219" name="Rectangle 2"/>
          <p:cNvSpPr>
            <a:spLocks noGrp="1" noChangeArrowheads="1"/>
          </p:cNvSpPr>
          <p:nvPr>
            <p:ph type="title"/>
          </p:nvPr>
        </p:nvSpPr>
        <p:spPr/>
        <p:txBody>
          <a:bodyPr>
            <a:normAutofit/>
          </a:bodyPr>
          <a:lstStyle/>
          <a:p>
            <a:r>
              <a:rPr lang="nl-NL" dirty="0" smtClean="0"/>
              <a:t>Wat is programmeren?</a:t>
            </a:r>
          </a:p>
        </p:txBody>
      </p:sp>
      <p:sp>
        <p:nvSpPr>
          <p:cNvPr id="1212419" name="Rectangle 3"/>
          <p:cNvSpPr>
            <a:spLocks noGrp="1" noChangeArrowheads="1"/>
          </p:cNvSpPr>
          <p:nvPr>
            <p:ph idx="1"/>
          </p:nvPr>
        </p:nvSpPr>
        <p:spPr/>
        <p:txBody>
          <a:bodyPr>
            <a:normAutofit fontScale="92500" lnSpcReduction="10000"/>
          </a:bodyPr>
          <a:lstStyle/>
          <a:p>
            <a:r>
              <a:rPr lang="nl-NL" dirty="0" smtClean="0"/>
              <a:t>Een programma verteld een computer wat die moet doen.</a:t>
            </a:r>
          </a:p>
          <a:p>
            <a:r>
              <a:rPr lang="nl-NL" dirty="0" smtClean="0"/>
              <a:t>Welke basisbewerkingen zijn er?</a:t>
            </a:r>
          </a:p>
          <a:p>
            <a:pPr lvl="1"/>
            <a:r>
              <a:rPr lang="nl-NL" dirty="0" smtClean="0"/>
              <a:t>Lezen en schrijven (invoer en uitvoer)</a:t>
            </a:r>
          </a:p>
          <a:p>
            <a:pPr lvl="1"/>
            <a:r>
              <a:rPr lang="nl-NL" dirty="0" smtClean="0"/>
              <a:t>Onthouden (variabelen)</a:t>
            </a:r>
          </a:p>
          <a:p>
            <a:pPr lvl="1"/>
            <a:r>
              <a:rPr lang="nl-NL" dirty="0" smtClean="0"/>
              <a:t>Rekenen</a:t>
            </a:r>
          </a:p>
          <a:p>
            <a:pPr lvl="1"/>
            <a:r>
              <a:rPr lang="nl-NL" dirty="0" smtClean="0"/>
              <a:t>Herhalen</a:t>
            </a:r>
          </a:p>
          <a:p>
            <a:pPr lvl="1"/>
            <a:r>
              <a:rPr lang="nl-NL" dirty="0" smtClean="0"/>
              <a:t>Beslissen</a:t>
            </a:r>
            <a:endParaRPr lang="nl-NL" sz="2000" dirty="0"/>
          </a:p>
          <a:p>
            <a:pPr lvl="1"/>
            <a:endParaRPr lang="en-US" sz="2000" dirty="0" smtClean="0"/>
          </a:p>
          <a:p>
            <a:pPr lvl="1"/>
            <a:endParaRPr lang="nl-NL" sz="2000" dirty="0" smtClean="0"/>
          </a:p>
          <a:p>
            <a:pPr lvl="1"/>
            <a:r>
              <a:rPr lang="nl-NL" dirty="0" smtClean="0"/>
              <a:t>Delegeren (verdeel en heers </a:t>
            </a:r>
            <a:r>
              <a:rPr lang="nl-NL" dirty="0" smtClean="0">
                <a:sym typeface="Wingdings" pitchFamily="2" charset="2"/>
              </a:rPr>
              <a:t> functies)</a:t>
            </a:r>
          </a:p>
          <a:p>
            <a:pPr lvl="1"/>
            <a:r>
              <a:rPr lang="nl-NL" dirty="0" smtClean="0">
                <a:sym typeface="Wingdings" pitchFamily="2" charset="2"/>
              </a:rPr>
              <a:t>Structureren (array en </a:t>
            </a:r>
            <a:r>
              <a:rPr lang="nl-NL" dirty="0" err="1" smtClean="0">
                <a:sym typeface="Wingdings" pitchFamily="2" charset="2"/>
              </a:rPr>
              <a:t>struct</a:t>
            </a:r>
            <a:r>
              <a:rPr lang="nl-NL" dirty="0" smtClean="0">
                <a:sym typeface="Wingdings" pitchFamily="2" charset="2"/>
              </a:rPr>
              <a:t>)</a:t>
            </a:r>
            <a:endParaRPr lang="nl-NL" dirty="0" smtClean="0"/>
          </a:p>
        </p:txBody>
      </p:sp>
      <p:sp>
        <p:nvSpPr>
          <p:cNvPr id="1212421" name="AutoShape 5"/>
          <p:cNvSpPr>
            <a:spLocks/>
          </p:cNvSpPr>
          <p:nvPr/>
        </p:nvSpPr>
        <p:spPr bwMode="auto">
          <a:xfrm>
            <a:off x="6012160" y="5072087"/>
            <a:ext cx="212344" cy="445145"/>
          </a:xfrm>
          <a:prstGeom prst="rightBrace">
            <a:avLst>
              <a:gd name="adj1" fmla="val 27164"/>
              <a:gd name="adj2" fmla="val 50000"/>
            </a:avLst>
          </a:prstGeom>
          <a:ln>
            <a:headEnd/>
            <a:tailEnd/>
          </a:ln>
          <a:extLst/>
        </p:spPr>
        <p:style>
          <a:lnRef idx="3">
            <a:schemeClr val="dk1"/>
          </a:lnRef>
          <a:fillRef idx="0">
            <a:schemeClr val="dk1"/>
          </a:fillRef>
          <a:effectRef idx="2">
            <a:schemeClr val="dk1"/>
          </a:effectRef>
          <a:fontRef idx="minor">
            <a:schemeClr val="tx1"/>
          </a:fontRef>
        </p:style>
        <p:txBody>
          <a:bodyPr wrap="none" anchor="ctr"/>
          <a:lstStyle/>
          <a:p>
            <a:pPr marL="342900" indent="-342900">
              <a:spcBef>
                <a:spcPct val="20000"/>
              </a:spcBef>
              <a:buClr>
                <a:schemeClr val="hlink"/>
              </a:buClr>
              <a:buSzPct val="90000"/>
              <a:buFont typeface="Wingdings" pitchFamily="2" charset="2"/>
              <a:buChar char="l"/>
            </a:pPr>
            <a:endParaRPr lang="nl-NL" sz="2500" dirty="0">
              <a:solidFill>
                <a:schemeClr val="bg1"/>
              </a:solidFill>
              <a:latin typeface="Calibri" pitchFamily="34" charset="0"/>
            </a:endParaRPr>
          </a:p>
        </p:txBody>
      </p:sp>
      <p:sp>
        <p:nvSpPr>
          <p:cNvPr id="1212422" name="Text Box 6"/>
          <p:cNvSpPr txBox="1">
            <a:spLocks noChangeArrowheads="1"/>
          </p:cNvSpPr>
          <p:nvPr/>
        </p:nvSpPr>
        <p:spPr bwMode="auto">
          <a:xfrm>
            <a:off x="6184048" y="5064800"/>
            <a:ext cx="2406428" cy="90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spcBef>
                <a:spcPct val="20000"/>
              </a:spcBef>
              <a:buClr>
                <a:schemeClr val="hlink"/>
              </a:buClr>
              <a:buSzPct val="90000"/>
              <a:buFont typeface="Wingdings" pitchFamily="2" charset="2"/>
              <a:buNone/>
            </a:pPr>
            <a:r>
              <a:rPr lang="nl-NL" b="1" dirty="0">
                <a:solidFill>
                  <a:schemeClr val="bg1"/>
                </a:solidFill>
                <a:latin typeface="+mn-lt"/>
              </a:rPr>
              <a:t>Vooral bij grotere</a:t>
            </a:r>
          </a:p>
          <a:p>
            <a:pPr algn="l">
              <a:spcBef>
                <a:spcPct val="20000"/>
              </a:spcBef>
              <a:buClr>
                <a:schemeClr val="hlink"/>
              </a:buClr>
              <a:buSzPct val="90000"/>
              <a:buFont typeface="Wingdings" pitchFamily="2" charset="2"/>
              <a:buNone/>
            </a:pPr>
            <a:r>
              <a:rPr lang="nl-NL" b="1" dirty="0">
                <a:solidFill>
                  <a:schemeClr val="bg1"/>
                </a:solidFill>
                <a:latin typeface="+mn-lt"/>
              </a:rPr>
              <a:t>programma’s</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14</a:t>
            </a:fld>
            <a:endParaRPr lang="en-US" dirty="0"/>
          </a:p>
        </p:txBody>
      </p:sp>
    </p:spTree>
    <p:extLst>
      <p:ext uri="{BB962C8B-B14F-4D97-AF65-F5344CB8AC3E}">
        <p14:creationId xmlns:p14="http://schemas.microsoft.com/office/powerpoint/2010/main" val="316844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2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2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2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2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2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124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124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12419">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12419">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29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124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12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419" grpId="0" uiExpand="1" build="p"/>
      <p:bldP spid="1212421" grpId="0" animBg="1"/>
      <p:bldP spid="121242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p:txBody>
          <a:bodyPr>
            <a:normAutofit/>
          </a:bodyPr>
          <a:lstStyle/>
          <a:p>
            <a:r>
              <a:rPr lang="nl-NL" smtClean="0"/>
              <a:t>Array</a:t>
            </a:r>
          </a:p>
        </p:txBody>
      </p:sp>
      <p:sp>
        <p:nvSpPr>
          <p:cNvPr id="97284" name="Rectangle 3"/>
          <p:cNvSpPr>
            <a:spLocks noGrp="1" noChangeArrowheads="1"/>
          </p:cNvSpPr>
          <p:nvPr>
            <p:ph idx="1"/>
          </p:nvPr>
        </p:nvSpPr>
        <p:spPr/>
        <p:txBody>
          <a:bodyPr>
            <a:normAutofit/>
          </a:bodyPr>
          <a:lstStyle/>
          <a:p>
            <a:r>
              <a:rPr lang="nl-NL" dirty="0" smtClean="0"/>
              <a:t>Meerdere variabelen van </a:t>
            </a:r>
            <a:r>
              <a:rPr lang="nl-NL" dirty="0" smtClean="0">
                <a:solidFill>
                  <a:schemeClr val="hlink"/>
                </a:solidFill>
              </a:rPr>
              <a:t>hetzelfde</a:t>
            </a:r>
            <a:r>
              <a:rPr lang="nl-NL" dirty="0" smtClean="0"/>
              <a:t> </a:t>
            </a:r>
            <a:r>
              <a:rPr lang="nl-NL" dirty="0" smtClean="0">
                <a:solidFill>
                  <a:schemeClr val="accent2"/>
                </a:solidFill>
              </a:rPr>
              <a:t>type</a:t>
            </a:r>
            <a:r>
              <a:rPr lang="nl-NL" dirty="0" smtClean="0"/>
              <a:t> kun je samennemen in één </a:t>
            </a:r>
            <a:r>
              <a:rPr lang="nl-NL" dirty="0" smtClean="0">
                <a:solidFill>
                  <a:schemeClr val="hlink"/>
                </a:solidFill>
              </a:rPr>
              <a:t>array</a:t>
            </a:r>
            <a:r>
              <a:rPr lang="nl-NL" dirty="0" smtClean="0"/>
              <a:t> variabele.</a:t>
            </a:r>
          </a:p>
          <a:p>
            <a:r>
              <a:rPr lang="nl-NL" dirty="0" smtClean="0"/>
              <a:t>Stel in een </a:t>
            </a:r>
            <a:r>
              <a:rPr lang="nl-NL" dirty="0" err="1" smtClean="0"/>
              <a:t>embedded</a:t>
            </a:r>
            <a:r>
              <a:rPr lang="nl-NL" dirty="0" smtClean="0"/>
              <a:t> systeem wordt ieder uur de temperatuur gemeten en opgeslagen.</a:t>
            </a:r>
          </a:p>
          <a:p>
            <a:pPr lvl="1"/>
            <a:r>
              <a:rPr lang="nl-NL" dirty="0" smtClean="0"/>
              <a:t>Aparte variabele voor elk uur: </a:t>
            </a:r>
            <a:br>
              <a:rPr lang="nl-NL" dirty="0" smtClean="0"/>
            </a:br>
            <a:r>
              <a:rPr lang="nl-NL" sz="2000" dirty="0" smtClean="0">
                <a:solidFill>
                  <a:schemeClr val="hlink"/>
                </a:solidFill>
                <a:latin typeface="Consolas"/>
              </a:rPr>
              <a:t>double</a:t>
            </a:r>
            <a:r>
              <a:rPr lang="nl-NL" sz="2000" dirty="0" smtClean="0">
                <a:latin typeface="Consolas"/>
              </a:rPr>
              <a:t> temp0, temp1, temp2, temp3, temp4, temp5, temp6, temp7, temp8, temp9, temp10, temp11, temp12, temp13, temp14, temp15, temp16, temp17, temp18, temp19, temp20, temp21, temp22, temp23;</a:t>
            </a:r>
          </a:p>
          <a:p>
            <a:pPr lvl="1"/>
            <a:r>
              <a:rPr lang="nl-NL" dirty="0" smtClean="0"/>
              <a:t>Array variabele:</a:t>
            </a:r>
            <a:br>
              <a:rPr lang="nl-NL" dirty="0" smtClean="0"/>
            </a:br>
            <a:r>
              <a:rPr lang="nl-NL" sz="2000" dirty="0" smtClean="0">
                <a:solidFill>
                  <a:schemeClr val="hlink"/>
                </a:solidFill>
                <a:latin typeface="Consolas"/>
              </a:rPr>
              <a:t>double</a:t>
            </a:r>
            <a:r>
              <a:rPr lang="nl-NL" sz="2000" dirty="0" smtClean="0">
                <a:latin typeface="Consolas"/>
              </a:rPr>
              <a:t> temp</a:t>
            </a:r>
            <a:r>
              <a:rPr lang="nl-NL" sz="2000" b="1" dirty="0" smtClean="0">
                <a:latin typeface="Consolas"/>
              </a:rPr>
              <a:t>[</a:t>
            </a:r>
            <a:r>
              <a:rPr lang="nl-NL" sz="2000" dirty="0" smtClean="0">
                <a:latin typeface="Consolas"/>
              </a:rPr>
              <a:t>24</a:t>
            </a:r>
            <a:r>
              <a:rPr lang="nl-NL" sz="2000" b="1" dirty="0" smtClean="0">
                <a:latin typeface="Consolas"/>
              </a:rPr>
              <a:t>]</a:t>
            </a:r>
            <a:r>
              <a:rPr lang="nl-NL" sz="2000" dirty="0" smtClean="0">
                <a:latin typeface="Consolas"/>
              </a:rPr>
              <a:t>;</a:t>
            </a:r>
            <a:endParaRPr lang="nl-NL" dirty="0" smtClean="0">
              <a:latin typeface="Consolas"/>
            </a:endParaRPr>
          </a:p>
        </p:txBody>
      </p:sp>
      <p:sp>
        <p:nvSpPr>
          <p:cNvPr id="1348612" name="Text Box 4"/>
          <p:cNvSpPr txBox="1">
            <a:spLocks noChangeArrowheads="1"/>
          </p:cNvSpPr>
          <p:nvPr/>
        </p:nvSpPr>
        <p:spPr bwMode="auto">
          <a:xfrm>
            <a:off x="5292080" y="5373688"/>
            <a:ext cx="1512168" cy="463846"/>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mn-lt"/>
              </a:rPr>
              <a:t>Voordeel?</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140</a:t>
            </a:fld>
            <a:endParaRPr lang="en-US" dirty="0"/>
          </a:p>
        </p:txBody>
      </p:sp>
    </p:spTree>
    <p:extLst>
      <p:ext uri="{BB962C8B-B14F-4D97-AF65-F5344CB8AC3E}">
        <p14:creationId xmlns:p14="http://schemas.microsoft.com/office/powerpoint/2010/main" val="133349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2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72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72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486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uiExpand="1" build="p"/>
      <p:bldP spid="1348612" grpId="0" animBg="1"/>
    </p:bld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7" name="Rectangle 2"/>
          <p:cNvSpPr>
            <a:spLocks noGrp="1" noChangeArrowheads="1"/>
          </p:cNvSpPr>
          <p:nvPr>
            <p:ph type="title"/>
          </p:nvPr>
        </p:nvSpPr>
        <p:spPr/>
        <p:txBody>
          <a:bodyPr>
            <a:normAutofit/>
          </a:bodyPr>
          <a:lstStyle/>
          <a:p>
            <a:r>
              <a:rPr lang="nl-NL" dirty="0" smtClean="0"/>
              <a:t>Array</a:t>
            </a:r>
          </a:p>
        </p:txBody>
      </p:sp>
      <p:sp>
        <p:nvSpPr>
          <p:cNvPr id="1349635" name="Rectangle 3"/>
          <p:cNvSpPr>
            <a:spLocks noGrp="1" noChangeArrowheads="1"/>
          </p:cNvSpPr>
          <p:nvPr>
            <p:ph idx="1"/>
          </p:nvPr>
        </p:nvSpPr>
        <p:spPr/>
        <p:txBody>
          <a:bodyPr>
            <a:normAutofit fontScale="92500"/>
          </a:bodyPr>
          <a:lstStyle/>
          <a:p>
            <a:r>
              <a:rPr lang="nl-NL" dirty="0" smtClean="0">
                <a:solidFill>
                  <a:schemeClr val="hlink"/>
                </a:solidFill>
                <a:latin typeface="Consolas"/>
              </a:rPr>
              <a:t>double</a:t>
            </a:r>
            <a:r>
              <a:rPr lang="nl-NL" dirty="0" smtClean="0">
                <a:latin typeface="Consolas"/>
              </a:rPr>
              <a:t> temp[24];</a:t>
            </a:r>
          </a:p>
          <a:p>
            <a:endParaRPr lang="nl-NL" dirty="0" smtClean="0"/>
          </a:p>
          <a:p>
            <a:endParaRPr lang="nl-NL" dirty="0" smtClean="0"/>
          </a:p>
          <a:p>
            <a:endParaRPr lang="nl-NL" dirty="0" smtClean="0"/>
          </a:p>
          <a:p>
            <a:endParaRPr lang="nl-NL" dirty="0" smtClean="0"/>
          </a:p>
          <a:p>
            <a:r>
              <a:rPr lang="nl-NL" dirty="0" smtClean="0"/>
              <a:t>Index begint bij </a:t>
            </a:r>
            <a:r>
              <a:rPr lang="nl-NL" dirty="0" smtClean="0">
                <a:solidFill>
                  <a:schemeClr val="hlink"/>
                </a:solidFill>
                <a:latin typeface="Consolas"/>
              </a:rPr>
              <a:t>0</a:t>
            </a:r>
            <a:r>
              <a:rPr lang="nl-NL" dirty="0" smtClean="0"/>
              <a:t>.</a:t>
            </a:r>
          </a:p>
          <a:p>
            <a:r>
              <a:rPr lang="nl-NL" dirty="0" smtClean="0"/>
              <a:t>Element kan geselecteerd worden met index operator </a:t>
            </a:r>
            <a:r>
              <a:rPr lang="nl-NL" dirty="0" smtClean="0">
                <a:solidFill>
                  <a:schemeClr val="hlink"/>
                </a:solidFill>
                <a:latin typeface="Consolas"/>
              </a:rPr>
              <a:t>[]</a:t>
            </a:r>
          </a:p>
          <a:p>
            <a:pPr lvl="1"/>
            <a:r>
              <a:rPr lang="nl-NL" dirty="0" smtClean="0">
                <a:latin typeface="Consolas"/>
              </a:rPr>
              <a:t>temp[2] = 4.1;</a:t>
            </a:r>
          </a:p>
          <a:p>
            <a:pPr lvl="1"/>
            <a:r>
              <a:rPr lang="nl-NL" dirty="0" smtClean="0">
                <a:latin typeface="Consolas"/>
              </a:rPr>
              <a:t>temp[16] = 3.7;</a:t>
            </a:r>
          </a:p>
          <a:p>
            <a:pPr lvl="1"/>
            <a:r>
              <a:rPr lang="nl-NL" dirty="0" smtClean="0">
                <a:latin typeface="Consolas"/>
              </a:rPr>
              <a:t>temp[12] = temp[2] + temp[16];</a:t>
            </a:r>
          </a:p>
        </p:txBody>
      </p:sp>
      <p:sp>
        <p:nvSpPr>
          <p:cNvPr id="98309" name="Rectangle 53"/>
          <p:cNvSpPr>
            <a:spLocks noChangeArrowheads="1"/>
          </p:cNvSpPr>
          <p:nvPr/>
        </p:nvSpPr>
        <p:spPr bwMode="auto">
          <a:xfrm>
            <a:off x="179388"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10" name="Rectangle 54"/>
          <p:cNvSpPr>
            <a:spLocks noChangeArrowheads="1"/>
          </p:cNvSpPr>
          <p:nvPr/>
        </p:nvSpPr>
        <p:spPr bwMode="auto">
          <a:xfrm>
            <a:off x="539750"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11" name="Rectangle 55"/>
          <p:cNvSpPr>
            <a:spLocks noChangeArrowheads="1"/>
          </p:cNvSpPr>
          <p:nvPr/>
        </p:nvSpPr>
        <p:spPr bwMode="auto">
          <a:xfrm>
            <a:off x="900113"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12" name="Rectangle 56"/>
          <p:cNvSpPr>
            <a:spLocks noChangeArrowheads="1"/>
          </p:cNvSpPr>
          <p:nvPr/>
        </p:nvSpPr>
        <p:spPr bwMode="auto">
          <a:xfrm>
            <a:off x="1260475"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13" name="Rectangle 57"/>
          <p:cNvSpPr>
            <a:spLocks noChangeArrowheads="1"/>
          </p:cNvSpPr>
          <p:nvPr/>
        </p:nvSpPr>
        <p:spPr bwMode="auto">
          <a:xfrm>
            <a:off x="1619250"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14" name="Rectangle 58"/>
          <p:cNvSpPr>
            <a:spLocks noChangeArrowheads="1"/>
          </p:cNvSpPr>
          <p:nvPr/>
        </p:nvSpPr>
        <p:spPr bwMode="auto">
          <a:xfrm>
            <a:off x="1979613"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15" name="Rectangle 59"/>
          <p:cNvSpPr>
            <a:spLocks noChangeArrowheads="1"/>
          </p:cNvSpPr>
          <p:nvPr/>
        </p:nvSpPr>
        <p:spPr bwMode="auto">
          <a:xfrm>
            <a:off x="2339975"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16" name="Rectangle 60"/>
          <p:cNvSpPr>
            <a:spLocks noChangeArrowheads="1"/>
          </p:cNvSpPr>
          <p:nvPr/>
        </p:nvSpPr>
        <p:spPr bwMode="auto">
          <a:xfrm>
            <a:off x="2700338"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17" name="Rectangle 61"/>
          <p:cNvSpPr>
            <a:spLocks noChangeArrowheads="1"/>
          </p:cNvSpPr>
          <p:nvPr/>
        </p:nvSpPr>
        <p:spPr bwMode="auto">
          <a:xfrm>
            <a:off x="3059113"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18" name="Rectangle 62"/>
          <p:cNvSpPr>
            <a:spLocks noChangeArrowheads="1"/>
          </p:cNvSpPr>
          <p:nvPr/>
        </p:nvSpPr>
        <p:spPr bwMode="auto">
          <a:xfrm>
            <a:off x="3419475"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19" name="Rectangle 63"/>
          <p:cNvSpPr>
            <a:spLocks noChangeArrowheads="1"/>
          </p:cNvSpPr>
          <p:nvPr/>
        </p:nvSpPr>
        <p:spPr bwMode="auto">
          <a:xfrm>
            <a:off x="3779838"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20" name="Rectangle 64"/>
          <p:cNvSpPr>
            <a:spLocks noChangeArrowheads="1"/>
          </p:cNvSpPr>
          <p:nvPr/>
        </p:nvSpPr>
        <p:spPr bwMode="auto">
          <a:xfrm>
            <a:off x="4140200"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21" name="Rectangle 65"/>
          <p:cNvSpPr>
            <a:spLocks noChangeArrowheads="1"/>
          </p:cNvSpPr>
          <p:nvPr/>
        </p:nvSpPr>
        <p:spPr bwMode="auto">
          <a:xfrm>
            <a:off x="4498975"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22" name="Rectangle 66"/>
          <p:cNvSpPr>
            <a:spLocks noChangeArrowheads="1"/>
          </p:cNvSpPr>
          <p:nvPr/>
        </p:nvSpPr>
        <p:spPr bwMode="auto">
          <a:xfrm>
            <a:off x="4859338"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23" name="Rectangle 67"/>
          <p:cNvSpPr>
            <a:spLocks noChangeArrowheads="1"/>
          </p:cNvSpPr>
          <p:nvPr/>
        </p:nvSpPr>
        <p:spPr bwMode="auto">
          <a:xfrm>
            <a:off x="5219700"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24" name="Rectangle 68"/>
          <p:cNvSpPr>
            <a:spLocks noChangeArrowheads="1"/>
          </p:cNvSpPr>
          <p:nvPr/>
        </p:nvSpPr>
        <p:spPr bwMode="auto">
          <a:xfrm>
            <a:off x="5580063"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25" name="Rectangle 69"/>
          <p:cNvSpPr>
            <a:spLocks noChangeArrowheads="1"/>
          </p:cNvSpPr>
          <p:nvPr/>
        </p:nvSpPr>
        <p:spPr bwMode="auto">
          <a:xfrm>
            <a:off x="5940425"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26" name="Rectangle 70"/>
          <p:cNvSpPr>
            <a:spLocks noChangeArrowheads="1"/>
          </p:cNvSpPr>
          <p:nvPr/>
        </p:nvSpPr>
        <p:spPr bwMode="auto">
          <a:xfrm>
            <a:off x="6300788"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27" name="Rectangle 71"/>
          <p:cNvSpPr>
            <a:spLocks noChangeArrowheads="1"/>
          </p:cNvSpPr>
          <p:nvPr/>
        </p:nvSpPr>
        <p:spPr bwMode="auto">
          <a:xfrm>
            <a:off x="6661150"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28" name="Rectangle 72"/>
          <p:cNvSpPr>
            <a:spLocks noChangeArrowheads="1"/>
          </p:cNvSpPr>
          <p:nvPr/>
        </p:nvSpPr>
        <p:spPr bwMode="auto">
          <a:xfrm>
            <a:off x="7021513"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29" name="Rectangle 73"/>
          <p:cNvSpPr>
            <a:spLocks noChangeArrowheads="1"/>
          </p:cNvSpPr>
          <p:nvPr/>
        </p:nvSpPr>
        <p:spPr bwMode="auto">
          <a:xfrm>
            <a:off x="7380288"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30" name="Rectangle 74"/>
          <p:cNvSpPr>
            <a:spLocks noChangeArrowheads="1"/>
          </p:cNvSpPr>
          <p:nvPr/>
        </p:nvSpPr>
        <p:spPr bwMode="auto">
          <a:xfrm>
            <a:off x="7740650"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31" name="Rectangle 75"/>
          <p:cNvSpPr>
            <a:spLocks noChangeArrowheads="1"/>
          </p:cNvSpPr>
          <p:nvPr/>
        </p:nvSpPr>
        <p:spPr bwMode="auto">
          <a:xfrm>
            <a:off x="8101013"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32" name="Rectangle 76"/>
          <p:cNvSpPr>
            <a:spLocks noChangeArrowheads="1"/>
          </p:cNvSpPr>
          <p:nvPr/>
        </p:nvSpPr>
        <p:spPr bwMode="auto">
          <a:xfrm>
            <a:off x="8461375"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98333" name="Text Box 77"/>
          <p:cNvSpPr txBox="1">
            <a:spLocks noChangeArrowheads="1"/>
          </p:cNvSpPr>
          <p:nvPr/>
        </p:nvSpPr>
        <p:spPr bwMode="auto">
          <a:xfrm>
            <a:off x="179388" y="2008145"/>
            <a:ext cx="344487"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0</a:t>
            </a:r>
          </a:p>
        </p:txBody>
      </p:sp>
      <p:sp>
        <p:nvSpPr>
          <p:cNvPr id="98334" name="Text Box 78"/>
          <p:cNvSpPr txBox="1">
            <a:spLocks noChangeArrowheads="1"/>
          </p:cNvSpPr>
          <p:nvPr/>
        </p:nvSpPr>
        <p:spPr bwMode="auto">
          <a:xfrm>
            <a:off x="539750" y="2008145"/>
            <a:ext cx="34448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1</a:t>
            </a:r>
          </a:p>
        </p:txBody>
      </p:sp>
      <p:sp>
        <p:nvSpPr>
          <p:cNvPr id="98335" name="Text Box 80"/>
          <p:cNvSpPr txBox="1">
            <a:spLocks noChangeArrowheads="1"/>
          </p:cNvSpPr>
          <p:nvPr/>
        </p:nvSpPr>
        <p:spPr bwMode="auto">
          <a:xfrm>
            <a:off x="898525" y="2008145"/>
            <a:ext cx="34448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dirty="0">
                <a:latin typeface="Consolas"/>
              </a:rPr>
              <a:t>2</a:t>
            </a:r>
          </a:p>
        </p:txBody>
      </p:sp>
      <p:sp>
        <p:nvSpPr>
          <p:cNvPr id="98336" name="Text Box 81"/>
          <p:cNvSpPr txBox="1">
            <a:spLocks noChangeArrowheads="1"/>
          </p:cNvSpPr>
          <p:nvPr/>
        </p:nvSpPr>
        <p:spPr bwMode="auto">
          <a:xfrm>
            <a:off x="1258888" y="2008145"/>
            <a:ext cx="344487"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3</a:t>
            </a:r>
          </a:p>
        </p:txBody>
      </p:sp>
      <p:sp>
        <p:nvSpPr>
          <p:cNvPr id="98337" name="Text Box 82"/>
          <p:cNvSpPr txBox="1">
            <a:spLocks noChangeArrowheads="1"/>
          </p:cNvSpPr>
          <p:nvPr/>
        </p:nvSpPr>
        <p:spPr bwMode="auto">
          <a:xfrm>
            <a:off x="1620838" y="2008145"/>
            <a:ext cx="344487"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4</a:t>
            </a:r>
          </a:p>
        </p:txBody>
      </p:sp>
      <p:sp>
        <p:nvSpPr>
          <p:cNvPr id="98338" name="Text Box 83"/>
          <p:cNvSpPr txBox="1">
            <a:spLocks noChangeArrowheads="1"/>
          </p:cNvSpPr>
          <p:nvPr/>
        </p:nvSpPr>
        <p:spPr bwMode="auto">
          <a:xfrm>
            <a:off x="1981200" y="2008145"/>
            <a:ext cx="34448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5</a:t>
            </a:r>
          </a:p>
        </p:txBody>
      </p:sp>
      <p:sp>
        <p:nvSpPr>
          <p:cNvPr id="98339" name="Text Box 84"/>
          <p:cNvSpPr txBox="1">
            <a:spLocks noChangeArrowheads="1"/>
          </p:cNvSpPr>
          <p:nvPr/>
        </p:nvSpPr>
        <p:spPr bwMode="auto">
          <a:xfrm>
            <a:off x="2339975" y="2008145"/>
            <a:ext cx="34448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6</a:t>
            </a:r>
          </a:p>
        </p:txBody>
      </p:sp>
      <p:sp>
        <p:nvSpPr>
          <p:cNvPr id="98340" name="Text Box 85"/>
          <p:cNvSpPr txBox="1">
            <a:spLocks noChangeArrowheads="1"/>
          </p:cNvSpPr>
          <p:nvPr/>
        </p:nvSpPr>
        <p:spPr bwMode="auto">
          <a:xfrm>
            <a:off x="2700338" y="2008145"/>
            <a:ext cx="344487"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7</a:t>
            </a:r>
          </a:p>
        </p:txBody>
      </p:sp>
      <p:sp>
        <p:nvSpPr>
          <p:cNvPr id="98341" name="Text Box 86"/>
          <p:cNvSpPr txBox="1">
            <a:spLocks noChangeArrowheads="1"/>
          </p:cNvSpPr>
          <p:nvPr/>
        </p:nvSpPr>
        <p:spPr bwMode="auto">
          <a:xfrm>
            <a:off x="3059113" y="2008145"/>
            <a:ext cx="344487"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8</a:t>
            </a:r>
          </a:p>
        </p:txBody>
      </p:sp>
      <p:sp>
        <p:nvSpPr>
          <p:cNvPr id="98342" name="Text Box 87"/>
          <p:cNvSpPr txBox="1">
            <a:spLocks noChangeArrowheads="1"/>
          </p:cNvSpPr>
          <p:nvPr/>
        </p:nvSpPr>
        <p:spPr bwMode="auto">
          <a:xfrm>
            <a:off x="3419475" y="2008145"/>
            <a:ext cx="34448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9</a:t>
            </a:r>
          </a:p>
        </p:txBody>
      </p:sp>
      <p:sp>
        <p:nvSpPr>
          <p:cNvPr id="98343" name="Text Box 88"/>
          <p:cNvSpPr txBox="1">
            <a:spLocks noChangeArrowheads="1"/>
          </p:cNvSpPr>
          <p:nvPr/>
        </p:nvSpPr>
        <p:spPr bwMode="auto">
          <a:xfrm>
            <a:off x="3708400" y="2008145"/>
            <a:ext cx="50323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10</a:t>
            </a:r>
          </a:p>
        </p:txBody>
      </p:sp>
      <p:sp>
        <p:nvSpPr>
          <p:cNvPr id="98344" name="Text Box 110"/>
          <p:cNvSpPr txBox="1">
            <a:spLocks noChangeArrowheads="1"/>
          </p:cNvSpPr>
          <p:nvPr/>
        </p:nvSpPr>
        <p:spPr bwMode="auto">
          <a:xfrm>
            <a:off x="4067175" y="2008145"/>
            <a:ext cx="50323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11</a:t>
            </a:r>
          </a:p>
        </p:txBody>
      </p:sp>
      <p:sp>
        <p:nvSpPr>
          <p:cNvPr id="98345" name="Text Box 111"/>
          <p:cNvSpPr txBox="1">
            <a:spLocks noChangeArrowheads="1"/>
          </p:cNvSpPr>
          <p:nvPr/>
        </p:nvSpPr>
        <p:spPr bwMode="auto">
          <a:xfrm>
            <a:off x="4429125" y="2008145"/>
            <a:ext cx="50323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12</a:t>
            </a:r>
          </a:p>
        </p:txBody>
      </p:sp>
      <p:sp>
        <p:nvSpPr>
          <p:cNvPr id="98346" name="Text Box 112"/>
          <p:cNvSpPr txBox="1">
            <a:spLocks noChangeArrowheads="1"/>
          </p:cNvSpPr>
          <p:nvPr/>
        </p:nvSpPr>
        <p:spPr bwMode="auto">
          <a:xfrm>
            <a:off x="4787900" y="2008145"/>
            <a:ext cx="50323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13</a:t>
            </a:r>
          </a:p>
        </p:txBody>
      </p:sp>
      <p:sp>
        <p:nvSpPr>
          <p:cNvPr id="98347" name="Text Box 113"/>
          <p:cNvSpPr txBox="1">
            <a:spLocks noChangeArrowheads="1"/>
          </p:cNvSpPr>
          <p:nvPr/>
        </p:nvSpPr>
        <p:spPr bwMode="auto">
          <a:xfrm>
            <a:off x="5148263" y="2008145"/>
            <a:ext cx="503237"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14</a:t>
            </a:r>
          </a:p>
        </p:txBody>
      </p:sp>
      <p:sp>
        <p:nvSpPr>
          <p:cNvPr id="98348" name="Text Box 114"/>
          <p:cNvSpPr txBox="1">
            <a:spLocks noChangeArrowheads="1"/>
          </p:cNvSpPr>
          <p:nvPr/>
        </p:nvSpPr>
        <p:spPr bwMode="auto">
          <a:xfrm>
            <a:off x="5507038" y="2008145"/>
            <a:ext cx="503237"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dirty="0">
                <a:latin typeface="Consolas"/>
              </a:rPr>
              <a:t>15</a:t>
            </a:r>
          </a:p>
        </p:txBody>
      </p:sp>
      <p:sp>
        <p:nvSpPr>
          <p:cNvPr id="98349" name="Text Box 115"/>
          <p:cNvSpPr txBox="1">
            <a:spLocks noChangeArrowheads="1"/>
          </p:cNvSpPr>
          <p:nvPr/>
        </p:nvSpPr>
        <p:spPr bwMode="auto">
          <a:xfrm>
            <a:off x="5868988" y="2008145"/>
            <a:ext cx="503237"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16</a:t>
            </a:r>
          </a:p>
        </p:txBody>
      </p:sp>
      <p:sp>
        <p:nvSpPr>
          <p:cNvPr id="98350" name="Text Box 116"/>
          <p:cNvSpPr txBox="1">
            <a:spLocks noChangeArrowheads="1"/>
          </p:cNvSpPr>
          <p:nvPr/>
        </p:nvSpPr>
        <p:spPr bwMode="auto">
          <a:xfrm>
            <a:off x="6227763" y="2008145"/>
            <a:ext cx="503237"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17</a:t>
            </a:r>
          </a:p>
        </p:txBody>
      </p:sp>
      <p:sp>
        <p:nvSpPr>
          <p:cNvPr id="98351" name="Text Box 117"/>
          <p:cNvSpPr txBox="1">
            <a:spLocks noChangeArrowheads="1"/>
          </p:cNvSpPr>
          <p:nvPr/>
        </p:nvSpPr>
        <p:spPr bwMode="auto">
          <a:xfrm>
            <a:off x="6588125" y="2008145"/>
            <a:ext cx="50323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18</a:t>
            </a:r>
          </a:p>
        </p:txBody>
      </p:sp>
      <p:sp>
        <p:nvSpPr>
          <p:cNvPr id="98352" name="Text Box 118"/>
          <p:cNvSpPr txBox="1">
            <a:spLocks noChangeArrowheads="1"/>
          </p:cNvSpPr>
          <p:nvPr/>
        </p:nvSpPr>
        <p:spPr bwMode="auto">
          <a:xfrm>
            <a:off x="6946900" y="2008145"/>
            <a:ext cx="50323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19</a:t>
            </a:r>
          </a:p>
        </p:txBody>
      </p:sp>
      <p:sp>
        <p:nvSpPr>
          <p:cNvPr id="98353" name="Text Box 119"/>
          <p:cNvSpPr txBox="1">
            <a:spLocks noChangeArrowheads="1"/>
          </p:cNvSpPr>
          <p:nvPr/>
        </p:nvSpPr>
        <p:spPr bwMode="auto">
          <a:xfrm>
            <a:off x="7308850" y="2008145"/>
            <a:ext cx="50323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20</a:t>
            </a:r>
          </a:p>
        </p:txBody>
      </p:sp>
      <p:sp>
        <p:nvSpPr>
          <p:cNvPr id="98354" name="Text Box 120"/>
          <p:cNvSpPr txBox="1">
            <a:spLocks noChangeArrowheads="1"/>
          </p:cNvSpPr>
          <p:nvPr/>
        </p:nvSpPr>
        <p:spPr bwMode="auto">
          <a:xfrm>
            <a:off x="7667625" y="2008145"/>
            <a:ext cx="50323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21</a:t>
            </a:r>
          </a:p>
        </p:txBody>
      </p:sp>
      <p:sp>
        <p:nvSpPr>
          <p:cNvPr id="98355" name="Text Box 121"/>
          <p:cNvSpPr txBox="1">
            <a:spLocks noChangeArrowheads="1"/>
          </p:cNvSpPr>
          <p:nvPr/>
        </p:nvSpPr>
        <p:spPr bwMode="auto">
          <a:xfrm>
            <a:off x="8029575" y="2008145"/>
            <a:ext cx="50323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22</a:t>
            </a:r>
          </a:p>
        </p:txBody>
      </p:sp>
      <p:sp>
        <p:nvSpPr>
          <p:cNvPr id="98356" name="Text Box 122"/>
          <p:cNvSpPr txBox="1">
            <a:spLocks noChangeArrowheads="1"/>
          </p:cNvSpPr>
          <p:nvPr/>
        </p:nvSpPr>
        <p:spPr bwMode="auto">
          <a:xfrm>
            <a:off x="8388350" y="2008145"/>
            <a:ext cx="50323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23</a:t>
            </a:r>
          </a:p>
        </p:txBody>
      </p:sp>
      <p:sp>
        <p:nvSpPr>
          <p:cNvPr id="98357" name="AutoShape 123"/>
          <p:cNvSpPr>
            <a:spLocks noChangeArrowheads="1"/>
          </p:cNvSpPr>
          <p:nvPr/>
        </p:nvSpPr>
        <p:spPr bwMode="auto">
          <a:xfrm>
            <a:off x="4356101" y="1412875"/>
            <a:ext cx="1150938" cy="503238"/>
          </a:xfrm>
          <a:prstGeom prst="wedgeRoundRectCallout">
            <a:avLst>
              <a:gd name="adj1" fmla="val -47245"/>
              <a:gd name="adj2" fmla="val 86278"/>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a:latin typeface="+mn-lt"/>
              </a:rPr>
              <a:t>index</a:t>
            </a:r>
          </a:p>
        </p:txBody>
      </p:sp>
      <p:sp>
        <p:nvSpPr>
          <p:cNvPr id="98358" name="AutoShape 124"/>
          <p:cNvSpPr>
            <a:spLocks noChangeArrowheads="1"/>
          </p:cNvSpPr>
          <p:nvPr/>
        </p:nvSpPr>
        <p:spPr bwMode="auto">
          <a:xfrm>
            <a:off x="3708401" y="3141663"/>
            <a:ext cx="4103688" cy="503237"/>
          </a:xfrm>
          <a:prstGeom prst="wedgeRoundRectCallout">
            <a:avLst>
              <a:gd name="adj1" fmla="val -46278"/>
              <a:gd name="adj2" fmla="val -165144"/>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mn-lt"/>
              </a:rPr>
              <a:t>In elk hokje past een </a:t>
            </a:r>
            <a:r>
              <a:rPr lang="nl-NL" dirty="0">
                <a:solidFill>
                  <a:srgbClr val="0000FF"/>
                </a:solidFill>
                <a:latin typeface="Consolas"/>
              </a:rPr>
              <a:t>double</a:t>
            </a:r>
          </a:p>
        </p:txBody>
      </p:sp>
      <p:sp>
        <p:nvSpPr>
          <p:cNvPr id="1349757" name="Text Box 125"/>
          <p:cNvSpPr txBox="1">
            <a:spLocks noChangeArrowheads="1"/>
          </p:cNvSpPr>
          <p:nvPr/>
        </p:nvSpPr>
        <p:spPr bwMode="auto">
          <a:xfrm>
            <a:off x="829244" y="2390503"/>
            <a:ext cx="1080000" cy="30975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dirty="0">
                <a:solidFill>
                  <a:srgbClr val="008000"/>
                </a:solidFill>
                <a:latin typeface="Consolas"/>
              </a:rPr>
              <a:t>4.1</a:t>
            </a:r>
          </a:p>
        </p:txBody>
      </p:sp>
      <p:sp>
        <p:nvSpPr>
          <p:cNvPr id="1349758" name="Text Box 126"/>
          <p:cNvSpPr txBox="1">
            <a:spLocks noChangeArrowheads="1"/>
          </p:cNvSpPr>
          <p:nvPr/>
        </p:nvSpPr>
        <p:spPr bwMode="auto">
          <a:xfrm>
            <a:off x="5857696" y="2391631"/>
            <a:ext cx="1080000" cy="30975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dirty="0">
                <a:solidFill>
                  <a:srgbClr val="008000"/>
                </a:solidFill>
                <a:latin typeface="Consolas"/>
              </a:rPr>
              <a:t>3.7</a:t>
            </a:r>
          </a:p>
        </p:txBody>
      </p:sp>
      <p:sp>
        <p:nvSpPr>
          <p:cNvPr id="1349759" name="Text Box 127"/>
          <p:cNvSpPr txBox="1">
            <a:spLocks noChangeArrowheads="1"/>
          </p:cNvSpPr>
          <p:nvPr/>
        </p:nvSpPr>
        <p:spPr bwMode="auto">
          <a:xfrm>
            <a:off x="4418921" y="2391631"/>
            <a:ext cx="1080000" cy="30975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dirty="0">
                <a:solidFill>
                  <a:srgbClr val="008000"/>
                </a:solidFill>
                <a:latin typeface="Consolas"/>
              </a:rPr>
              <a:t>7.8</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141</a:t>
            </a:fld>
            <a:endParaRPr lang="en-US" dirty="0"/>
          </a:p>
        </p:txBody>
      </p:sp>
    </p:spTree>
    <p:extLst>
      <p:ext uri="{BB962C8B-B14F-4D97-AF65-F5344CB8AC3E}">
        <p14:creationId xmlns:p14="http://schemas.microsoft.com/office/powerpoint/2010/main" val="29428928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3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3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4963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4963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4963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497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4963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497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49635">
                                            <p:txEl>
                                              <p:pRg st="9" end="9"/>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49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9635" grpId="0" uiExpand="1" build="p"/>
      <p:bldP spid="98357" grpId="0" animBg="1"/>
      <p:bldP spid="98358" grpId="0" animBg="1"/>
      <p:bldP spid="1349757" grpId="0"/>
      <p:bldP spid="1349758" grpId="0"/>
      <p:bldP spid="1349759"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bwMode="auto">
          <a:xfrm>
            <a:off x="6588125" y="6093296"/>
            <a:ext cx="2051844" cy="648072"/>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nl-NL" sz="2400" b="0" i="0" u="none" strike="noStrike" cap="none" normalizeH="0" baseline="0" smtClean="0">
              <a:ln>
                <a:noFill/>
              </a:ln>
              <a:solidFill>
                <a:schemeClr val="hlink"/>
              </a:solidFill>
              <a:effectLst/>
              <a:latin typeface="Univers" pitchFamily="34" charset="0"/>
            </a:endParaRPr>
          </a:p>
        </p:txBody>
      </p:sp>
      <p:sp>
        <p:nvSpPr>
          <p:cNvPr id="3" name="Rechthoek 2"/>
          <p:cNvSpPr/>
          <p:nvPr/>
        </p:nvSpPr>
        <p:spPr bwMode="auto">
          <a:xfrm>
            <a:off x="8316913" y="6417332"/>
            <a:ext cx="504825" cy="32403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nl-NL" sz="2400" b="0" i="0" u="none" strike="noStrike" cap="none" normalizeH="0" baseline="0" smtClean="0">
              <a:ln>
                <a:noFill/>
              </a:ln>
              <a:solidFill>
                <a:schemeClr val="hlink"/>
              </a:solidFill>
              <a:effectLst/>
              <a:latin typeface="Univers" pitchFamily="34" charset="0"/>
            </a:endParaRPr>
          </a:p>
        </p:txBody>
      </p:sp>
      <p:sp>
        <p:nvSpPr>
          <p:cNvPr id="99331" name="Rectangle 2"/>
          <p:cNvSpPr>
            <a:spLocks noGrp="1" noChangeArrowheads="1"/>
          </p:cNvSpPr>
          <p:nvPr>
            <p:ph type="title"/>
          </p:nvPr>
        </p:nvSpPr>
        <p:spPr/>
        <p:txBody>
          <a:bodyPr>
            <a:normAutofit/>
          </a:bodyPr>
          <a:lstStyle/>
          <a:p>
            <a:r>
              <a:rPr lang="nl-NL" smtClean="0"/>
              <a:t>Random access</a:t>
            </a:r>
          </a:p>
        </p:txBody>
      </p:sp>
      <p:sp>
        <p:nvSpPr>
          <p:cNvPr id="1353731" name="Rectangle 3"/>
          <p:cNvSpPr>
            <a:spLocks noGrp="1" noChangeArrowheads="1"/>
          </p:cNvSpPr>
          <p:nvPr>
            <p:ph idx="1"/>
          </p:nvPr>
        </p:nvSpPr>
        <p:spPr>
          <a:xfrm>
            <a:off x="467544" y="1263241"/>
            <a:ext cx="8229600" cy="5154091"/>
          </a:xfrm>
        </p:spPr>
        <p:txBody>
          <a:bodyPr>
            <a:normAutofit fontScale="92500" lnSpcReduction="10000"/>
          </a:bodyPr>
          <a:lstStyle/>
          <a:p>
            <a:r>
              <a:rPr lang="nl-NL" dirty="0" smtClean="0"/>
              <a:t>Elk array element kan </a:t>
            </a:r>
            <a:r>
              <a:rPr lang="nl-NL" dirty="0" smtClean="0">
                <a:solidFill>
                  <a:schemeClr val="hlink"/>
                </a:solidFill>
              </a:rPr>
              <a:t>even snel</a:t>
            </a:r>
            <a:r>
              <a:rPr lang="nl-NL" dirty="0" smtClean="0"/>
              <a:t> bereikt worden.</a:t>
            </a:r>
            <a:r>
              <a:rPr lang="nl-NL" dirty="0" smtClean="0">
                <a:solidFill>
                  <a:schemeClr val="hlink"/>
                </a:solidFill>
              </a:rPr>
              <a:t> </a:t>
            </a:r>
            <a:endParaRPr lang="nl-NL" dirty="0" smtClean="0"/>
          </a:p>
          <a:p>
            <a:endParaRPr lang="nl-NL" dirty="0" smtClean="0"/>
          </a:p>
          <a:p>
            <a:endParaRPr lang="nl-NL" dirty="0" smtClean="0"/>
          </a:p>
          <a:p>
            <a:endParaRPr lang="nl-NL" dirty="0" smtClean="0"/>
          </a:p>
          <a:p>
            <a:endParaRPr lang="nl-NL" dirty="0" smtClean="0">
              <a:solidFill>
                <a:schemeClr val="hlink"/>
              </a:solidFill>
            </a:endParaRPr>
          </a:p>
          <a:p>
            <a:endParaRPr lang="nl-NL" dirty="0" smtClean="0">
              <a:solidFill>
                <a:schemeClr val="hlink"/>
              </a:solidFill>
            </a:endParaRPr>
          </a:p>
          <a:p>
            <a:r>
              <a:rPr lang="nl-NL" dirty="0" smtClean="0">
                <a:solidFill>
                  <a:schemeClr val="hlink"/>
                </a:solidFill>
              </a:rPr>
              <a:t>Executietijd</a:t>
            </a:r>
            <a:r>
              <a:rPr lang="nl-NL" dirty="0" smtClean="0"/>
              <a:t> van </a:t>
            </a:r>
            <a:r>
              <a:rPr lang="nl-NL" dirty="0" smtClean="0">
                <a:latin typeface="Consolas"/>
              </a:rPr>
              <a:t>temp[</a:t>
            </a:r>
            <a:r>
              <a:rPr lang="nl-NL" dirty="0" smtClean="0">
                <a:solidFill>
                  <a:schemeClr val="hlink"/>
                </a:solidFill>
                <a:latin typeface="Consolas"/>
              </a:rPr>
              <a:t>i</a:t>
            </a:r>
            <a:r>
              <a:rPr lang="nl-NL" dirty="0" smtClean="0">
                <a:latin typeface="Consolas"/>
              </a:rPr>
              <a:t>]</a:t>
            </a:r>
            <a:r>
              <a:rPr lang="nl-NL" dirty="0" smtClean="0"/>
              <a:t> is </a:t>
            </a:r>
            <a:r>
              <a:rPr lang="nl-NL" dirty="0" smtClean="0">
                <a:solidFill>
                  <a:srgbClr val="008000"/>
                </a:solidFill>
              </a:rPr>
              <a:t>onafhankelijk</a:t>
            </a:r>
            <a:r>
              <a:rPr lang="nl-NL" dirty="0" smtClean="0"/>
              <a:t> van de waarde van </a:t>
            </a:r>
            <a:r>
              <a:rPr lang="nl-NL" dirty="0" smtClean="0">
                <a:solidFill>
                  <a:schemeClr val="hlink"/>
                </a:solidFill>
                <a:latin typeface="Consolas"/>
              </a:rPr>
              <a:t>i</a:t>
            </a:r>
            <a:r>
              <a:rPr lang="nl-NL" dirty="0" smtClean="0"/>
              <a:t>.</a:t>
            </a:r>
          </a:p>
          <a:p>
            <a:r>
              <a:rPr lang="nl-NL" dirty="0" smtClean="0"/>
              <a:t>Hoe kan dat?</a:t>
            </a:r>
          </a:p>
          <a:p>
            <a:pPr lvl="1"/>
            <a:r>
              <a:rPr lang="nl-NL" dirty="0" smtClean="0"/>
              <a:t>adres van element </a:t>
            </a:r>
            <a:r>
              <a:rPr lang="nl-NL" dirty="0" smtClean="0">
                <a:latin typeface="Consolas"/>
              </a:rPr>
              <a:t>i</a:t>
            </a:r>
            <a:r>
              <a:rPr lang="nl-NL" dirty="0" smtClean="0"/>
              <a:t> </a:t>
            </a:r>
            <a:r>
              <a:rPr lang="nl-NL" dirty="0" smtClean="0">
                <a:sym typeface="Wingdings" pitchFamily="2" charset="2"/>
              </a:rPr>
              <a:t></a:t>
            </a:r>
            <a:r>
              <a:rPr lang="nl-NL" dirty="0" smtClean="0"/>
              <a:t> </a:t>
            </a:r>
            <a:br>
              <a:rPr lang="nl-NL" dirty="0" smtClean="0"/>
            </a:br>
            <a:r>
              <a:rPr lang="nl-NL" dirty="0" smtClean="0"/>
              <a:t>beginadres van de array + </a:t>
            </a:r>
            <a:r>
              <a:rPr lang="nl-NL" dirty="0" smtClean="0">
                <a:latin typeface="Consolas"/>
              </a:rPr>
              <a:t>i</a:t>
            </a:r>
            <a:r>
              <a:rPr lang="nl-NL" dirty="0" smtClean="0"/>
              <a:t> * aantal bytes per hokje</a:t>
            </a:r>
          </a:p>
          <a:p>
            <a:pPr lvl="1"/>
            <a:r>
              <a:rPr lang="nl-NL" dirty="0" smtClean="0">
                <a:latin typeface="Consolas"/>
              </a:rPr>
              <a:t>&amp;temp[i]</a:t>
            </a:r>
            <a:r>
              <a:rPr lang="nl-NL" dirty="0" smtClean="0"/>
              <a:t> </a:t>
            </a:r>
            <a:r>
              <a:rPr lang="nl-NL" dirty="0" smtClean="0">
                <a:sym typeface="Wingdings" pitchFamily="2" charset="2"/>
              </a:rPr>
              <a:t></a:t>
            </a:r>
            <a:r>
              <a:rPr lang="nl-NL" dirty="0" smtClean="0"/>
              <a:t> </a:t>
            </a:r>
            <a:r>
              <a:rPr lang="nl-NL" dirty="0" smtClean="0">
                <a:latin typeface="Consolas"/>
              </a:rPr>
              <a:t>&amp;temp[0] + i * </a:t>
            </a:r>
            <a:r>
              <a:rPr lang="nl-NL" dirty="0" err="1" smtClean="0">
                <a:solidFill>
                  <a:srgbClr val="0000FF"/>
                </a:solidFill>
                <a:latin typeface="Consolas"/>
              </a:rPr>
              <a:t>sizeof</a:t>
            </a:r>
            <a:r>
              <a:rPr lang="nl-NL" dirty="0" smtClean="0">
                <a:latin typeface="Consolas"/>
              </a:rPr>
              <a:t> temp[0]</a:t>
            </a:r>
          </a:p>
        </p:txBody>
      </p:sp>
      <p:sp>
        <p:nvSpPr>
          <p:cNvPr id="60" name="Rectangle 53"/>
          <p:cNvSpPr>
            <a:spLocks noChangeArrowheads="1"/>
          </p:cNvSpPr>
          <p:nvPr/>
        </p:nvSpPr>
        <p:spPr bwMode="auto">
          <a:xfrm>
            <a:off x="179388"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61" name="Rectangle 54"/>
          <p:cNvSpPr>
            <a:spLocks noChangeArrowheads="1"/>
          </p:cNvSpPr>
          <p:nvPr/>
        </p:nvSpPr>
        <p:spPr bwMode="auto">
          <a:xfrm>
            <a:off x="539750"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62" name="Rectangle 55"/>
          <p:cNvSpPr>
            <a:spLocks noChangeArrowheads="1"/>
          </p:cNvSpPr>
          <p:nvPr/>
        </p:nvSpPr>
        <p:spPr bwMode="auto">
          <a:xfrm>
            <a:off x="900113"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63" name="Rectangle 56"/>
          <p:cNvSpPr>
            <a:spLocks noChangeArrowheads="1"/>
          </p:cNvSpPr>
          <p:nvPr/>
        </p:nvSpPr>
        <p:spPr bwMode="auto">
          <a:xfrm>
            <a:off x="1260475"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64" name="Rectangle 57"/>
          <p:cNvSpPr>
            <a:spLocks noChangeArrowheads="1"/>
          </p:cNvSpPr>
          <p:nvPr/>
        </p:nvSpPr>
        <p:spPr bwMode="auto">
          <a:xfrm>
            <a:off x="1619250"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65" name="Rectangle 58"/>
          <p:cNvSpPr>
            <a:spLocks noChangeArrowheads="1"/>
          </p:cNvSpPr>
          <p:nvPr/>
        </p:nvSpPr>
        <p:spPr bwMode="auto">
          <a:xfrm>
            <a:off x="1979613"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66" name="Rectangle 59"/>
          <p:cNvSpPr>
            <a:spLocks noChangeArrowheads="1"/>
          </p:cNvSpPr>
          <p:nvPr/>
        </p:nvSpPr>
        <p:spPr bwMode="auto">
          <a:xfrm>
            <a:off x="2339975"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67" name="Rectangle 60"/>
          <p:cNvSpPr>
            <a:spLocks noChangeArrowheads="1"/>
          </p:cNvSpPr>
          <p:nvPr/>
        </p:nvSpPr>
        <p:spPr bwMode="auto">
          <a:xfrm>
            <a:off x="2700338"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68" name="Rectangle 61"/>
          <p:cNvSpPr>
            <a:spLocks noChangeArrowheads="1"/>
          </p:cNvSpPr>
          <p:nvPr/>
        </p:nvSpPr>
        <p:spPr bwMode="auto">
          <a:xfrm>
            <a:off x="3059113"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69" name="Rectangle 62"/>
          <p:cNvSpPr>
            <a:spLocks noChangeArrowheads="1"/>
          </p:cNvSpPr>
          <p:nvPr/>
        </p:nvSpPr>
        <p:spPr bwMode="auto">
          <a:xfrm>
            <a:off x="3419475"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70" name="Rectangle 63"/>
          <p:cNvSpPr>
            <a:spLocks noChangeArrowheads="1"/>
          </p:cNvSpPr>
          <p:nvPr/>
        </p:nvSpPr>
        <p:spPr bwMode="auto">
          <a:xfrm>
            <a:off x="3779838"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71" name="Rectangle 64"/>
          <p:cNvSpPr>
            <a:spLocks noChangeArrowheads="1"/>
          </p:cNvSpPr>
          <p:nvPr/>
        </p:nvSpPr>
        <p:spPr bwMode="auto">
          <a:xfrm>
            <a:off x="4140200"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72" name="Rectangle 65"/>
          <p:cNvSpPr>
            <a:spLocks noChangeArrowheads="1"/>
          </p:cNvSpPr>
          <p:nvPr/>
        </p:nvSpPr>
        <p:spPr bwMode="auto">
          <a:xfrm>
            <a:off x="4498975"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73" name="Rectangle 66"/>
          <p:cNvSpPr>
            <a:spLocks noChangeArrowheads="1"/>
          </p:cNvSpPr>
          <p:nvPr/>
        </p:nvSpPr>
        <p:spPr bwMode="auto">
          <a:xfrm>
            <a:off x="4859338"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74" name="Rectangle 67"/>
          <p:cNvSpPr>
            <a:spLocks noChangeArrowheads="1"/>
          </p:cNvSpPr>
          <p:nvPr/>
        </p:nvSpPr>
        <p:spPr bwMode="auto">
          <a:xfrm>
            <a:off x="5219700"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75" name="Rectangle 68"/>
          <p:cNvSpPr>
            <a:spLocks noChangeArrowheads="1"/>
          </p:cNvSpPr>
          <p:nvPr/>
        </p:nvSpPr>
        <p:spPr bwMode="auto">
          <a:xfrm>
            <a:off x="5580063"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76" name="Rectangle 69"/>
          <p:cNvSpPr>
            <a:spLocks noChangeArrowheads="1"/>
          </p:cNvSpPr>
          <p:nvPr/>
        </p:nvSpPr>
        <p:spPr bwMode="auto">
          <a:xfrm>
            <a:off x="5940425"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77" name="Rectangle 70"/>
          <p:cNvSpPr>
            <a:spLocks noChangeArrowheads="1"/>
          </p:cNvSpPr>
          <p:nvPr/>
        </p:nvSpPr>
        <p:spPr bwMode="auto">
          <a:xfrm>
            <a:off x="6300788"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78" name="Rectangle 71"/>
          <p:cNvSpPr>
            <a:spLocks noChangeArrowheads="1"/>
          </p:cNvSpPr>
          <p:nvPr/>
        </p:nvSpPr>
        <p:spPr bwMode="auto">
          <a:xfrm>
            <a:off x="6661150"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79" name="Rectangle 72"/>
          <p:cNvSpPr>
            <a:spLocks noChangeArrowheads="1"/>
          </p:cNvSpPr>
          <p:nvPr/>
        </p:nvSpPr>
        <p:spPr bwMode="auto">
          <a:xfrm>
            <a:off x="7021513"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80" name="Rectangle 73"/>
          <p:cNvSpPr>
            <a:spLocks noChangeArrowheads="1"/>
          </p:cNvSpPr>
          <p:nvPr/>
        </p:nvSpPr>
        <p:spPr bwMode="auto">
          <a:xfrm>
            <a:off x="7380288"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81" name="Rectangle 74"/>
          <p:cNvSpPr>
            <a:spLocks noChangeArrowheads="1"/>
          </p:cNvSpPr>
          <p:nvPr/>
        </p:nvSpPr>
        <p:spPr bwMode="auto">
          <a:xfrm>
            <a:off x="7740650"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82" name="Rectangle 75"/>
          <p:cNvSpPr>
            <a:spLocks noChangeArrowheads="1"/>
          </p:cNvSpPr>
          <p:nvPr/>
        </p:nvSpPr>
        <p:spPr bwMode="auto">
          <a:xfrm>
            <a:off x="8101013" y="2333477"/>
            <a:ext cx="360362"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83" name="Rectangle 76"/>
          <p:cNvSpPr>
            <a:spLocks noChangeArrowheads="1"/>
          </p:cNvSpPr>
          <p:nvPr/>
        </p:nvSpPr>
        <p:spPr bwMode="auto">
          <a:xfrm>
            <a:off x="8461375" y="2333477"/>
            <a:ext cx="360363" cy="46384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endParaRPr lang="nl-NL">
              <a:latin typeface="+mn-lt"/>
            </a:endParaRPr>
          </a:p>
        </p:txBody>
      </p:sp>
      <p:sp>
        <p:nvSpPr>
          <p:cNvPr id="84" name="Text Box 77"/>
          <p:cNvSpPr txBox="1">
            <a:spLocks noChangeArrowheads="1"/>
          </p:cNvSpPr>
          <p:nvPr/>
        </p:nvSpPr>
        <p:spPr bwMode="auto">
          <a:xfrm>
            <a:off x="179388" y="2008145"/>
            <a:ext cx="344487"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0</a:t>
            </a:r>
          </a:p>
        </p:txBody>
      </p:sp>
      <p:sp>
        <p:nvSpPr>
          <p:cNvPr id="85" name="Text Box 78"/>
          <p:cNvSpPr txBox="1">
            <a:spLocks noChangeArrowheads="1"/>
          </p:cNvSpPr>
          <p:nvPr/>
        </p:nvSpPr>
        <p:spPr bwMode="auto">
          <a:xfrm>
            <a:off x="539750" y="2008145"/>
            <a:ext cx="34448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1</a:t>
            </a:r>
          </a:p>
        </p:txBody>
      </p:sp>
      <p:sp>
        <p:nvSpPr>
          <p:cNvPr id="86" name="Text Box 80"/>
          <p:cNvSpPr txBox="1">
            <a:spLocks noChangeArrowheads="1"/>
          </p:cNvSpPr>
          <p:nvPr/>
        </p:nvSpPr>
        <p:spPr bwMode="auto">
          <a:xfrm>
            <a:off x="898525" y="2008145"/>
            <a:ext cx="34448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dirty="0">
                <a:latin typeface="Consolas"/>
              </a:rPr>
              <a:t>2</a:t>
            </a:r>
          </a:p>
        </p:txBody>
      </p:sp>
      <p:sp>
        <p:nvSpPr>
          <p:cNvPr id="87" name="Text Box 81"/>
          <p:cNvSpPr txBox="1">
            <a:spLocks noChangeArrowheads="1"/>
          </p:cNvSpPr>
          <p:nvPr/>
        </p:nvSpPr>
        <p:spPr bwMode="auto">
          <a:xfrm>
            <a:off x="1258888" y="2008145"/>
            <a:ext cx="344487"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3</a:t>
            </a:r>
          </a:p>
        </p:txBody>
      </p:sp>
      <p:sp>
        <p:nvSpPr>
          <p:cNvPr id="88" name="Text Box 82"/>
          <p:cNvSpPr txBox="1">
            <a:spLocks noChangeArrowheads="1"/>
          </p:cNvSpPr>
          <p:nvPr/>
        </p:nvSpPr>
        <p:spPr bwMode="auto">
          <a:xfrm>
            <a:off x="1620838" y="2008145"/>
            <a:ext cx="344487"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4</a:t>
            </a:r>
          </a:p>
        </p:txBody>
      </p:sp>
      <p:sp>
        <p:nvSpPr>
          <p:cNvPr id="89" name="Text Box 83"/>
          <p:cNvSpPr txBox="1">
            <a:spLocks noChangeArrowheads="1"/>
          </p:cNvSpPr>
          <p:nvPr/>
        </p:nvSpPr>
        <p:spPr bwMode="auto">
          <a:xfrm>
            <a:off x="1981200" y="2008145"/>
            <a:ext cx="34448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5</a:t>
            </a:r>
          </a:p>
        </p:txBody>
      </p:sp>
      <p:sp>
        <p:nvSpPr>
          <p:cNvPr id="90" name="Text Box 84"/>
          <p:cNvSpPr txBox="1">
            <a:spLocks noChangeArrowheads="1"/>
          </p:cNvSpPr>
          <p:nvPr/>
        </p:nvSpPr>
        <p:spPr bwMode="auto">
          <a:xfrm>
            <a:off x="2339975" y="2008145"/>
            <a:ext cx="34448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6</a:t>
            </a:r>
          </a:p>
        </p:txBody>
      </p:sp>
      <p:sp>
        <p:nvSpPr>
          <p:cNvPr id="91" name="Text Box 85"/>
          <p:cNvSpPr txBox="1">
            <a:spLocks noChangeArrowheads="1"/>
          </p:cNvSpPr>
          <p:nvPr/>
        </p:nvSpPr>
        <p:spPr bwMode="auto">
          <a:xfrm>
            <a:off x="2700338" y="2008145"/>
            <a:ext cx="344487"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7</a:t>
            </a:r>
          </a:p>
        </p:txBody>
      </p:sp>
      <p:sp>
        <p:nvSpPr>
          <p:cNvPr id="92" name="Text Box 86"/>
          <p:cNvSpPr txBox="1">
            <a:spLocks noChangeArrowheads="1"/>
          </p:cNvSpPr>
          <p:nvPr/>
        </p:nvSpPr>
        <p:spPr bwMode="auto">
          <a:xfrm>
            <a:off x="3059113" y="2008145"/>
            <a:ext cx="344487"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8</a:t>
            </a:r>
          </a:p>
        </p:txBody>
      </p:sp>
      <p:sp>
        <p:nvSpPr>
          <p:cNvPr id="93" name="Text Box 87"/>
          <p:cNvSpPr txBox="1">
            <a:spLocks noChangeArrowheads="1"/>
          </p:cNvSpPr>
          <p:nvPr/>
        </p:nvSpPr>
        <p:spPr bwMode="auto">
          <a:xfrm>
            <a:off x="3419475" y="2008145"/>
            <a:ext cx="34448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9</a:t>
            </a:r>
          </a:p>
        </p:txBody>
      </p:sp>
      <p:sp>
        <p:nvSpPr>
          <p:cNvPr id="94" name="Text Box 88"/>
          <p:cNvSpPr txBox="1">
            <a:spLocks noChangeArrowheads="1"/>
          </p:cNvSpPr>
          <p:nvPr/>
        </p:nvSpPr>
        <p:spPr bwMode="auto">
          <a:xfrm>
            <a:off x="3708400" y="2008145"/>
            <a:ext cx="50323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10</a:t>
            </a:r>
          </a:p>
        </p:txBody>
      </p:sp>
      <p:sp>
        <p:nvSpPr>
          <p:cNvPr id="95" name="Text Box 110"/>
          <p:cNvSpPr txBox="1">
            <a:spLocks noChangeArrowheads="1"/>
          </p:cNvSpPr>
          <p:nvPr/>
        </p:nvSpPr>
        <p:spPr bwMode="auto">
          <a:xfrm>
            <a:off x="4067175" y="2008145"/>
            <a:ext cx="50323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11</a:t>
            </a:r>
          </a:p>
        </p:txBody>
      </p:sp>
      <p:sp>
        <p:nvSpPr>
          <p:cNvPr id="96" name="Text Box 111"/>
          <p:cNvSpPr txBox="1">
            <a:spLocks noChangeArrowheads="1"/>
          </p:cNvSpPr>
          <p:nvPr/>
        </p:nvSpPr>
        <p:spPr bwMode="auto">
          <a:xfrm>
            <a:off x="4429125" y="2008145"/>
            <a:ext cx="50323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12</a:t>
            </a:r>
          </a:p>
        </p:txBody>
      </p:sp>
      <p:sp>
        <p:nvSpPr>
          <p:cNvPr id="97" name="Text Box 112"/>
          <p:cNvSpPr txBox="1">
            <a:spLocks noChangeArrowheads="1"/>
          </p:cNvSpPr>
          <p:nvPr/>
        </p:nvSpPr>
        <p:spPr bwMode="auto">
          <a:xfrm>
            <a:off x="4787900" y="2008145"/>
            <a:ext cx="50323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13</a:t>
            </a:r>
          </a:p>
        </p:txBody>
      </p:sp>
      <p:sp>
        <p:nvSpPr>
          <p:cNvPr id="98" name="Text Box 113"/>
          <p:cNvSpPr txBox="1">
            <a:spLocks noChangeArrowheads="1"/>
          </p:cNvSpPr>
          <p:nvPr/>
        </p:nvSpPr>
        <p:spPr bwMode="auto">
          <a:xfrm>
            <a:off x="5148263" y="2008145"/>
            <a:ext cx="503237"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14</a:t>
            </a:r>
          </a:p>
        </p:txBody>
      </p:sp>
      <p:sp>
        <p:nvSpPr>
          <p:cNvPr id="99" name="Text Box 114"/>
          <p:cNvSpPr txBox="1">
            <a:spLocks noChangeArrowheads="1"/>
          </p:cNvSpPr>
          <p:nvPr/>
        </p:nvSpPr>
        <p:spPr bwMode="auto">
          <a:xfrm>
            <a:off x="5507038" y="2008145"/>
            <a:ext cx="503237"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dirty="0">
                <a:latin typeface="Consolas"/>
              </a:rPr>
              <a:t>15</a:t>
            </a:r>
          </a:p>
        </p:txBody>
      </p:sp>
      <p:sp>
        <p:nvSpPr>
          <p:cNvPr id="100" name="Text Box 115"/>
          <p:cNvSpPr txBox="1">
            <a:spLocks noChangeArrowheads="1"/>
          </p:cNvSpPr>
          <p:nvPr/>
        </p:nvSpPr>
        <p:spPr bwMode="auto">
          <a:xfrm>
            <a:off x="5868988" y="2008145"/>
            <a:ext cx="503237"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16</a:t>
            </a:r>
          </a:p>
        </p:txBody>
      </p:sp>
      <p:sp>
        <p:nvSpPr>
          <p:cNvPr id="101" name="Text Box 116"/>
          <p:cNvSpPr txBox="1">
            <a:spLocks noChangeArrowheads="1"/>
          </p:cNvSpPr>
          <p:nvPr/>
        </p:nvSpPr>
        <p:spPr bwMode="auto">
          <a:xfrm>
            <a:off x="6227763" y="2008145"/>
            <a:ext cx="503237"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17</a:t>
            </a:r>
          </a:p>
        </p:txBody>
      </p:sp>
      <p:sp>
        <p:nvSpPr>
          <p:cNvPr id="102" name="Text Box 117"/>
          <p:cNvSpPr txBox="1">
            <a:spLocks noChangeArrowheads="1"/>
          </p:cNvSpPr>
          <p:nvPr/>
        </p:nvSpPr>
        <p:spPr bwMode="auto">
          <a:xfrm>
            <a:off x="6588125" y="2008145"/>
            <a:ext cx="50323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18</a:t>
            </a:r>
          </a:p>
        </p:txBody>
      </p:sp>
      <p:sp>
        <p:nvSpPr>
          <p:cNvPr id="103" name="Text Box 118"/>
          <p:cNvSpPr txBox="1">
            <a:spLocks noChangeArrowheads="1"/>
          </p:cNvSpPr>
          <p:nvPr/>
        </p:nvSpPr>
        <p:spPr bwMode="auto">
          <a:xfrm>
            <a:off x="6946900" y="2008145"/>
            <a:ext cx="50323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19</a:t>
            </a:r>
          </a:p>
        </p:txBody>
      </p:sp>
      <p:sp>
        <p:nvSpPr>
          <p:cNvPr id="104" name="Text Box 119"/>
          <p:cNvSpPr txBox="1">
            <a:spLocks noChangeArrowheads="1"/>
          </p:cNvSpPr>
          <p:nvPr/>
        </p:nvSpPr>
        <p:spPr bwMode="auto">
          <a:xfrm>
            <a:off x="7308850" y="2008145"/>
            <a:ext cx="50323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20</a:t>
            </a:r>
          </a:p>
        </p:txBody>
      </p:sp>
      <p:sp>
        <p:nvSpPr>
          <p:cNvPr id="105" name="Text Box 120"/>
          <p:cNvSpPr txBox="1">
            <a:spLocks noChangeArrowheads="1"/>
          </p:cNvSpPr>
          <p:nvPr/>
        </p:nvSpPr>
        <p:spPr bwMode="auto">
          <a:xfrm>
            <a:off x="7667625" y="2008145"/>
            <a:ext cx="50323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21</a:t>
            </a:r>
          </a:p>
        </p:txBody>
      </p:sp>
      <p:sp>
        <p:nvSpPr>
          <p:cNvPr id="106" name="Text Box 121"/>
          <p:cNvSpPr txBox="1">
            <a:spLocks noChangeArrowheads="1"/>
          </p:cNvSpPr>
          <p:nvPr/>
        </p:nvSpPr>
        <p:spPr bwMode="auto">
          <a:xfrm>
            <a:off x="8029575" y="2008145"/>
            <a:ext cx="50323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22</a:t>
            </a:r>
          </a:p>
        </p:txBody>
      </p:sp>
      <p:sp>
        <p:nvSpPr>
          <p:cNvPr id="107" name="Text Box 122"/>
          <p:cNvSpPr txBox="1">
            <a:spLocks noChangeArrowheads="1"/>
          </p:cNvSpPr>
          <p:nvPr/>
        </p:nvSpPr>
        <p:spPr bwMode="auto">
          <a:xfrm>
            <a:off x="8388350" y="2008145"/>
            <a:ext cx="50323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a:latin typeface="Consolas"/>
              </a:rPr>
              <a:t>23</a:t>
            </a:r>
          </a:p>
        </p:txBody>
      </p:sp>
      <p:sp>
        <p:nvSpPr>
          <p:cNvPr id="112" name="Text Box 125"/>
          <p:cNvSpPr txBox="1">
            <a:spLocks noChangeArrowheads="1"/>
          </p:cNvSpPr>
          <p:nvPr/>
        </p:nvSpPr>
        <p:spPr bwMode="auto">
          <a:xfrm>
            <a:off x="829244" y="2390503"/>
            <a:ext cx="1080000" cy="30975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dirty="0">
                <a:solidFill>
                  <a:srgbClr val="008000"/>
                </a:solidFill>
                <a:latin typeface="Consolas"/>
              </a:rPr>
              <a:t>4.1</a:t>
            </a:r>
          </a:p>
        </p:txBody>
      </p:sp>
      <p:sp>
        <p:nvSpPr>
          <p:cNvPr id="113" name="Text Box 126"/>
          <p:cNvSpPr txBox="1">
            <a:spLocks noChangeArrowheads="1"/>
          </p:cNvSpPr>
          <p:nvPr/>
        </p:nvSpPr>
        <p:spPr bwMode="auto">
          <a:xfrm>
            <a:off x="5857696" y="2391631"/>
            <a:ext cx="1080000" cy="30975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dirty="0">
                <a:solidFill>
                  <a:srgbClr val="008000"/>
                </a:solidFill>
                <a:latin typeface="Consolas"/>
              </a:rPr>
              <a:t>3.7</a:t>
            </a:r>
          </a:p>
        </p:txBody>
      </p:sp>
      <p:sp>
        <p:nvSpPr>
          <p:cNvPr id="114" name="Text Box 127"/>
          <p:cNvSpPr txBox="1">
            <a:spLocks noChangeArrowheads="1"/>
          </p:cNvSpPr>
          <p:nvPr/>
        </p:nvSpPr>
        <p:spPr bwMode="auto">
          <a:xfrm>
            <a:off x="4418921" y="2391631"/>
            <a:ext cx="1080000" cy="30975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b="1" dirty="0">
                <a:solidFill>
                  <a:srgbClr val="008000"/>
                </a:solidFill>
                <a:latin typeface="Consolas"/>
              </a:rPr>
              <a:t>7.8</a:t>
            </a:r>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142</a:t>
            </a:fld>
            <a:endParaRPr lang="en-US" dirty="0"/>
          </a:p>
        </p:txBody>
      </p:sp>
    </p:spTree>
    <p:extLst>
      <p:ext uri="{BB962C8B-B14F-4D97-AF65-F5344CB8AC3E}">
        <p14:creationId xmlns:p14="http://schemas.microsoft.com/office/powerpoint/2010/main" val="162959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37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53731">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3731">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537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3731" grpId="0" uiExpand="1"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2"/>
          <p:cNvSpPr>
            <a:spLocks noGrp="1" noChangeArrowheads="1"/>
          </p:cNvSpPr>
          <p:nvPr>
            <p:ph type="title"/>
          </p:nvPr>
        </p:nvSpPr>
        <p:spPr/>
        <p:txBody>
          <a:bodyPr>
            <a:normAutofit/>
          </a:bodyPr>
          <a:lstStyle/>
          <a:p>
            <a:r>
              <a:rPr lang="nl-NL" dirty="0" smtClean="0"/>
              <a:t>Voorbeeld array</a:t>
            </a:r>
          </a:p>
        </p:txBody>
      </p:sp>
      <p:sp>
        <p:nvSpPr>
          <p:cNvPr id="100356" name="Text Box 4"/>
          <p:cNvSpPr txBox="1">
            <a:spLocks noChangeArrowheads="1"/>
          </p:cNvSpPr>
          <p:nvPr/>
        </p:nvSpPr>
        <p:spPr bwMode="auto">
          <a:xfrm>
            <a:off x="457200" y="1125538"/>
            <a:ext cx="8291513" cy="535749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1900" dirty="0">
                <a:latin typeface="Consolas"/>
              </a:rPr>
              <a:t>#include</a:t>
            </a:r>
            <a:r>
              <a:rPr lang="en-US" sz="1900" dirty="0">
                <a:solidFill>
                  <a:schemeClr val="tx1"/>
                </a:solidFill>
                <a:latin typeface="Consolas"/>
              </a:rPr>
              <a:t> </a:t>
            </a:r>
            <a:r>
              <a:rPr lang="en-US" sz="1900" dirty="0">
                <a:solidFill>
                  <a:srgbClr val="A31515"/>
                </a:solidFill>
                <a:latin typeface="Consolas"/>
              </a:rPr>
              <a:t>&lt;</a:t>
            </a:r>
            <a:r>
              <a:rPr lang="en-US" sz="1900" dirty="0" err="1">
                <a:solidFill>
                  <a:srgbClr val="A31515"/>
                </a:solidFill>
                <a:latin typeface="Consolas"/>
              </a:rPr>
              <a:t>stdio.h</a:t>
            </a:r>
            <a:r>
              <a:rPr lang="en-US" sz="1900" dirty="0" smtClean="0">
                <a:solidFill>
                  <a:srgbClr val="A31515"/>
                </a:solidFill>
                <a:latin typeface="Consolas"/>
              </a:rPr>
              <a:t>&gt;</a:t>
            </a:r>
          </a:p>
          <a:p>
            <a:pPr algn="l"/>
            <a:endParaRPr lang="en-US" sz="1900" dirty="0">
              <a:solidFill>
                <a:srgbClr val="A31515"/>
              </a:solidFill>
              <a:latin typeface="Consolas"/>
            </a:endParaRPr>
          </a:p>
          <a:p>
            <a:pPr algn="l"/>
            <a:r>
              <a:rPr lang="en-US" sz="1900" dirty="0" err="1">
                <a:latin typeface="Consolas"/>
              </a:rPr>
              <a:t>int</a:t>
            </a:r>
            <a:r>
              <a:rPr lang="en-US" sz="1900" dirty="0">
                <a:solidFill>
                  <a:schemeClr val="tx1"/>
                </a:solidFill>
                <a:latin typeface="Consolas"/>
              </a:rPr>
              <a:t> </a:t>
            </a:r>
            <a:r>
              <a:rPr lang="en-US" sz="1900" dirty="0" smtClean="0">
                <a:solidFill>
                  <a:schemeClr val="tx1"/>
                </a:solidFill>
                <a:latin typeface="Consolas"/>
              </a:rPr>
              <a:t>main(</a:t>
            </a:r>
            <a:r>
              <a:rPr lang="en-US" sz="1900" dirty="0" smtClean="0">
                <a:solidFill>
                  <a:srgbClr val="0000FF"/>
                </a:solidFill>
                <a:latin typeface="Consolas"/>
              </a:rPr>
              <a:t>void</a:t>
            </a:r>
            <a:r>
              <a:rPr lang="en-US" sz="1900" dirty="0" smtClean="0">
                <a:solidFill>
                  <a:schemeClr val="tx1"/>
                </a:solidFill>
                <a:latin typeface="Consolas"/>
              </a:rPr>
              <a:t>) </a:t>
            </a:r>
            <a:r>
              <a:rPr lang="en-US" sz="1900" dirty="0">
                <a:solidFill>
                  <a:schemeClr val="tx1"/>
                </a:solidFill>
                <a:latin typeface="Consolas"/>
              </a:rPr>
              <a:t>{</a:t>
            </a:r>
          </a:p>
          <a:p>
            <a:pPr algn="l"/>
            <a:r>
              <a:rPr lang="en-US" sz="1900" dirty="0" smtClean="0">
                <a:solidFill>
                  <a:schemeClr val="tx1"/>
                </a:solidFill>
                <a:latin typeface="Consolas"/>
              </a:rPr>
              <a:t>    </a:t>
            </a:r>
            <a:r>
              <a:rPr lang="en-US" sz="1900" dirty="0" smtClean="0">
                <a:latin typeface="Consolas"/>
              </a:rPr>
              <a:t>double</a:t>
            </a:r>
            <a:r>
              <a:rPr lang="en-US" sz="1900" dirty="0" smtClean="0">
                <a:solidFill>
                  <a:schemeClr val="tx1"/>
                </a:solidFill>
                <a:latin typeface="Consolas"/>
              </a:rPr>
              <a:t> </a:t>
            </a:r>
            <a:r>
              <a:rPr lang="en-US" sz="1900" dirty="0">
                <a:solidFill>
                  <a:schemeClr val="tx1"/>
                </a:solidFill>
                <a:latin typeface="Consolas"/>
              </a:rPr>
              <a:t>temp[24], </a:t>
            </a:r>
            <a:r>
              <a:rPr lang="en-US" sz="1900" dirty="0" err="1">
                <a:solidFill>
                  <a:schemeClr val="tx1"/>
                </a:solidFill>
                <a:latin typeface="Consolas"/>
              </a:rPr>
              <a:t>totaal</a:t>
            </a:r>
            <a:r>
              <a:rPr lang="en-US" sz="1900" dirty="0">
                <a:solidFill>
                  <a:schemeClr val="tx1"/>
                </a:solidFill>
                <a:latin typeface="Consolas"/>
              </a:rPr>
              <a:t>;</a:t>
            </a:r>
          </a:p>
          <a:p>
            <a:pPr algn="l"/>
            <a:r>
              <a:rPr lang="en-US" sz="1900" dirty="0" smtClean="0">
                <a:solidFill>
                  <a:schemeClr val="tx1"/>
                </a:solidFill>
                <a:latin typeface="Consolas"/>
              </a:rPr>
              <a:t>    </a:t>
            </a:r>
            <a:r>
              <a:rPr lang="en-US" sz="1900" dirty="0" err="1" smtClean="0">
                <a:latin typeface="Consolas"/>
              </a:rPr>
              <a:t>int</a:t>
            </a:r>
            <a:r>
              <a:rPr lang="en-US" sz="1900" dirty="0" smtClean="0">
                <a:solidFill>
                  <a:schemeClr val="tx1"/>
                </a:solidFill>
                <a:latin typeface="Consolas"/>
              </a:rPr>
              <a:t> </a:t>
            </a:r>
            <a:r>
              <a:rPr lang="en-US" sz="1900" dirty="0" err="1">
                <a:solidFill>
                  <a:schemeClr val="tx1"/>
                </a:solidFill>
                <a:latin typeface="Consolas"/>
              </a:rPr>
              <a:t>i</a:t>
            </a:r>
            <a:r>
              <a:rPr lang="en-US" sz="1900" dirty="0">
                <a:solidFill>
                  <a:schemeClr val="tx1"/>
                </a:solidFill>
                <a:latin typeface="Consolas"/>
              </a:rPr>
              <a:t>;</a:t>
            </a:r>
          </a:p>
          <a:p>
            <a:pPr algn="l"/>
            <a:r>
              <a:rPr lang="en-US" sz="1900" dirty="0" smtClean="0">
                <a:solidFill>
                  <a:schemeClr val="tx1"/>
                </a:solidFill>
                <a:latin typeface="Consolas"/>
              </a:rPr>
              <a:t>    </a:t>
            </a:r>
            <a:r>
              <a:rPr lang="en-US" sz="1900" dirty="0" smtClean="0">
                <a:latin typeface="Consolas"/>
              </a:rPr>
              <a:t>for</a:t>
            </a:r>
            <a:r>
              <a:rPr lang="en-US" sz="1900" dirty="0" smtClean="0">
                <a:solidFill>
                  <a:schemeClr val="tx1"/>
                </a:solidFill>
                <a:latin typeface="Consolas"/>
              </a:rPr>
              <a:t> </a:t>
            </a:r>
            <a:r>
              <a:rPr lang="en-US" sz="1900" dirty="0">
                <a:solidFill>
                  <a:schemeClr val="tx1"/>
                </a:solidFill>
                <a:latin typeface="Consolas"/>
              </a:rPr>
              <a:t>(</a:t>
            </a:r>
            <a:r>
              <a:rPr lang="en-US" sz="1900" dirty="0" err="1">
                <a:solidFill>
                  <a:schemeClr val="tx1"/>
                </a:solidFill>
                <a:latin typeface="Consolas"/>
              </a:rPr>
              <a:t>i</a:t>
            </a:r>
            <a:r>
              <a:rPr lang="en-US" sz="1900" dirty="0">
                <a:solidFill>
                  <a:schemeClr val="tx1"/>
                </a:solidFill>
                <a:latin typeface="Consolas"/>
              </a:rPr>
              <a:t> = 0; </a:t>
            </a:r>
            <a:r>
              <a:rPr lang="en-US" sz="1900" dirty="0" err="1">
                <a:solidFill>
                  <a:schemeClr val="tx1"/>
                </a:solidFill>
                <a:latin typeface="Consolas"/>
              </a:rPr>
              <a:t>i</a:t>
            </a:r>
            <a:r>
              <a:rPr lang="en-US" sz="1900" dirty="0">
                <a:solidFill>
                  <a:schemeClr val="tx1"/>
                </a:solidFill>
                <a:latin typeface="Consolas"/>
              </a:rPr>
              <a:t> &lt; 24; </a:t>
            </a:r>
            <a:r>
              <a:rPr lang="en-US" sz="1900" dirty="0" err="1">
                <a:solidFill>
                  <a:schemeClr val="tx1"/>
                </a:solidFill>
                <a:latin typeface="Consolas"/>
              </a:rPr>
              <a:t>i</a:t>
            </a:r>
            <a:r>
              <a:rPr lang="en-US" sz="1900" dirty="0">
                <a:solidFill>
                  <a:schemeClr val="tx1"/>
                </a:solidFill>
                <a:latin typeface="Consolas"/>
              </a:rPr>
              <a:t> = </a:t>
            </a:r>
            <a:r>
              <a:rPr lang="en-US" sz="1900" dirty="0" err="1">
                <a:solidFill>
                  <a:schemeClr val="tx1"/>
                </a:solidFill>
                <a:latin typeface="Consolas"/>
              </a:rPr>
              <a:t>i</a:t>
            </a:r>
            <a:r>
              <a:rPr lang="en-US" sz="1900" dirty="0">
                <a:solidFill>
                  <a:schemeClr val="tx1"/>
                </a:solidFill>
                <a:latin typeface="Consolas"/>
              </a:rPr>
              <a:t> + 1) {</a:t>
            </a:r>
          </a:p>
          <a:p>
            <a:pPr algn="l"/>
            <a:r>
              <a:rPr lang="en-US" sz="1900" dirty="0" smtClean="0">
                <a:solidFill>
                  <a:schemeClr val="tx1"/>
                </a:solidFill>
                <a:latin typeface="Consolas"/>
              </a:rPr>
              <a:t>        </a:t>
            </a:r>
            <a:r>
              <a:rPr lang="en-US" sz="1900" dirty="0" err="1" smtClean="0">
                <a:solidFill>
                  <a:schemeClr val="tx1"/>
                </a:solidFill>
                <a:latin typeface="Consolas"/>
              </a:rPr>
              <a:t>printf</a:t>
            </a:r>
            <a:r>
              <a:rPr lang="en-US" sz="1900" dirty="0">
                <a:solidFill>
                  <a:schemeClr val="tx1"/>
                </a:solidFill>
                <a:latin typeface="Consolas"/>
              </a:rPr>
              <a:t>(</a:t>
            </a:r>
            <a:r>
              <a:rPr lang="en-US" sz="1900" dirty="0">
                <a:solidFill>
                  <a:srgbClr val="990000"/>
                </a:solidFill>
                <a:latin typeface="Consolas"/>
              </a:rPr>
              <a:t>"</a:t>
            </a:r>
            <a:r>
              <a:rPr lang="en-US" sz="1900" dirty="0" err="1">
                <a:solidFill>
                  <a:srgbClr val="990000"/>
                </a:solidFill>
                <a:latin typeface="Consolas"/>
              </a:rPr>
              <a:t>Geef</a:t>
            </a:r>
            <a:r>
              <a:rPr lang="en-US" sz="1900" dirty="0">
                <a:solidFill>
                  <a:srgbClr val="990000"/>
                </a:solidFill>
                <a:latin typeface="Consolas"/>
              </a:rPr>
              <a:t> </a:t>
            </a:r>
            <a:r>
              <a:rPr lang="en-US" sz="1900" dirty="0" err="1">
                <a:solidFill>
                  <a:srgbClr val="990000"/>
                </a:solidFill>
                <a:latin typeface="Consolas"/>
              </a:rPr>
              <a:t>temperatuur</a:t>
            </a:r>
            <a:r>
              <a:rPr lang="en-US" sz="1900" dirty="0">
                <a:solidFill>
                  <a:srgbClr val="990000"/>
                </a:solidFill>
                <a:latin typeface="Consolas"/>
              </a:rPr>
              <a:t> </a:t>
            </a:r>
            <a:r>
              <a:rPr lang="en-US" sz="1900" dirty="0" err="1">
                <a:solidFill>
                  <a:srgbClr val="990000"/>
                </a:solidFill>
                <a:latin typeface="Consolas"/>
              </a:rPr>
              <a:t>om</a:t>
            </a:r>
            <a:r>
              <a:rPr lang="en-US" sz="1900" dirty="0">
                <a:solidFill>
                  <a:srgbClr val="990000"/>
                </a:solidFill>
                <a:latin typeface="Consolas"/>
              </a:rPr>
              <a:t> %d </a:t>
            </a:r>
            <a:r>
              <a:rPr lang="en-US" sz="1900" dirty="0" err="1">
                <a:solidFill>
                  <a:srgbClr val="990000"/>
                </a:solidFill>
                <a:latin typeface="Consolas"/>
              </a:rPr>
              <a:t>uur</a:t>
            </a:r>
            <a:r>
              <a:rPr lang="en-US" sz="1900" dirty="0">
                <a:solidFill>
                  <a:srgbClr val="990000"/>
                </a:solidFill>
                <a:latin typeface="Consolas"/>
              </a:rPr>
              <a:t>: "</a:t>
            </a:r>
            <a:r>
              <a:rPr lang="en-US" sz="1900" dirty="0">
                <a:solidFill>
                  <a:schemeClr val="tx1"/>
                </a:solidFill>
                <a:latin typeface="Consolas"/>
              </a:rPr>
              <a:t>, </a:t>
            </a:r>
            <a:r>
              <a:rPr lang="en-US" sz="1900" dirty="0" err="1">
                <a:solidFill>
                  <a:schemeClr val="tx1"/>
                </a:solidFill>
                <a:latin typeface="Consolas"/>
              </a:rPr>
              <a:t>i</a:t>
            </a:r>
            <a:r>
              <a:rPr lang="en-US" sz="1900" dirty="0">
                <a:solidFill>
                  <a:schemeClr val="tx1"/>
                </a:solidFill>
                <a:latin typeface="Consolas"/>
              </a:rPr>
              <a:t>);</a:t>
            </a:r>
          </a:p>
          <a:p>
            <a:pPr algn="l"/>
            <a:r>
              <a:rPr lang="en-US" sz="1900" dirty="0" smtClean="0">
                <a:solidFill>
                  <a:schemeClr val="tx1"/>
                </a:solidFill>
                <a:latin typeface="Consolas"/>
              </a:rPr>
              <a:t>        </a:t>
            </a:r>
            <a:r>
              <a:rPr lang="en-US" sz="1900" dirty="0" err="1" smtClean="0">
                <a:solidFill>
                  <a:schemeClr val="tx1"/>
                </a:solidFill>
                <a:latin typeface="Consolas"/>
              </a:rPr>
              <a:t>scanf</a:t>
            </a:r>
            <a:r>
              <a:rPr lang="en-US" sz="1900" dirty="0">
                <a:solidFill>
                  <a:schemeClr val="tx1"/>
                </a:solidFill>
                <a:latin typeface="Consolas"/>
              </a:rPr>
              <a:t>(</a:t>
            </a:r>
            <a:r>
              <a:rPr lang="en-US" sz="1900" dirty="0">
                <a:solidFill>
                  <a:srgbClr val="990000"/>
                </a:solidFill>
                <a:latin typeface="Consolas"/>
              </a:rPr>
              <a:t>"%lf"</a:t>
            </a:r>
            <a:r>
              <a:rPr lang="en-US" sz="1900" dirty="0">
                <a:solidFill>
                  <a:schemeClr val="tx1"/>
                </a:solidFill>
                <a:latin typeface="Consolas"/>
              </a:rPr>
              <a:t>, &amp;temp[</a:t>
            </a:r>
            <a:r>
              <a:rPr lang="en-US" sz="1900" dirty="0" err="1">
                <a:solidFill>
                  <a:schemeClr val="tx1"/>
                </a:solidFill>
                <a:latin typeface="Consolas"/>
              </a:rPr>
              <a:t>i</a:t>
            </a:r>
            <a:r>
              <a:rPr lang="en-US" sz="1900" dirty="0">
                <a:solidFill>
                  <a:schemeClr val="tx1"/>
                </a:solidFill>
                <a:latin typeface="Consolas"/>
              </a:rPr>
              <a:t>]);</a:t>
            </a:r>
          </a:p>
          <a:p>
            <a:pPr algn="l"/>
            <a:r>
              <a:rPr lang="en-US" sz="1900" dirty="0" smtClean="0">
                <a:solidFill>
                  <a:schemeClr val="tx1"/>
                </a:solidFill>
                <a:latin typeface="Consolas"/>
              </a:rPr>
              <a:t>    }</a:t>
            </a:r>
            <a:endParaRPr lang="en-US" sz="1900" dirty="0">
              <a:solidFill>
                <a:schemeClr val="tx1"/>
              </a:solidFill>
              <a:latin typeface="Consolas"/>
            </a:endParaRPr>
          </a:p>
          <a:p>
            <a:pPr algn="l"/>
            <a:r>
              <a:rPr lang="en-US" sz="1900" dirty="0" smtClean="0">
                <a:solidFill>
                  <a:schemeClr val="tx1"/>
                </a:solidFill>
                <a:latin typeface="Consolas"/>
              </a:rPr>
              <a:t>    </a:t>
            </a:r>
            <a:r>
              <a:rPr lang="en-US" sz="1900" dirty="0" err="1" smtClean="0">
                <a:solidFill>
                  <a:schemeClr val="tx1"/>
                </a:solidFill>
                <a:latin typeface="Consolas"/>
              </a:rPr>
              <a:t>totaal</a:t>
            </a:r>
            <a:r>
              <a:rPr lang="en-US" sz="1900" dirty="0" smtClean="0">
                <a:solidFill>
                  <a:schemeClr val="tx1"/>
                </a:solidFill>
                <a:latin typeface="Consolas"/>
              </a:rPr>
              <a:t> </a:t>
            </a:r>
            <a:r>
              <a:rPr lang="en-US" sz="1900" dirty="0">
                <a:solidFill>
                  <a:schemeClr val="tx1"/>
                </a:solidFill>
                <a:latin typeface="Consolas"/>
              </a:rPr>
              <a:t>= 0.0;</a:t>
            </a:r>
          </a:p>
          <a:p>
            <a:pPr algn="l"/>
            <a:r>
              <a:rPr lang="en-US" sz="1900" dirty="0" smtClean="0">
                <a:solidFill>
                  <a:schemeClr val="tx1"/>
                </a:solidFill>
                <a:latin typeface="Consolas"/>
              </a:rPr>
              <a:t>    </a:t>
            </a:r>
            <a:r>
              <a:rPr lang="en-US" sz="1900" dirty="0" smtClean="0">
                <a:latin typeface="Consolas"/>
              </a:rPr>
              <a:t>for</a:t>
            </a:r>
            <a:r>
              <a:rPr lang="en-US" sz="1900" dirty="0" smtClean="0">
                <a:solidFill>
                  <a:schemeClr val="tx1"/>
                </a:solidFill>
                <a:latin typeface="Consolas"/>
              </a:rPr>
              <a:t> </a:t>
            </a:r>
            <a:r>
              <a:rPr lang="en-US" sz="1900" dirty="0">
                <a:solidFill>
                  <a:schemeClr val="tx1"/>
                </a:solidFill>
                <a:latin typeface="Consolas"/>
              </a:rPr>
              <a:t>(</a:t>
            </a:r>
            <a:r>
              <a:rPr lang="en-US" sz="1900" dirty="0" err="1">
                <a:solidFill>
                  <a:schemeClr val="tx1"/>
                </a:solidFill>
                <a:latin typeface="Consolas"/>
              </a:rPr>
              <a:t>i</a:t>
            </a:r>
            <a:r>
              <a:rPr lang="en-US" sz="1900" dirty="0">
                <a:solidFill>
                  <a:schemeClr val="tx1"/>
                </a:solidFill>
                <a:latin typeface="Consolas"/>
              </a:rPr>
              <a:t> = 0; </a:t>
            </a:r>
            <a:r>
              <a:rPr lang="en-US" sz="1900" dirty="0" err="1">
                <a:solidFill>
                  <a:schemeClr val="tx1"/>
                </a:solidFill>
                <a:latin typeface="Consolas"/>
              </a:rPr>
              <a:t>i</a:t>
            </a:r>
            <a:r>
              <a:rPr lang="en-US" sz="1900" dirty="0">
                <a:solidFill>
                  <a:schemeClr val="tx1"/>
                </a:solidFill>
                <a:latin typeface="Consolas"/>
              </a:rPr>
              <a:t> &lt; 24; </a:t>
            </a:r>
            <a:r>
              <a:rPr lang="en-US" sz="1900" dirty="0" err="1">
                <a:solidFill>
                  <a:schemeClr val="tx1"/>
                </a:solidFill>
                <a:latin typeface="Consolas"/>
              </a:rPr>
              <a:t>i</a:t>
            </a:r>
            <a:r>
              <a:rPr lang="en-US" sz="1900" dirty="0">
                <a:solidFill>
                  <a:schemeClr val="tx1"/>
                </a:solidFill>
                <a:latin typeface="Consolas"/>
              </a:rPr>
              <a:t> = </a:t>
            </a:r>
            <a:r>
              <a:rPr lang="en-US" sz="1900" dirty="0" err="1">
                <a:solidFill>
                  <a:schemeClr val="tx1"/>
                </a:solidFill>
                <a:latin typeface="Consolas"/>
              </a:rPr>
              <a:t>i</a:t>
            </a:r>
            <a:r>
              <a:rPr lang="en-US" sz="1900" dirty="0">
                <a:solidFill>
                  <a:schemeClr val="tx1"/>
                </a:solidFill>
                <a:latin typeface="Consolas"/>
              </a:rPr>
              <a:t> + 1) {</a:t>
            </a:r>
          </a:p>
          <a:p>
            <a:pPr algn="l"/>
            <a:r>
              <a:rPr lang="en-US" sz="1900" dirty="0" smtClean="0">
                <a:solidFill>
                  <a:schemeClr val="tx1"/>
                </a:solidFill>
                <a:latin typeface="Consolas"/>
              </a:rPr>
              <a:t>        </a:t>
            </a:r>
            <a:r>
              <a:rPr lang="en-US" sz="1900" dirty="0" err="1" smtClean="0">
                <a:solidFill>
                  <a:schemeClr val="tx1"/>
                </a:solidFill>
                <a:latin typeface="Consolas"/>
              </a:rPr>
              <a:t>totaal</a:t>
            </a:r>
            <a:r>
              <a:rPr lang="en-US" sz="1900" dirty="0" smtClean="0">
                <a:solidFill>
                  <a:schemeClr val="tx1"/>
                </a:solidFill>
                <a:latin typeface="Consolas"/>
              </a:rPr>
              <a:t> </a:t>
            </a:r>
            <a:r>
              <a:rPr lang="en-US" sz="1900" dirty="0">
                <a:solidFill>
                  <a:schemeClr val="tx1"/>
                </a:solidFill>
                <a:latin typeface="Consolas"/>
              </a:rPr>
              <a:t>= </a:t>
            </a:r>
            <a:r>
              <a:rPr lang="en-US" sz="1900" dirty="0" err="1">
                <a:solidFill>
                  <a:schemeClr val="tx1"/>
                </a:solidFill>
                <a:latin typeface="Consolas"/>
              </a:rPr>
              <a:t>totaal</a:t>
            </a:r>
            <a:r>
              <a:rPr lang="en-US" sz="1900" dirty="0">
                <a:solidFill>
                  <a:schemeClr val="tx1"/>
                </a:solidFill>
                <a:latin typeface="Consolas"/>
              </a:rPr>
              <a:t> + temp[</a:t>
            </a:r>
            <a:r>
              <a:rPr lang="en-US" sz="1900" dirty="0" err="1">
                <a:solidFill>
                  <a:schemeClr val="tx1"/>
                </a:solidFill>
                <a:latin typeface="Consolas"/>
              </a:rPr>
              <a:t>i</a:t>
            </a:r>
            <a:r>
              <a:rPr lang="en-US" sz="1900" dirty="0">
                <a:solidFill>
                  <a:schemeClr val="tx1"/>
                </a:solidFill>
                <a:latin typeface="Consolas"/>
              </a:rPr>
              <a:t>];</a:t>
            </a:r>
          </a:p>
          <a:p>
            <a:pPr algn="l"/>
            <a:r>
              <a:rPr lang="en-US" sz="1900" dirty="0" smtClean="0">
                <a:solidFill>
                  <a:schemeClr val="tx1"/>
                </a:solidFill>
                <a:latin typeface="Consolas"/>
              </a:rPr>
              <a:t>    }</a:t>
            </a:r>
            <a:endParaRPr lang="en-US" sz="1900" dirty="0">
              <a:solidFill>
                <a:schemeClr val="tx1"/>
              </a:solidFill>
              <a:latin typeface="Consolas"/>
            </a:endParaRPr>
          </a:p>
          <a:p>
            <a:pPr algn="l"/>
            <a:r>
              <a:rPr lang="en-US" sz="1900" dirty="0" smtClean="0">
                <a:solidFill>
                  <a:schemeClr val="tx1"/>
                </a:solidFill>
                <a:latin typeface="Consolas"/>
              </a:rPr>
              <a:t>    </a:t>
            </a:r>
            <a:r>
              <a:rPr lang="en-US" sz="1900" dirty="0" err="1" smtClean="0">
                <a:solidFill>
                  <a:schemeClr val="tx1"/>
                </a:solidFill>
                <a:latin typeface="Consolas"/>
              </a:rPr>
              <a:t>printf</a:t>
            </a:r>
            <a:r>
              <a:rPr lang="en-US" sz="1900" dirty="0">
                <a:solidFill>
                  <a:schemeClr val="tx1"/>
                </a:solidFill>
                <a:latin typeface="Consolas"/>
              </a:rPr>
              <a:t>(</a:t>
            </a:r>
            <a:r>
              <a:rPr lang="en-US" sz="1900" dirty="0">
                <a:solidFill>
                  <a:srgbClr val="990000"/>
                </a:solidFill>
                <a:latin typeface="Consolas"/>
              </a:rPr>
              <a:t>"Gem. temp. is %f </a:t>
            </a:r>
            <a:r>
              <a:rPr lang="en-US" sz="1900" dirty="0" err="1">
                <a:solidFill>
                  <a:srgbClr val="990000"/>
                </a:solidFill>
                <a:latin typeface="Consolas"/>
              </a:rPr>
              <a:t>graden</a:t>
            </a:r>
            <a:r>
              <a:rPr lang="en-US" sz="1900" dirty="0">
                <a:solidFill>
                  <a:srgbClr val="990000"/>
                </a:solidFill>
                <a:latin typeface="Consolas"/>
              </a:rPr>
              <a:t>."</a:t>
            </a:r>
            <a:r>
              <a:rPr lang="en-US" sz="1900" dirty="0">
                <a:solidFill>
                  <a:schemeClr val="tx1"/>
                </a:solidFill>
                <a:latin typeface="Consolas"/>
              </a:rPr>
              <a:t>, </a:t>
            </a:r>
            <a:r>
              <a:rPr lang="en-US" sz="1900" dirty="0" err="1">
                <a:solidFill>
                  <a:schemeClr val="tx1"/>
                </a:solidFill>
                <a:latin typeface="Consolas"/>
              </a:rPr>
              <a:t>totaal</a:t>
            </a:r>
            <a:r>
              <a:rPr lang="en-US" sz="1900" dirty="0">
                <a:solidFill>
                  <a:schemeClr val="tx1"/>
                </a:solidFill>
                <a:latin typeface="Consolas"/>
              </a:rPr>
              <a:t> / 24);</a:t>
            </a:r>
          </a:p>
          <a:p>
            <a:pPr algn="l"/>
            <a:r>
              <a:rPr lang="en-US" sz="1900" dirty="0" smtClean="0">
                <a:solidFill>
                  <a:schemeClr val="tx1"/>
                </a:solidFill>
                <a:latin typeface="Consolas"/>
              </a:rPr>
              <a:t>    </a:t>
            </a:r>
            <a:r>
              <a:rPr lang="nl-NL" sz="1900" dirty="0" err="1" smtClean="0">
                <a:solidFill>
                  <a:srgbClr val="080808"/>
                </a:solidFill>
                <a:latin typeface="Consolas"/>
              </a:rPr>
              <a:t>fflush</a:t>
            </a:r>
            <a:r>
              <a:rPr lang="nl-NL" sz="1900" dirty="0" smtClean="0">
                <a:solidFill>
                  <a:srgbClr val="080808"/>
                </a:solidFill>
                <a:latin typeface="Consolas"/>
              </a:rPr>
              <a:t>(</a:t>
            </a:r>
            <a:r>
              <a:rPr lang="nl-NL" sz="1900" dirty="0" err="1" smtClean="0">
                <a:solidFill>
                  <a:srgbClr val="080808"/>
                </a:solidFill>
                <a:latin typeface="Consolas"/>
              </a:rPr>
              <a:t>stdin</a:t>
            </a:r>
            <a:r>
              <a:rPr lang="nl-NL" sz="1900" dirty="0" smtClean="0">
                <a:solidFill>
                  <a:srgbClr val="080808"/>
                </a:solidFill>
                <a:latin typeface="Consolas"/>
              </a:rPr>
              <a:t>);</a:t>
            </a:r>
          </a:p>
          <a:p>
            <a:pPr algn="l"/>
            <a:r>
              <a:rPr lang="nl-NL" sz="1900" dirty="0" smtClean="0">
                <a:solidFill>
                  <a:srgbClr val="080808"/>
                </a:solidFill>
                <a:latin typeface="Consolas"/>
              </a:rPr>
              <a:t>    </a:t>
            </a:r>
            <a:r>
              <a:rPr lang="nl-NL" sz="1900" dirty="0" err="1" smtClean="0">
                <a:solidFill>
                  <a:srgbClr val="080808"/>
                </a:solidFill>
                <a:latin typeface="Consolas"/>
              </a:rPr>
              <a:t>getchar</a:t>
            </a:r>
            <a:r>
              <a:rPr lang="nl-NL" sz="1900" dirty="0" smtClean="0">
                <a:solidFill>
                  <a:srgbClr val="080808"/>
                </a:solidFill>
                <a:latin typeface="Consolas"/>
              </a:rPr>
              <a:t>();</a:t>
            </a:r>
          </a:p>
          <a:p>
            <a:pPr algn="l"/>
            <a:r>
              <a:rPr lang="en-US" sz="1900" dirty="0" smtClean="0">
                <a:solidFill>
                  <a:schemeClr val="tx1"/>
                </a:solidFill>
                <a:latin typeface="Consolas"/>
              </a:rPr>
              <a:t>    return </a:t>
            </a:r>
            <a:r>
              <a:rPr lang="en-US" sz="1900" dirty="0">
                <a:solidFill>
                  <a:schemeClr val="tx1"/>
                </a:solidFill>
                <a:latin typeface="Consolas"/>
              </a:rPr>
              <a:t>0;</a:t>
            </a:r>
          </a:p>
          <a:p>
            <a:pPr algn="l"/>
            <a:r>
              <a:rPr lang="en-US" sz="1900" dirty="0">
                <a:solidFill>
                  <a:schemeClr val="tx1"/>
                </a:solidFill>
                <a:latin typeface="Consolas"/>
              </a:rPr>
              <a:t>}</a:t>
            </a:r>
          </a:p>
        </p:txBody>
      </p:sp>
      <p:sp>
        <p:nvSpPr>
          <p:cNvPr id="6" name="Actieknop: Informatie 5">
            <a:hlinkClick r:id="rId3" action="ppaction://hlinksldjump" highlightClick="1"/>
          </p:cNvPr>
          <p:cNvSpPr/>
          <p:nvPr/>
        </p:nvSpPr>
        <p:spPr>
          <a:xfrm>
            <a:off x="4392000" y="6498000"/>
            <a:ext cx="360000" cy="360000"/>
          </a:xfrm>
          <a:prstGeom prst="actionButtonInformat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143</a:t>
            </a:fld>
            <a:endParaRPr lang="en-US" dirty="0"/>
          </a:p>
        </p:txBody>
      </p:sp>
    </p:spTree>
    <p:extLst>
      <p:ext uri="{BB962C8B-B14F-4D97-AF65-F5344CB8AC3E}">
        <p14:creationId xmlns:p14="http://schemas.microsoft.com/office/powerpoint/2010/main" val="14059840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a:t>Voorbeeld array</a:t>
            </a:r>
          </a:p>
        </p:txBody>
      </p:sp>
      <p:sp>
        <p:nvSpPr>
          <p:cNvPr id="6" name="Tijdelijke aanduiding voor inhoud 5"/>
          <p:cNvSpPr>
            <a:spLocks noGrp="1"/>
          </p:cNvSpPr>
          <p:nvPr>
            <p:ph idx="1"/>
          </p:nvPr>
        </p:nvSpPr>
        <p:spPr/>
        <p:txBody>
          <a:bodyPr/>
          <a:lstStyle/>
          <a:p>
            <a:endParaRPr lang="nl-NL"/>
          </a:p>
        </p:txBody>
      </p:sp>
      <p:sp>
        <p:nvSpPr>
          <p:cNvPr id="7" name="Tijdelijke aanduiding voor inhoud 6"/>
          <p:cNvSpPr>
            <a:spLocks noGrp="1"/>
          </p:cNvSpPr>
          <p:nvPr>
            <p:ph idx="14"/>
          </p:nvPr>
        </p:nvSpPr>
        <p:spPr/>
        <p:txBody>
          <a:bodyPr>
            <a:normAutofit/>
          </a:bodyPr>
          <a:lstStyle/>
          <a:p>
            <a:r>
              <a:rPr lang="nl-NL" dirty="0"/>
              <a:t>Geef temperatuur om 0 uur: 1</a:t>
            </a:r>
          </a:p>
          <a:p>
            <a:r>
              <a:rPr lang="nl-NL" dirty="0"/>
              <a:t>Geef temperatuur om 1 uur: 2</a:t>
            </a:r>
          </a:p>
          <a:p>
            <a:r>
              <a:rPr lang="nl-NL" dirty="0"/>
              <a:t>Geef temperatuur om 2 uur: 3</a:t>
            </a:r>
          </a:p>
          <a:p>
            <a:r>
              <a:rPr lang="nl-NL" dirty="0"/>
              <a:t>Geef temperatuur om 3 uur: 4</a:t>
            </a:r>
          </a:p>
          <a:p>
            <a:r>
              <a:rPr lang="nl-NL" dirty="0"/>
              <a:t>Geef temperatuur om 4 uur: 5</a:t>
            </a:r>
          </a:p>
          <a:p>
            <a:r>
              <a:rPr lang="nl-NL" dirty="0"/>
              <a:t>Geef temperatuur om 5 uur: 1</a:t>
            </a:r>
          </a:p>
          <a:p>
            <a:r>
              <a:rPr lang="nl-NL" dirty="0"/>
              <a:t>Geef temperatuur om 6 uur: 2</a:t>
            </a:r>
          </a:p>
          <a:p>
            <a:r>
              <a:rPr lang="nl-NL" dirty="0"/>
              <a:t>Geef temperatuur om 7 uur: 3</a:t>
            </a:r>
          </a:p>
          <a:p>
            <a:r>
              <a:rPr lang="nl-NL" dirty="0"/>
              <a:t>Geef temperatuur om 8 uur: 4</a:t>
            </a:r>
          </a:p>
          <a:p>
            <a:r>
              <a:rPr lang="nl-NL" dirty="0"/>
              <a:t>Geef temperatuur om 9 uur: 5</a:t>
            </a:r>
          </a:p>
          <a:p>
            <a:r>
              <a:rPr lang="nl-NL" dirty="0"/>
              <a:t>Geef temperatuur om 10 uur: 1</a:t>
            </a:r>
          </a:p>
          <a:p>
            <a:r>
              <a:rPr lang="nl-NL" dirty="0"/>
              <a:t>Geef temperatuur om 11 uur: </a:t>
            </a:r>
            <a:r>
              <a:rPr lang="nl-NL" dirty="0" smtClean="0"/>
              <a:t>2</a:t>
            </a:r>
            <a:endParaRPr lang="nl-NL" dirty="0"/>
          </a:p>
        </p:txBody>
      </p:sp>
      <p:sp>
        <p:nvSpPr>
          <p:cNvPr id="8" name="Tijdelijke aanduiding voor inhoud 7"/>
          <p:cNvSpPr>
            <a:spLocks noGrp="1"/>
          </p:cNvSpPr>
          <p:nvPr>
            <p:ph idx="16"/>
          </p:nvPr>
        </p:nvSpPr>
        <p:spPr/>
        <p:txBody>
          <a:bodyPr/>
          <a:lstStyle/>
          <a:p>
            <a:r>
              <a:rPr lang="nl-NL" dirty="0"/>
              <a:t>Geef temperatuur om 12 uur: 3</a:t>
            </a:r>
          </a:p>
          <a:p>
            <a:r>
              <a:rPr lang="nl-NL" dirty="0"/>
              <a:t>Geef temperatuur om 13 uur: 4</a:t>
            </a:r>
          </a:p>
          <a:p>
            <a:r>
              <a:rPr lang="nl-NL" dirty="0"/>
              <a:t>Geef temperatuur om 14 uur: 5</a:t>
            </a:r>
          </a:p>
          <a:p>
            <a:r>
              <a:rPr lang="nl-NL" dirty="0"/>
              <a:t>Geef temperatuur om 15 uur: 1</a:t>
            </a:r>
          </a:p>
          <a:p>
            <a:r>
              <a:rPr lang="nl-NL" dirty="0"/>
              <a:t>Geef temperatuur om 16 uur: 2</a:t>
            </a:r>
          </a:p>
          <a:p>
            <a:r>
              <a:rPr lang="nl-NL" dirty="0"/>
              <a:t>Geef temperatuur om 17 uur: 3</a:t>
            </a:r>
          </a:p>
          <a:p>
            <a:r>
              <a:rPr lang="nl-NL" dirty="0"/>
              <a:t>Geef temperatuur om 18 uur: 4</a:t>
            </a:r>
          </a:p>
          <a:p>
            <a:r>
              <a:rPr lang="nl-NL" dirty="0"/>
              <a:t>Geef temperatuur om 19 uur: 5</a:t>
            </a:r>
          </a:p>
          <a:p>
            <a:r>
              <a:rPr lang="nl-NL" dirty="0"/>
              <a:t>Geef temperatuur om 20 uur: 1</a:t>
            </a:r>
          </a:p>
          <a:p>
            <a:r>
              <a:rPr lang="nl-NL" dirty="0"/>
              <a:t>Geef temperatuur om 21 uur: 2</a:t>
            </a:r>
          </a:p>
          <a:p>
            <a:r>
              <a:rPr lang="nl-NL" dirty="0"/>
              <a:t>Geef temperatuur om 22 uur: 3</a:t>
            </a:r>
          </a:p>
          <a:p>
            <a:r>
              <a:rPr lang="nl-NL" dirty="0"/>
              <a:t>Geef temperatuur om 23 uur: 4</a:t>
            </a:r>
          </a:p>
          <a:p>
            <a:r>
              <a:rPr lang="nl-NL" dirty="0"/>
              <a:t>Gem. temp. is 2.916667 graden.</a:t>
            </a:r>
          </a:p>
          <a:p>
            <a:endParaRPr lang="nl-NL" dirty="0"/>
          </a:p>
        </p:txBody>
      </p:sp>
      <p:sp>
        <p:nvSpPr>
          <p:cNvPr id="9" name="Actieknop: Terug 8">
            <a:hlinkClick r:id="" action="ppaction://hlinkshowjump?jump=lastslideviewed" highlightClick="1"/>
          </p:cNvPr>
          <p:cNvSpPr/>
          <p:nvPr/>
        </p:nvSpPr>
        <p:spPr>
          <a:xfrm>
            <a:off x="4392000" y="6498000"/>
            <a:ext cx="360000" cy="360000"/>
          </a:xfrm>
          <a:prstGeom prst="actionButtonRetur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 name="Tijdelijke aanduiding voor datum 2"/>
          <p:cNvSpPr>
            <a:spLocks noGrp="1"/>
          </p:cNvSpPr>
          <p:nvPr>
            <p:ph type="dt" sz="half" idx="17"/>
          </p:nvPr>
        </p:nvSpPr>
        <p:spPr/>
        <p:txBody>
          <a:bodyPr/>
          <a:lstStyle/>
          <a:p>
            <a:r>
              <a:rPr lang="nl-NL" smtClean="0"/>
              <a:t>GESPRG 2014-2015</a:t>
            </a:r>
            <a:endParaRPr lang="en-US" dirty="0"/>
          </a:p>
        </p:txBody>
      </p:sp>
      <p:sp>
        <p:nvSpPr>
          <p:cNvPr id="4" name="Tijdelijke aanduiding voor dianummer 3"/>
          <p:cNvSpPr>
            <a:spLocks noGrp="1"/>
          </p:cNvSpPr>
          <p:nvPr>
            <p:ph type="sldNum" sz="quarter" idx="19"/>
          </p:nvPr>
        </p:nvSpPr>
        <p:spPr/>
        <p:txBody>
          <a:bodyPr/>
          <a:lstStyle/>
          <a:p>
            <a:fld id="{520F5AE5-675F-4C53-86B8-6BB4E175C417}" type="slidenum">
              <a:rPr lang="en-US" smtClean="0"/>
              <a:pPr/>
              <a:t>144</a:t>
            </a:fld>
            <a:endParaRPr lang="en-US" dirty="0"/>
          </a:p>
        </p:txBody>
      </p:sp>
    </p:spTree>
    <p:extLst>
      <p:ext uri="{BB962C8B-B14F-4D97-AF65-F5344CB8AC3E}">
        <p14:creationId xmlns:p14="http://schemas.microsoft.com/office/powerpoint/2010/main" val="1082065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86" name="AutoShape 6"/>
          <p:cNvSpPr>
            <a:spLocks noChangeArrowheads="1"/>
          </p:cNvSpPr>
          <p:nvPr/>
        </p:nvSpPr>
        <p:spPr bwMode="auto">
          <a:xfrm>
            <a:off x="1324462" y="2315380"/>
            <a:ext cx="4054725" cy="720081"/>
          </a:xfrm>
          <a:prstGeom prst="wedgeRoundRectCallout">
            <a:avLst>
              <a:gd name="adj1" fmla="val -42262"/>
              <a:gd name="adj2" fmla="val -100460"/>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mn-lt"/>
              </a:rPr>
              <a:t>Aantal elementen hoeft niet opgegeven </a:t>
            </a:r>
            <a:endParaRPr lang="nl-NL" dirty="0" smtClean="0">
              <a:latin typeface="+mn-lt"/>
            </a:endParaRPr>
          </a:p>
          <a:p>
            <a:r>
              <a:rPr lang="nl-NL" dirty="0" smtClean="0">
                <a:latin typeface="+mn-lt"/>
              </a:rPr>
              <a:t>te worden (wordt </a:t>
            </a:r>
            <a:r>
              <a:rPr lang="nl-NL" dirty="0">
                <a:latin typeface="+mn-lt"/>
              </a:rPr>
              <a:t>in dit geval 4).</a:t>
            </a:r>
          </a:p>
        </p:txBody>
      </p:sp>
      <p:sp>
        <p:nvSpPr>
          <p:cNvPr id="101379" name="Rectangle 2"/>
          <p:cNvSpPr>
            <a:spLocks noGrp="1" noChangeArrowheads="1"/>
          </p:cNvSpPr>
          <p:nvPr>
            <p:ph type="title"/>
          </p:nvPr>
        </p:nvSpPr>
        <p:spPr/>
        <p:txBody>
          <a:bodyPr>
            <a:normAutofit/>
          </a:bodyPr>
          <a:lstStyle/>
          <a:p>
            <a:r>
              <a:rPr lang="nl-NL" smtClean="0"/>
              <a:t>Initialiseren</a:t>
            </a:r>
          </a:p>
        </p:txBody>
      </p:sp>
      <p:sp>
        <p:nvSpPr>
          <p:cNvPr id="1351683" name="Text Box 3"/>
          <p:cNvSpPr txBox="1">
            <a:spLocks noChangeArrowheads="1"/>
          </p:cNvSpPr>
          <p:nvPr/>
        </p:nvSpPr>
        <p:spPr bwMode="auto">
          <a:xfrm>
            <a:off x="457200" y="1125538"/>
            <a:ext cx="8291513" cy="532671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err="1">
                <a:latin typeface="Consolas"/>
              </a:rPr>
              <a:t>int</a:t>
            </a:r>
            <a:r>
              <a:rPr lang="en-US" sz="2000" dirty="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 = 8;</a:t>
            </a:r>
          </a:p>
          <a:p>
            <a:pPr algn="l"/>
            <a:endParaRPr lang="en-US" sz="2000" dirty="0">
              <a:solidFill>
                <a:schemeClr val="tx1"/>
              </a:solidFill>
              <a:latin typeface="Consolas"/>
            </a:endParaRPr>
          </a:p>
          <a:p>
            <a:pPr algn="l"/>
            <a:r>
              <a:rPr lang="en-US" sz="2000" dirty="0" err="1">
                <a:latin typeface="Consolas"/>
              </a:rPr>
              <a:t>int</a:t>
            </a:r>
            <a:r>
              <a:rPr lang="en-US" sz="2000" dirty="0">
                <a:solidFill>
                  <a:schemeClr val="tx1"/>
                </a:solidFill>
                <a:latin typeface="Consolas"/>
              </a:rPr>
              <a:t> </a:t>
            </a:r>
            <a:r>
              <a:rPr lang="en-US" sz="2000" dirty="0" err="1">
                <a:solidFill>
                  <a:schemeClr val="tx1"/>
                </a:solidFill>
                <a:latin typeface="Consolas"/>
              </a:rPr>
              <a:t>rij</a:t>
            </a:r>
            <a:r>
              <a:rPr lang="en-US" sz="2000" dirty="0">
                <a:solidFill>
                  <a:schemeClr val="tx1"/>
                </a:solidFill>
                <a:latin typeface="Consolas"/>
              </a:rPr>
              <a:t>[] = </a:t>
            </a:r>
            <a:r>
              <a:rPr lang="en-US" sz="2000" b="1" dirty="0">
                <a:solidFill>
                  <a:schemeClr val="tx1"/>
                </a:solidFill>
                <a:latin typeface="Consolas"/>
              </a:rPr>
              <a:t>{ 23, 4, 2, 5 }</a:t>
            </a:r>
            <a:r>
              <a:rPr lang="en-US" sz="2000" dirty="0">
                <a:solidFill>
                  <a:schemeClr val="tx1"/>
                </a:solidFill>
                <a:latin typeface="Consolas"/>
              </a:rPr>
              <a:t>;</a:t>
            </a:r>
          </a:p>
          <a:p>
            <a:pPr algn="l"/>
            <a:endParaRPr lang="en-US" sz="2000" dirty="0">
              <a:solidFill>
                <a:schemeClr val="tx1"/>
              </a:solidFill>
              <a:latin typeface="Consolas"/>
            </a:endParaRPr>
          </a:p>
          <a:p>
            <a:pPr algn="l"/>
            <a:endParaRPr lang="en-US" sz="2000" dirty="0">
              <a:solidFill>
                <a:schemeClr val="tx1"/>
              </a:solidFill>
              <a:latin typeface="Consolas"/>
            </a:endParaRPr>
          </a:p>
          <a:p>
            <a:pPr algn="l"/>
            <a:endParaRPr lang="en-US" sz="2000" dirty="0">
              <a:solidFill>
                <a:schemeClr val="tx1"/>
              </a:solidFill>
              <a:latin typeface="Consolas"/>
            </a:endParaRPr>
          </a:p>
          <a:p>
            <a:pPr algn="l"/>
            <a:endParaRPr lang="en-US" sz="2000" dirty="0" smtClean="0">
              <a:latin typeface="Consolas"/>
            </a:endParaRPr>
          </a:p>
          <a:p>
            <a:pPr algn="l"/>
            <a:r>
              <a:rPr lang="en-US" sz="2000" dirty="0" err="1" smtClean="0">
                <a:latin typeface="Consolas"/>
              </a:rPr>
              <a:t>int</a:t>
            </a:r>
            <a:r>
              <a:rPr lang="en-US" sz="2000" dirty="0" smtClean="0">
                <a:solidFill>
                  <a:schemeClr val="tx1"/>
                </a:solidFill>
                <a:latin typeface="Consolas"/>
              </a:rPr>
              <a:t> </a:t>
            </a:r>
            <a:r>
              <a:rPr lang="en-US" sz="2000" dirty="0" err="1">
                <a:solidFill>
                  <a:schemeClr val="tx1"/>
                </a:solidFill>
                <a:latin typeface="Consolas"/>
              </a:rPr>
              <a:t>rij</a:t>
            </a:r>
            <a:r>
              <a:rPr lang="en-US" sz="2000" dirty="0">
                <a:solidFill>
                  <a:schemeClr val="tx1"/>
                </a:solidFill>
                <a:latin typeface="Consolas"/>
              </a:rPr>
              <a:t>[</a:t>
            </a:r>
            <a:r>
              <a:rPr lang="en-US" sz="2000" b="1" dirty="0">
                <a:solidFill>
                  <a:schemeClr val="tx1"/>
                </a:solidFill>
                <a:latin typeface="Consolas"/>
              </a:rPr>
              <a:t>10</a:t>
            </a:r>
            <a:r>
              <a:rPr lang="en-US" sz="2000" dirty="0">
                <a:solidFill>
                  <a:schemeClr val="tx1"/>
                </a:solidFill>
                <a:latin typeface="Consolas"/>
              </a:rPr>
              <a:t>] = { 23, 4, 2, 5 </a:t>
            </a:r>
            <a:r>
              <a:rPr lang="en-US" sz="2000" dirty="0" smtClean="0">
                <a:solidFill>
                  <a:schemeClr val="tx1"/>
                </a:solidFill>
                <a:latin typeface="Consolas"/>
              </a:rPr>
              <a:t>};</a:t>
            </a:r>
          </a:p>
          <a:p>
            <a:pPr algn="l"/>
            <a:endParaRPr lang="en-US" sz="2000" dirty="0">
              <a:solidFill>
                <a:schemeClr val="tx1"/>
              </a:solidFill>
              <a:latin typeface="Consolas"/>
            </a:endParaRPr>
          </a:p>
          <a:p>
            <a:pPr algn="l"/>
            <a:endParaRPr lang="en-US" sz="2000" dirty="0" smtClean="0">
              <a:solidFill>
                <a:schemeClr val="tx1"/>
              </a:solidFill>
              <a:latin typeface="Consolas"/>
            </a:endParaRPr>
          </a:p>
          <a:p>
            <a:pPr algn="l"/>
            <a:endParaRPr lang="en-US" sz="2000" dirty="0">
              <a:solidFill>
                <a:schemeClr val="tx1"/>
              </a:solidFill>
              <a:latin typeface="Consolas"/>
            </a:endParaRPr>
          </a:p>
          <a:p>
            <a:pPr algn="l"/>
            <a:endParaRPr lang="en-US" sz="2000" dirty="0" smtClean="0">
              <a:solidFill>
                <a:schemeClr val="tx1"/>
              </a:solidFill>
              <a:latin typeface="Consolas"/>
            </a:endParaRPr>
          </a:p>
          <a:p>
            <a:r>
              <a:rPr lang="en-US" sz="2000" dirty="0" err="1">
                <a:latin typeface="Consolas"/>
              </a:rPr>
              <a:t>int</a:t>
            </a:r>
            <a:r>
              <a:rPr lang="en-US" sz="2000" dirty="0">
                <a:solidFill>
                  <a:schemeClr val="tx1"/>
                </a:solidFill>
                <a:latin typeface="Consolas"/>
              </a:rPr>
              <a:t> </a:t>
            </a:r>
            <a:r>
              <a:rPr lang="en-US" sz="2000" dirty="0" err="1">
                <a:solidFill>
                  <a:schemeClr val="tx1"/>
                </a:solidFill>
                <a:latin typeface="Consolas"/>
              </a:rPr>
              <a:t>rij</a:t>
            </a:r>
            <a:r>
              <a:rPr lang="en-US" sz="2000" dirty="0">
                <a:solidFill>
                  <a:schemeClr val="tx1"/>
                </a:solidFill>
                <a:latin typeface="Consolas"/>
              </a:rPr>
              <a:t>[</a:t>
            </a:r>
            <a:r>
              <a:rPr lang="en-US" sz="2000" b="1" dirty="0">
                <a:solidFill>
                  <a:schemeClr val="tx1"/>
                </a:solidFill>
                <a:latin typeface="Consolas"/>
              </a:rPr>
              <a:t>10</a:t>
            </a:r>
            <a:r>
              <a:rPr lang="en-US" sz="2000" dirty="0">
                <a:solidFill>
                  <a:schemeClr val="tx1"/>
                </a:solidFill>
                <a:latin typeface="Consolas"/>
              </a:rPr>
              <a:t>] = </a:t>
            </a:r>
            <a:r>
              <a:rPr lang="en-US" sz="2000" dirty="0" smtClean="0">
                <a:solidFill>
                  <a:schemeClr val="tx1"/>
                </a:solidFill>
                <a:latin typeface="Consolas"/>
              </a:rPr>
              <a:t>{ 0 };</a:t>
            </a:r>
            <a:endParaRPr lang="en-US" sz="2000" dirty="0">
              <a:solidFill>
                <a:schemeClr val="tx1"/>
              </a:solidFill>
              <a:latin typeface="Consolas"/>
            </a:endParaRPr>
          </a:p>
          <a:p>
            <a:pPr algn="l"/>
            <a:endParaRPr lang="en-US" sz="2000" dirty="0" smtClean="0">
              <a:solidFill>
                <a:schemeClr val="tx1"/>
              </a:solidFill>
              <a:latin typeface="Consolas"/>
            </a:endParaRPr>
          </a:p>
          <a:p>
            <a:pPr algn="l"/>
            <a:endParaRPr lang="en-US" sz="2000" dirty="0" smtClean="0">
              <a:solidFill>
                <a:schemeClr val="tx1"/>
              </a:solidFill>
              <a:latin typeface="Consolas"/>
            </a:endParaRPr>
          </a:p>
          <a:p>
            <a:pPr algn="l"/>
            <a:endParaRPr lang="en-US" sz="2000" dirty="0">
              <a:solidFill>
                <a:schemeClr val="tx1"/>
              </a:solidFill>
              <a:latin typeface="Consolas"/>
            </a:endParaRPr>
          </a:p>
          <a:p>
            <a:r>
              <a:rPr lang="en-US" sz="2000" dirty="0" err="1">
                <a:latin typeface="Consolas"/>
              </a:rPr>
              <a:t>int</a:t>
            </a:r>
            <a:r>
              <a:rPr lang="en-US" sz="2000" dirty="0">
                <a:solidFill>
                  <a:schemeClr val="tx1"/>
                </a:solidFill>
                <a:latin typeface="Consolas"/>
              </a:rPr>
              <a:t> </a:t>
            </a:r>
            <a:r>
              <a:rPr lang="en-US" sz="2000" dirty="0" err="1" smtClean="0">
                <a:solidFill>
                  <a:schemeClr val="tx1"/>
                </a:solidFill>
                <a:latin typeface="Consolas"/>
              </a:rPr>
              <a:t>rij</a:t>
            </a:r>
            <a:r>
              <a:rPr lang="en-US" sz="2000" dirty="0" smtClean="0">
                <a:solidFill>
                  <a:schemeClr val="tx1"/>
                </a:solidFill>
                <a:latin typeface="Consolas"/>
              </a:rPr>
              <a:t>[] </a:t>
            </a:r>
            <a:r>
              <a:rPr lang="en-US" sz="2000" dirty="0">
                <a:solidFill>
                  <a:schemeClr val="tx1"/>
                </a:solidFill>
                <a:latin typeface="Consolas"/>
              </a:rPr>
              <a:t>= { 0 </a:t>
            </a:r>
            <a:r>
              <a:rPr lang="en-US" sz="2000" dirty="0" smtClean="0">
                <a:solidFill>
                  <a:schemeClr val="tx1"/>
                </a:solidFill>
                <a:latin typeface="Consolas"/>
              </a:rPr>
              <a:t>};</a:t>
            </a:r>
            <a:endParaRPr lang="en-US" sz="2000" dirty="0">
              <a:solidFill>
                <a:schemeClr val="tx1"/>
              </a:solidFill>
              <a:latin typeface="Consolas"/>
            </a:endParaRPr>
          </a:p>
        </p:txBody>
      </p:sp>
      <p:sp>
        <p:nvSpPr>
          <p:cNvPr id="1351687" name="AutoShape 7"/>
          <p:cNvSpPr>
            <a:spLocks noChangeArrowheads="1"/>
          </p:cNvSpPr>
          <p:nvPr/>
        </p:nvSpPr>
        <p:spPr bwMode="auto">
          <a:xfrm>
            <a:off x="1152491" y="3921333"/>
            <a:ext cx="5945460" cy="695614"/>
          </a:xfrm>
          <a:prstGeom prst="wedgeRoundRectCallout">
            <a:avLst>
              <a:gd name="adj1" fmla="val -38823"/>
              <a:gd name="adj2" fmla="val -98580"/>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mn-lt"/>
              </a:rPr>
              <a:t>Aantal elementen mag wel opgegeven te worden</a:t>
            </a:r>
            <a:br>
              <a:rPr lang="nl-NL" dirty="0">
                <a:latin typeface="+mn-lt"/>
              </a:rPr>
            </a:br>
            <a:r>
              <a:rPr lang="nl-NL" dirty="0">
                <a:latin typeface="+mn-lt"/>
              </a:rPr>
              <a:t>Elementen 4 t/m 9 worden in dit geval met 0 </a:t>
            </a:r>
            <a:r>
              <a:rPr lang="nl-NL" dirty="0" err="1">
                <a:latin typeface="+mn-lt"/>
              </a:rPr>
              <a:t>geïnitialiseerd</a:t>
            </a:r>
            <a:r>
              <a:rPr lang="nl-NL" dirty="0">
                <a:latin typeface="+mn-lt"/>
              </a:rPr>
              <a:t>.</a:t>
            </a:r>
          </a:p>
        </p:txBody>
      </p:sp>
      <p:sp>
        <p:nvSpPr>
          <p:cNvPr id="8" name="Actieknop: Informatie 5">
            <a:hlinkClick r:id="rId3" action="ppaction://hlinksldjump" highlightClick="1"/>
          </p:cNvPr>
          <p:cNvSpPr/>
          <p:nvPr/>
        </p:nvSpPr>
        <p:spPr>
          <a:xfrm>
            <a:off x="4392000" y="6498000"/>
            <a:ext cx="360000" cy="360000"/>
          </a:xfrm>
          <a:prstGeom prst="actionButtonInformat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9" name="AutoShape 7"/>
          <p:cNvSpPr>
            <a:spLocks noChangeArrowheads="1"/>
          </p:cNvSpPr>
          <p:nvPr/>
        </p:nvSpPr>
        <p:spPr bwMode="auto">
          <a:xfrm>
            <a:off x="2989493" y="5194882"/>
            <a:ext cx="2838772" cy="378899"/>
          </a:xfrm>
          <a:prstGeom prst="wedgeRoundRectCallout">
            <a:avLst>
              <a:gd name="adj1" fmla="val -38823"/>
              <a:gd name="adj2" fmla="val -98580"/>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smtClean="0">
                <a:latin typeface="+mn-lt"/>
              </a:rPr>
              <a:t>Hoe wordt de array gevuld?</a:t>
            </a:r>
            <a:endParaRPr lang="nl-NL" dirty="0">
              <a:latin typeface="+mn-lt"/>
            </a:endParaRPr>
          </a:p>
        </p:txBody>
      </p:sp>
      <p:sp>
        <p:nvSpPr>
          <p:cNvPr id="11" name="AutoShape 7"/>
          <p:cNvSpPr>
            <a:spLocks noChangeArrowheads="1"/>
          </p:cNvSpPr>
          <p:nvPr/>
        </p:nvSpPr>
        <p:spPr bwMode="auto">
          <a:xfrm>
            <a:off x="3332614" y="6199032"/>
            <a:ext cx="879346" cy="378899"/>
          </a:xfrm>
          <a:prstGeom prst="wedgeRoundRectCallout">
            <a:avLst>
              <a:gd name="adj1" fmla="val -87562"/>
              <a:gd name="adj2" fmla="val -45982"/>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smtClean="0">
                <a:latin typeface="+mn-lt"/>
              </a:rPr>
              <a:t>En nu?</a:t>
            </a:r>
            <a:endParaRPr lang="nl-NL" dirty="0">
              <a:latin typeface="+mn-lt"/>
            </a:endParaRPr>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145</a:t>
            </a:fld>
            <a:endParaRPr lang="en-US" dirty="0"/>
          </a:p>
        </p:txBody>
      </p:sp>
    </p:spTree>
    <p:extLst>
      <p:ext uri="{BB962C8B-B14F-4D97-AF65-F5344CB8AC3E}">
        <p14:creationId xmlns:p14="http://schemas.microsoft.com/office/powerpoint/2010/main" val="38289526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5168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5168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5168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516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51683">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51683">
                                            <p:txEl>
                                              <p:pRg st="16" end="1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686" grpId="0" animBg="1"/>
      <p:bldP spid="1351687" grpId="0" animBg="1"/>
      <p:bldP spid="9" grpId="0" animBg="1"/>
      <p:bldP spid="11"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2"/>
          <p:cNvSpPr>
            <a:spLocks noGrp="1" noChangeArrowheads="1"/>
          </p:cNvSpPr>
          <p:nvPr>
            <p:ph type="title"/>
          </p:nvPr>
        </p:nvSpPr>
        <p:spPr/>
        <p:txBody>
          <a:bodyPr>
            <a:normAutofit/>
          </a:bodyPr>
          <a:lstStyle/>
          <a:p>
            <a:r>
              <a:rPr lang="nl-NL" dirty="0" smtClean="0"/>
              <a:t>Initialiseren: a closer look</a:t>
            </a:r>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146</a:t>
            </a:fld>
            <a:endParaRPr lang="en-US" dirty="0"/>
          </a:p>
        </p:txBody>
      </p:sp>
      <p:sp>
        <p:nvSpPr>
          <p:cNvPr id="2" name="Rechthoek 1"/>
          <p:cNvSpPr/>
          <p:nvPr/>
        </p:nvSpPr>
        <p:spPr>
          <a:xfrm>
            <a:off x="488001" y="1196752"/>
            <a:ext cx="4572000" cy="923330"/>
          </a:xfrm>
          <a:prstGeom prst="rect">
            <a:avLst/>
          </a:prstGeom>
        </p:spPr>
        <p:txBody>
          <a:bodyPr>
            <a:spAutoFit/>
          </a:bodyPr>
          <a:lstStyle/>
          <a:p>
            <a:endParaRPr lang="en-US" dirty="0">
              <a:latin typeface="Consolas"/>
            </a:endParaRPr>
          </a:p>
          <a:p>
            <a:r>
              <a:rPr lang="en-US" dirty="0" err="1">
                <a:solidFill>
                  <a:schemeClr val="accent1"/>
                </a:solidFill>
                <a:latin typeface="Consolas"/>
              </a:rPr>
              <a:t>int</a:t>
            </a:r>
            <a:r>
              <a:rPr lang="en-US" dirty="0">
                <a:solidFill>
                  <a:schemeClr val="accent1"/>
                </a:solidFill>
                <a:latin typeface="Consolas"/>
              </a:rPr>
              <a:t> </a:t>
            </a:r>
            <a:r>
              <a:rPr lang="en-US" dirty="0" err="1">
                <a:latin typeface="Consolas"/>
              </a:rPr>
              <a:t>rij</a:t>
            </a:r>
            <a:r>
              <a:rPr lang="en-US" dirty="0">
                <a:latin typeface="Consolas"/>
              </a:rPr>
              <a:t>[] = </a:t>
            </a:r>
            <a:r>
              <a:rPr lang="en-US" b="1" dirty="0">
                <a:latin typeface="Consolas"/>
              </a:rPr>
              <a:t>{ 23, 4, 2, 5 }</a:t>
            </a:r>
            <a:r>
              <a:rPr lang="en-US" dirty="0">
                <a:latin typeface="Consolas"/>
              </a:rPr>
              <a:t>;</a:t>
            </a:r>
          </a:p>
          <a:p>
            <a:endParaRPr lang="en-US" dirty="0">
              <a:latin typeface="Consolas"/>
            </a:endParaRPr>
          </a:p>
        </p:txBody>
      </p:sp>
      <p:sp>
        <p:nvSpPr>
          <p:cNvPr id="5" name="Toelichting met afgeronde rechthoek 4"/>
          <p:cNvSpPr/>
          <p:nvPr/>
        </p:nvSpPr>
        <p:spPr>
          <a:xfrm>
            <a:off x="1066800" y="2152339"/>
            <a:ext cx="1344960" cy="1008112"/>
          </a:xfrm>
          <a:prstGeom prst="wedgeRoundRectCallout">
            <a:avLst>
              <a:gd name="adj1" fmla="val -28529"/>
              <a:gd name="adj2" fmla="val -84551"/>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Dit</a:t>
            </a:r>
            <a:r>
              <a:rPr lang="en-US" dirty="0" smtClean="0">
                <a:solidFill>
                  <a:sysClr val="windowText" lastClr="000000"/>
                </a:solidFill>
              </a:rPr>
              <a:t> is </a:t>
            </a:r>
            <a:r>
              <a:rPr lang="en-US" dirty="0" err="1" smtClean="0">
                <a:solidFill>
                  <a:sysClr val="windowText" lastClr="000000"/>
                </a:solidFill>
              </a:rPr>
              <a:t>een</a:t>
            </a:r>
            <a:r>
              <a:rPr lang="en-US" dirty="0" smtClean="0">
                <a:solidFill>
                  <a:sysClr val="windowText" lastClr="000000"/>
                </a:solidFill>
              </a:rPr>
              <a:t> </a:t>
            </a:r>
            <a:r>
              <a:rPr lang="en-US" dirty="0" err="1" smtClean="0">
                <a:solidFill>
                  <a:sysClr val="windowText" lastClr="000000"/>
                </a:solidFill>
              </a:rPr>
              <a:t>variabele</a:t>
            </a:r>
            <a:endParaRPr lang="nl-NL" dirty="0" err="1" smtClean="0">
              <a:solidFill>
                <a:sysClr val="windowText" lastClr="000000"/>
              </a:solidFill>
            </a:endParaRPr>
          </a:p>
        </p:txBody>
      </p:sp>
      <p:sp>
        <p:nvSpPr>
          <p:cNvPr id="13" name="Toelichting met afgeronde rechthoek 12"/>
          <p:cNvSpPr/>
          <p:nvPr/>
        </p:nvSpPr>
        <p:spPr>
          <a:xfrm>
            <a:off x="2555776" y="2152339"/>
            <a:ext cx="1344960" cy="1008112"/>
          </a:xfrm>
          <a:prstGeom prst="wedgeRoundRectCallout">
            <a:avLst>
              <a:gd name="adj1" fmla="val -28529"/>
              <a:gd name="adj2" fmla="val -84551"/>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ysClr val="windowText" lastClr="000000"/>
                </a:solidFill>
              </a:rPr>
              <a:t>Dan is </a:t>
            </a:r>
            <a:r>
              <a:rPr lang="en-US" dirty="0" err="1" smtClean="0">
                <a:solidFill>
                  <a:sysClr val="windowText" lastClr="000000"/>
                </a:solidFill>
              </a:rPr>
              <a:t>dit</a:t>
            </a:r>
            <a:r>
              <a:rPr lang="en-US" dirty="0" smtClean="0">
                <a:solidFill>
                  <a:sysClr val="windowText" lastClr="000000"/>
                </a:solidFill>
              </a:rPr>
              <a:t> </a:t>
            </a:r>
            <a:r>
              <a:rPr lang="en-US" dirty="0" err="1" smtClean="0">
                <a:solidFill>
                  <a:sysClr val="windowText" lastClr="000000"/>
                </a:solidFill>
              </a:rPr>
              <a:t>een</a:t>
            </a:r>
            <a:r>
              <a:rPr lang="en-US" dirty="0" smtClean="0">
                <a:solidFill>
                  <a:sysClr val="windowText" lastClr="000000"/>
                </a:solidFill>
              </a:rPr>
              <a:t> … ?</a:t>
            </a:r>
            <a:endParaRPr lang="nl-NL" dirty="0" err="1" smtClean="0">
              <a:solidFill>
                <a:sysClr val="windowText" lastClr="000000"/>
              </a:solidFill>
            </a:endParaRPr>
          </a:p>
        </p:txBody>
      </p:sp>
      <p:sp>
        <p:nvSpPr>
          <p:cNvPr id="14" name="Rechthoek 13"/>
          <p:cNvSpPr/>
          <p:nvPr/>
        </p:nvSpPr>
        <p:spPr>
          <a:xfrm>
            <a:off x="467544" y="3729806"/>
            <a:ext cx="4572000" cy="923330"/>
          </a:xfrm>
          <a:prstGeom prst="rect">
            <a:avLst/>
          </a:prstGeom>
        </p:spPr>
        <p:txBody>
          <a:bodyPr>
            <a:spAutoFit/>
          </a:bodyPr>
          <a:lstStyle/>
          <a:p>
            <a:endParaRPr lang="en-US" dirty="0">
              <a:latin typeface="Consolas"/>
            </a:endParaRPr>
          </a:p>
          <a:p>
            <a:r>
              <a:rPr lang="en-US" dirty="0">
                <a:solidFill>
                  <a:schemeClr val="accent1"/>
                </a:solidFill>
                <a:latin typeface="Consolas"/>
              </a:rPr>
              <a:t>c</a:t>
            </a:r>
            <a:r>
              <a:rPr lang="en-US" dirty="0" smtClean="0">
                <a:solidFill>
                  <a:schemeClr val="accent1"/>
                </a:solidFill>
                <a:latin typeface="Consolas"/>
              </a:rPr>
              <a:t>har </a:t>
            </a:r>
            <a:r>
              <a:rPr lang="en-US" dirty="0" err="1" smtClean="0">
                <a:latin typeface="Consolas"/>
              </a:rPr>
              <a:t>tekens</a:t>
            </a:r>
            <a:r>
              <a:rPr lang="en-US" dirty="0" smtClean="0">
                <a:latin typeface="Consolas"/>
              </a:rPr>
              <a:t>[] </a:t>
            </a:r>
            <a:r>
              <a:rPr lang="en-US" dirty="0">
                <a:latin typeface="Consolas"/>
              </a:rPr>
              <a:t>= </a:t>
            </a:r>
            <a:r>
              <a:rPr lang="en-US" b="1" dirty="0">
                <a:latin typeface="Consolas"/>
              </a:rPr>
              <a:t>{ 23, 4, 2, 5 }</a:t>
            </a:r>
            <a:r>
              <a:rPr lang="en-US" dirty="0">
                <a:latin typeface="Consolas"/>
              </a:rPr>
              <a:t>;</a:t>
            </a:r>
          </a:p>
          <a:p>
            <a:endParaRPr lang="en-US" dirty="0">
              <a:latin typeface="Consolas"/>
            </a:endParaRPr>
          </a:p>
        </p:txBody>
      </p:sp>
      <p:sp>
        <p:nvSpPr>
          <p:cNvPr id="15" name="Rechthoek 14"/>
          <p:cNvSpPr/>
          <p:nvPr/>
        </p:nvSpPr>
        <p:spPr>
          <a:xfrm>
            <a:off x="457200" y="4129892"/>
            <a:ext cx="5266928" cy="923330"/>
          </a:xfrm>
          <a:prstGeom prst="rect">
            <a:avLst/>
          </a:prstGeom>
        </p:spPr>
        <p:txBody>
          <a:bodyPr wrap="square">
            <a:spAutoFit/>
          </a:bodyPr>
          <a:lstStyle/>
          <a:p>
            <a:endParaRPr lang="en-US" dirty="0">
              <a:latin typeface="Consolas"/>
            </a:endParaRPr>
          </a:p>
          <a:p>
            <a:r>
              <a:rPr lang="en-US" dirty="0">
                <a:solidFill>
                  <a:schemeClr val="accent1"/>
                </a:solidFill>
                <a:latin typeface="Consolas"/>
              </a:rPr>
              <a:t>c</a:t>
            </a:r>
            <a:r>
              <a:rPr lang="en-US" dirty="0" smtClean="0">
                <a:solidFill>
                  <a:schemeClr val="accent1"/>
                </a:solidFill>
                <a:latin typeface="Consolas"/>
              </a:rPr>
              <a:t>har </a:t>
            </a:r>
            <a:r>
              <a:rPr lang="en-US" dirty="0" err="1" smtClean="0">
                <a:latin typeface="Consolas"/>
              </a:rPr>
              <a:t>tekens</a:t>
            </a:r>
            <a:r>
              <a:rPr lang="en-US" dirty="0" smtClean="0">
                <a:latin typeface="Consolas"/>
              </a:rPr>
              <a:t>[] = </a:t>
            </a:r>
            <a:r>
              <a:rPr lang="en-US" dirty="0">
                <a:solidFill>
                  <a:srgbClr val="A31515"/>
                </a:solidFill>
                <a:latin typeface="Consolas" pitchFamily="49" charset="0"/>
                <a:cs typeface="Consolas" pitchFamily="49" charset="0"/>
              </a:rPr>
              <a:t>"</a:t>
            </a:r>
            <a:r>
              <a:rPr lang="en-US" dirty="0" smtClean="0">
                <a:solidFill>
                  <a:srgbClr val="A31515"/>
                </a:solidFill>
                <a:latin typeface="Consolas" panose="020B0609020204030204" pitchFamily="49" charset="0"/>
                <a:cs typeface="Consolas" pitchFamily="49" charset="0"/>
              </a:rPr>
              <a:t>23,4,2,5"</a:t>
            </a:r>
            <a:r>
              <a:rPr lang="en-US" dirty="0" smtClean="0">
                <a:solidFill>
                  <a:prstClr val="black"/>
                </a:solidFill>
                <a:latin typeface="Consolas" pitchFamily="49" charset="0"/>
                <a:cs typeface="Consolas" pitchFamily="49" charset="0"/>
              </a:rPr>
              <a:t>; </a:t>
            </a:r>
            <a:endParaRPr lang="en-US" dirty="0">
              <a:latin typeface="Consolas" panose="020B0609020204030204" pitchFamily="49" charset="0"/>
              <a:cs typeface="Consolas" panose="020B0609020204030204" pitchFamily="49" charset="0"/>
            </a:endParaRPr>
          </a:p>
          <a:p>
            <a:endParaRPr lang="en-US" dirty="0">
              <a:latin typeface="Consolas"/>
            </a:endParaRPr>
          </a:p>
        </p:txBody>
      </p:sp>
      <p:sp>
        <p:nvSpPr>
          <p:cNvPr id="6" name="Toelichting met afgeronde rechthoek 5"/>
          <p:cNvSpPr/>
          <p:nvPr/>
        </p:nvSpPr>
        <p:spPr>
          <a:xfrm>
            <a:off x="6012160" y="3418602"/>
            <a:ext cx="1728192" cy="864096"/>
          </a:xfrm>
          <a:prstGeom prst="wedgeRoundRectCallout">
            <a:avLst>
              <a:gd name="adj1" fmla="val -133068"/>
              <a:gd name="adj2" fmla="val 46466"/>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Wat</a:t>
            </a:r>
            <a:r>
              <a:rPr lang="en-US" dirty="0" smtClean="0">
                <a:solidFill>
                  <a:sysClr val="windowText" lastClr="000000"/>
                </a:solidFill>
              </a:rPr>
              <a:t> is het </a:t>
            </a:r>
            <a:r>
              <a:rPr lang="en-US" dirty="0" err="1" smtClean="0">
                <a:solidFill>
                  <a:sysClr val="windowText" lastClr="000000"/>
                </a:solidFill>
              </a:rPr>
              <a:t>verschil</a:t>
            </a:r>
            <a:r>
              <a:rPr lang="en-US" dirty="0" smtClean="0">
                <a:solidFill>
                  <a:sysClr val="windowText" lastClr="000000"/>
                </a:solidFill>
              </a:rPr>
              <a:t>?</a:t>
            </a:r>
            <a:endParaRPr lang="nl-NL" dirty="0" err="1" smtClean="0">
              <a:solidFill>
                <a:sysClr val="windowText" lastClr="000000"/>
              </a:solidFill>
            </a:endParaRPr>
          </a:p>
        </p:txBody>
      </p:sp>
      <p:sp>
        <p:nvSpPr>
          <p:cNvPr id="17" name="Toelichting met afgeronde rechthoek 16"/>
          <p:cNvSpPr/>
          <p:nvPr/>
        </p:nvSpPr>
        <p:spPr>
          <a:xfrm>
            <a:off x="6191022" y="4437112"/>
            <a:ext cx="1728192" cy="432048"/>
          </a:xfrm>
          <a:prstGeom prst="wedgeRoundRectCallout">
            <a:avLst>
              <a:gd name="adj1" fmla="val -166739"/>
              <a:gd name="adj2" fmla="val -72182"/>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Rij</a:t>
            </a:r>
            <a:r>
              <a:rPr lang="en-US" dirty="0" smtClean="0">
                <a:solidFill>
                  <a:sysClr val="windowText" lastClr="000000"/>
                </a:solidFill>
              </a:rPr>
              <a:t> met </a:t>
            </a:r>
            <a:r>
              <a:rPr lang="en-US" dirty="0" err="1" smtClean="0">
                <a:solidFill>
                  <a:schemeClr val="accent2"/>
                </a:solidFill>
              </a:rPr>
              <a:t>getallen</a:t>
            </a:r>
            <a:endParaRPr lang="nl-NL" dirty="0" err="1" smtClean="0">
              <a:solidFill>
                <a:schemeClr val="accent2"/>
              </a:solidFill>
            </a:endParaRPr>
          </a:p>
        </p:txBody>
      </p:sp>
      <p:sp>
        <p:nvSpPr>
          <p:cNvPr id="18" name="Toelichting met afgeronde rechthoek 17"/>
          <p:cNvSpPr/>
          <p:nvPr/>
        </p:nvSpPr>
        <p:spPr>
          <a:xfrm>
            <a:off x="5017725" y="5622577"/>
            <a:ext cx="2016224" cy="646058"/>
          </a:xfrm>
          <a:prstGeom prst="wedgeRoundRectCallout">
            <a:avLst>
              <a:gd name="adj1" fmla="val -131122"/>
              <a:gd name="adj2" fmla="val -184757"/>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Één</a:t>
            </a:r>
            <a:r>
              <a:rPr lang="en-US" dirty="0" smtClean="0">
                <a:solidFill>
                  <a:sysClr val="windowText" lastClr="000000"/>
                </a:solidFill>
              </a:rPr>
              <a:t> string (</a:t>
            </a:r>
            <a:r>
              <a:rPr lang="en-US" dirty="0" err="1" smtClean="0">
                <a:solidFill>
                  <a:sysClr val="windowText" lastClr="000000"/>
                </a:solidFill>
              </a:rPr>
              <a:t>tekst</a:t>
            </a:r>
            <a:r>
              <a:rPr lang="en-US" dirty="0" smtClean="0">
                <a:solidFill>
                  <a:sysClr val="windowText" lastClr="000000"/>
                </a:solidFill>
              </a:rPr>
              <a:t>)</a:t>
            </a:r>
            <a:endParaRPr lang="nl-NL" dirty="0" err="1" smtClean="0">
              <a:solidFill>
                <a:sysClr val="windowText" lastClr="000000"/>
              </a:solidFill>
            </a:endParaRPr>
          </a:p>
        </p:txBody>
      </p:sp>
      <p:sp>
        <p:nvSpPr>
          <p:cNvPr id="19" name="Toelichting met afgeronde rechthoek 18"/>
          <p:cNvSpPr/>
          <p:nvPr/>
        </p:nvSpPr>
        <p:spPr>
          <a:xfrm>
            <a:off x="3090664" y="6021805"/>
            <a:ext cx="1836712" cy="432048"/>
          </a:xfrm>
          <a:prstGeom prst="wedgeRoundRectCallout">
            <a:avLst>
              <a:gd name="adj1" fmla="val -48673"/>
              <a:gd name="adj2" fmla="val -360786"/>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Rij</a:t>
            </a:r>
            <a:r>
              <a:rPr lang="en-US" dirty="0" smtClean="0">
                <a:solidFill>
                  <a:sysClr val="windowText" lastClr="000000"/>
                </a:solidFill>
              </a:rPr>
              <a:t> met </a:t>
            </a:r>
            <a:r>
              <a:rPr lang="en-US" dirty="0" err="1" smtClean="0">
                <a:solidFill>
                  <a:schemeClr val="accent2"/>
                </a:solidFill>
              </a:rPr>
              <a:t>symbolen</a:t>
            </a:r>
            <a:endParaRPr lang="nl-NL" dirty="0" err="1" smtClean="0">
              <a:solidFill>
                <a:schemeClr val="accent2"/>
              </a:solidFill>
            </a:endParaRPr>
          </a:p>
        </p:txBody>
      </p:sp>
      <p:sp>
        <p:nvSpPr>
          <p:cNvPr id="20" name="Toelichting met afgeronde rechthoek 19"/>
          <p:cNvSpPr/>
          <p:nvPr/>
        </p:nvSpPr>
        <p:spPr>
          <a:xfrm>
            <a:off x="4053492" y="2152339"/>
            <a:ext cx="2246700" cy="1008112"/>
          </a:xfrm>
          <a:prstGeom prst="wedgeRoundRectCallout">
            <a:avLst>
              <a:gd name="adj1" fmla="val -52221"/>
              <a:gd name="adj2" fmla="val -83177"/>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ysClr val="windowText" lastClr="000000"/>
                </a:solidFill>
              </a:rPr>
              <a:t>We </a:t>
            </a:r>
            <a:r>
              <a:rPr lang="en-US" dirty="0" err="1" smtClean="0">
                <a:solidFill>
                  <a:sysClr val="windowText" lastClr="000000"/>
                </a:solidFill>
              </a:rPr>
              <a:t>kennen</a:t>
            </a:r>
            <a:r>
              <a:rPr lang="en-US" dirty="0" smtClean="0">
                <a:solidFill>
                  <a:sysClr val="windowText" lastClr="000000"/>
                </a:solidFill>
              </a:rPr>
              <a:t> </a:t>
            </a:r>
            <a:r>
              <a:rPr lang="en-US" dirty="0" err="1" smtClean="0">
                <a:solidFill>
                  <a:sysClr val="windowText" lastClr="000000"/>
                </a:solidFill>
              </a:rPr>
              <a:t>een</a:t>
            </a:r>
            <a:r>
              <a:rPr lang="en-US" dirty="0" smtClean="0">
                <a:solidFill>
                  <a:sysClr val="windowText" lastClr="000000"/>
                </a:solidFill>
              </a:rPr>
              <a:t> …. </a:t>
            </a:r>
            <a:r>
              <a:rPr lang="en-US" dirty="0">
                <a:solidFill>
                  <a:sysClr val="windowText" lastClr="000000"/>
                </a:solidFill>
              </a:rPr>
              <a:t>t</a:t>
            </a:r>
            <a:r>
              <a:rPr lang="en-US" dirty="0" smtClean="0">
                <a:solidFill>
                  <a:sysClr val="windowText" lastClr="000000"/>
                </a:solidFill>
              </a:rPr>
              <a:t>oe </a:t>
            </a:r>
            <a:r>
              <a:rPr lang="en-US" dirty="0" err="1" smtClean="0">
                <a:solidFill>
                  <a:sysClr val="windowText" lastClr="000000"/>
                </a:solidFill>
              </a:rPr>
              <a:t>aan</a:t>
            </a:r>
            <a:r>
              <a:rPr lang="en-US" dirty="0" smtClean="0">
                <a:solidFill>
                  <a:sysClr val="windowText" lastClr="000000"/>
                </a:solidFill>
              </a:rPr>
              <a:t> </a:t>
            </a:r>
            <a:r>
              <a:rPr lang="en-US" dirty="0" err="1" smtClean="0">
                <a:solidFill>
                  <a:sysClr val="windowText" lastClr="000000"/>
                </a:solidFill>
              </a:rPr>
              <a:t>een</a:t>
            </a:r>
            <a:r>
              <a:rPr lang="en-US" dirty="0" smtClean="0">
                <a:solidFill>
                  <a:sysClr val="windowText" lastClr="000000"/>
                </a:solidFill>
              </a:rPr>
              <a:t> … ?</a:t>
            </a:r>
            <a:endParaRPr lang="nl-NL" dirty="0" err="1" smtClean="0">
              <a:solidFill>
                <a:sysClr val="windowText" lastClr="000000"/>
              </a:solidFill>
            </a:endParaRPr>
          </a:p>
        </p:txBody>
      </p:sp>
      <p:sp>
        <p:nvSpPr>
          <p:cNvPr id="22" name="Toelichting met afgeronde rechthoek 21"/>
          <p:cNvSpPr/>
          <p:nvPr/>
        </p:nvSpPr>
        <p:spPr>
          <a:xfrm>
            <a:off x="240637" y="5916733"/>
            <a:ext cx="2533364" cy="642193"/>
          </a:xfrm>
          <a:prstGeom prst="wedgeRoundRectCallout">
            <a:avLst>
              <a:gd name="adj1" fmla="val 49463"/>
              <a:gd name="adj2" fmla="val -227322"/>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ysClr val="windowText" lastClr="000000"/>
                </a:solidFill>
              </a:rPr>
              <a:t>Strings </a:t>
            </a:r>
            <a:r>
              <a:rPr lang="en-US" dirty="0" err="1" smtClean="0">
                <a:solidFill>
                  <a:sysClr val="windowText" lastClr="000000"/>
                </a:solidFill>
              </a:rPr>
              <a:t>worden</a:t>
            </a:r>
            <a:r>
              <a:rPr lang="en-US" dirty="0" smtClean="0">
                <a:solidFill>
                  <a:sysClr val="windowText" lastClr="000000"/>
                </a:solidFill>
              </a:rPr>
              <a:t> later </a:t>
            </a:r>
            <a:r>
              <a:rPr lang="en-US" dirty="0" err="1" smtClean="0">
                <a:solidFill>
                  <a:sysClr val="windowText" lastClr="000000"/>
                </a:solidFill>
              </a:rPr>
              <a:t>behandeld</a:t>
            </a:r>
            <a:endParaRPr lang="nl-NL" dirty="0" err="1" smtClean="0">
              <a:solidFill>
                <a:schemeClr val="accent2"/>
              </a:solidFill>
            </a:endParaRPr>
          </a:p>
        </p:txBody>
      </p:sp>
      <p:sp>
        <p:nvSpPr>
          <p:cNvPr id="16" name="Toelichting met afgeronde rechthoek 15"/>
          <p:cNvSpPr/>
          <p:nvPr/>
        </p:nvSpPr>
        <p:spPr>
          <a:xfrm>
            <a:off x="5868144" y="4981853"/>
            <a:ext cx="1728192" cy="432048"/>
          </a:xfrm>
          <a:prstGeom prst="wedgeRoundRectCallout">
            <a:avLst>
              <a:gd name="adj1" fmla="val -159524"/>
              <a:gd name="adj2" fmla="val -145937"/>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Wat</a:t>
            </a:r>
            <a:r>
              <a:rPr lang="en-US" dirty="0" smtClean="0">
                <a:solidFill>
                  <a:sysClr val="windowText" lastClr="000000"/>
                </a:solidFill>
              </a:rPr>
              <a:t> is </a:t>
            </a:r>
            <a:r>
              <a:rPr lang="en-US" dirty="0" err="1" smtClean="0">
                <a:solidFill>
                  <a:sysClr val="windowText" lastClr="000000"/>
                </a:solidFill>
              </a:rPr>
              <a:t>dit</a:t>
            </a:r>
            <a:r>
              <a:rPr lang="en-US" dirty="0" smtClean="0">
                <a:solidFill>
                  <a:sysClr val="windowText" lastClr="000000"/>
                </a:solidFill>
              </a:rPr>
              <a:t> </a:t>
            </a:r>
            <a:r>
              <a:rPr lang="en-US" dirty="0" err="1" smtClean="0">
                <a:solidFill>
                  <a:sysClr val="windowText" lastClr="000000"/>
                </a:solidFill>
              </a:rPr>
              <a:t>dan</a:t>
            </a:r>
            <a:r>
              <a:rPr lang="en-US" dirty="0" smtClean="0">
                <a:solidFill>
                  <a:sysClr val="windowText" lastClr="000000"/>
                </a:solidFill>
              </a:rPr>
              <a:t>?</a:t>
            </a:r>
            <a:endParaRPr lang="nl-NL" dirty="0" err="1" smtClean="0">
              <a:solidFill>
                <a:schemeClr val="accent2"/>
              </a:solidFill>
            </a:endParaRPr>
          </a:p>
        </p:txBody>
      </p:sp>
    </p:spTree>
    <p:extLst>
      <p:ext uri="{BB962C8B-B14F-4D97-AF65-F5344CB8AC3E}">
        <p14:creationId xmlns:p14="http://schemas.microsoft.com/office/powerpoint/2010/main" val="353405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6" grpId="0" animBg="1"/>
      <p:bldP spid="17" grpId="0" animBg="1"/>
      <p:bldP spid="18" grpId="0" animBg="1"/>
      <p:bldP spid="19" grpId="0" animBg="1"/>
      <p:bldP spid="20" grpId="0" animBg="1"/>
      <p:bldP spid="22" grpId="0" animBg="1"/>
      <p:bldP spid="16" grpId="0" animBg="1"/>
    </p:bld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p:cNvSpPr>
            <a:spLocks noGrp="1"/>
          </p:cNvSpPr>
          <p:nvPr>
            <p:ph idx="15"/>
          </p:nvPr>
        </p:nvSpPr>
        <p:spPr/>
        <p:txBody>
          <a:bodyPr/>
          <a:lstStyle/>
          <a:p>
            <a:endParaRPr lang="en-US"/>
          </a:p>
        </p:txBody>
      </p:sp>
      <p:sp>
        <p:nvSpPr>
          <p:cNvPr id="9" name="Content Placeholder 8"/>
          <p:cNvSpPr>
            <a:spLocks noGrp="1"/>
          </p:cNvSpPr>
          <p:nvPr>
            <p:ph idx="16"/>
          </p:nvPr>
        </p:nvSpPr>
        <p:spPr/>
        <p:txBody>
          <a:bodyPr>
            <a:normAutofit fontScale="85000" lnSpcReduction="10000"/>
          </a:bodyPr>
          <a:lstStyle/>
          <a:p>
            <a:r>
              <a:rPr lang="nl-NL" dirty="0"/>
              <a:t>Geef inhoud element 5 van </a:t>
            </a:r>
            <a:r>
              <a:rPr lang="nl-NL" dirty="0" err="1"/>
              <a:t>arry</a:t>
            </a:r>
            <a:r>
              <a:rPr lang="nl-NL" dirty="0"/>
              <a:t>: 0.000000</a:t>
            </a:r>
          </a:p>
          <a:p>
            <a:r>
              <a:rPr lang="nl-NL" dirty="0"/>
              <a:t>Geef inhoud element 6 van </a:t>
            </a:r>
            <a:r>
              <a:rPr lang="nl-NL" dirty="0" err="1"/>
              <a:t>arry</a:t>
            </a:r>
            <a:r>
              <a:rPr lang="nl-NL" dirty="0"/>
              <a:t>: 0.000000</a:t>
            </a:r>
          </a:p>
          <a:p>
            <a:r>
              <a:rPr lang="nl-NL" dirty="0"/>
              <a:t>Geef inhoud element 7 van </a:t>
            </a:r>
            <a:r>
              <a:rPr lang="nl-NL" dirty="0" err="1"/>
              <a:t>arry</a:t>
            </a:r>
            <a:r>
              <a:rPr lang="nl-NL" dirty="0"/>
              <a:t>: 0.000000</a:t>
            </a:r>
          </a:p>
          <a:p>
            <a:r>
              <a:rPr lang="nl-NL" dirty="0"/>
              <a:t>Geef inhoud element 8 van </a:t>
            </a:r>
            <a:r>
              <a:rPr lang="nl-NL" dirty="0" err="1"/>
              <a:t>arry</a:t>
            </a:r>
            <a:r>
              <a:rPr lang="nl-NL" dirty="0"/>
              <a:t>: 0.000000</a:t>
            </a:r>
          </a:p>
          <a:p>
            <a:r>
              <a:rPr lang="nl-NL" dirty="0"/>
              <a:t>Geef inhoud element 9 van </a:t>
            </a:r>
            <a:r>
              <a:rPr lang="nl-NL" dirty="0" err="1"/>
              <a:t>arry</a:t>
            </a:r>
            <a:r>
              <a:rPr lang="nl-NL" dirty="0"/>
              <a:t>: 0.000000</a:t>
            </a:r>
          </a:p>
          <a:p>
            <a:endParaRPr lang="en-US" dirty="0"/>
          </a:p>
        </p:txBody>
      </p:sp>
      <p:sp>
        <p:nvSpPr>
          <p:cNvPr id="5" name="Title 4"/>
          <p:cNvSpPr>
            <a:spLocks noGrp="1"/>
          </p:cNvSpPr>
          <p:nvPr>
            <p:ph type="title"/>
          </p:nvPr>
        </p:nvSpPr>
        <p:spPr/>
        <p:txBody>
          <a:bodyPr/>
          <a:lstStyle/>
          <a:p>
            <a:r>
              <a:rPr lang="en-US" dirty="0" err="1" smtClean="0"/>
              <a:t>Initialiseren</a:t>
            </a:r>
            <a:endParaRPr lang="en-US" dirty="0"/>
          </a:p>
        </p:txBody>
      </p:sp>
      <p:sp>
        <p:nvSpPr>
          <p:cNvPr id="7" name="Content Placeholder 6"/>
          <p:cNvSpPr>
            <a:spLocks noGrp="1"/>
          </p:cNvSpPr>
          <p:nvPr>
            <p:ph idx="14"/>
          </p:nvPr>
        </p:nvSpPr>
        <p:spPr/>
        <p:txBody>
          <a:bodyPr>
            <a:normAutofit fontScale="85000" lnSpcReduction="10000"/>
          </a:bodyPr>
          <a:lstStyle/>
          <a:p>
            <a:r>
              <a:rPr lang="nl-NL" dirty="0"/>
              <a:t>Geef inhoud element 0 van </a:t>
            </a:r>
            <a:r>
              <a:rPr lang="nl-NL" dirty="0" err="1"/>
              <a:t>arry</a:t>
            </a:r>
            <a:r>
              <a:rPr lang="nl-NL" dirty="0"/>
              <a:t>: 23.000000</a:t>
            </a:r>
          </a:p>
          <a:p>
            <a:r>
              <a:rPr lang="nl-NL" dirty="0"/>
              <a:t>Geef inhoud element 1 van </a:t>
            </a:r>
            <a:r>
              <a:rPr lang="nl-NL" dirty="0" err="1"/>
              <a:t>arry</a:t>
            </a:r>
            <a:r>
              <a:rPr lang="nl-NL" dirty="0"/>
              <a:t>: 4.000000</a:t>
            </a:r>
          </a:p>
          <a:p>
            <a:r>
              <a:rPr lang="nl-NL" dirty="0"/>
              <a:t>Geef inhoud element 2 van </a:t>
            </a:r>
            <a:r>
              <a:rPr lang="nl-NL" dirty="0" err="1"/>
              <a:t>arry</a:t>
            </a:r>
            <a:r>
              <a:rPr lang="nl-NL" dirty="0"/>
              <a:t>: 2.000000</a:t>
            </a:r>
          </a:p>
          <a:p>
            <a:r>
              <a:rPr lang="nl-NL" dirty="0"/>
              <a:t>Geef inhoud element 3 van </a:t>
            </a:r>
            <a:r>
              <a:rPr lang="nl-NL" dirty="0" err="1"/>
              <a:t>arry</a:t>
            </a:r>
            <a:r>
              <a:rPr lang="nl-NL" dirty="0"/>
              <a:t>: 5.000000</a:t>
            </a:r>
          </a:p>
          <a:p>
            <a:r>
              <a:rPr lang="nl-NL" dirty="0"/>
              <a:t>Geef inhoud element 4 van </a:t>
            </a:r>
            <a:r>
              <a:rPr lang="nl-NL" dirty="0" err="1"/>
              <a:t>arry</a:t>
            </a:r>
            <a:r>
              <a:rPr lang="nl-NL" dirty="0"/>
              <a:t>: 0.000000</a:t>
            </a:r>
          </a:p>
          <a:p>
            <a:endParaRPr lang="en-US" dirty="0"/>
          </a:p>
        </p:txBody>
      </p:sp>
      <p:sp>
        <p:nvSpPr>
          <p:cNvPr id="6" name="Content Placeholder 5"/>
          <p:cNvSpPr>
            <a:spLocks noGrp="1"/>
          </p:cNvSpPr>
          <p:nvPr>
            <p:ph idx="13"/>
          </p:nvPr>
        </p:nvSpPr>
        <p:spPr>
          <a:xfrm>
            <a:off x="1394768" y="1248643"/>
            <a:ext cx="7281688" cy="3568402"/>
          </a:xfrm>
        </p:spPr>
        <p:txBody>
          <a:bodyPr>
            <a:normAutofit fontScale="85000" lnSpcReduction="20000"/>
          </a:bodyPr>
          <a:lstStyle/>
          <a:p>
            <a:r>
              <a:rPr lang="en-US" dirty="0">
                <a:solidFill>
                  <a:srgbClr val="0000FF"/>
                </a:solidFill>
                <a:latin typeface="Consolas"/>
              </a:rPr>
              <a:t>#include</a:t>
            </a:r>
            <a:r>
              <a:rPr lang="en-US" dirty="0">
                <a:solidFill>
                  <a:prstClr val="black"/>
                </a:solidFill>
                <a:latin typeface="Consolas"/>
              </a:rPr>
              <a:t> </a:t>
            </a:r>
            <a:r>
              <a:rPr lang="en-US" dirty="0">
                <a:solidFill>
                  <a:srgbClr val="A31515"/>
                </a:solidFill>
                <a:latin typeface="Consolas"/>
              </a:rPr>
              <a:t>&lt;</a:t>
            </a:r>
            <a:r>
              <a:rPr lang="en-US" dirty="0" err="1">
                <a:solidFill>
                  <a:srgbClr val="A31515"/>
                </a:solidFill>
                <a:latin typeface="Consolas"/>
              </a:rPr>
              <a:t>stdio.h</a:t>
            </a:r>
            <a:r>
              <a:rPr lang="en-US" dirty="0">
                <a:solidFill>
                  <a:srgbClr val="A31515"/>
                </a:solidFill>
                <a:latin typeface="Consolas"/>
              </a:rPr>
              <a:t>&gt;</a:t>
            </a:r>
            <a:endParaRPr lang="en-US" dirty="0">
              <a:solidFill>
                <a:prstClr val="black"/>
              </a:solidFill>
              <a:latin typeface="Consolas"/>
            </a:endParaRPr>
          </a:p>
          <a:p>
            <a:endParaRPr lang="en-US" dirty="0">
              <a:solidFill>
                <a:prstClr val="black"/>
              </a:solidFill>
              <a:latin typeface="Consolas"/>
            </a:endParaRPr>
          </a:p>
          <a:p>
            <a:r>
              <a:rPr lang="en-US" dirty="0" err="1">
                <a:solidFill>
                  <a:srgbClr val="0000FF"/>
                </a:solidFill>
                <a:latin typeface="Consolas"/>
              </a:rPr>
              <a:t>int</a:t>
            </a:r>
            <a:r>
              <a:rPr lang="en-US" dirty="0">
                <a:solidFill>
                  <a:prstClr val="black"/>
                </a:solidFill>
                <a:latin typeface="Consolas"/>
              </a:rPr>
              <a:t> main(</a:t>
            </a:r>
            <a:r>
              <a:rPr lang="en-US" dirty="0">
                <a:solidFill>
                  <a:srgbClr val="0000FF"/>
                </a:solidFill>
                <a:latin typeface="Consolas"/>
              </a:rPr>
              <a:t>void</a:t>
            </a:r>
            <a:r>
              <a:rPr lang="en-US" dirty="0">
                <a:solidFill>
                  <a:prstClr val="black"/>
                </a:solidFill>
                <a:latin typeface="Consolas"/>
              </a:rPr>
              <a:t>) {</a:t>
            </a:r>
          </a:p>
          <a:p>
            <a:r>
              <a:rPr lang="fr-FR" dirty="0">
                <a:solidFill>
                  <a:prstClr val="black"/>
                </a:solidFill>
                <a:latin typeface="Consolas"/>
              </a:rPr>
              <a:t>    </a:t>
            </a:r>
            <a:r>
              <a:rPr lang="fr-FR" dirty="0">
                <a:solidFill>
                  <a:srgbClr val="0000FF"/>
                </a:solidFill>
                <a:latin typeface="Consolas"/>
              </a:rPr>
              <a:t>double</a:t>
            </a:r>
            <a:r>
              <a:rPr lang="fr-FR" dirty="0">
                <a:solidFill>
                  <a:prstClr val="black"/>
                </a:solidFill>
                <a:latin typeface="Consolas"/>
              </a:rPr>
              <a:t> </a:t>
            </a:r>
            <a:r>
              <a:rPr lang="fr-FR" dirty="0" err="1">
                <a:solidFill>
                  <a:prstClr val="black"/>
                </a:solidFill>
                <a:latin typeface="Consolas"/>
              </a:rPr>
              <a:t>temp</a:t>
            </a:r>
            <a:r>
              <a:rPr lang="fr-FR" dirty="0">
                <a:solidFill>
                  <a:prstClr val="black"/>
                </a:solidFill>
                <a:latin typeface="Consolas"/>
              </a:rPr>
              <a:t>[10] = { 23, 4, 2, 5 };</a:t>
            </a:r>
          </a:p>
          <a:p>
            <a:r>
              <a:rPr lang="en-US" dirty="0">
                <a:solidFill>
                  <a:prstClr val="black"/>
                </a:solidFill>
                <a:latin typeface="Consolas"/>
              </a:rPr>
              <a:t>    </a:t>
            </a:r>
            <a:r>
              <a:rPr lang="en-US" dirty="0" err="1">
                <a:solidFill>
                  <a:srgbClr val="0000FF"/>
                </a:solidFill>
                <a:latin typeface="Consolas"/>
              </a:rPr>
              <a:t>int</a:t>
            </a:r>
            <a:r>
              <a:rPr lang="en-US" dirty="0">
                <a:solidFill>
                  <a:prstClr val="black"/>
                </a:solidFill>
                <a:latin typeface="Consolas"/>
              </a:rPr>
              <a:t> </a:t>
            </a:r>
            <a:r>
              <a:rPr lang="en-US" dirty="0" err="1">
                <a:solidFill>
                  <a:prstClr val="black"/>
                </a:solidFill>
                <a:latin typeface="Consolas"/>
              </a:rPr>
              <a:t>i</a:t>
            </a:r>
            <a:r>
              <a:rPr lang="en-US" dirty="0">
                <a:solidFill>
                  <a:prstClr val="black"/>
                </a:solidFill>
                <a:latin typeface="Consolas"/>
              </a:rPr>
              <a:t>;</a:t>
            </a:r>
          </a:p>
          <a:p>
            <a:r>
              <a:rPr lang="en-US" dirty="0" smtClean="0">
                <a:solidFill>
                  <a:srgbClr val="0000FF"/>
                </a:solidFill>
                <a:latin typeface="Consolas"/>
              </a:rPr>
              <a:t>    </a:t>
            </a:r>
            <a:r>
              <a:rPr lang="en-US" dirty="0" err="1" smtClean="0">
                <a:solidFill>
                  <a:srgbClr val="0000FF"/>
                </a:solidFill>
                <a:latin typeface="Consolas"/>
              </a:rPr>
              <a:t>int</a:t>
            </a:r>
            <a:r>
              <a:rPr lang="en-US" dirty="0" smtClean="0">
                <a:solidFill>
                  <a:prstClr val="black"/>
                </a:solidFill>
                <a:latin typeface="Consolas"/>
              </a:rPr>
              <a:t> </a:t>
            </a:r>
            <a:r>
              <a:rPr lang="en-US" dirty="0">
                <a:solidFill>
                  <a:prstClr val="black"/>
                </a:solidFill>
                <a:latin typeface="Consolas"/>
              </a:rPr>
              <a:t>s = </a:t>
            </a:r>
            <a:r>
              <a:rPr lang="en-US" dirty="0" err="1">
                <a:solidFill>
                  <a:srgbClr val="0000FF"/>
                </a:solidFill>
                <a:latin typeface="Consolas"/>
              </a:rPr>
              <a:t>sizeof</a:t>
            </a:r>
            <a:r>
              <a:rPr lang="en-US" dirty="0">
                <a:solidFill>
                  <a:prstClr val="black"/>
                </a:solidFill>
                <a:latin typeface="Consolas"/>
              </a:rPr>
              <a:t> temp / </a:t>
            </a:r>
            <a:r>
              <a:rPr lang="en-US" dirty="0" err="1">
                <a:solidFill>
                  <a:srgbClr val="0000FF"/>
                </a:solidFill>
                <a:latin typeface="Consolas"/>
              </a:rPr>
              <a:t>sizeof</a:t>
            </a:r>
            <a:r>
              <a:rPr lang="en-US" dirty="0">
                <a:solidFill>
                  <a:prstClr val="black"/>
                </a:solidFill>
                <a:latin typeface="Consolas"/>
              </a:rPr>
              <a:t> temp[0]; </a:t>
            </a:r>
            <a:r>
              <a:rPr lang="en-US" dirty="0">
                <a:solidFill>
                  <a:srgbClr val="008000"/>
                </a:solidFill>
                <a:latin typeface="Consolas"/>
              </a:rPr>
              <a:t>//</a:t>
            </a:r>
            <a:r>
              <a:rPr lang="en-US" dirty="0" err="1">
                <a:solidFill>
                  <a:srgbClr val="008000"/>
                </a:solidFill>
                <a:latin typeface="Consolas"/>
              </a:rPr>
              <a:t>bepalen</a:t>
            </a:r>
            <a:r>
              <a:rPr lang="en-US" dirty="0">
                <a:solidFill>
                  <a:srgbClr val="008000"/>
                </a:solidFill>
                <a:latin typeface="Consolas"/>
              </a:rPr>
              <a:t> </a:t>
            </a:r>
            <a:r>
              <a:rPr lang="en-US" dirty="0" err="1">
                <a:solidFill>
                  <a:srgbClr val="008000"/>
                </a:solidFill>
                <a:latin typeface="Consolas"/>
              </a:rPr>
              <a:t>grootte</a:t>
            </a:r>
            <a:r>
              <a:rPr lang="en-US" dirty="0">
                <a:solidFill>
                  <a:srgbClr val="008000"/>
                </a:solidFill>
                <a:latin typeface="Consolas"/>
              </a:rPr>
              <a:t> array</a:t>
            </a:r>
            <a:endParaRPr lang="en-US" dirty="0">
              <a:solidFill>
                <a:prstClr val="black"/>
              </a:solidFill>
              <a:latin typeface="Consolas"/>
            </a:endParaRPr>
          </a:p>
          <a:p>
            <a:endParaRPr lang="en-US" dirty="0">
              <a:solidFill>
                <a:prstClr val="black"/>
              </a:solidFill>
              <a:latin typeface="Consolas"/>
            </a:endParaRPr>
          </a:p>
          <a:p>
            <a:r>
              <a:rPr lang="en-US" dirty="0" smtClean="0">
                <a:solidFill>
                  <a:srgbClr val="008000"/>
                </a:solidFill>
                <a:latin typeface="Consolas"/>
              </a:rPr>
              <a:t>    //</a:t>
            </a:r>
            <a:r>
              <a:rPr lang="en-US" dirty="0" err="1">
                <a:solidFill>
                  <a:srgbClr val="008000"/>
                </a:solidFill>
                <a:latin typeface="Consolas"/>
              </a:rPr>
              <a:t>zet</a:t>
            </a:r>
            <a:r>
              <a:rPr lang="en-US" dirty="0">
                <a:solidFill>
                  <a:srgbClr val="008000"/>
                </a:solidFill>
                <a:latin typeface="Consolas"/>
              </a:rPr>
              <a:t> </a:t>
            </a:r>
            <a:r>
              <a:rPr lang="en-US" dirty="0" err="1">
                <a:solidFill>
                  <a:srgbClr val="008000"/>
                </a:solidFill>
                <a:latin typeface="Consolas"/>
              </a:rPr>
              <a:t>hier</a:t>
            </a:r>
            <a:r>
              <a:rPr lang="en-US" dirty="0">
                <a:solidFill>
                  <a:srgbClr val="008000"/>
                </a:solidFill>
                <a:latin typeface="Consolas"/>
              </a:rPr>
              <a:t> </a:t>
            </a:r>
            <a:r>
              <a:rPr lang="en-US" dirty="0" err="1">
                <a:solidFill>
                  <a:srgbClr val="008000"/>
                </a:solidFill>
                <a:latin typeface="Consolas"/>
              </a:rPr>
              <a:t>een</a:t>
            </a:r>
            <a:r>
              <a:rPr lang="en-US" dirty="0">
                <a:solidFill>
                  <a:srgbClr val="008000"/>
                </a:solidFill>
                <a:latin typeface="Consolas"/>
              </a:rPr>
              <a:t> breakpoint</a:t>
            </a:r>
            <a:endParaRPr lang="en-US" dirty="0">
              <a:solidFill>
                <a:prstClr val="black"/>
              </a:solidFill>
              <a:latin typeface="Consolas"/>
            </a:endParaRPr>
          </a:p>
          <a:p>
            <a:r>
              <a:rPr lang="nn-NO" dirty="0">
                <a:solidFill>
                  <a:prstClr val="black"/>
                </a:solidFill>
                <a:latin typeface="Consolas"/>
              </a:rPr>
              <a:t>    </a:t>
            </a:r>
            <a:r>
              <a:rPr lang="nn-NO" dirty="0">
                <a:solidFill>
                  <a:srgbClr val="0000FF"/>
                </a:solidFill>
                <a:latin typeface="Consolas"/>
              </a:rPr>
              <a:t>for</a:t>
            </a:r>
            <a:r>
              <a:rPr lang="nn-NO" dirty="0">
                <a:solidFill>
                  <a:prstClr val="black"/>
                </a:solidFill>
                <a:latin typeface="Consolas"/>
              </a:rPr>
              <a:t> (i = 0; i &lt; s; i = i + 1) {</a:t>
            </a:r>
          </a:p>
          <a:p>
            <a:r>
              <a:rPr lang="nl-NL" dirty="0">
                <a:solidFill>
                  <a:prstClr val="black"/>
                </a:solidFill>
                <a:latin typeface="Consolas"/>
              </a:rPr>
              <a:t>        </a:t>
            </a:r>
            <a:r>
              <a:rPr lang="nl-NL" dirty="0" err="1">
                <a:solidFill>
                  <a:prstClr val="black"/>
                </a:solidFill>
                <a:latin typeface="Consolas"/>
              </a:rPr>
              <a:t>printf</a:t>
            </a:r>
            <a:r>
              <a:rPr lang="nl-NL" dirty="0">
                <a:solidFill>
                  <a:prstClr val="black"/>
                </a:solidFill>
                <a:latin typeface="Consolas"/>
              </a:rPr>
              <a:t>(</a:t>
            </a:r>
            <a:r>
              <a:rPr lang="nl-NL" dirty="0">
                <a:solidFill>
                  <a:srgbClr val="A31515"/>
                </a:solidFill>
                <a:latin typeface="Consolas"/>
              </a:rPr>
              <a:t>"Geef inhoud element %d van </a:t>
            </a:r>
            <a:r>
              <a:rPr lang="nl-NL" dirty="0" err="1">
                <a:solidFill>
                  <a:srgbClr val="A31515"/>
                </a:solidFill>
                <a:latin typeface="Consolas"/>
              </a:rPr>
              <a:t>arry</a:t>
            </a:r>
            <a:r>
              <a:rPr lang="nl-NL" dirty="0">
                <a:solidFill>
                  <a:srgbClr val="A31515"/>
                </a:solidFill>
                <a:latin typeface="Consolas"/>
              </a:rPr>
              <a:t>: %f\n"</a:t>
            </a:r>
            <a:r>
              <a:rPr lang="nl-NL" dirty="0">
                <a:solidFill>
                  <a:prstClr val="black"/>
                </a:solidFill>
                <a:latin typeface="Consolas"/>
              </a:rPr>
              <a:t>, </a:t>
            </a:r>
            <a:r>
              <a:rPr lang="nl-NL" dirty="0" err="1">
                <a:solidFill>
                  <a:prstClr val="black"/>
                </a:solidFill>
                <a:latin typeface="Consolas"/>
              </a:rPr>
              <a:t>i,temp</a:t>
            </a:r>
            <a:r>
              <a:rPr lang="nl-NL" dirty="0">
                <a:solidFill>
                  <a:prstClr val="black"/>
                </a:solidFill>
                <a:latin typeface="Consolas"/>
              </a:rPr>
              <a:t>[i]);</a:t>
            </a:r>
          </a:p>
          <a:p>
            <a:r>
              <a:rPr lang="en-US" dirty="0">
                <a:solidFill>
                  <a:prstClr val="black"/>
                </a:solidFill>
                <a:latin typeface="Consolas"/>
              </a:rPr>
              <a:t>    }</a:t>
            </a:r>
          </a:p>
          <a:p>
            <a:endParaRPr lang="en-US" dirty="0">
              <a:solidFill>
                <a:prstClr val="black"/>
              </a:solidFill>
              <a:latin typeface="Consolas"/>
            </a:endParaRPr>
          </a:p>
          <a:p>
            <a:r>
              <a:rPr lang="en-US" dirty="0">
                <a:solidFill>
                  <a:prstClr val="black"/>
                </a:solidFill>
                <a:latin typeface="Consolas"/>
              </a:rPr>
              <a:t>    </a:t>
            </a:r>
            <a:r>
              <a:rPr lang="en-US" dirty="0" err="1">
                <a:solidFill>
                  <a:prstClr val="black"/>
                </a:solidFill>
                <a:latin typeface="Consolas"/>
              </a:rPr>
              <a:t>getchar</a:t>
            </a:r>
            <a:r>
              <a:rPr lang="en-US" dirty="0">
                <a:solidFill>
                  <a:prstClr val="black"/>
                </a:solidFill>
                <a:latin typeface="Consolas"/>
              </a:rPr>
              <a:t>();</a:t>
            </a:r>
          </a:p>
          <a:p>
            <a:r>
              <a:rPr lang="en-US" dirty="0">
                <a:solidFill>
                  <a:prstClr val="black"/>
                </a:solidFill>
                <a:latin typeface="Consolas"/>
              </a:rPr>
              <a:t>    </a:t>
            </a:r>
            <a:r>
              <a:rPr lang="en-US" dirty="0">
                <a:solidFill>
                  <a:srgbClr val="0000FF"/>
                </a:solidFill>
                <a:latin typeface="Consolas"/>
              </a:rPr>
              <a:t>return</a:t>
            </a:r>
            <a:r>
              <a:rPr lang="en-US" dirty="0">
                <a:solidFill>
                  <a:prstClr val="black"/>
                </a:solidFill>
                <a:latin typeface="Consolas"/>
              </a:rPr>
              <a:t> 0;</a:t>
            </a:r>
          </a:p>
          <a:p>
            <a:r>
              <a:rPr lang="en-US" dirty="0">
                <a:solidFill>
                  <a:prstClr val="black"/>
                </a:solidFill>
                <a:latin typeface="Consolas"/>
              </a:rPr>
              <a:t>}</a:t>
            </a:r>
          </a:p>
          <a:p>
            <a:endParaRPr lang="en-US" dirty="0">
              <a:solidFill>
                <a:prstClr val="black"/>
              </a:solidFill>
              <a:latin typeface="Consolas"/>
            </a:endParaRPr>
          </a:p>
          <a:p>
            <a:endParaRPr lang="en-US" dirty="0"/>
          </a:p>
        </p:txBody>
      </p:sp>
      <p:sp>
        <p:nvSpPr>
          <p:cNvPr id="10" name="Actieknop: Terug 8">
            <a:hlinkClick r:id="" action="ppaction://hlinkshowjump?jump=lastslideviewed" highlightClick="1"/>
          </p:cNvPr>
          <p:cNvSpPr/>
          <p:nvPr/>
        </p:nvSpPr>
        <p:spPr>
          <a:xfrm>
            <a:off x="4392000" y="6498000"/>
            <a:ext cx="360000" cy="360000"/>
          </a:xfrm>
          <a:prstGeom prst="actionButtonRetur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1" name="Right Arrow 10"/>
          <p:cNvSpPr/>
          <p:nvPr/>
        </p:nvSpPr>
        <p:spPr>
          <a:xfrm rot="20354058">
            <a:off x="503101" y="2702024"/>
            <a:ext cx="1383971" cy="432048"/>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Voor</a:t>
            </a:r>
            <a:r>
              <a:rPr lang="en-US" dirty="0" smtClean="0"/>
              <a:t> later!</a:t>
            </a:r>
            <a:endParaRPr lang="en-US" dirty="0"/>
          </a:p>
        </p:txBody>
      </p:sp>
      <p:sp>
        <p:nvSpPr>
          <p:cNvPr id="3" name="Tijdelijke aanduiding voor datum 2"/>
          <p:cNvSpPr>
            <a:spLocks noGrp="1"/>
          </p:cNvSpPr>
          <p:nvPr>
            <p:ph type="dt" sz="half" idx="17"/>
          </p:nvPr>
        </p:nvSpPr>
        <p:spPr/>
        <p:txBody>
          <a:bodyPr/>
          <a:lstStyle/>
          <a:p>
            <a:r>
              <a:rPr lang="nl-NL" smtClean="0"/>
              <a:t>GESPRG 2014-2015</a:t>
            </a:r>
            <a:endParaRPr lang="en-US" dirty="0"/>
          </a:p>
        </p:txBody>
      </p:sp>
      <p:sp>
        <p:nvSpPr>
          <p:cNvPr id="4" name="Tijdelijke aanduiding voor dianummer 3"/>
          <p:cNvSpPr>
            <a:spLocks noGrp="1"/>
          </p:cNvSpPr>
          <p:nvPr>
            <p:ph type="sldNum" sz="quarter" idx="19"/>
          </p:nvPr>
        </p:nvSpPr>
        <p:spPr/>
        <p:txBody>
          <a:bodyPr/>
          <a:lstStyle/>
          <a:p>
            <a:fld id="{520F5AE5-675F-4C53-86B8-6BB4E175C417}" type="slidenum">
              <a:rPr lang="en-US" smtClean="0"/>
              <a:pPr/>
              <a:t>147</a:t>
            </a:fld>
            <a:endParaRPr lang="en-US" dirty="0"/>
          </a:p>
        </p:txBody>
      </p:sp>
    </p:spTree>
    <p:extLst>
      <p:ext uri="{BB962C8B-B14F-4D97-AF65-F5344CB8AC3E}">
        <p14:creationId xmlns:p14="http://schemas.microsoft.com/office/powerpoint/2010/main" val="3951524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3" name="Rectangle 2"/>
          <p:cNvSpPr>
            <a:spLocks noGrp="1" noChangeArrowheads="1"/>
          </p:cNvSpPr>
          <p:nvPr>
            <p:ph type="title"/>
          </p:nvPr>
        </p:nvSpPr>
        <p:spPr/>
        <p:txBody>
          <a:bodyPr>
            <a:normAutofit/>
          </a:bodyPr>
          <a:lstStyle/>
          <a:p>
            <a:r>
              <a:rPr lang="nl-NL" dirty="0" smtClean="0"/>
              <a:t>Array en functies</a:t>
            </a:r>
          </a:p>
        </p:txBody>
      </p:sp>
      <p:sp>
        <p:nvSpPr>
          <p:cNvPr id="102404" name="Rectangle 3"/>
          <p:cNvSpPr>
            <a:spLocks noGrp="1" noChangeArrowheads="1"/>
          </p:cNvSpPr>
          <p:nvPr>
            <p:ph idx="1"/>
          </p:nvPr>
        </p:nvSpPr>
        <p:spPr/>
        <p:txBody>
          <a:bodyPr/>
          <a:lstStyle/>
          <a:p>
            <a:r>
              <a:rPr lang="nl-NL" dirty="0" smtClean="0"/>
              <a:t>Array als </a:t>
            </a:r>
            <a:r>
              <a:rPr lang="nl-NL" dirty="0" smtClean="0">
                <a:solidFill>
                  <a:schemeClr val="hlink"/>
                </a:solidFill>
              </a:rPr>
              <a:t>return</a:t>
            </a:r>
            <a:r>
              <a:rPr lang="nl-NL" dirty="0" smtClean="0"/>
              <a:t>waarde. </a:t>
            </a:r>
            <a:r>
              <a:rPr lang="nl-NL" dirty="0" smtClean="0">
                <a:solidFill>
                  <a:schemeClr val="tx2"/>
                </a:solidFill>
              </a:rPr>
              <a:t>Niet</a:t>
            </a:r>
            <a:r>
              <a:rPr lang="nl-NL" dirty="0" smtClean="0"/>
              <a:t> mogelijk in C!</a:t>
            </a:r>
          </a:p>
          <a:p>
            <a:r>
              <a:rPr lang="nl-NL" dirty="0" smtClean="0"/>
              <a:t>Array als </a:t>
            </a:r>
            <a:r>
              <a:rPr lang="nl-NL" dirty="0" smtClean="0">
                <a:solidFill>
                  <a:schemeClr val="hlink"/>
                </a:solidFill>
              </a:rPr>
              <a:t>parameter</a:t>
            </a:r>
            <a:r>
              <a:rPr lang="nl-NL" dirty="0" smtClean="0"/>
              <a:t>. Altijd </a:t>
            </a:r>
            <a:r>
              <a:rPr lang="nl-NL" dirty="0" smtClean="0">
                <a:solidFill>
                  <a:srgbClr val="008000"/>
                </a:solidFill>
              </a:rPr>
              <a:t>call </a:t>
            </a:r>
            <a:r>
              <a:rPr lang="nl-NL" dirty="0" err="1" smtClean="0">
                <a:solidFill>
                  <a:srgbClr val="008000"/>
                </a:solidFill>
              </a:rPr>
              <a:t>by</a:t>
            </a:r>
            <a:r>
              <a:rPr lang="nl-NL" dirty="0" smtClean="0">
                <a:solidFill>
                  <a:srgbClr val="008000"/>
                </a:solidFill>
              </a:rPr>
              <a:t> </a:t>
            </a:r>
            <a:r>
              <a:rPr lang="nl-NL" dirty="0" err="1" smtClean="0">
                <a:solidFill>
                  <a:srgbClr val="008000"/>
                </a:solidFill>
              </a:rPr>
              <a:t>reference</a:t>
            </a:r>
            <a:r>
              <a:rPr lang="nl-NL" dirty="0" smtClean="0"/>
              <a:t>.</a:t>
            </a:r>
          </a:p>
          <a:p>
            <a:pPr lvl="1"/>
            <a:r>
              <a:rPr lang="nl-NL" dirty="0" smtClean="0"/>
              <a:t>Beginadres van de array wordt doorgegeven.</a:t>
            </a:r>
          </a:p>
        </p:txBody>
      </p:sp>
      <p:sp>
        <p:nvSpPr>
          <p:cNvPr id="6" name="Text Box 4"/>
          <p:cNvSpPr txBox="1">
            <a:spLocks noChangeArrowheads="1"/>
          </p:cNvSpPr>
          <p:nvPr/>
        </p:nvSpPr>
        <p:spPr bwMode="auto">
          <a:xfrm>
            <a:off x="4427984" y="3214236"/>
            <a:ext cx="4104456" cy="463846"/>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smtClean="0">
                <a:latin typeface="+mn-lt"/>
              </a:rPr>
              <a:t>Waarom call </a:t>
            </a:r>
            <a:r>
              <a:rPr lang="nl-NL" dirty="0" err="1" smtClean="0">
                <a:latin typeface="+mn-lt"/>
              </a:rPr>
              <a:t>by</a:t>
            </a:r>
            <a:r>
              <a:rPr lang="nl-NL" dirty="0" smtClean="0">
                <a:latin typeface="+mn-lt"/>
              </a:rPr>
              <a:t> </a:t>
            </a:r>
            <a:r>
              <a:rPr lang="nl-NL" dirty="0" err="1" smtClean="0">
                <a:latin typeface="+mn-lt"/>
              </a:rPr>
              <a:t>reference</a:t>
            </a:r>
            <a:r>
              <a:rPr lang="nl-NL" dirty="0" smtClean="0">
                <a:latin typeface="+mn-lt"/>
              </a:rPr>
              <a:t>?</a:t>
            </a:r>
            <a:endParaRPr lang="nl-NL" dirty="0">
              <a:latin typeface="+mn-lt"/>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148</a:t>
            </a:fld>
            <a:endParaRPr lang="en-US" dirty="0"/>
          </a:p>
        </p:txBody>
      </p:sp>
    </p:spTree>
    <p:extLst>
      <p:ext uri="{BB962C8B-B14F-4D97-AF65-F5344CB8AC3E}">
        <p14:creationId xmlns:p14="http://schemas.microsoft.com/office/powerpoint/2010/main" val="183334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4" grpId="0" build="p"/>
      <p:bldP spid="6"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757" name="AutoShape 5"/>
          <p:cNvSpPr>
            <a:spLocks noChangeArrowheads="1"/>
          </p:cNvSpPr>
          <p:nvPr/>
        </p:nvSpPr>
        <p:spPr bwMode="auto">
          <a:xfrm>
            <a:off x="5964623" y="2029142"/>
            <a:ext cx="2687475" cy="1008111"/>
          </a:xfrm>
          <a:prstGeom prst="wedgeRoundRectCallout">
            <a:avLst>
              <a:gd name="adj1" fmla="val -100340"/>
              <a:gd name="adj2" fmla="val -27722"/>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mn-lt"/>
              </a:rPr>
              <a:t>Aantal elementen moet als </a:t>
            </a:r>
            <a:r>
              <a:rPr lang="nl-NL" dirty="0" smtClean="0">
                <a:latin typeface="+mn-lt"/>
              </a:rPr>
              <a:t>aparte </a:t>
            </a:r>
            <a:r>
              <a:rPr lang="nl-NL" dirty="0">
                <a:latin typeface="+mn-lt"/>
              </a:rPr>
              <a:t>parameter doorgegeven worden!</a:t>
            </a:r>
          </a:p>
        </p:txBody>
      </p:sp>
      <p:sp>
        <p:nvSpPr>
          <p:cNvPr id="103430" name="Text Box 3"/>
          <p:cNvSpPr txBox="1">
            <a:spLocks noChangeArrowheads="1"/>
          </p:cNvSpPr>
          <p:nvPr/>
        </p:nvSpPr>
        <p:spPr bwMode="auto">
          <a:xfrm>
            <a:off x="457200" y="1125538"/>
            <a:ext cx="8291513" cy="532671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#include</a:t>
            </a:r>
            <a:r>
              <a:rPr lang="en-US" sz="2000" dirty="0">
                <a:solidFill>
                  <a:schemeClr val="tx1"/>
                </a:solidFill>
                <a:latin typeface="Consolas"/>
              </a:rPr>
              <a:t> </a:t>
            </a:r>
            <a:r>
              <a:rPr lang="en-US" sz="2000" dirty="0">
                <a:solidFill>
                  <a:srgbClr val="A31515"/>
                </a:solidFill>
                <a:latin typeface="Consolas"/>
              </a:rPr>
              <a:t>&lt;</a:t>
            </a:r>
            <a:r>
              <a:rPr lang="en-US" sz="2000" dirty="0" err="1">
                <a:solidFill>
                  <a:srgbClr val="A31515"/>
                </a:solidFill>
                <a:latin typeface="Consolas"/>
              </a:rPr>
              <a:t>stdio.h</a:t>
            </a:r>
            <a:r>
              <a:rPr lang="en-US" sz="2000" dirty="0">
                <a:solidFill>
                  <a:srgbClr val="A31515"/>
                </a:solidFill>
                <a:latin typeface="Consolas"/>
              </a:rPr>
              <a:t>&gt;</a:t>
            </a:r>
          </a:p>
          <a:p>
            <a:pPr algn="l"/>
            <a:endParaRPr lang="en-US" sz="2000" dirty="0">
              <a:latin typeface="Consolas"/>
            </a:endParaRPr>
          </a:p>
          <a:p>
            <a:pPr algn="l"/>
            <a:endParaRPr lang="en-US" sz="2000" dirty="0">
              <a:latin typeface="Consolas"/>
            </a:endParaRPr>
          </a:p>
          <a:p>
            <a:pPr algn="l"/>
            <a:r>
              <a:rPr lang="en-US" sz="2000" dirty="0">
                <a:latin typeface="Consolas"/>
              </a:rPr>
              <a:t>void</a:t>
            </a:r>
            <a:r>
              <a:rPr lang="en-US" sz="2000" dirty="0">
                <a:solidFill>
                  <a:schemeClr val="tx1"/>
                </a:solidFill>
                <a:latin typeface="Consolas"/>
              </a:rPr>
              <a:t> </a:t>
            </a:r>
            <a:r>
              <a:rPr lang="en-US" sz="2000" dirty="0" err="1">
                <a:solidFill>
                  <a:schemeClr val="tx1"/>
                </a:solidFill>
                <a:latin typeface="Consolas"/>
              </a:rPr>
              <a:t>leesin</a:t>
            </a:r>
            <a:r>
              <a:rPr lang="en-US" sz="2000" dirty="0">
                <a:solidFill>
                  <a:schemeClr val="tx1"/>
                </a:solidFill>
                <a:latin typeface="Consolas"/>
              </a:rPr>
              <a:t>(</a:t>
            </a:r>
            <a:r>
              <a:rPr lang="en-US" sz="2000" dirty="0">
                <a:latin typeface="Consolas"/>
              </a:rPr>
              <a:t>double</a:t>
            </a:r>
            <a:r>
              <a:rPr lang="en-US" sz="2000" dirty="0">
                <a:solidFill>
                  <a:schemeClr val="tx1"/>
                </a:solidFill>
                <a:latin typeface="Consolas"/>
              </a:rPr>
              <a:t> </a:t>
            </a:r>
            <a:r>
              <a:rPr lang="en-US" sz="2000" b="1" dirty="0">
                <a:solidFill>
                  <a:schemeClr val="tx1"/>
                </a:solidFill>
                <a:latin typeface="Consolas"/>
              </a:rPr>
              <a:t>a</a:t>
            </a:r>
            <a:r>
              <a:rPr lang="en-US" sz="2000" b="1" dirty="0" smtClean="0">
                <a:solidFill>
                  <a:schemeClr val="tx1"/>
                </a:solidFill>
                <a:latin typeface="Consolas"/>
              </a:rPr>
              <a:t>[]</a:t>
            </a:r>
            <a:r>
              <a:rPr lang="en-US" sz="2000" dirty="0" smtClean="0">
                <a:solidFill>
                  <a:schemeClr val="tx1"/>
                </a:solidFill>
                <a:latin typeface="Consolas"/>
              </a:rPr>
              <a:t>, </a:t>
            </a:r>
            <a:r>
              <a:rPr lang="en-US" sz="2000" dirty="0" err="1">
                <a:latin typeface="Consolas"/>
              </a:rPr>
              <a:t>int</a:t>
            </a:r>
            <a:r>
              <a:rPr lang="en-US" sz="2000" dirty="0">
                <a:solidFill>
                  <a:schemeClr val="tx1"/>
                </a:solidFill>
                <a:latin typeface="Consolas"/>
              </a:rPr>
              <a:t> n) {</a:t>
            </a:r>
          </a:p>
          <a:p>
            <a:pPr algn="l"/>
            <a:r>
              <a:rPr lang="en-US" sz="2000" dirty="0" smtClean="0">
                <a:solidFill>
                  <a:schemeClr val="tx1"/>
                </a:solidFill>
                <a:latin typeface="Consolas"/>
              </a:rPr>
              <a:t>    </a:t>
            </a:r>
            <a:r>
              <a:rPr lang="en-US" sz="2000" dirty="0" err="1" smtClean="0">
                <a:latin typeface="Consolas"/>
              </a:rPr>
              <a:t>int</a:t>
            </a:r>
            <a:r>
              <a:rPr lang="en-US" sz="2000" dirty="0" smtClean="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smtClean="0">
                <a:latin typeface="Consolas"/>
              </a:rPr>
              <a:t>for</a:t>
            </a:r>
            <a:r>
              <a:rPr lang="en-US" sz="2000" dirty="0" smtClean="0">
                <a:solidFill>
                  <a:schemeClr val="tx1"/>
                </a:solidFill>
                <a:latin typeface="Consolas"/>
              </a:rPr>
              <a:t> </a:t>
            </a:r>
            <a:r>
              <a:rPr lang="en-US" sz="2000" dirty="0">
                <a:solidFill>
                  <a:schemeClr val="tx1"/>
                </a:solidFill>
                <a:latin typeface="Consolas"/>
              </a:rPr>
              <a:t>(</a:t>
            </a:r>
            <a:r>
              <a:rPr lang="en-US" sz="2000" dirty="0" err="1">
                <a:solidFill>
                  <a:schemeClr val="tx1"/>
                </a:solidFill>
                <a:latin typeface="Consolas"/>
              </a:rPr>
              <a:t>i</a:t>
            </a:r>
            <a:r>
              <a:rPr lang="en-US" sz="2000" dirty="0">
                <a:solidFill>
                  <a:schemeClr val="tx1"/>
                </a:solidFill>
                <a:latin typeface="Consolas"/>
              </a:rPr>
              <a:t> = 0; </a:t>
            </a:r>
            <a:r>
              <a:rPr lang="en-US" sz="2000" dirty="0" err="1">
                <a:solidFill>
                  <a:schemeClr val="tx1"/>
                </a:solidFill>
                <a:latin typeface="Consolas"/>
              </a:rPr>
              <a:t>i</a:t>
            </a:r>
            <a:r>
              <a:rPr lang="en-US" sz="2000" dirty="0">
                <a:solidFill>
                  <a:schemeClr val="tx1"/>
                </a:solidFill>
                <a:latin typeface="Consolas"/>
              </a:rPr>
              <a:t> &lt; n; </a:t>
            </a:r>
            <a:r>
              <a:rPr lang="en-US" sz="2000" dirty="0" err="1">
                <a:solidFill>
                  <a:schemeClr val="tx1"/>
                </a:solidFill>
                <a:latin typeface="Consolas"/>
              </a:rPr>
              <a:t>i</a:t>
            </a:r>
            <a:r>
              <a:rPr lang="en-US" sz="2000" dirty="0">
                <a:solidFill>
                  <a:schemeClr val="tx1"/>
                </a:solidFill>
                <a:latin typeface="Consolas"/>
              </a:rPr>
              <a:t> = </a:t>
            </a:r>
            <a:r>
              <a:rPr lang="en-US" sz="2000" dirty="0" err="1">
                <a:solidFill>
                  <a:schemeClr val="tx1"/>
                </a:solidFill>
                <a:latin typeface="Consolas"/>
              </a:rPr>
              <a:t>i</a:t>
            </a:r>
            <a:r>
              <a:rPr lang="en-US" sz="2000" dirty="0">
                <a:solidFill>
                  <a:schemeClr val="tx1"/>
                </a:solidFill>
                <a:latin typeface="Consolas"/>
              </a:rPr>
              <a:t> + 1) {</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a:t>
            </a:r>
            <a:r>
              <a:rPr lang="en-US" sz="2000" dirty="0" err="1">
                <a:solidFill>
                  <a:srgbClr val="990000"/>
                </a:solidFill>
                <a:latin typeface="Consolas"/>
              </a:rPr>
              <a:t>Geef</a:t>
            </a:r>
            <a:r>
              <a:rPr lang="en-US" sz="2000" dirty="0">
                <a:solidFill>
                  <a:srgbClr val="990000"/>
                </a:solidFill>
                <a:latin typeface="Consolas"/>
              </a:rPr>
              <a:t> element %d: "</a:t>
            </a:r>
            <a:r>
              <a:rPr lang="en-US" sz="2000" dirty="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chemeClr val="tx1"/>
                </a:solidFill>
                <a:latin typeface="Consolas"/>
              </a:rPr>
              <a:t>scanf</a:t>
            </a:r>
            <a:r>
              <a:rPr lang="en-US" sz="2000" dirty="0">
                <a:solidFill>
                  <a:schemeClr val="tx1"/>
                </a:solidFill>
                <a:latin typeface="Consolas"/>
              </a:rPr>
              <a:t>(</a:t>
            </a:r>
            <a:r>
              <a:rPr lang="en-US" sz="2000" dirty="0">
                <a:solidFill>
                  <a:srgbClr val="990000"/>
                </a:solidFill>
                <a:latin typeface="Consolas"/>
              </a:rPr>
              <a:t>"%lf"</a:t>
            </a:r>
            <a:r>
              <a:rPr lang="en-US" sz="2000" dirty="0">
                <a:solidFill>
                  <a:schemeClr val="tx1"/>
                </a:solidFill>
                <a:latin typeface="Consolas"/>
              </a:rPr>
              <a:t>, &amp;a[</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endParaRPr lang="en-US" sz="2000" dirty="0">
              <a:solidFill>
                <a:schemeClr val="tx1"/>
              </a:solidFill>
              <a:latin typeface="Consolas"/>
            </a:endParaRPr>
          </a:p>
          <a:p>
            <a:pPr algn="l"/>
            <a:r>
              <a:rPr lang="en-US" sz="2000" dirty="0">
                <a:solidFill>
                  <a:schemeClr val="tx1"/>
                </a:solidFill>
                <a:latin typeface="Consolas"/>
              </a:rPr>
              <a:t>}</a:t>
            </a:r>
          </a:p>
          <a:p>
            <a:pPr algn="l"/>
            <a:endParaRPr lang="en-US" sz="2000" dirty="0" smtClean="0">
              <a:latin typeface="Consolas"/>
            </a:endParaRPr>
          </a:p>
          <a:p>
            <a:endParaRPr lang="en-US" sz="2000" dirty="0">
              <a:latin typeface="Consolas"/>
            </a:endParaRPr>
          </a:p>
          <a:p>
            <a:r>
              <a:rPr lang="en-US" sz="2000" dirty="0" err="1">
                <a:latin typeface="Consolas"/>
              </a:rPr>
              <a:t>int</a:t>
            </a:r>
            <a:r>
              <a:rPr lang="en-US" sz="2000" dirty="0">
                <a:solidFill>
                  <a:schemeClr val="tx1"/>
                </a:solidFill>
                <a:latin typeface="Consolas"/>
              </a:rPr>
              <a:t> main(</a:t>
            </a:r>
            <a:r>
              <a:rPr lang="en-US" sz="2000" dirty="0">
                <a:solidFill>
                  <a:srgbClr val="0000FF"/>
                </a:solidFill>
                <a:latin typeface="Consolas"/>
              </a:rPr>
              <a:t>void</a:t>
            </a:r>
            <a:r>
              <a:rPr lang="en-US" sz="2000" dirty="0">
                <a:solidFill>
                  <a:schemeClr val="tx1"/>
                </a:solidFill>
                <a:latin typeface="Consolas"/>
              </a:rPr>
              <a:t>) {</a:t>
            </a:r>
          </a:p>
          <a:p>
            <a:r>
              <a:rPr lang="en-US" sz="2000" dirty="0">
                <a:solidFill>
                  <a:schemeClr val="tx1"/>
                </a:solidFill>
                <a:latin typeface="Consolas"/>
              </a:rPr>
              <a:t>    </a:t>
            </a:r>
            <a:r>
              <a:rPr lang="en-US" sz="2000" dirty="0">
                <a:latin typeface="Consolas"/>
              </a:rPr>
              <a:t>double</a:t>
            </a:r>
            <a:r>
              <a:rPr lang="en-US" sz="2000" dirty="0">
                <a:solidFill>
                  <a:schemeClr val="tx1"/>
                </a:solidFill>
                <a:latin typeface="Consolas"/>
              </a:rPr>
              <a:t> d[5];</a:t>
            </a:r>
          </a:p>
          <a:p>
            <a:r>
              <a:rPr lang="en-US" sz="2000" dirty="0">
                <a:solidFill>
                  <a:schemeClr val="tx1"/>
                </a:solidFill>
                <a:latin typeface="Consolas"/>
              </a:rPr>
              <a:t>    </a:t>
            </a:r>
            <a:r>
              <a:rPr lang="en-US" sz="2000" dirty="0" err="1" smtClean="0">
                <a:solidFill>
                  <a:schemeClr val="tx1"/>
                </a:solidFill>
                <a:latin typeface="Consolas"/>
              </a:rPr>
              <a:t>leesin</a:t>
            </a:r>
            <a:r>
              <a:rPr lang="en-US" sz="2000" dirty="0" smtClean="0">
                <a:solidFill>
                  <a:schemeClr val="tx1"/>
                </a:solidFill>
                <a:latin typeface="Consolas"/>
              </a:rPr>
              <a:t>(</a:t>
            </a:r>
            <a:r>
              <a:rPr lang="en-US" sz="2000" b="1" dirty="0" smtClean="0">
                <a:solidFill>
                  <a:schemeClr val="tx1"/>
                </a:solidFill>
                <a:latin typeface="Consolas"/>
              </a:rPr>
              <a:t>d</a:t>
            </a:r>
            <a:r>
              <a:rPr lang="en-US" sz="2000" dirty="0" smtClean="0">
                <a:solidFill>
                  <a:schemeClr val="tx1"/>
                </a:solidFill>
                <a:latin typeface="Consolas"/>
              </a:rPr>
              <a:t>,5</a:t>
            </a:r>
            <a:r>
              <a:rPr lang="en-US" sz="2000" dirty="0">
                <a:solidFill>
                  <a:schemeClr val="tx1"/>
                </a:solidFill>
                <a:latin typeface="Consolas"/>
              </a:rPr>
              <a:t>);</a:t>
            </a:r>
          </a:p>
          <a:p>
            <a:r>
              <a:rPr lang="en-US" sz="2000" dirty="0">
                <a:solidFill>
                  <a:srgbClr val="008000"/>
                </a:solidFill>
                <a:latin typeface="Consolas"/>
              </a:rPr>
              <a:t>…</a:t>
            </a:r>
          </a:p>
          <a:p>
            <a:pPr algn="l"/>
            <a:endParaRPr lang="en-US" sz="2000" dirty="0">
              <a:latin typeface="Consolas"/>
            </a:endParaRPr>
          </a:p>
        </p:txBody>
      </p:sp>
      <p:sp>
        <p:nvSpPr>
          <p:cNvPr id="103427" name="Rectangle 2"/>
          <p:cNvSpPr>
            <a:spLocks noGrp="1" noChangeArrowheads="1"/>
          </p:cNvSpPr>
          <p:nvPr>
            <p:ph type="title"/>
          </p:nvPr>
        </p:nvSpPr>
        <p:spPr/>
        <p:txBody>
          <a:bodyPr>
            <a:normAutofit/>
          </a:bodyPr>
          <a:lstStyle/>
          <a:p>
            <a:r>
              <a:rPr lang="nl-NL" dirty="0" smtClean="0"/>
              <a:t>Array functie parameter</a:t>
            </a:r>
          </a:p>
        </p:txBody>
      </p:sp>
      <p:sp>
        <p:nvSpPr>
          <p:cNvPr id="1354756" name="AutoShape 4"/>
          <p:cNvSpPr>
            <a:spLocks noChangeArrowheads="1"/>
          </p:cNvSpPr>
          <p:nvPr/>
        </p:nvSpPr>
        <p:spPr bwMode="auto">
          <a:xfrm>
            <a:off x="4067944" y="1094537"/>
            <a:ext cx="2592288" cy="749523"/>
          </a:xfrm>
          <a:prstGeom prst="wedgeRoundRectCallout">
            <a:avLst>
              <a:gd name="adj1" fmla="val -65217"/>
              <a:gd name="adj2" fmla="val 94301"/>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mn-lt"/>
              </a:rPr>
              <a:t>Beginadres van de array wordt doorgegeven!</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149</a:t>
            </a:fld>
            <a:endParaRPr lang="en-US" dirty="0"/>
          </a:p>
        </p:txBody>
      </p:sp>
    </p:spTree>
    <p:extLst>
      <p:ext uri="{BB962C8B-B14F-4D97-AF65-F5344CB8AC3E}">
        <p14:creationId xmlns:p14="http://schemas.microsoft.com/office/powerpoint/2010/main" val="8603030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47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54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4757" grpId="0" animBg="1"/>
      <p:bldP spid="13547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normAutofit/>
          </a:bodyPr>
          <a:lstStyle/>
          <a:p>
            <a:r>
              <a:rPr lang="nl-NL" dirty="0" smtClean="0"/>
              <a:t>Wat weet je al?</a:t>
            </a:r>
          </a:p>
        </p:txBody>
      </p:sp>
      <p:sp>
        <p:nvSpPr>
          <p:cNvPr id="1210371" name="Rectangle 3"/>
          <p:cNvSpPr>
            <a:spLocks noGrp="1" noChangeArrowheads="1"/>
          </p:cNvSpPr>
          <p:nvPr>
            <p:ph idx="1"/>
          </p:nvPr>
        </p:nvSpPr>
        <p:spPr/>
        <p:txBody>
          <a:bodyPr>
            <a:normAutofit/>
          </a:bodyPr>
          <a:lstStyle/>
          <a:p>
            <a:r>
              <a:rPr lang="nl-NL" dirty="0" smtClean="0"/>
              <a:t>Welke programmeertalen ken jij al?</a:t>
            </a:r>
          </a:p>
          <a:p>
            <a:r>
              <a:rPr lang="nl-NL" dirty="0" smtClean="0"/>
              <a:t>Waarom </a:t>
            </a:r>
            <a:r>
              <a:rPr lang="nl-NL" dirty="0"/>
              <a:t>met de programmeertaal C</a:t>
            </a:r>
            <a:r>
              <a:rPr lang="nl-NL" dirty="0" smtClean="0"/>
              <a:t>?</a:t>
            </a:r>
          </a:p>
          <a:p>
            <a:r>
              <a:rPr lang="nl-NL" dirty="0" smtClean="0"/>
              <a:t>Wat is gestructureerd programmeren? </a:t>
            </a:r>
          </a:p>
          <a:p>
            <a:r>
              <a:rPr lang="nl-NL" dirty="0" smtClean="0"/>
              <a:t>Waarom gestructureerd leren programmeren bij E?</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15</a:t>
            </a:fld>
            <a:endParaRPr lang="en-US" dirty="0"/>
          </a:p>
        </p:txBody>
      </p:sp>
    </p:spTree>
    <p:extLst>
      <p:ext uri="{BB962C8B-B14F-4D97-AF65-F5344CB8AC3E}">
        <p14:creationId xmlns:p14="http://schemas.microsoft.com/office/powerpoint/2010/main" val="385101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03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03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03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03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037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2"/>
          <p:cNvSpPr>
            <a:spLocks noGrp="1" noChangeArrowheads="1"/>
          </p:cNvSpPr>
          <p:nvPr>
            <p:ph type="title"/>
          </p:nvPr>
        </p:nvSpPr>
        <p:spPr/>
        <p:txBody>
          <a:bodyPr>
            <a:normAutofit/>
          </a:bodyPr>
          <a:lstStyle/>
          <a:p>
            <a:r>
              <a:rPr lang="nl-NL" dirty="0" smtClean="0"/>
              <a:t>Array functie parameter</a:t>
            </a:r>
          </a:p>
        </p:txBody>
      </p:sp>
      <p:sp>
        <p:nvSpPr>
          <p:cNvPr id="104452" name="Text Box 3"/>
          <p:cNvSpPr txBox="1">
            <a:spLocks noChangeArrowheads="1"/>
          </p:cNvSpPr>
          <p:nvPr/>
        </p:nvSpPr>
        <p:spPr bwMode="auto">
          <a:xfrm>
            <a:off x="457200" y="1125538"/>
            <a:ext cx="8291513" cy="532671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#include</a:t>
            </a:r>
            <a:r>
              <a:rPr lang="en-US" sz="2000" dirty="0">
                <a:solidFill>
                  <a:schemeClr val="tx1"/>
                </a:solidFill>
                <a:latin typeface="Consolas"/>
              </a:rPr>
              <a:t> </a:t>
            </a:r>
            <a:r>
              <a:rPr lang="en-US" sz="2000" dirty="0">
                <a:solidFill>
                  <a:srgbClr val="A31515"/>
                </a:solidFill>
                <a:latin typeface="Consolas"/>
              </a:rPr>
              <a:t>&lt;</a:t>
            </a:r>
            <a:r>
              <a:rPr lang="en-US" sz="2000" dirty="0" err="1">
                <a:solidFill>
                  <a:srgbClr val="A31515"/>
                </a:solidFill>
                <a:latin typeface="Consolas"/>
              </a:rPr>
              <a:t>stdio.h</a:t>
            </a:r>
            <a:r>
              <a:rPr lang="en-US" sz="2000" dirty="0">
                <a:solidFill>
                  <a:srgbClr val="A31515"/>
                </a:solidFill>
                <a:latin typeface="Consolas"/>
              </a:rPr>
              <a:t>&gt;</a:t>
            </a:r>
          </a:p>
          <a:p>
            <a:pPr algn="l"/>
            <a:endParaRPr lang="en-US" sz="2000" dirty="0" smtClean="0">
              <a:latin typeface="Consolas"/>
            </a:endParaRPr>
          </a:p>
          <a:p>
            <a:pPr algn="l"/>
            <a:endParaRPr lang="en-US" sz="2000" dirty="0">
              <a:latin typeface="Consolas"/>
            </a:endParaRPr>
          </a:p>
          <a:p>
            <a:pPr algn="l"/>
            <a:r>
              <a:rPr lang="en-US" sz="2000" dirty="0">
                <a:latin typeface="Consolas"/>
              </a:rPr>
              <a:t>void</a:t>
            </a:r>
            <a:r>
              <a:rPr lang="en-US" sz="2000" dirty="0">
                <a:solidFill>
                  <a:schemeClr val="tx1"/>
                </a:solidFill>
                <a:latin typeface="Consolas"/>
              </a:rPr>
              <a:t> </a:t>
            </a:r>
            <a:r>
              <a:rPr lang="en-US" sz="2000" dirty="0" err="1">
                <a:solidFill>
                  <a:schemeClr val="tx1"/>
                </a:solidFill>
                <a:latin typeface="Consolas"/>
              </a:rPr>
              <a:t>leesin</a:t>
            </a:r>
            <a:r>
              <a:rPr lang="en-US" sz="2000" dirty="0">
                <a:solidFill>
                  <a:schemeClr val="tx1"/>
                </a:solidFill>
                <a:latin typeface="Consolas"/>
              </a:rPr>
              <a:t>(</a:t>
            </a:r>
            <a:r>
              <a:rPr lang="en-US" sz="2000" dirty="0">
                <a:latin typeface="Consolas"/>
              </a:rPr>
              <a:t>double</a:t>
            </a:r>
            <a:r>
              <a:rPr lang="en-US" sz="2000" dirty="0">
                <a:solidFill>
                  <a:schemeClr val="tx1"/>
                </a:solidFill>
                <a:latin typeface="Consolas"/>
              </a:rPr>
              <a:t> </a:t>
            </a:r>
            <a:r>
              <a:rPr lang="en-US" sz="2000" b="1" dirty="0">
                <a:solidFill>
                  <a:schemeClr val="tx1"/>
                </a:solidFill>
                <a:latin typeface="Consolas"/>
              </a:rPr>
              <a:t>a</a:t>
            </a:r>
            <a:r>
              <a:rPr lang="en-US" sz="2000" b="1" dirty="0" smtClean="0">
                <a:solidFill>
                  <a:schemeClr val="tx1"/>
                </a:solidFill>
                <a:latin typeface="Consolas"/>
              </a:rPr>
              <a:t>[]</a:t>
            </a:r>
            <a:r>
              <a:rPr lang="en-US" sz="2000" dirty="0" smtClean="0">
                <a:solidFill>
                  <a:schemeClr val="tx1"/>
                </a:solidFill>
                <a:latin typeface="Consolas"/>
              </a:rPr>
              <a:t>, </a:t>
            </a:r>
            <a:r>
              <a:rPr lang="en-US" sz="2000" dirty="0" err="1">
                <a:latin typeface="Consolas"/>
              </a:rPr>
              <a:t>int</a:t>
            </a:r>
            <a:r>
              <a:rPr lang="en-US" sz="2000" dirty="0">
                <a:solidFill>
                  <a:schemeClr val="tx1"/>
                </a:solidFill>
                <a:latin typeface="Consolas"/>
              </a:rPr>
              <a:t> n) {</a:t>
            </a:r>
          </a:p>
          <a:p>
            <a:pPr algn="l"/>
            <a:r>
              <a:rPr lang="en-US" sz="2000" dirty="0" smtClean="0">
                <a:solidFill>
                  <a:schemeClr val="tx1"/>
                </a:solidFill>
                <a:latin typeface="Consolas"/>
              </a:rPr>
              <a:t>    </a:t>
            </a:r>
            <a:r>
              <a:rPr lang="en-US" sz="2000" dirty="0" err="1" smtClean="0">
                <a:latin typeface="Consolas"/>
              </a:rPr>
              <a:t>int</a:t>
            </a:r>
            <a:r>
              <a:rPr lang="en-US" sz="2000" dirty="0" smtClean="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smtClean="0">
                <a:latin typeface="Consolas"/>
              </a:rPr>
              <a:t>for</a:t>
            </a:r>
            <a:r>
              <a:rPr lang="en-US" sz="2000" dirty="0" smtClean="0">
                <a:solidFill>
                  <a:schemeClr val="tx1"/>
                </a:solidFill>
                <a:latin typeface="Consolas"/>
              </a:rPr>
              <a:t> </a:t>
            </a:r>
            <a:r>
              <a:rPr lang="en-US" sz="2000" dirty="0">
                <a:solidFill>
                  <a:schemeClr val="tx1"/>
                </a:solidFill>
                <a:latin typeface="Consolas"/>
              </a:rPr>
              <a:t>(</a:t>
            </a:r>
            <a:r>
              <a:rPr lang="en-US" sz="2000" dirty="0" err="1">
                <a:solidFill>
                  <a:schemeClr val="tx1"/>
                </a:solidFill>
                <a:latin typeface="Consolas"/>
              </a:rPr>
              <a:t>i</a:t>
            </a:r>
            <a:r>
              <a:rPr lang="en-US" sz="2000" dirty="0">
                <a:solidFill>
                  <a:schemeClr val="tx1"/>
                </a:solidFill>
                <a:latin typeface="Consolas"/>
              </a:rPr>
              <a:t> = 0; </a:t>
            </a:r>
            <a:r>
              <a:rPr lang="en-US" sz="2000" dirty="0" err="1">
                <a:solidFill>
                  <a:schemeClr val="tx1"/>
                </a:solidFill>
                <a:latin typeface="Consolas"/>
              </a:rPr>
              <a:t>i</a:t>
            </a:r>
            <a:r>
              <a:rPr lang="en-US" sz="2000" dirty="0">
                <a:solidFill>
                  <a:schemeClr val="tx1"/>
                </a:solidFill>
                <a:latin typeface="Consolas"/>
              </a:rPr>
              <a:t> &lt; n; </a:t>
            </a:r>
            <a:r>
              <a:rPr lang="en-US" sz="2000" dirty="0" err="1">
                <a:solidFill>
                  <a:schemeClr val="tx1"/>
                </a:solidFill>
                <a:latin typeface="Consolas"/>
              </a:rPr>
              <a:t>i</a:t>
            </a:r>
            <a:r>
              <a:rPr lang="en-US" sz="2000" dirty="0">
                <a:solidFill>
                  <a:schemeClr val="tx1"/>
                </a:solidFill>
                <a:latin typeface="Consolas"/>
              </a:rPr>
              <a:t> = </a:t>
            </a:r>
            <a:r>
              <a:rPr lang="en-US" sz="2000" dirty="0" err="1">
                <a:solidFill>
                  <a:schemeClr val="tx1"/>
                </a:solidFill>
                <a:latin typeface="Consolas"/>
              </a:rPr>
              <a:t>i</a:t>
            </a:r>
            <a:r>
              <a:rPr lang="en-US" sz="2000" dirty="0">
                <a:solidFill>
                  <a:schemeClr val="tx1"/>
                </a:solidFill>
                <a:latin typeface="Consolas"/>
              </a:rPr>
              <a:t> + 1) {</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a:t>
            </a:r>
            <a:r>
              <a:rPr lang="en-US" sz="2000" dirty="0" err="1">
                <a:solidFill>
                  <a:srgbClr val="990000"/>
                </a:solidFill>
                <a:latin typeface="Consolas"/>
              </a:rPr>
              <a:t>Geef</a:t>
            </a:r>
            <a:r>
              <a:rPr lang="en-US" sz="2000" dirty="0">
                <a:solidFill>
                  <a:srgbClr val="990000"/>
                </a:solidFill>
                <a:latin typeface="Consolas"/>
              </a:rPr>
              <a:t> element %d: "</a:t>
            </a:r>
            <a:r>
              <a:rPr lang="en-US" sz="2000" dirty="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chemeClr val="tx1"/>
                </a:solidFill>
                <a:latin typeface="Consolas"/>
              </a:rPr>
              <a:t>scanf</a:t>
            </a:r>
            <a:r>
              <a:rPr lang="en-US" sz="2000" dirty="0">
                <a:solidFill>
                  <a:schemeClr val="tx1"/>
                </a:solidFill>
                <a:latin typeface="Consolas"/>
              </a:rPr>
              <a:t>(</a:t>
            </a:r>
            <a:r>
              <a:rPr lang="en-US" sz="2000" dirty="0">
                <a:solidFill>
                  <a:srgbClr val="990000"/>
                </a:solidFill>
                <a:latin typeface="Consolas"/>
              </a:rPr>
              <a:t>"%lf"</a:t>
            </a:r>
            <a:r>
              <a:rPr lang="en-US" sz="2000" dirty="0">
                <a:solidFill>
                  <a:schemeClr val="tx1"/>
                </a:solidFill>
                <a:latin typeface="Consolas"/>
              </a:rPr>
              <a:t>, &amp;a[</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endParaRPr lang="en-US" sz="2000" dirty="0">
              <a:solidFill>
                <a:schemeClr val="tx1"/>
              </a:solidFill>
              <a:latin typeface="Consolas"/>
            </a:endParaRPr>
          </a:p>
          <a:p>
            <a:pPr algn="l"/>
            <a:r>
              <a:rPr lang="en-US" sz="2000" dirty="0">
                <a:solidFill>
                  <a:schemeClr val="tx1"/>
                </a:solidFill>
                <a:latin typeface="Consolas"/>
              </a:rPr>
              <a:t>}</a:t>
            </a:r>
          </a:p>
          <a:p>
            <a:pPr algn="l"/>
            <a:endParaRPr lang="en-US" sz="2000" dirty="0" smtClean="0">
              <a:latin typeface="Consolas"/>
            </a:endParaRPr>
          </a:p>
          <a:p>
            <a:endParaRPr lang="en-US" sz="2000" dirty="0">
              <a:latin typeface="Consolas"/>
            </a:endParaRPr>
          </a:p>
          <a:p>
            <a:r>
              <a:rPr lang="en-US" sz="2000" dirty="0" err="1">
                <a:latin typeface="Consolas"/>
              </a:rPr>
              <a:t>int</a:t>
            </a:r>
            <a:r>
              <a:rPr lang="en-US" sz="2000" dirty="0">
                <a:solidFill>
                  <a:schemeClr val="tx1"/>
                </a:solidFill>
                <a:latin typeface="Consolas"/>
              </a:rPr>
              <a:t> main(</a:t>
            </a:r>
            <a:r>
              <a:rPr lang="en-US" sz="2000" dirty="0">
                <a:solidFill>
                  <a:srgbClr val="0000FF"/>
                </a:solidFill>
                <a:latin typeface="Consolas"/>
              </a:rPr>
              <a:t>void</a:t>
            </a:r>
            <a:r>
              <a:rPr lang="en-US" sz="2000" dirty="0">
                <a:solidFill>
                  <a:schemeClr val="tx1"/>
                </a:solidFill>
                <a:latin typeface="Consolas"/>
              </a:rPr>
              <a:t>) {</a:t>
            </a:r>
          </a:p>
          <a:p>
            <a:r>
              <a:rPr lang="en-US" sz="2000" dirty="0">
                <a:solidFill>
                  <a:schemeClr val="tx1"/>
                </a:solidFill>
                <a:latin typeface="Consolas"/>
              </a:rPr>
              <a:t>    </a:t>
            </a:r>
            <a:r>
              <a:rPr lang="en-US" sz="2000" dirty="0">
                <a:solidFill>
                  <a:srgbClr val="0000FF"/>
                </a:solidFill>
                <a:latin typeface="Consolas"/>
              </a:rPr>
              <a:t>double</a:t>
            </a:r>
            <a:r>
              <a:rPr lang="en-US" sz="2000" dirty="0">
                <a:solidFill>
                  <a:schemeClr val="tx1"/>
                </a:solidFill>
                <a:latin typeface="Consolas"/>
              </a:rPr>
              <a:t> d[5];</a:t>
            </a:r>
          </a:p>
          <a:p>
            <a:r>
              <a:rPr lang="en-US" sz="2000" dirty="0">
                <a:solidFill>
                  <a:schemeClr val="tx1"/>
                </a:solidFill>
                <a:latin typeface="Consolas"/>
              </a:rPr>
              <a:t>    </a:t>
            </a:r>
            <a:r>
              <a:rPr lang="en-US" sz="2000" dirty="0" err="1">
                <a:solidFill>
                  <a:schemeClr val="tx1"/>
                </a:solidFill>
                <a:latin typeface="Consolas"/>
              </a:rPr>
              <a:t>leesin</a:t>
            </a:r>
            <a:r>
              <a:rPr lang="en-US" sz="2000" dirty="0">
                <a:solidFill>
                  <a:schemeClr val="tx1"/>
                </a:solidFill>
                <a:latin typeface="Consolas"/>
              </a:rPr>
              <a:t>(</a:t>
            </a:r>
            <a:r>
              <a:rPr lang="en-US" sz="2000" b="1" dirty="0">
                <a:solidFill>
                  <a:schemeClr val="tx1"/>
                </a:solidFill>
                <a:latin typeface="Consolas"/>
              </a:rPr>
              <a:t>&amp;d[0]</a:t>
            </a:r>
            <a:r>
              <a:rPr lang="en-US" sz="2000" dirty="0">
                <a:solidFill>
                  <a:schemeClr val="tx1"/>
                </a:solidFill>
                <a:latin typeface="Consolas"/>
              </a:rPr>
              <a:t>, 5);</a:t>
            </a:r>
          </a:p>
          <a:p>
            <a:r>
              <a:rPr lang="en-US" sz="2000" dirty="0" smtClean="0">
                <a:solidFill>
                  <a:srgbClr val="008000"/>
                </a:solidFill>
                <a:latin typeface="Consolas"/>
              </a:rPr>
              <a:t>…</a:t>
            </a:r>
            <a:endParaRPr lang="en-US" sz="2000" dirty="0">
              <a:solidFill>
                <a:srgbClr val="008000"/>
              </a:solidFill>
              <a:latin typeface="Consolas"/>
            </a:endParaRPr>
          </a:p>
          <a:p>
            <a:pPr algn="l"/>
            <a:endParaRPr lang="en-US" sz="2000" dirty="0">
              <a:latin typeface="Consolas"/>
            </a:endParaRPr>
          </a:p>
        </p:txBody>
      </p:sp>
      <p:sp>
        <p:nvSpPr>
          <p:cNvPr id="104453" name="AutoShape 5"/>
          <p:cNvSpPr>
            <a:spLocks noChangeArrowheads="1"/>
          </p:cNvSpPr>
          <p:nvPr/>
        </p:nvSpPr>
        <p:spPr bwMode="auto">
          <a:xfrm>
            <a:off x="5004048" y="4221088"/>
            <a:ext cx="2880320" cy="792088"/>
          </a:xfrm>
          <a:prstGeom prst="wedgeRoundRectCallout">
            <a:avLst>
              <a:gd name="adj1" fmla="val -124784"/>
              <a:gd name="adj2" fmla="val 103460"/>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mn-lt"/>
              </a:rPr>
              <a:t>Alternatieve manier om argument door te geven</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150</a:t>
            </a:fld>
            <a:endParaRPr lang="en-US" dirty="0"/>
          </a:p>
        </p:txBody>
      </p:sp>
    </p:spTree>
    <p:extLst>
      <p:ext uri="{BB962C8B-B14F-4D97-AF65-F5344CB8AC3E}">
        <p14:creationId xmlns:p14="http://schemas.microsoft.com/office/powerpoint/2010/main" val="212287363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2"/>
          <p:cNvSpPr>
            <a:spLocks noGrp="1" noChangeArrowheads="1"/>
          </p:cNvSpPr>
          <p:nvPr>
            <p:ph type="title"/>
          </p:nvPr>
        </p:nvSpPr>
        <p:spPr/>
        <p:txBody>
          <a:bodyPr>
            <a:normAutofit/>
          </a:bodyPr>
          <a:lstStyle/>
          <a:p>
            <a:r>
              <a:rPr lang="nl-NL" dirty="0" smtClean="0"/>
              <a:t>Array functie parameter</a:t>
            </a:r>
          </a:p>
        </p:txBody>
      </p:sp>
      <p:sp>
        <p:nvSpPr>
          <p:cNvPr id="104452" name="Text Box 3"/>
          <p:cNvSpPr txBox="1">
            <a:spLocks noChangeArrowheads="1"/>
          </p:cNvSpPr>
          <p:nvPr/>
        </p:nvSpPr>
        <p:spPr bwMode="auto">
          <a:xfrm>
            <a:off x="457200" y="1125538"/>
            <a:ext cx="8291513" cy="532671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#include</a:t>
            </a:r>
            <a:r>
              <a:rPr lang="en-US" sz="2000" dirty="0">
                <a:solidFill>
                  <a:schemeClr val="tx1"/>
                </a:solidFill>
                <a:latin typeface="Consolas"/>
              </a:rPr>
              <a:t> </a:t>
            </a:r>
            <a:r>
              <a:rPr lang="en-US" sz="2000" dirty="0">
                <a:solidFill>
                  <a:srgbClr val="A31515"/>
                </a:solidFill>
                <a:latin typeface="Consolas"/>
              </a:rPr>
              <a:t>&lt;</a:t>
            </a:r>
            <a:r>
              <a:rPr lang="en-US" sz="2000" dirty="0" err="1">
                <a:solidFill>
                  <a:srgbClr val="A31515"/>
                </a:solidFill>
                <a:latin typeface="Consolas"/>
              </a:rPr>
              <a:t>stdio.h</a:t>
            </a:r>
            <a:r>
              <a:rPr lang="en-US" sz="2000" dirty="0">
                <a:solidFill>
                  <a:srgbClr val="A31515"/>
                </a:solidFill>
                <a:latin typeface="Consolas"/>
              </a:rPr>
              <a:t>&gt;</a:t>
            </a:r>
          </a:p>
          <a:p>
            <a:pPr algn="l"/>
            <a:endParaRPr lang="en-US" sz="2000" dirty="0" smtClean="0">
              <a:latin typeface="Consolas"/>
            </a:endParaRPr>
          </a:p>
          <a:p>
            <a:pPr algn="l"/>
            <a:endParaRPr lang="en-US" sz="2000" dirty="0">
              <a:latin typeface="Consolas"/>
            </a:endParaRPr>
          </a:p>
          <a:p>
            <a:r>
              <a:rPr lang="en-US" sz="2000" dirty="0">
                <a:latin typeface="Consolas"/>
              </a:rPr>
              <a:t>void</a:t>
            </a:r>
            <a:r>
              <a:rPr lang="en-US" sz="2000" dirty="0">
                <a:solidFill>
                  <a:schemeClr val="tx1"/>
                </a:solidFill>
                <a:latin typeface="Consolas"/>
              </a:rPr>
              <a:t> </a:t>
            </a:r>
            <a:r>
              <a:rPr lang="en-US" sz="2000" dirty="0" err="1">
                <a:solidFill>
                  <a:schemeClr val="tx1"/>
                </a:solidFill>
                <a:latin typeface="Consolas"/>
              </a:rPr>
              <a:t>leesin</a:t>
            </a:r>
            <a:r>
              <a:rPr lang="en-US" sz="2000" dirty="0">
                <a:solidFill>
                  <a:schemeClr val="tx1"/>
                </a:solidFill>
                <a:latin typeface="Consolas"/>
              </a:rPr>
              <a:t>(</a:t>
            </a:r>
            <a:r>
              <a:rPr lang="en-US" sz="2000" dirty="0">
                <a:latin typeface="Consolas"/>
              </a:rPr>
              <a:t>double</a:t>
            </a:r>
            <a:r>
              <a:rPr lang="en-US" sz="2000" dirty="0">
                <a:solidFill>
                  <a:schemeClr val="tx1"/>
                </a:solidFill>
                <a:latin typeface="Consolas"/>
              </a:rPr>
              <a:t> </a:t>
            </a:r>
            <a:r>
              <a:rPr lang="en-US" sz="2000" b="1" dirty="0">
                <a:solidFill>
                  <a:schemeClr val="tx1"/>
                </a:solidFill>
                <a:latin typeface="Consolas"/>
              </a:rPr>
              <a:t>*</a:t>
            </a:r>
            <a:r>
              <a:rPr lang="en-US" sz="2000" b="1" dirty="0" smtClean="0">
                <a:solidFill>
                  <a:schemeClr val="tx1"/>
                </a:solidFill>
                <a:latin typeface="Consolas"/>
              </a:rPr>
              <a:t>a, </a:t>
            </a:r>
            <a:r>
              <a:rPr lang="en-US" sz="2000" dirty="0" err="1" smtClean="0">
                <a:latin typeface="Consolas"/>
              </a:rPr>
              <a:t>int</a:t>
            </a:r>
            <a:r>
              <a:rPr lang="en-US" sz="2000" dirty="0" smtClean="0">
                <a:solidFill>
                  <a:schemeClr val="tx1"/>
                </a:solidFill>
                <a:latin typeface="Consolas"/>
              </a:rPr>
              <a:t> </a:t>
            </a:r>
            <a:r>
              <a:rPr lang="en-US" sz="2000" dirty="0">
                <a:solidFill>
                  <a:schemeClr val="tx1"/>
                </a:solidFill>
                <a:latin typeface="Consolas"/>
              </a:rPr>
              <a:t>n) {</a:t>
            </a:r>
          </a:p>
          <a:p>
            <a:pPr algn="l"/>
            <a:r>
              <a:rPr lang="en-US" sz="2000" dirty="0" smtClean="0">
                <a:solidFill>
                  <a:schemeClr val="tx1"/>
                </a:solidFill>
                <a:latin typeface="Consolas"/>
              </a:rPr>
              <a:t>    </a:t>
            </a:r>
            <a:r>
              <a:rPr lang="en-US" sz="2000" dirty="0" err="1" smtClean="0">
                <a:latin typeface="Consolas"/>
              </a:rPr>
              <a:t>int</a:t>
            </a:r>
            <a:r>
              <a:rPr lang="en-US" sz="2000" dirty="0" smtClean="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smtClean="0">
                <a:latin typeface="Consolas"/>
              </a:rPr>
              <a:t>for</a:t>
            </a:r>
            <a:r>
              <a:rPr lang="en-US" sz="2000" dirty="0" smtClean="0">
                <a:solidFill>
                  <a:schemeClr val="tx1"/>
                </a:solidFill>
                <a:latin typeface="Consolas"/>
              </a:rPr>
              <a:t> </a:t>
            </a:r>
            <a:r>
              <a:rPr lang="en-US" sz="2000" dirty="0">
                <a:solidFill>
                  <a:schemeClr val="tx1"/>
                </a:solidFill>
                <a:latin typeface="Consolas"/>
              </a:rPr>
              <a:t>(</a:t>
            </a:r>
            <a:r>
              <a:rPr lang="en-US" sz="2000" dirty="0" err="1">
                <a:solidFill>
                  <a:schemeClr val="tx1"/>
                </a:solidFill>
                <a:latin typeface="Consolas"/>
              </a:rPr>
              <a:t>i</a:t>
            </a:r>
            <a:r>
              <a:rPr lang="en-US" sz="2000" dirty="0">
                <a:solidFill>
                  <a:schemeClr val="tx1"/>
                </a:solidFill>
                <a:latin typeface="Consolas"/>
              </a:rPr>
              <a:t> = 0; </a:t>
            </a:r>
            <a:r>
              <a:rPr lang="en-US" sz="2000" dirty="0" err="1">
                <a:solidFill>
                  <a:schemeClr val="tx1"/>
                </a:solidFill>
                <a:latin typeface="Consolas"/>
              </a:rPr>
              <a:t>i</a:t>
            </a:r>
            <a:r>
              <a:rPr lang="en-US" sz="2000" dirty="0">
                <a:solidFill>
                  <a:schemeClr val="tx1"/>
                </a:solidFill>
                <a:latin typeface="Consolas"/>
              </a:rPr>
              <a:t> &lt; n; </a:t>
            </a:r>
            <a:r>
              <a:rPr lang="en-US" sz="2000" dirty="0" err="1">
                <a:solidFill>
                  <a:schemeClr val="tx1"/>
                </a:solidFill>
                <a:latin typeface="Consolas"/>
              </a:rPr>
              <a:t>i</a:t>
            </a:r>
            <a:r>
              <a:rPr lang="en-US" sz="2000" dirty="0">
                <a:solidFill>
                  <a:schemeClr val="tx1"/>
                </a:solidFill>
                <a:latin typeface="Consolas"/>
              </a:rPr>
              <a:t> = </a:t>
            </a:r>
            <a:r>
              <a:rPr lang="en-US" sz="2000" dirty="0" err="1">
                <a:solidFill>
                  <a:schemeClr val="tx1"/>
                </a:solidFill>
                <a:latin typeface="Consolas"/>
              </a:rPr>
              <a:t>i</a:t>
            </a:r>
            <a:r>
              <a:rPr lang="en-US" sz="2000" dirty="0">
                <a:solidFill>
                  <a:schemeClr val="tx1"/>
                </a:solidFill>
                <a:latin typeface="Consolas"/>
              </a:rPr>
              <a:t> + 1) {</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a:t>
            </a:r>
            <a:r>
              <a:rPr lang="en-US" sz="2000" dirty="0" err="1">
                <a:solidFill>
                  <a:srgbClr val="990000"/>
                </a:solidFill>
                <a:latin typeface="Consolas"/>
              </a:rPr>
              <a:t>Geef</a:t>
            </a:r>
            <a:r>
              <a:rPr lang="en-US" sz="2000" dirty="0">
                <a:solidFill>
                  <a:srgbClr val="990000"/>
                </a:solidFill>
                <a:latin typeface="Consolas"/>
              </a:rPr>
              <a:t> element %d: "</a:t>
            </a:r>
            <a:r>
              <a:rPr lang="en-US" sz="2000" dirty="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chemeClr val="tx1"/>
                </a:solidFill>
                <a:latin typeface="Consolas"/>
              </a:rPr>
              <a:t>scanf</a:t>
            </a:r>
            <a:r>
              <a:rPr lang="en-US" sz="2000" dirty="0">
                <a:solidFill>
                  <a:schemeClr val="tx1"/>
                </a:solidFill>
                <a:latin typeface="Consolas"/>
              </a:rPr>
              <a:t>(</a:t>
            </a:r>
            <a:r>
              <a:rPr lang="en-US" sz="2000" dirty="0">
                <a:solidFill>
                  <a:srgbClr val="990000"/>
                </a:solidFill>
                <a:latin typeface="Consolas"/>
              </a:rPr>
              <a:t>"%lf"</a:t>
            </a:r>
            <a:r>
              <a:rPr lang="en-US" sz="2000" dirty="0">
                <a:solidFill>
                  <a:schemeClr val="tx1"/>
                </a:solidFill>
                <a:latin typeface="Consolas"/>
              </a:rPr>
              <a:t>, &amp;a[</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endParaRPr lang="en-US" sz="2000" dirty="0">
              <a:solidFill>
                <a:schemeClr val="tx1"/>
              </a:solidFill>
              <a:latin typeface="Consolas"/>
            </a:endParaRPr>
          </a:p>
          <a:p>
            <a:pPr algn="l"/>
            <a:r>
              <a:rPr lang="en-US" sz="2000" dirty="0">
                <a:solidFill>
                  <a:schemeClr val="tx1"/>
                </a:solidFill>
                <a:latin typeface="Consolas"/>
              </a:rPr>
              <a:t>}</a:t>
            </a:r>
          </a:p>
          <a:p>
            <a:pPr algn="l"/>
            <a:endParaRPr lang="en-US" sz="2000" dirty="0" smtClean="0">
              <a:latin typeface="Consolas"/>
            </a:endParaRPr>
          </a:p>
          <a:p>
            <a:endParaRPr lang="en-US" sz="2000" dirty="0">
              <a:latin typeface="Consolas"/>
            </a:endParaRPr>
          </a:p>
          <a:p>
            <a:r>
              <a:rPr lang="en-US" sz="2000" dirty="0" err="1">
                <a:latin typeface="Consolas"/>
              </a:rPr>
              <a:t>int</a:t>
            </a:r>
            <a:r>
              <a:rPr lang="en-US" sz="2000" dirty="0">
                <a:solidFill>
                  <a:schemeClr val="tx1"/>
                </a:solidFill>
                <a:latin typeface="Consolas"/>
              </a:rPr>
              <a:t> main(</a:t>
            </a:r>
            <a:r>
              <a:rPr lang="en-US" sz="2000" dirty="0">
                <a:solidFill>
                  <a:srgbClr val="0000FF"/>
                </a:solidFill>
                <a:latin typeface="Consolas"/>
              </a:rPr>
              <a:t>void</a:t>
            </a:r>
            <a:r>
              <a:rPr lang="en-US" sz="2000" dirty="0">
                <a:solidFill>
                  <a:schemeClr val="tx1"/>
                </a:solidFill>
                <a:latin typeface="Consolas"/>
              </a:rPr>
              <a:t>) {</a:t>
            </a:r>
          </a:p>
          <a:p>
            <a:r>
              <a:rPr lang="en-US" sz="2000" dirty="0">
                <a:solidFill>
                  <a:schemeClr val="tx1"/>
                </a:solidFill>
                <a:latin typeface="Consolas"/>
              </a:rPr>
              <a:t>    </a:t>
            </a:r>
            <a:r>
              <a:rPr lang="en-US" sz="2000" dirty="0">
                <a:solidFill>
                  <a:srgbClr val="0000FF"/>
                </a:solidFill>
                <a:latin typeface="Consolas"/>
              </a:rPr>
              <a:t>double</a:t>
            </a:r>
            <a:r>
              <a:rPr lang="en-US" sz="2000" dirty="0">
                <a:solidFill>
                  <a:schemeClr val="tx1"/>
                </a:solidFill>
                <a:latin typeface="Consolas"/>
              </a:rPr>
              <a:t> d[5];</a:t>
            </a:r>
          </a:p>
          <a:p>
            <a:r>
              <a:rPr lang="en-US" sz="2000" dirty="0">
                <a:solidFill>
                  <a:schemeClr val="tx1"/>
                </a:solidFill>
                <a:latin typeface="Consolas"/>
              </a:rPr>
              <a:t>    </a:t>
            </a:r>
            <a:r>
              <a:rPr lang="en-US" sz="2000" dirty="0" err="1">
                <a:solidFill>
                  <a:schemeClr val="tx1"/>
                </a:solidFill>
                <a:latin typeface="Consolas"/>
              </a:rPr>
              <a:t>leesin</a:t>
            </a:r>
            <a:r>
              <a:rPr lang="en-US" sz="2000" dirty="0">
                <a:solidFill>
                  <a:schemeClr val="tx1"/>
                </a:solidFill>
                <a:latin typeface="Consolas"/>
              </a:rPr>
              <a:t>(</a:t>
            </a:r>
            <a:r>
              <a:rPr lang="en-US" sz="2000" b="1" dirty="0">
                <a:solidFill>
                  <a:schemeClr val="tx1"/>
                </a:solidFill>
                <a:latin typeface="Consolas"/>
              </a:rPr>
              <a:t>&amp;d[0]</a:t>
            </a:r>
            <a:r>
              <a:rPr lang="en-US" sz="2000" dirty="0">
                <a:solidFill>
                  <a:schemeClr val="tx1"/>
                </a:solidFill>
                <a:latin typeface="Consolas"/>
              </a:rPr>
              <a:t>, 5);</a:t>
            </a:r>
          </a:p>
          <a:p>
            <a:r>
              <a:rPr lang="en-US" sz="2000" dirty="0" smtClean="0">
                <a:solidFill>
                  <a:srgbClr val="008000"/>
                </a:solidFill>
                <a:latin typeface="Consolas"/>
              </a:rPr>
              <a:t>…</a:t>
            </a:r>
            <a:endParaRPr lang="en-US" sz="2000" dirty="0">
              <a:solidFill>
                <a:srgbClr val="008000"/>
              </a:solidFill>
              <a:latin typeface="Consolas"/>
            </a:endParaRPr>
          </a:p>
          <a:p>
            <a:pPr algn="l"/>
            <a:endParaRPr lang="en-US" sz="2000" dirty="0">
              <a:latin typeface="Consolas"/>
            </a:endParaRPr>
          </a:p>
        </p:txBody>
      </p:sp>
      <p:sp>
        <p:nvSpPr>
          <p:cNvPr id="104453" name="AutoShape 5"/>
          <p:cNvSpPr>
            <a:spLocks noChangeArrowheads="1"/>
          </p:cNvSpPr>
          <p:nvPr/>
        </p:nvSpPr>
        <p:spPr bwMode="auto">
          <a:xfrm>
            <a:off x="5004048" y="4221088"/>
            <a:ext cx="2880320" cy="792088"/>
          </a:xfrm>
          <a:prstGeom prst="wedgeRoundRectCallout">
            <a:avLst>
              <a:gd name="adj1" fmla="val -124784"/>
              <a:gd name="adj2" fmla="val 103460"/>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mn-lt"/>
              </a:rPr>
              <a:t>Alternatieve manier om argument door te geven</a:t>
            </a:r>
          </a:p>
        </p:txBody>
      </p:sp>
      <p:sp>
        <p:nvSpPr>
          <p:cNvPr id="7" name="AutoShape 4"/>
          <p:cNvSpPr>
            <a:spLocks noChangeArrowheads="1"/>
          </p:cNvSpPr>
          <p:nvPr/>
        </p:nvSpPr>
        <p:spPr bwMode="auto">
          <a:xfrm>
            <a:off x="4572000" y="1197611"/>
            <a:ext cx="2798440" cy="865187"/>
          </a:xfrm>
          <a:prstGeom prst="wedgeRoundRectCallout">
            <a:avLst>
              <a:gd name="adj1" fmla="val -87105"/>
              <a:gd name="adj2" fmla="val 58782"/>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a:latin typeface="+mn-lt"/>
              </a:rPr>
              <a:t>Alternatieve manier om parameter te declareren</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151</a:t>
            </a:fld>
            <a:endParaRPr lang="en-US" dirty="0"/>
          </a:p>
        </p:txBody>
      </p:sp>
      <p:sp>
        <p:nvSpPr>
          <p:cNvPr id="4" name="Toelichting met afgeronde rechthoek 3"/>
          <p:cNvSpPr/>
          <p:nvPr/>
        </p:nvSpPr>
        <p:spPr>
          <a:xfrm>
            <a:off x="4716016" y="3429000"/>
            <a:ext cx="2808312" cy="648072"/>
          </a:xfrm>
          <a:prstGeom prst="wedgeRoundRectCallout">
            <a:avLst>
              <a:gd name="adj1" fmla="val -60794"/>
              <a:gd name="adj2" fmla="val -42253"/>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Hier</a:t>
            </a:r>
            <a:r>
              <a:rPr lang="en-US" dirty="0" smtClean="0">
                <a:solidFill>
                  <a:sysClr val="windowText" lastClr="000000"/>
                </a:solidFill>
              </a:rPr>
              <a:t> </a:t>
            </a:r>
            <a:r>
              <a:rPr lang="en-US" dirty="0" err="1" smtClean="0">
                <a:solidFill>
                  <a:sysClr val="windowText" lastClr="000000"/>
                </a:solidFill>
              </a:rPr>
              <a:t>gebruik</a:t>
            </a:r>
            <a:r>
              <a:rPr lang="en-US" dirty="0" smtClean="0">
                <a:solidFill>
                  <a:sysClr val="windowText" lastClr="000000"/>
                </a:solidFill>
              </a:rPr>
              <a:t> je de parameter </a:t>
            </a:r>
            <a:r>
              <a:rPr lang="en-US" dirty="0" err="1" smtClean="0">
                <a:solidFill>
                  <a:sysClr val="windowText" lastClr="000000"/>
                </a:solidFill>
              </a:rPr>
              <a:t>als</a:t>
            </a:r>
            <a:r>
              <a:rPr lang="en-US" dirty="0" smtClean="0">
                <a:solidFill>
                  <a:sysClr val="windowText" lastClr="000000"/>
                </a:solidFill>
              </a:rPr>
              <a:t> </a:t>
            </a:r>
            <a:r>
              <a:rPr lang="en-US" dirty="0" err="1" smtClean="0">
                <a:solidFill>
                  <a:sysClr val="windowText" lastClr="000000"/>
                </a:solidFill>
              </a:rPr>
              <a:t>een</a:t>
            </a:r>
            <a:r>
              <a:rPr lang="en-US" dirty="0" smtClean="0">
                <a:solidFill>
                  <a:sysClr val="windowText" lastClr="000000"/>
                </a:solidFill>
              </a:rPr>
              <a:t> array</a:t>
            </a:r>
            <a:endParaRPr lang="nl-NL" dirty="0" err="1" smtClean="0">
              <a:solidFill>
                <a:sysClr val="windowText" lastClr="000000"/>
              </a:solidFill>
            </a:endParaRPr>
          </a:p>
        </p:txBody>
      </p:sp>
    </p:spTree>
    <p:extLst>
      <p:ext uri="{BB962C8B-B14F-4D97-AF65-F5344CB8AC3E}">
        <p14:creationId xmlns:p14="http://schemas.microsoft.com/office/powerpoint/2010/main" val="78254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2"/>
          <p:cNvSpPr>
            <a:spLocks noGrp="1" noChangeArrowheads="1"/>
          </p:cNvSpPr>
          <p:nvPr>
            <p:ph type="title"/>
          </p:nvPr>
        </p:nvSpPr>
        <p:spPr/>
        <p:txBody>
          <a:bodyPr>
            <a:normAutofit/>
          </a:bodyPr>
          <a:lstStyle/>
          <a:p>
            <a:r>
              <a:rPr lang="nl-NL" dirty="0" smtClean="0"/>
              <a:t>Array functie parameter</a:t>
            </a:r>
          </a:p>
        </p:txBody>
      </p:sp>
      <p:sp>
        <p:nvSpPr>
          <p:cNvPr id="105476" name="Text Box 3"/>
          <p:cNvSpPr txBox="1">
            <a:spLocks noChangeArrowheads="1"/>
          </p:cNvSpPr>
          <p:nvPr/>
        </p:nvSpPr>
        <p:spPr bwMode="auto">
          <a:xfrm>
            <a:off x="457200" y="1125538"/>
            <a:ext cx="8291513" cy="532671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#include</a:t>
            </a:r>
            <a:r>
              <a:rPr lang="en-US" sz="2000" dirty="0">
                <a:solidFill>
                  <a:schemeClr val="tx1"/>
                </a:solidFill>
                <a:latin typeface="Consolas"/>
              </a:rPr>
              <a:t> </a:t>
            </a:r>
            <a:r>
              <a:rPr lang="en-US" sz="2000" dirty="0">
                <a:solidFill>
                  <a:srgbClr val="A31515"/>
                </a:solidFill>
                <a:latin typeface="Consolas"/>
              </a:rPr>
              <a:t>&lt;</a:t>
            </a:r>
            <a:r>
              <a:rPr lang="en-US" sz="2000" dirty="0" err="1">
                <a:solidFill>
                  <a:srgbClr val="A31515"/>
                </a:solidFill>
                <a:latin typeface="Consolas"/>
              </a:rPr>
              <a:t>stdio.h</a:t>
            </a:r>
            <a:r>
              <a:rPr lang="en-US" sz="2000" dirty="0">
                <a:solidFill>
                  <a:srgbClr val="A31515"/>
                </a:solidFill>
                <a:latin typeface="Consolas"/>
              </a:rPr>
              <a:t>&gt;</a:t>
            </a:r>
          </a:p>
          <a:p>
            <a:pPr algn="l"/>
            <a:endParaRPr lang="en-US" sz="2000" dirty="0" smtClean="0">
              <a:latin typeface="Consolas"/>
            </a:endParaRPr>
          </a:p>
          <a:p>
            <a:pPr algn="l"/>
            <a:endParaRPr lang="en-US" sz="2000" dirty="0">
              <a:latin typeface="Consolas"/>
            </a:endParaRPr>
          </a:p>
          <a:p>
            <a:pPr algn="l"/>
            <a:r>
              <a:rPr lang="en-US" sz="2000" dirty="0">
                <a:latin typeface="Consolas"/>
              </a:rPr>
              <a:t>void</a:t>
            </a:r>
            <a:r>
              <a:rPr lang="en-US" sz="2000" dirty="0">
                <a:solidFill>
                  <a:schemeClr val="tx1"/>
                </a:solidFill>
                <a:latin typeface="Consolas"/>
              </a:rPr>
              <a:t> </a:t>
            </a:r>
            <a:r>
              <a:rPr lang="en-US" sz="2000" dirty="0" err="1">
                <a:solidFill>
                  <a:schemeClr val="tx1"/>
                </a:solidFill>
                <a:latin typeface="Consolas"/>
              </a:rPr>
              <a:t>leesin</a:t>
            </a:r>
            <a:r>
              <a:rPr lang="en-US" sz="2000" dirty="0">
                <a:solidFill>
                  <a:schemeClr val="tx1"/>
                </a:solidFill>
                <a:latin typeface="Consolas"/>
              </a:rPr>
              <a:t>(</a:t>
            </a:r>
            <a:r>
              <a:rPr lang="en-US" sz="2000" dirty="0">
                <a:latin typeface="Consolas"/>
              </a:rPr>
              <a:t>double</a:t>
            </a:r>
            <a:r>
              <a:rPr lang="en-US" sz="2000" dirty="0">
                <a:solidFill>
                  <a:schemeClr val="tx1"/>
                </a:solidFill>
                <a:latin typeface="Consolas"/>
              </a:rPr>
              <a:t> </a:t>
            </a:r>
            <a:r>
              <a:rPr lang="en-US" sz="2000" b="1" dirty="0">
                <a:solidFill>
                  <a:schemeClr val="tx1"/>
                </a:solidFill>
                <a:latin typeface="Consolas"/>
              </a:rPr>
              <a:t>*a</a:t>
            </a:r>
            <a:r>
              <a:rPr lang="en-US" sz="2000" dirty="0">
                <a:solidFill>
                  <a:schemeClr val="tx1"/>
                </a:solidFill>
                <a:latin typeface="Consolas"/>
              </a:rPr>
              <a:t>, </a:t>
            </a:r>
            <a:r>
              <a:rPr lang="en-US" sz="2000" dirty="0" err="1">
                <a:latin typeface="Consolas"/>
              </a:rPr>
              <a:t>int</a:t>
            </a:r>
            <a:r>
              <a:rPr lang="en-US" sz="2000" dirty="0">
                <a:solidFill>
                  <a:schemeClr val="tx1"/>
                </a:solidFill>
                <a:latin typeface="Consolas"/>
              </a:rPr>
              <a:t> n) {</a:t>
            </a:r>
          </a:p>
          <a:p>
            <a:pPr algn="l"/>
            <a:r>
              <a:rPr lang="en-US" sz="2000" dirty="0" smtClean="0">
                <a:solidFill>
                  <a:schemeClr val="tx1"/>
                </a:solidFill>
                <a:latin typeface="Consolas"/>
              </a:rPr>
              <a:t>    </a:t>
            </a:r>
            <a:r>
              <a:rPr lang="en-US" sz="2000" dirty="0" err="1" smtClean="0">
                <a:latin typeface="Consolas"/>
              </a:rPr>
              <a:t>int</a:t>
            </a:r>
            <a:r>
              <a:rPr lang="en-US" sz="2000" dirty="0" smtClean="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smtClean="0">
                <a:latin typeface="Consolas"/>
              </a:rPr>
              <a:t>for</a:t>
            </a:r>
            <a:r>
              <a:rPr lang="en-US" sz="2000" dirty="0" smtClean="0">
                <a:solidFill>
                  <a:schemeClr val="tx1"/>
                </a:solidFill>
                <a:latin typeface="Consolas"/>
              </a:rPr>
              <a:t> </a:t>
            </a:r>
            <a:r>
              <a:rPr lang="en-US" sz="2000" dirty="0">
                <a:solidFill>
                  <a:schemeClr val="tx1"/>
                </a:solidFill>
                <a:latin typeface="Consolas"/>
              </a:rPr>
              <a:t>(</a:t>
            </a:r>
            <a:r>
              <a:rPr lang="en-US" sz="2000" dirty="0" err="1">
                <a:solidFill>
                  <a:schemeClr val="tx1"/>
                </a:solidFill>
                <a:latin typeface="Consolas"/>
              </a:rPr>
              <a:t>i</a:t>
            </a:r>
            <a:r>
              <a:rPr lang="en-US" sz="2000" dirty="0">
                <a:solidFill>
                  <a:schemeClr val="tx1"/>
                </a:solidFill>
                <a:latin typeface="Consolas"/>
              </a:rPr>
              <a:t> = 0; </a:t>
            </a:r>
            <a:r>
              <a:rPr lang="en-US" sz="2000" dirty="0" err="1">
                <a:solidFill>
                  <a:schemeClr val="tx1"/>
                </a:solidFill>
                <a:latin typeface="Consolas"/>
              </a:rPr>
              <a:t>i</a:t>
            </a:r>
            <a:r>
              <a:rPr lang="en-US" sz="2000" dirty="0">
                <a:solidFill>
                  <a:schemeClr val="tx1"/>
                </a:solidFill>
                <a:latin typeface="Consolas"/>
              </a:rPr>
              <a:t> &lt; n; </a:t>
            </a:r>
            <a:r>
              <a:rPr lang="en-US" sz="2000" dirty="0" err="1">
                <a:solidFill>
                  <a:schemeClr val="tx1"/>
                </a:solidFill>
                <a:latin typeface="Consolas"/>
              </a:rPr>
              <a:t>i</a:t>
            </a:r>
            <a:r>
              <a:rPr lang="en-US" sz="2000" dirty="0">
                <a:solidFill>
                  <a:schemeClr val="tx1"/>
                </a:solidFill>
                <a:latin typeface="Consolas"/>
              </a:rPr>
              <a:t> = </a:t>
            </a:r>
            <a:r>
              <a:rPr lang="en-US" sz="2000" dirty="0" err="1">
                <a:solidFill>
                  <a:schemeClr val="tx1"/>
                </a:solidFill>
                <a:latin typeface="Consolas"/>
              </a:rPr>
              <a:t>i</a:t>
            </a:r>
            <a:r>
              <a:rPr lang="en-US" sz="2000" dirty="0">
                <a:solidFill>
                  <a:schemeClr val="tx1"/>
                </a:solidFill>
                <a:latin typeface="Consolas"/>
              </a:rPr>
              <a:t> + 1) {</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a:t>
            </a:r>
            <a:r>
              <a:rPr lang="en-US" sz="2000" dirty="0" err="1">
                <a:solidFill>
                  <a:srgbClr val="990000"/>
                </a:solidFill>
                <a:latin typeface="Consolas"/>
              </a:rPr>
              <a:t>Geef</a:t>
            </a:r>
            <a:r>
              <a:rPr lang="en-US" sz="2000" dirty="0">
                <a:solidFill>
                  <a:srgbClr val="990000"/>
                </a:solidFill>
                <a:latin typeface="Consolas"/>
              </a:rPr>
              <a:t> element %d: "</a:t>
            </a:r>
            <a:r>
              <a:rPr lang="en-US" sz="2000" dirty="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chemeClr val="tx1"/>
                </a:solidFill>
                <a:latin typeface="Consolas"/>
              </a:rPr>
              <a:t>scanf</a:t>
            </a:r>
            <a:r>
              <a:rPr lang="en-US" sz="2000" dirty="0">
                <a:solidFill>
                  <a:schemeClr val="tx1"/>
                </a:solidFill>
                <a:latin typeface="Consolas"/>
              </a:rPr>
              <a:t>(</a:t>
            </a:r>
            <a:r>
              <a:rPr lang="en-US" sz="2000" dirty="0">
                <a:solidFill>
                  <a:srgbClr val="990000"/>
                </a:solidFill>
                <a:latin typeface="Consolas"/>
              </a:rPr>
              <a:t>"%lf"</a:t>
            </a:r>
            <a:r>
              <a:rPr lang="en-US" sz="2000" dirty="0">
                <a:solidFill>
                  <a:schemeClr val="tx1"/>
                </a:solidFill>
                <a:latin typeface="Consolas"/>
              </a:rPr>
              <a:t>, &amp;a[</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endParaRPr lang="en-US" sz="2000" dirty="0">
              <a:solidFill>
                <a:schemeClr val="tx1"/>
              </a:solidFill>
              <a:latin typeface="Consolas"/>
            </a:endParaRPr>
          </a:p>
          <a:p>
            <a:pPr algn="l"/>
            <a:r>
              <a:rPr lang="en-US" sz="2000" dirty="0">
                <a:solidFill>
                  <a:schemeClr val="tx1"/>
                </a:solidFill>
                <a:latin typeface="Consolas"/>
              </a:rPr>
              <a:t>}</a:t>
            </a:r>
          </a:p>
          <a:p>
            <a:pPr algn="l"/>
            <a:endParaRPr lang="en-US" sz="2000" dirty="0" smtClean="0">
              <a:latin typeface="Consolas"/>
            </a:endParaRPr>
          </a:p>
          <a:p>
            <a:endParaRPr lang="en-US" sz="2000" dirty="0">
              <a:latin typeface="Consolas"/>
            </a:endParaRPr>
          </a:p>
          <a:p>
            <a:r>
              <a:rPr lang="en-US" sz="2000" dirty="0" err="1">
                <a:latin typeface="Consolas"/>
              </a:rPr>
              <a:t>int</a:t>
            </a:r>
            <a:r>
              <a:rPr lang="en-US" sz="2000" dirty="0">
                <a:solidFill>
                  <a:schemeClr val="tx1"/>
                </a:solidFill>
                <a:latin typeface="Consolas"/>
              </a:rPr>
              <a:t> main(</a:t>
            </a:r>
            <a:r>
              <a:rPr lang="en-US" sz="2000" dirty="0">
                <a:solidFill>
                  <a:srgbClr val="0000FF"/>
                </a:solidFill>
                <a:latin typeface="Consolas"/>
              </a:rPr>
              <a:t>void</a:t>
            </a:r>
            <a:r>
              <a:rPr lang="en-US" sz="2000" dirty="0">
                <a:solidFill>
                  <a:schemeClr val="tx1"/>
                </a:solidFill>
                <a:latin typeface="Consolas"/>
              </a:rPr>
              <a:t>) {</a:t>
            </a:r>
          </a:p>
          <a:p>
            <a:r>
              <a:rPr lang="en-US" sz="2000" dirty="0">
                <a:solidFill>
                  <a:schemeClr val="tx1"/>
                </a:solidFill>
                <a:latin typeface="Consolas"/>
              </a:rPr>
              <a:t>    </a:t>
            </a:r>
            <a:r>
              <a:rPr lang="en-US" sz="2000" dirty="0">
                <a:solidFill>
                  <a:srgbClr val="0000FF"/>
                </a:solidFill>
                <a:latin typeface="Consolas"/>
              </a:rPr>
              <a:t>double</a:t>
            </a:r>
            <a:r>
              <a:rPr lang="en-US" sz="2000" dirty="0">
                <a:solidFill>
                  <a:schemeClr val="tx1"/>
                </a:solidFill>
                <a:latin typeface="Consolas"/>
              </a:rPr>
              <a:t> d[5];</a:t>
            </a:r>
          </a:p>
          <a:p>
            <a:r>
              <a:rPr lang="en-US" sz="2000" dirty="0">
                <a:solidFill>
                  <a:schemeClr val="tx1"/>
                </a:solidFill>
                <a:latin typeface="Consolas"/>
              </a:rPr>
              <a:t>    </a:t>
            </a:r>
            <a:r>
              <a:rPr lang="en-US" sz="2000" dirty="0" err="1">
                <a:solidFill>
                  <a:schemeClr val="tx1"/>
                </a:solidFill>
                <a:latin typeface="Consolas"/>
              </a:rPr>
              <a:t>leesin</a:t>
            </a:r>
            <a:r>
              <a:rPr lang="en-US" sz="2000" dirty="0">
                <a:solidFill>
                  <a:schemeClr val="tx1"/>
                </a:solidFill>
                <a:latin typeface="Consolas"/>
              </a:rPr>
              <a:t>(</a:t>
            </a:r>
            <a:r>
              <a:rPr lang="en-US" sz="2000" b="1" dirty="0">
                <a:solidFill>
                  <a:schemeClr val="tx1"/>
                </a:solidFill>
                <a:latin typeface="Consolas"/>
              </a:rPr>
              <a:t>d</a:t>
            </a:r>
            <a:r>
              <a:rPr lang="en-US" sz="2000" dirty="0">
                <a:solidFill>
                  <a:schemeClr val="tx1"/>
                </a:solidFill>
                <a:latin typeface="Consolas"/>
              </a:rPr>
              <a:t>, 5);</a:t>
            </a:r>
          </a:p>
          <a:p>
            <a:r>
              <a:rPr lang="en-US" sz="2000" dirty="0">
                <a:solidFill>
                  <a:srgbClr val="008000"/>
                </a:solidFill>
                <a:latin typeface="Consolas"/>
              </a:rPr>
              <a:t>…</a:t>
            </a:r>
          </a:p>
          <a:p>
            <a:pPr algn="l"/>
            <a:endParaRPr lang="en-US" sz="2000" dirty="0">
              <a:latin typeface="Consolas"/>
            </a:endParaRPr>
          </a:p>
        </p:txBody>
      </p:sp>
      <p:sp>
        <p:nvSpPr>
          <p:cNvPr id="105477" name="AutoShape 4"/>
          <p:cNvSpPr>
            <a:spLocks noChangeArrowheads="1"/>
          </p:cNvSpPr>
          <p:nvPr/>
        </p:nvSpPr>
        <p:spPr bwMode="auto">
          <a:xfrm>
            <a:off x="4572000" y="1197611"/>
            <a:ext cx="2798440" cy="865187"/>
          </a:xfrm>
          <a:prstGeom prst="wedgeRoundRectCallout">
            <a:avLst>
              <a:gd name="adj1" fmla="val -87105"/>
              <a:gd name="adj2" fmla="val 58782"/>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a:latin typeface="+mn-lt"/>
              </a:rPr>
              <a:t>Alternatieve manier om parameter te declareren</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152</a:t>
            </a:fld>
            <a:endParaRPr lang="en-US" dirty="0"/>
          </a:p>
        </p:txBody>
      </p:sp>
    </p:spTree>
    <p:extLst>
      <p:ext uri="{BB962C8B-B14F-4D97-AF65-F5344CB8AC3E}">
        <p14:creationId xmlns:p14="http://schemas.microsoft.com/office/powerpoint/2010/main" val="388799116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2"/>
          <p:cNvSpPr>
            <a:spLocks noGrp="1" noChangeArrowheads="1"/>
          </p:cNvSpPr>
          <p:nvPr>
            <p:ph type="title"/>
          </p:nvPr>
        </p:nvSpPr>
        <p:spPr/>
        <p:txBody>
          <a:bodyPr>
            <a:normAutofit/>
          </a:bodyPr>
          <a:lstStyle/>
          <a:p>
            <a:r>
              <a:rPr lang="nl-NL" dirty="0" smtClean="0"/>
              <a:t>Array functie parameter</a:t>
            </a:r>
          </a:p>
        </p:txBody>
      </p:sp>
      <p:sp>
        <p:nvSpPr>
          <p:cNvPr id="106500" name="Text Box 3"/>
          <p:cNvSpPr txBox="1">
            <a:spLocks noChangeArrowheads="1"/>
          </p:cNvSpPr>
          <p:nvPr/>
        </p:nvSpPr>
        <p:spPr bwMode="auto">
          <a:xfrm>
            <a:off x="457200" y="1125538"/>
            <a:ext cx="8291513" cy="532671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#include</a:t>
            </a:r>
            <a:r>
              <a:rPr lang="en-US" sz="2000" dirty="0">
                <a:solidFill>
                  <a:schemeClr val="tx1"/>
                </a:solidFill>
                <a:latin typeface="Consolas"/>
              </a:rPr>
              <a:t> </a:t>
            </a:r>
            <a:r>
              <a:rPr lang="en-US" sz="2000" dirty="0">
                <a:solidFill>
                  <a:srgbClr val="A31515"/>
                </a:solidFill>
                <a:latin typeface="Consolas"/>
              </a:rPr>
              <a:t>&lt;</a:t>
            </a:r>
            <a:r>
              <a:rPr lang="en-US" sz="2000" dirty="0" err="1">
                <a:solidFill>
                  <a:srgbClr val="A31515"/>
                </a:solidFill>
                <a:latin typeface="Consolas"/>
              </a:rPr>
              <a:t>stdio.h</a:t>
            </a:r>
            <a:r>
              <a:rPr lang="en-US" sz="2000" dirty="0">
                <a:solidFill>
                  <a:srgbClr val="A31515"/>
                </a:solidFill>
                <a:latin typeface="Consolas"/>
              </a:rPr>
              <a:t>&gt;</a:t>
            </a:r>
          </a:p>
          <a:p>
            <a:pPr algn="l"/>
            <a:endParaRPr lang="en-US" sz="2000" dirty="0" smtClean="0">
              <a:latin typeface="Consolas"/>
            </a:endParaRPr>
          </a:p>
          <a:p>
            <a:pPr algn="l"/>
            <a:endParaRPr lang="en-US" sz="2000" dirty="0">
              <a:latin typeface="Consolas"/>
            </a:endParaRPr>
          </a:p>
          <a:p>
            <a:pPr algn="l"/>
            <a:r>
              <a:rPr lang="en-US" sz="2000" dirty="0">
                <a:latin typeface="Consolas"/>
              </a:rPr>
              <a:t>void</a:t>
            </a:r>
            <a:r>
              <a:rPr lang="en-US" sz="2000" dirty="0">
                <a:solidFill>
                  <a:schemeClr val="tx1"/>
                </a:solidFill>
                <a:latin typeface="Consolas"/>
              </a:rPr>
              <a:t> </a:t>
            </a:r>
            <a:r>
              <a:rPr lang="en-US" sz="2000" dirty="0" err="1">
                <a:solidFill>
                  <a:schemeClr val="tx1"/>
                </a:solidFill>
                <a:latin typeface="Consolas"/>
              </a:rPr>
              <a:t>leesin</a:t>
            </a:r>
            <a:r>
              <a:rPr lang="en-US" sz="2000" dirty="0">
                <a:solidFill>
                  <a:schemeClr val="tx1"/>
                </a:solidFill>
                <a:latin typeface="Consolas"/>
              </a:rPr>
              <a:t>(</a:t>
            </a:r>
            <a:r>
              <a:rPr lang="en-US" sz="2000" dirty="0">
                <a:latin typeface="Consolas"/>
              </a:rPr>
              <a:t>double</a:t>
            </a:r>
            <a:r>
              <a:rPr lang="en-US" sz="2000" dirty="0">
                <a:solidFill>
                  <a:schemeClr val="tx1"/>
                </a:solidFill>
                <a:latin typeface="Consolas"/>
              </a:rPr>
              <a:t> </a:t>
            </a:r>
            <a:r>
              <a:rPr lang="en-US" sz="2000" b="1" dirty="0">
                <a:solidFill>
                  <a:schemeClr val="tx1"/>
                </a:solidFill>
                <a:latin typeface="Consolas"/>
              </a:rPr>
              <a:t>*a</a:t>
            </a:r>
            <a:r>
              <a:rPr lang="en-US" sz="2000" dirty="0">
                <a:solidFill>
                  <a:schemeClr val="tx1"/>
                </a:solidFill>
                <a:latin typeface="Consolas"/>
              </a:rPr>
              <a:t>, </a:t>
            </a:r>
            <a:r>
              <a:rPr lang="en-US" sz="2000" dirty="0" err="1">
                <a:latin typeface="Consolas"/>
              </a:rPr>
              <a:t>int</a:t>
            </a:r>
            <a:r>
              <a:rPr lang="en-US" sz="2000" dirty="0">
                <a:solidFill>
                  <a:schemeClr val="tx1"/>
                </a:solidFill>
                <a:latin typeface="Consolas"/>
              </a:rPr>
              <a:t> n) {</a:t>
            </a:r>
          </a:p>
          <a:p>
            <a:pPr algn="l"/>
            <a:r>
              <a:rPr lang="en-US" sz="2000" dirty="0" smtClean="0">
                <a:solidFill>
                  <a:schemeClr val="tx1"/>
                </a:solidFill>
                <a:latin typeface="Consolas"/>
              </a:rPr>
              <a:t>    </a:t>
            </a:r>
            <a:r>
              <a:rPr lang="en-US" sz="2000" dirty="0" err="1" smtClean="0">
                <a:latin typeface="Consolas"/>
              </a:rPr>
              <a:t>int</a:t>
            </a:r>
            <a:r>
              <a:rPr lang="en-US" sz="2000" dirty="0" smtClean="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smtClean="0">
                <a:latin typeface="Consolas"/>
              </a:rPr>
              <a:t>for</a:t>
            </a:r>
            <a:r>
              <a:rPr lang="en-US" sz="2000" dirty="0" smtClean="0">
                <a:solidFill>
                  <a:schemeClr val="tx1"/>
                </a:solidFill>
                <a:latin typeface="Consolas"/>
              </a:rPr>
              <a:t> </a:t>
            </a:r>
            <a:r>
              <a:rPr lang="en-US" sz="2000" dirty="0">
                <a:solidFill>
                  <a:schemeClr val="tx1"/>
                </a:solidFill>
                <a:latin typeface="Consolas"/>
              </a:rPr>
              <a:t>(</a:t>
            </a:r>
            <a:r>
              <a:rPr lang="en-US" sz="2000" dirty="0" err="1">
                <a:solidFill>
                  <a:schemeClr val="tx1"/>
                </a:solidFill>
                <a:latin typeface="Consolas"/>
              </a:rPr>
              <a:t>i</a:t>
            </a:r>
            <a:r>
              <a:rPr lang="en-US" sz="2000" dirty="0">
                <a:solidFill>
                  <a:schemeClr val="tx1"/>
                </a:solidFill>
                <a:latin typeface="Consolas"/>
              </a:rPr>
              <a:t> = 0; </a:t>
            </a:r>
            <a:r>
              <a:rPr lang="en-US" sz="2000" dirty="0" err="1">
                <a:solidFill>
                  <a:schemeClr val="tx1"/>
                </a:solidFill>
                <a:latin typeface="Consolas"/>
              </a:rPr>
              <a:t>i</a:t>
            </a:r>
            <a:r>
              <a:rPr lang="en-US" sz="2000" dirty="0">
                <a:solidFill>
                  <a:schemeClr val="tx1"/>
                </a:solidFill>
                <a:latin typeface="Consolas"/>
              </a:rPr>
              <a:t> &lt; n; </a:t>
            </a:r>
            <a:r>
              <a:rPr lang="en-US" sz="2000" dirty="0" err="1">
                <a:solidFill>
                  <a:schemeClr val="tx1"/>
                </a:solidFill>
                <a:latin typeface="Consolas"/>
              </a:rPr>
              <a:t>i</a:t>
            </a:r>
            <a:r>
              <a:rPr lang="en-US" sz="2000" dirty="0">
                <a:solidFill>
                  <a:schemeClr val="tx1"/>
                </a:solidFill>
                <a:latin typeface="Consolas"/>
              </a:rPr>
              <a:t> = </a:t>
            </a:r>
            <a:r>
              <a:rPr lang="en-US" sz="2000" dirty="0" err="1">
                <a:solidFill>
                  <a:schemeClr val="tx1"/>
                </a:solidFill>
                <a:latin typeface="Consolas"/>
              </a:rPr>
              <a:t>i</a:t>
            </a:r>
            <a:r>
              <a:rPr lang="en-US" sz="2000" dirty="0">
                <a:solidFill>
                  <a:schemeClr val="tx1"/>
                </a:solidFill>
                <a:latin typeface="Consolas"/>
              </a:rPr>
              <a:t> + 1) {</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a:t>
            </a:r>
            <a:r>
              <a:rPr lang="en-US" sz="2000" dirty="0" err="1">
                <a:solidFill>
                  <a:srgbClr val="990000"/>
                </a:solidFill>
                <a:latin typeface="Consolas"/>
              </a:rPr>
              <a:t>Geef</a:t>
            </a:r>
            <a:r>
              <a:rPr lang="en-US" sz="2000" dirty="0">
                <a:solidFill>
                  <a:srgbClr val="990000"/>
                </a:solidFill>
                <a:latin typeface="Consolas"/>
              </a:rPr>
              <a:t> element %d: "</a:t>
            </a:r>
            <a:r>
              <a:rPr lang="en-US" sz="2000" dirty="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chemeClr val="tx1"/>
                </a:solidFill>
                <a:latin typeface="Consolas"/>
              </a:rPr>
              <a:t>scanf</a:t>
            </a:r>
            <a:r>
              <a:rPr lang="en-US" sz="2000" dirty="0">
                <a:solidFill>
                  <a:schemeClr val="tx1"/>
                </a:solidFill>
                <a:latin typeface="Consolas"/>
              </a:rPr>
              <a:t>(</a:t>
            </a:r>
            <a:r>
              <a:rPr lang="en-US" sz="2000" dirty="0">
                <a:solidFill>
                  <a:srgbClr val="990000"/>
                </a:solidFill>
                <a:latin typeface="Consolas"/>
              </a:rPr>
              <a:t>"%lf"</a:t>
            </a:r>
            <a:r>
              <a:rPr lang="en-US" sz="2000" dirty="0">
                <a:solidFill>
                  <a:schemeClr val="tx1"/>
                </a:solidFill>
                <a:latin typeface="Consolas"/>
              </a:rPr>
              <a:t>, a + </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endParaRPr lang="en-US" sz="2000" dirty="0">
              <a:solidFill>
                <a:schemeClr val="tx1"/>
              </a:solidFill>
              <a:latin typeface="Consolas"/>
            </a:endParaRPr>
          </a:p>
          <a:p>
            <a:pPr algn="l"/>
            <a:r>
              <a:rPr lang="en-US" sz="2000" dirty="0" smtClean="0">
                <a:solidFill>
                  <a:schemeClr val="tx1"/>
                </a:solidFill>
                <a:latin typeface="Consolas"/>
              </a:rPr>
              <a:t>}</a:t>
            </a:r>
          </a:p>
          <a:p>
            <a:pPr algn="l"/>
            <a:endParaRPr lang="en-US" sz="2000" dirty="0">
              <a:solidFill>
                <a:schemeClr val="tx1"/>
              </a:solidFill>
              <a:latin typeface="Consolas"/>
            </a:endParaRPr>
          </a:p>
          <a:p>
            <a:endParaRPr lang="en-US" sz="2000" dirty="0">
              <a:latin typeface="Consolas"/>
            </a:endParaRPr>
          </a:p>
          <a:p>
            <a:r>
              <a:rPr lang="en-US" sz="2000" dirty="0" err="1">
                <a:latin typeface="Consolas"/>
              </a:rPr>
              <a:t>int</a:t>
            </a:r>
            <a:r>
              <a:rPr lang="en-US" sz="2000" dirty="0">
                <a:solidFill>
                  <a:schemeClr val="tx1"/>
                </a:solidFill>
                <a:latin typeface="Consolas"/>
              </a:rPr>
              <a:t> main(</a:t>
            </a:r>
            <a:r>
              <a:rPr lang="en-US" sz="2000" dirty="0">
                <a:solidFill>
                  <a:srgbClr val="0000FF"/>
                </a:solidFill>
                <a:latin typeface="Consolas"/>
              </a:rPr>
              <a:t>void</a:t>
            </a:r>
            <a:r>
              <a:rPr lang="en-US" sz="2000" dirty="0">
                <a:solidFill>
                  <a:schemeClr val="tx1"/>
                </a:solidFill>
                <a:latin typeface="Consolas"/>
              </a:rPr>
              <a:t>) {</a:t>
            </a:r>
          </a:p>
          <a:p>
            <a:r>
              <a:rPr lang="en-US" sz="2000" dirty="0">
                <a:solidFill>
                  <a:schemeClr val="tx1"/>
                </a:solidFill>
                <a:latin typeface="Consolas"/>
              </a:rPr>
              <a:t>    </a:t>
            </a:r>
            <a:r>
              <a:rPr lang="en-US" sz="2000" dirty="0">
                <a:solidFill>
                  <a:srgbClr val="0000FF"/>
                </a:solidFill>
                <a:latin typeface="Consolas"/>
              </a:rPr>
              <a:t>double</a:t>
            </a:r>
            <a:r>
              <a:rPr lang="en-US" sz="2000" dirty="0">
                <a:solidFill>
                  <a:schemeClr val="tx1"/>
                </a:solidFill>
                <a:latin typeface="Consolas"/>
              </a:rPr>
              <a:t> d[5];</a:t>
            </a:r>
          </a:p>
          <a:p>
            <a:r>
              <a:rPr lang="en-US" sz="2000" dirty="0">
                <a:solidFill>
                  <a:schemeClr val="tx1"/>
                </a:solidFill>
                <a:latin typeface="Consolas"/>
              </a:rPr>
              <a:t>    </a:t>
            </a:r>
            <a:r>
              <a:rPr lang="en-US" sz="2000" dirty="0" err="1">
                <a:solidFill>
                  <a:schemeClr val="tx1"/>
                </a:solidFill>
                <a:latin typeface="Consolas"/>
              </a:rPr>
              <a:t>leesin</a:t>
            </a:r>
            <a:r>
              <a:rPr lang="en-US" sz="2000" dirty="0">
                <a:solidFill>
                  <a:schemeClr val="tx1"/>
                </a:solidFill>
                <a:latin typeface="Consolas"/>
              </a:rPr>
              <a:t>(</a:t>
            </a:r>
            <a:r>
              <a:rPr lang="en-US" sz="2000" b="1" dirty="0">
                <a:solidFill>
                  <a:schemeClr val="tx1"/>
                </a:solidFill>
                <a:latin typeface="Consolas"/>
              </a:rPr>
              <a:t>d</a:t>
            </a:r>
            <a:r>
              <a:rPr lang="en-US" sz="2000" dirty="0">
                <a:solidFill>
                  <a:schemeClr val="tx1"/>
                </a:solidFill>
                <a:latin typeface="Consolas"/>
              </a:rPr>
              <a:t>, 5);</a:t>
            </a:r>
          </a:p>
          <a:p>
            <a:r>
              <a:rPr lang="en-US" sz="2000" dirty="0">
                <a:solidFill>
                  <a:srgbClr val="008000"/>
                </a:solidFill>
                <a:latin typeface="Consolas"/>
              </a:rPr>
              <a:t>…</a:t>
            </a:r>
          </a:p>
          <a:p>
            <a:pPr algn="l"/>
            <a:endParaRPr lang="en-US" sz="2000" dirty="0">
              <a:solidFill>
                <a:schemeClr val="tx1"/>
              </a:solidFill>
              <a:latin typeface="Consolas"/>
            </a:endParaRPr>
          </a:p>
        </p:txBody>
      </p:sp>
      <p:sp>
        <p:nvSpPr>
          <p:cNvPr id="106501" name="AutoShape 4"/>
          <p:cNvSpPr>
            <a:spLocks noChangeArrowheads="1"/>
          </p:cNvSpPr>
          <p:nvPr/>
        </p:nvSpPr>
        <p:spPr bwMode="auto">
          <a:xfrm>
            <a:off x="3851920" y="4365104"/>
            <a:ext cx="3599904" cy="1296193"/>
          </a:xfrm>
          <a:prstGeom prst="wedgeRoundRectCallout">
            <a:avLst>
              <a:gd name="adj1" fmla="val -54290"/>
              <a:gd name="adj2" fmla="val -102754"/>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mn-lt"/>
              </a:rPr>
              <a:t>Alternatieve manier om adres van element te specificeren</a:t>
            </a:r>
          </a:p>
          <a:p>
            <a:r>
              <a:rPr lang="nl-NL" dirty="0">
                <a:solidFill>
                  <a:schemeClr val="tx1"/>
                </a:solidFill>
                <a:latin typeface="Consolas"/>
                <a:sym typeface="Wingdings" pitchFamily="2" charset="2"/>
              </a:rPr>
              <a:t>&amp;a[i]</a:t>
            </a:r>
            <a:r>
              <a:rPr lang="nl-NL" dirty="0">
                <a:latin typeface="+mn-lt"/>
                <a:sym typeface="Wingdings" pitchFamily="2" charset="2"/>
              </a:rPr>
              <a:t>  </a:t>
            </a:r>
            <a:r>
              <a:rPr lang="nl-NL" dirty="0">
                <a:solidFill>
                  <a:schemeClr val="tx1"/>
                </a:solidFill>
                <a:latin typeface="Consolas"/>
                <a:sym typeface="Wingdings" pitchFamily="2" charset="2"/>
              </a:rPr>
              <a:t>a + i</a:t>
            </a:r>
            <a:endParaRPr lang="nl-NL" dirty="0">
              <a:solidFill>
                <a:schemeClr val="tx1"/>
              </a:solidFill>
              <a:latin typeface="Consolas"/>
            </a:endParaRPr>
          </a:p>
          <a:p>
            <a:r>
              <a:rPr lang="nl-NL" dirty="0">
                <a:solidFill>
                  <a:schemeClr val="tx1"/>
                </a:solidFill>
                <a:latin typeface="Consolas"/>
              </a:rPr>
              <a:t>a[i]</a:t>
            </a:r>
            <a:r>
              <a:rPr lang="nl-NL" dirty="0">
                <a:latin typeface="+mn-lt"/>
              </a:rPr>
              <a:t> </a:t>
            </a:r>
            <a:r>
              <a:rPr lang="nl-NL" dirty="0">
                <a:latin typeface="+mn-lt"/>
                <a:sym typeface="Wingdings" pitchFamily="2" charset="2"/>
              </a:rPr>
              <a:t> </a:t>
            </a:r>
            <a:r>
              <a:rPr lang="nl-NL" dirty="0">
                <a:solidFill>
                  <a:schemeClr val="tx1"/>
                </a:solidFill>
                <a:latin typeface="Consolas"/>
                <a:sym typeface="Wingdings" pitchFamily="2" charset="2"/>
              </a:rPr>
              <a:t>*(a + i)</a:t>
            </a:r>
          </a:p>
        </p:txBody>
      </p:sp>
      <p:sp>
        <p:nvSpPr>
          <p:cNvPr id="7" name="AutoShape 4"/>
          <p:cNvSpPr>
            <a:spLocks noChangeArrowheads="1"/>
          </p:cNvSpPr>
          <p:nvPr/>
        </p:nvSpPr>
        <p:spPr bwMode="auto">
          <a:xfrm>
            <a:off x="5210448" y="1484784"/>
            <a:ext cx="3599904" cy="1001041"/>
          </a:xfrm>
          <a:prstGeom prst="wedgeRoundRectCallout">
            <a:avLst>
              <a:gd name="adj1" fmla="val -87359"/>
              <a:gd name="adj2" fmla="val 140351"/>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Consolas"/>
                <a:sym typeface="Wingdings" pitchFamily="2" charset="2"/>
              </a:rPr>
              <a:t>a + </a:t>
            </a:r>
            <a:r>
              <a:rPr lang="nl-NL" dirty="0" smtClean="0">
                <a:latin typeface="Consolas"/>
                <a:sym typeface="Wingdings" pitchFamily="2" charset="2"/>
              </a:rPr>
              <a:t>i</a:t>
            </a:r>
            <a:endParaRPr lang="nl-NL" dirty="0" smtClean="0">
              <a:latin typeface="+mn-lt"/>
            </a:endParaRPr>
          </a:p>
          <a:p>
            <a:r>
              <a:rPr lang="nl-NL" dirty="0" smtClean="0">
                <a:latin typeface="+mn-lt"/>
              </a:rPr>
              <a:t>Hoe weet het programma waar het in het geheugen moet zijn?</a:t>
            </a:r>
            <a:endParaRPr lang="nl-NL" dirty="0">
              <a:solidFill>
                <a:schemeClr val="tx1"/>
              </a:solidFill>
              <a:latin typeface="Consolas"/>
              <a:sym typeface="Wingdings" pitchFamily="2" charset="2"/>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153</a:t>
            </a:fld>
            <a:endParaRPr lang="en-US" dirty="0"/>
          </a:p>
        </p:txBody>
      </p:sp>
    </p:spTree>
    <p:extLst>
      <p:ext uri="{BB962C8B-B14F-4D97-AF65-F5344CB8AC3E}">
        <p14:creationId xmlns:p14="http://schemas.microsoft.com/office/powerpoint/2010/main" val="315744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Text Box 3"/>
          <p:cNvSpPr txBox="1">
            <a:spLocks noChangeArrowheads="1"/>
          </p:cNvSpPr>
          <p:nvPr/>
        </p:nvSpPr>
        <p:spPr bwMode="auto">
          <a:xfrm>
            <a:off x="457200" y="1125538"/>
            <a:ext cx="8291513" cy="471116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#include</a:t>
            </a:r>
            <a:r>
              <a:rPr lang="en-US" sz="2000" dirty="0">
                <a:solidFill>
                  <a:schemeClr val="tx1"/>
                </a:solidFill>
                <a:latin typeface="Consolas"/>
              </a:rPr>
              <a:t> </a:t>
            </a:r>
            <a:r>
              <a:rPr lang="en-US" sz="2000" dirty="0">
                <a:solidFill>
                  <a:srgbClr val="A31515"/>
                </a:solidFill>
                <a:latin typeface="Consolas"/>
              </a:rPr>
              <a:t>&lt;</a:t>
            </a:r>
            <a:r>
              <a:rPr lang="en-US" sz="2000" dirty="0" err="1">
                <a:solidFill>
                  <a:srgbClr val="A31515"/>
                </a:solidFill>
                <a:latin typeface="Consolas"/>
              </a:rPr>
              <a:t>stdio.h</a:t>
            </a:r>
            <a:r>
              <a:rPr lang="en-US" sz="2000" dirty="0">
                <a:solidFill>
                  <a:srgbClr val="A31515"/>
                </a:solidFill>
                <a:latin typeface="Consolas"/>
              </a:rPr>
              <a:t>&gt;</a:t>
            </a:r>
          </a:p>
          <a:p>
            <a:pPr algn="l"/>
            <a:endParaRPr lang="en-US" sz="2000" dirty="0">
              <a:latin typeface="Consolas"/>
            </a:endParaRPr>
          </a:p>
          <a:p>
            <a:pPr algn="l"/>
            <a:endParaRPr lang="en-US" sz="2000" dirty="0" smtClean="0">
              <a:latin typeface="Consolas"/>
            </a:endParaRPr>
          </a:p>
          <a:p>
            <a:pPr algn="l"/>
            <a:r>
              <a:rPr lang="en-US" sz="2000" dirty="0" smtClean="0">
                <a:latin typeface="Consolas"/>
              </a:rPr>
              <a:t>void</a:t>
            </a:r>
            <a:r>
              <a:rPr lang="en-US" sz="2000" dirty="0" smtClean="0">
                <a:solidFill>
                  <a:schemeClr val="tx1"/>
                </a:solidFill>
                <a:latin typeface="Consolas"/>
              </a:rPr>
              <a:t> </a:t>
            </a:r>
            <a:r>
              <a:rPr lang="en-US" sz="2000" dirty="0" err="1">
                <a:solidFill>
                  <a:schemeClr val="tx1"/>
                </a:solidFill>
                <a:latin typeface="Consolas"/>
              </a:rPr>
              <a:t>leesin</a:t>
            </a:r>
            <a:r>
              <a:rPr lang="en-US" sz="2000" dirty="0">
                <a:solidFill>
                  <a:schemeClr val="tx1"/>
                </a:solidFill>
                <a:latin typeface="Consolas"/>
              </a:rPr>
              <a:t>(</a:t>
            </a:r>
            <a:r>
              <a:rPr lang="en-US" sz="2000" dirty="0">
                <a:latin typeface="Consolas"/>
              </a:rPr>
              <a:t>double</a:t>
            </a:r>
            <a:r>
              <a:rPr lang="en-US" sz="2000" dirty="0">
                <a:solidFill>
                  <a:schemeClr val="tx1"/>
                </a:solidFill>
                <a:latin typeface="Consolas"/>
              </a:rPr>
              <a:t> </a:t>
            </a:r>
            <a:r>
              <a:rPr lang="en-US" sz="2000" b="1" dirty="0">
                <a:solidFill>
                  <a:schemeClr val="tx1"/>
                </a:solidFill>
                <a:latin typeface="Consolas"/>
              </a:rPr>
              <a:t>a</a:t>
            </a:r>
            <a:r>
              <a:rPr lang="en-US" sz="2000" b="1" dirty="0" smtClean="0">
                <a:solidFill>
                  <a:schemeClr val="tx1"/>
                </a:solidFill>
                <a:latin typeface="Consolas"/>
              </a:rPr>
              <a:t>[]</a:t>
            </a:r>
            <a:r>
              <a:rPr lang="en-US" sz="2000" dirty="0" smtClean="0">
                <a:solidFill>
                  <a:schemeClr val="tx1"/>
                </a:solidFill>
                <a:latin typeface="Consolas"/>
              </a:rPr>
              <a:t>, </a:t>
            </a:r>
            <a:r>
              <a:rPr lang="en-US" sz="2000" dirty="0" err="1">
                <a:latin typeface="Consolas"/>
              </a:rPr>
              <a:t>int</a:t>
            </a:r>
            <a:r>
              <a:rPr lang="en-US" sz="2000" dirty="0">
                <a:solidFill>
                  <a:schemeClr val="tx1"/>
                </a:solidFill>
                <a:latin typeface="Consolas"/>
              </a:rPr>
              <a:t> n) {</a:t>
            </a:r>
          </a:p>
          <a:p>
            <a:pPr algn="l"/>
            <a:r>
              <a:rPr lang="en-US" sz="2000" dirty="0" smtClean="0">
                <a:solidFill>
                  <a:schemeClr val="tx1"/>
                </a:solidFill>
                <a:latin typeface="Consolas"/>
              </a:rPr>
              <a:t>    </a:t>
            </a:r>
            <a:r>
              <a:rPr lang="en-US" sz="2000" dirty="0" err="1" smtClean="0">
                <a:latin typeface="Consolas"/>
              </a:rPr>
              <a:t>int</a:t>
            </a:r>
            <a:r>
              <a:rPr lang="en-US" sz="2000" dirty="0" smtClean="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smtClean="0">
                <a:latin typeface="Consolas"/>
              </a:rPr>
              <a:t>for</a:t>
            </a:r>
            <a:r>
              <a:rPr lang="en-US" sz="2000" dirty="0" smtClean="0">
                <a:solidFill>
                  <a:schemeClr val="tx1"/>
                </a:solidFill>
                <a:latin typeface="Consolas"/>
              </a:rPr>
              <a:t> </a:t>
            </a:r>
            <a:r>
              <a:rPr lang="en-US" sz="2000" dirty="0">
                <a:solidFill>
                  <a:schemeClr val="tx1"/>
                </a:solidFill>
                <a:latin typeface="Consolas"/>
              </a:rPr>
              <a:t>(</a:t>
            </a:r>
            <a:r>
              <a:rPr lang="en-US" sz="2000" dirty="0" err="1">
                <a:solidFill>
                  <a:schemeClr val="tx1"/>
                </a:solidFill>
                <a:latin typeface="Consolas"/>
              </a:rPr>
              <a:t>i</a:t>
            </a:r>
            <a:r>
              <a:rPr lang="en-US" sz="2000" dirty="0">
                <a:solidFill>
                  <a:schemeClr val="tx1"/>
                </a:solidFill>
                <a:latin typeface="Consolas"/>
              </a:rPr>
              <a:t> = 0; </a:t>
            </a:r>
            <a:r>
              <a:rPr lang="en-US" sz="2000" dirty="0" err="1">
                <a:solidFill>
                  <a:schemeClr val="tx1"/>
                </a:solidFill>
                <a:latin typeface="Consolas"/>
              </a:rPr>
              <a:t>i</a:t>
            </a:r>
            <a:r>
              <a:rPr lang="en-US" sz="2000" dirty="0">
                <a:solidFill>
                  <a:schemeClr val="tx1"/>
                </a:solidFill>
                <a:latin typeface="Consolas"/>
              </a:rPr>
              <a:t> &lt; n; </a:t>
            </a:r>
            <a:r>
              <a:rPr lang="en-US" sz="2000" dirty="0" err="1">
                <a:solidFill>
                  <a:schemeClr val="tx1"/>
                </a:solidFill>
                <a:latin typeface="Consolas"/>
              </a:rPr>
              <a:t>i</a:t>
            </a:r>
            <a:r>
              <a:rPr lang="en-US" sz="2000" dirty="0">
                <a:solidFill>
                  <a:schemeClr val="tx1"/>
                </a:solidFill>
                <a:latin typeface="Consolas"/>
              </a:rPr>
              <a:t> = </a:t>
            </a:r>
            <a:r>
              <a:rPr lang="en-US" sz="2000" dirty="0" err="1">
                <a:solidFill>
                  <a:schemeClr val="tx1"/>
                </a:solidFill>
                <a:latin typeface="Consolas"/>
              </a:rPr>
              <a:t>i</a:t>
            </a:r>
            <a:r>
              <a:rPr lang="en-US" sz="2000" dirty="0">
                <a:solidFill>
                  <a:schemeClr val="tx1"/>
                </a:solidFill>
                <a:latin typeface="Consolas"/>
              </a:rPr>
              <a:t> + 1) {</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a:t>
            </a:r>
            <a:r>
              <a:rPr lang="en-US" sz="2000" dirty="0" err="1">
                <a:solidFill>
                  <a:srgbClr val="990000"/>
                </a:solidFill>
                <a:latin typeface="Consolas"/>
              </a:rPr>
              <a:t>Geef</a:t>
            </a:r>
            <a:r>
              <a:rPr lang="en-US" sz="2000" dirty="0">
                <a:solidFill>
                  <a:srgbClr val="990000"/>
                </a:solidFill>
                <a:latin typeface="Consolas"/>
              </a:rPr>
              <a:t> element %d: "</a:t>
            </a:r>
            <a:r>
              <a:rPr lang="en-US" sz="2000" dirty="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chemeClr val="tx1"/>
                </a:solidFill>
                <a:latin typeface="Consolas"/>
              </a:rPr>
              <a:t>scanf</a:t>
            </a:r>
            <a:r>
              <a:rPr lang="en-US" sz="2000" dirty="0">
                <a:solidFill>
                  <a:schemeClr val="tx1"/>
                </a:solidFill>
                <a:latin typeface="Consolas"/>
              </a:rPr>
              <a:t>(</a:t>
            </a:r>
            <a:r>
              <a:rPr lang="en-US" sz="2000" dirty="0">
                <a:solidFill>
                  <a:srgbClr val="990000"/>
                </a:solidFill>
                <a:latin typeface="Consolas"/>
              </a:rPr>
              <a:t>"%lf"</a:t>
            </a:r>
            <a:r>
              <a:rPr lang="en-US" sz="2000" dirty="0">
                <a:solidFill>
                  <a:schemeClr val="tx1"/>
                </a:solidFill>
                <a:latin typeface="Consolas"/>
              </a:rPr>
              <a:t>, &amp;a[</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endParaRPr lang="en-US" sz="2000" dirty="0">
              <a:solidFill>
                <a:schemeClr val="tx1"/>
              </a:solidFill>
              <a:latin typeface="Consolas"/>
            </a:endParaRPr>
          </a:p>
          <a:p>
            <a:pPr algn="l"/>
            <a:r>
              <a:rPr lang="en-US" sz="2000" dirty="0">
                <a:solidFill>
                  <a:schemeClr val="tx1"/>
                </a:solidFill>
                <a:latin typeface="Consolas"/>
              </a:rPr>
              <a:t>}</a:t>
            </a:r>
          </a:p>
          <a:p>
            <a:pPr algn="l"/>
            <a:endParaRPr lang="en-US" sz="2000" dirty="0">
              <a:latin typeface="Consolas"/>
            </a:endParaRPr>
          </a:p>
          <a:p>
            <a:pPr algn="l"/>
            <a:r>
              <a:rPr lang="en-US" sz="2000" dirty="0" err="1" smtClean="0">
                <a:latin typeface="Consolas"/>
              </a:rPr>
              <a:t>int</a:t>
            </a:r>
            <a:r>
              <a:rPr lang="en-US" sz="2000" dirty="0" smtClean="0">
                <a:solidFill>
                  <a:schemeClr val="tx1"/>
                </a:solidFill>
                <a:latin typeface="Consolas"/>
              </a:rPr>
              <a:t> main(</a:t>
            </a:r>
            <a:r>
              <a:rPr lang="en-US" sz="2000" dirty="0" smtClean="0">
                <a:solidFill>
                  <a:srgbClr val="0000FF"/>
                </a:solidFill>
                <a:latin typeface="Consolas"/>
              </a:rPr>
              <a:t>void</a:t>
            </a:r>
            <a:r>
              <a:rPr lang="en-US" sz="2000" dirty="0" smtClean="0">
                <a:solidFill>
                  <a:schemeClr val="tx1"/>
                </a:solidFill>
                <a:latin typeface="Consolas"/>
              </a:rPr>
              <a:t>) {</a:t>
            </a:r>
          </a:p>
          <a:p>
            <a:pPr algn="l"/>
            <a:r>
              <a:rPr lang="en-US" sz="2000" dirty="0" smtClean="0">
                <a:solidFill>
                  <a:schemeClr val="tx1"/>
                </a:solidFill>
                <a:latin typeface="Consolas"/>
              </a:rPr>
              <a:t>    </a:t>
            </a:r>
            <a:r>
              <a:rPr lang="en-US" sz="2000" dirty="0" smtClean="0">
                <a:latin typeface="Consolas"/>
              </a:rPr>
              <a:t>double</a:t>
            </a:r>
            <a:r>
              <a:rPr lang="en-US" sz="2000" dirty="0" smtClean="0">
                <a:solidFill>
                  <a:schemeClr val="tx1"/>
                </a:solidFill>
                <a:latin typeface="Consolas"/>
              </a:rPr>
              <a:t> d[5];</a:t>
            </a:r>
          </a:p>
          <a:p>
            <a:pPr algn="l"/>
            <a:r>
              <a:rPr lang="en-US" sz="2000" dirty="0" smtClean="0">
                <a:solidFill>
                  <a:schemeClr val="tx1"/>
                </a:solidFill>
                <a:latin typeface="Consolas"/>
              </a:rPr>
              <a:t>    </a:t>
            </a:r>
            <a:r>
              <a:rPr lang="en-US" sz="2000" dirty="0" err="1" smtClean="0">
                <a:solidFill>
                  <a:schemeClr val="tx1"/>
                </a:solidFill>
                <a:latin typeface="Consolas"/>
              </a:rPr>
              <a:t>leesin</a:t>
            </a:r>
            <a:r>
              <a:rPr lang="en-US" sz="2000" dirty="0" smtClean="0">
                <a:solidFill>
                  <a:schemeClr val="tx1"/>
                </a:solidFill>
                <a:latin typeface="Consolas"/>
              </a:rPr>
              <a:t>(d, </a:t>
            </a:r>
            <a:r>
              <a:rPr lang="en-US" sz="2000" b="1" dirty="0" err="1" smtClean="0">
                <a:latin typeface="Consolas"/>
              </a:rPr>
              <a:t>sizeof</a:t>
            </a:r>
            <a:r>
              <a:rPr lang="en-US" sz="2000" b="1" dirty="0" smtClean="0">
                <a:solidFill>
                  <a:schemeClr val="tx1"/>
                </a:solidFill>
                <a:latin typeface="Consolas"/>
              </a:rPr>
              <a:t> d / </a:t>
            </a:r>
            <a:r>
              <a:rPr lang="en-US" sz="2000" b="1" dirty="0" err="1" smtClean="0">
                <a:latin typeface="Consolas"/>
              </a:rPr>
              <a:t>sizeof</a:t>
            </a:r>
            <a:r>
              <a:rPr lang="en-US" sz="2000" b="1" dirty="0" smtClean="0">
                <a:solidFill>
                  <a:schemeClr val="tx1"/>
                </a:solidFill>
                <a:latin typeface="Consolas"/>
              </a:rPr>
              <a:t> d[0]</a:t>
            </a:r>
            <a:r>
              <a:rPr lang="en-US" sz="2000" dirty="0" smtClean="0">
                <a:solidFill>
                  <a:schemeClr val="tx1"/>
                </a:solidFill>
                <a:latin typeface="Consolas"/>
              </a:rPr>
              <a:t>);</a:t>
            </a:r>
          </a:p>
          <a:p>
            <a:pPr algn="l"/>
            <a:r>
              <a:rPr lang="en-US" sz="2000" dirty="0" smtClean="0">
                <a:solidFill>
                  <a:srgbClr val="008000"/>
                </a:solidFill>
                <a:latin typeface="Consolas"/>
              </a:rPr>
              <a:t>…</a:t>
            </a:r>
            <a:endParaRPr lang="en-US" sz="2000" dirty="0">
              <a:solidFill>
                <a:srgbClr val="008000"/>
              </a:solidFill>
              <a:latin typeface="Consolas"/>
            </a:endParaRPr>
          </a:p>
        </p:txBody>
      </p:sp>
      <p:sp>
        <p:nvSpPr>
          <p:cNvPr id="107525" name="AutoShape 4"/>
          <p:cNvSpPr>
            <a:spLocks noChangeArrowheads="1"/>
          </p:cNvSpPr>
          <p:nvPr/>
        </p:nvSpPr>
        <p:spPr bwMode="auto">
          <a:xfrm>
            <a:off x="5724129" y="3573016"/>
            <a:ext cx="2664296" cy="1080120"/>
          </a:xfrm>
          <a:prstGeom prst="wedgeRoundRectCallout">
            <a:avLst>
              <a:gd name="adj1" fmla="val -117081"/>
              <a:gd name="adj2" fmla="val 94413"/>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mn-lt"/>
              </a:rPr>
              <a:t>Alternatieve manier om aantal elementen door te geven</a:t>
            </a:r>
          </a:p>
        </p:txBody>
      </p:sp>
      <p:sp>
        <p:nvSpPr>
          <p:cNvPr id="1356805" name="Text Box 5"/>
          <p:cNvSpPr txBox="1">
            <a:spLocks noChangeArrowheads="1"/>
          </p:cNvSpPr>
          <p:nvPr/>
        </p:nvSpPr>
        <p:spPr bwMode="auto">
          <a:xfrm>
            <a:off x="4067944" y="5969681"/>
            <a:ext cx="2160588" cy="463846"/>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a:latin typeface="+mn-lt"/>
              </a:rPr>
              <a:t>Voordeel?</a:t>
            </a:r>
          </a:p>
        </p:txBody>
      </p:sp>
      <p:sp>
        <p:nvSpPr>
          <p:cNvPr id="2" name="Titel 1"/>
          <p:cNvSpPr>
            <a:spLocks noGrp="1"/>
          </p:cNvSpPr>
          <p:nvPr>
            <p:ph type="title"/>
          </p:nvPr>
        </p:nvSpPr>
        <p:spPr/>
        <p:txBody>
          <a:bodyPr/>
          <a:lstStyle/>
          <a:p>
            <a:r>
              <a:rPr lang="nl-NL" dirty="0"/>
              <a:t>Array functie parameter</a:t>
            </a:r>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154</a:t>
            </a:fld>
            <a:endParaRPr lang="en-US" dirty="0"/>
          </a:p>
        </p:txBody>
      </p:sp>
    </p:spTree>
    <p:extLst>
      <p:ext uri="{BB962C8B-B14F-4D97-AF65-F5344CB8AC3E}">
        <p14:creationId xmlns:p14="http://schemas.microsoft.com/office/powerpoint/2010/main" val="663255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5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568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5" grpId="0" animBg="1"/>
      <p:bldP spid="1356805"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2"/>
          <p:cNvSpPr>
            <a:spLocks noGrp="1" noChangeArrowheads="1"/>
          </p:cNvSpPr>
          <p:nvPr>
            <p:ph type="title"/>
          </p:nvPr>
        </p:nvSpPr>
        <p:spPr>
          <a:xfrm>
            <a:off x="488156" y="274861"/>
            <a:ext cx="8229600" cy="777875"/>
          </a:xfrm>
        </p:spPr>
        <p:txBody>
          <a:bodyPr>
            <a:normAutofit/>
          </a:bodyPr>
          <a:lstStyle/>
          <a:p>
            <a:r>
              <a:rPr lang="nl-NL" dirty="0" smtClean="0"/>
              <a:t>Idee! </a:t>
            </a:r>
            <a:endParaRPr lang="nl-NL" dirty="0" smtClean="0">
              <a:solidFill>
                <a:schemeClr val="tx2"/>
              </a:solidFill>
            </a:endParaRPr>
          </a:p>
        </p:txBody>
      </p:sp>
      <p:sp>
        <p:nvSpPr>
          <p:cNvPr id="108548" name="Text Box 3"/>
          <p:cNvSpPr txBox="1">
            <a:spLocks noChangeArrowheads="1"/>
          </p:cNvSpPr>
          <p:nvPr/>
        </p:nvSpPr>
        <p:spPr bwMode="auto">
          <a:xfrm>
            <a:off x="457200" y="1125538"/>
            <a:ext cx="8291513" cy="501893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#include</a:t>
            </a:r>
            <a:r>
              <a:rPr lang="en-US" sz="2000" dirty="0">
                <a:solidFill>
                  <a:schemeClr val="tx1"/>
                </a:solidFill>
                <a:latin typeface="Consolas"/>
              </a:rPr>
              <a:t> </a:t>
            </a:r>
            <a:r>
              <a:rPr lang="en-US" sz="2000" dirty="0">
                <a:solidFill>
                  <a:srgbClr val="A31515"/>
                </a:solidFill>
                <a:latin typeface="Consolas"/>
              </a:rPr>
              <a:t>&lt;</a:t>
            </a:r>
            <a:r>
              <a:rPr lang="en-US" sz="2000" dirty="0" err="1">
                <a:solidFill>
                  <a:srgbClr val="A31515"/>
                </a:solidFill>
                <a:latin typeface="Consolas"/>
              </a:rPr>
              <a:t>stdio.h</a:t>
            </a:r>
            <a:r>
              <a:rPr lang="en-US" sz="2000" dirty="0">
                <a:solidFill>
                  <a:srgbClr val="A31515"/>
                </a:solidFill>
                <a:latin typeface="Consolas"/>
              </a:rPr>
              <a:t>&gt;</a:t>
            </a:r>
          </a:p>
          <a:p>
            <a:pPr algn="l"/>
            <a:endParaRPr lang="en-US" sz="2000" dirty="0" smtClean="0">
              <a:latin typeface="Consolas"/>
            </a:endParaRPr>
          </a:p>
          <a:p>
            <a:pPr algn="l"/>
            <a:endParaRPr lang="en-US" sz="2000" dirty="0" smtClean="0">
              <a:latin typeface="Consolas"/>
            </a:endParaRPr>
          </a:p>
          <a:p>
            <a:pPr algn="l"/>
            <a:endParaRPr lang="en-US" sz="2000" dirty="0">
              <a:latin typeface="Consolas"/>
            </a:endParaRPr>
          </a:p>
          <a:p>
            <a:pPr algn="l"/>
            <a:r>
              <a:rPr lang="en-US" sz="2000" dirty="0">
                <a:latin typeface="Consolas"/>
              </a:rPr>
              <a:t>void</a:t>
            </a:r>
            <a:r>
              <a:rPr lang="en-US" sz="2000" dirty="0">
                <a:solidFill>
                  <a:schemeClr val="tx1"/>
                </a:solidFill>
                <a:latin typeface="Consolas"/>
              </a:rPr>
              <a:t> </a:t>
            </a:r>
            <a:r>
              <a:rPr lang="en-US" sz="2000" dirty="0" err="1">
                <a:solidFill>
                  <a:schemeClr val="tx1"/>
                </a:solidFill>
                <a:latin typeface="Consolas"/>
              </a:rPr>
              <a:t>leesin</a:t>
            </a:r>
            <a:r>
              <a:rPr lang="en-US" sz="2000" dirty="0">
                <a:solidFill>
                  <a:schemeClr val="tx1"/>
                </a:solidFill>
                <a:latin typeface="Consolas"/>
              </a:rPr>
              <a:t>(</a:t>
            </a:r>
            <a:r>
              <a:rPr lang="en-US" sz="2000" dirty="0">
                <a:latin typeface="Consolas"/>
              </a:rPr>
              <a:t>double</a:t>
            </a:r>
            <a:r>
              <a:rPr lang="en-US" sz="2000" dirty="0">
                <a:solidFill>
                  <a:schemeClr val="tx1"/>
                </a:solidFill>
                <a:latin typeface="Consolas"/>
              </a:rPr>
              <a:t> </a:t>
            </a:r>
            <a:r>
              <a:rPr lang="en-US" sz="2000" b="1" dirty="0">
                <a:solidFill>
                  <a:schemeClr val="tx1"/>
                </a:solidFill>
                <a:latin typeface="Consolas"/>
              </a:rPr>
              <a:t>a</a:t>
            </a:r>
            <a:r>
              <a:rPr lang="en-US" sz="2000" b="1" dirty="0" smtClean="0">
                <a:solidFill>
                  <a:schemeClr val="tx1"/>
                </a:solidFill>
                <a:latin typeface="Consolas"/>
              </a:rPr>
              <a:t>[]</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latin typeface="Consolas"/>
              </a:rPr>
              <a:t>int</a:t>
            </a:r>
            <a:r>
              <a:rPr lang="en-US" sz="2000" dirty="0" smtClean="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smtClean="0">
                <a:latin typeface="Consolas"/>
              </a:rPr>
              <a:t>for</a:t>
            </a:r>
            <a:r>
              <a:rPr lang="en-US" sz="2000" dirty="0" smtClean="0">
                <a:solidFill>
                  <a:schemeClr val="tx1"/>
                </a:solidFill>
                <a:latin typeface="Consolas"/>
              </a:rPr>
              <a:t> </a:t>
            </a:r>
            <a:r>
              <a:rPr lang="en-US" sz="2000" dirty="0">
                <a:solidFill>
                  <a:schemeClr val="tx1"/>
                </a:solidFill>
                <a:latin typeface="Consolas"/>
              </a:rPr>
              <a:t>(</a:t>
            </a:r>
            <a:r>
              <a:rPr lang="en-US" sz="2000" dirty="0" err="1">
                <a:solidFill>
                  <a:schemeClr val="tx1"/>
                </a:solidFill>
                <a:latin typeface="Consolas"/>
              </a:rPr>
              <a:t>i</a:t>
            </a:r>
            <a:r>
              <a:rPr lang="en-US" sz="2000" dirty="0">
                <a:solidFill>
                  <a:schemeClr val="tx1"/>
                </a:solidFill>
                <a:latin typeface="Consolas"/>
              </a:rPr>
              <a:t> = 0; </a:t>
            </a:r>
            <a:r>
              <a:rPr lang="en-US" sz="2000" dirty="0" err="1">
                <a:solidFill>
                  <a:schemeClr val="tx1"/>
                </a:solidFill>
                <a:latin typeface="Consolas"/>
              </a:rPr>
              <a:t>i</a:t>
            </a:r>
            <a:r>
              <a:rPr lang="en-US" sz="2000" dirty="0">
                <a:solidFill>
                  <a:schemeClr val="tx1"/>
                </a:solidFill>
                <a:latin typeface="Consolas"/>
              </a:rPr>
              <a:t> &lt; </a:t>
            </a:r>
            <a:r>
              <a:rPr lang="en-US" sz="2000" b="1" dirty="0" err="1">
                <a:latin typeface="Consolas"/>
              </a:rPr>
              <a:t>sizeof</a:t>
            </a:r>
            <a:r>
              <a:rPr lang="en-US" sz="2000" b="1" dirty="0">
                <a:solidFill>
                  <a:schemeClr val="tx1"/>
                </a:solidFill>
                <a:latin typeface="Consolas"/>
              </a:rPr>
              <a:t> a / </a:t>
            </a:r>
            <a:r>
              <a:rPr lang="en-US" sz="2000" b="1" dirty="0" err="1">
                <a:latin typeface="Consolas"/>
              </a:rPr>
              <a:t>sizeof</a:t>
            </a:r>
            <a:r>
              <a:rPr lang="en-US" sz="2000" b="1" dirty="0">
                <a:solidFill>
                  <a:schemeClr val="tx1"/>
                </a:solidFill>
                <a:latin typeface="Consolas"/>
              </a:rPr>
              <a:t> a[0]</a:t>
            </a:r>
            <a:r>
              <a:rPr lang="en-US" sz="2000" dirty="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 = </a:t>
            </a:r>
            <a:r>
              <a:rPr lang="en-US" sz="2000" dirty="0" err="1">
                <a:solidFill>
                  <a:schemeClr val="tx1"/>
                </a:solidFill>
                <a:latin typeface="Consolas"/>
              </a:rPr>
              <a:t>i</a:t>
            </a:r>
            <a:r>
              <a:rPr lang="en-US" sz="2000" dirty="0">
                <a:solidFill>
                  <a:schemeClr val="tx1"/>
                </a:solidFill>
                <a:latin typeface="Consolas"/>
              </a:rPr>
              <a:t> + 1) {</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a:t>
            </a:r>
            <a:r>
              <a:rPr lang="en-US" sz="2000" dirty="0" err="1">
                <a:solidFill>
                  <a:srgbClr val="990000"/>
                </a:solidFill>
                <a:latin typeface="Consolas"/>
              </a:rPr>
              <a:t>Geef</a:t>
            </a:r>
            <a:r>
              <a:rPr lang="en-US" sz="2000" dirty="0">
                <a:solidFill>
                  <a:srgbClr val="990000"/>
                </a:solidFill>
                <a:latin typeface="Consolas"/>
              </a:rPr>
              <a:t> element %d: "</a:t>
            </a:r>
            <a:r>
              <a:rPr lang="en-US" sz="2000" dirty="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chemeClr val="tx1"/>
                </a:solidFill>
                <a:latin typeface="Consolas"/>
              </a:rPr>
              <a:t>scanf</a:t>
            </a:r>
            <a:r>
              <a:rPr lang="en-US" sz="2000" dirty="0">
                <a:solidFill>
                  <a:schemeClr val="tx1"/>
                </a:solidFill>
                <a:latin typeface="Consolas"/>
              </a:rPr>
              <a:t>(</a:t>
            </a:r>
            <a:r>
              <a:rPr lang="en-US" sz="2000" dirty="0">
                <a:solidFill>
                  <a:srgbClr val="990000"/>
                </a:solidFill>
                <a:latin typeface="Consolas"/>
              </a:rPr>
              <a:t>"%lf"</a:t>
            </a:r>
            <a:r>
              <a:rPr lang="en-US" sz="2000" dirty="0">
                <a:solidFill>
                  <a:schemeClr val="tx1"/>
                </a:solidFill>
                <a:latin typeface="Consolas"/>
              </a:rPr>
              <a:t>, &amp;a[</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endParaRPr lang="en-US" sz="2000" dirty="0">
              <a:solidFill>
                <a:schemeClr val="tx1"/>
              </a:solidFill>
              <a:latin typeface="Consolas"/>
            </a:endParaRPr>
          </a:p>
          <a:p>
            <a:pPr algn="l"/>
            <a:r>
              <a:rPr lang="en-US" sz="2000" dirty="0">
                <a:solidFill>
                  <a:schemeClr val="tx1"/>
                </a:solidFill>
                <a:latin typeface="Consolas"/>
              </a:rPr>
              <a:t>}</a:t>
            </a:r>
          </a:p>
          <a:p>
            <a:pPr algn="l"/>
            <a:endParaRPr lang="en-US" sz="2000" dirty="0">
              <a:latin typeface="Consolas"/>
            </a:endParaRPr>
          </a:p>
          <a:p>
            <a:pPr algn="l"/>
            <a:r>
              <a:rPr lang="en-US" sz="2000" dirty="0" err="1" smtClean="0">
                <a:latin typeface="Consolas"/>
              </a:rPr>
              <a:t>int</a:t>
            </a:r>
            <a:r>
              <a:rPr lang="en-US" sz="2000" dirty="0" smtClean="0">
                <a:solidFill>
                  <a:schemeClr val="tx1"/>
                </a:solidFill>
                <a:latin typeface="Consolas"/>
              </a:rPr>
              <a:t> main(</a:t>
            </a:r>
            <a:r>
              <a:rPr lang="en-US" sz="2000" dirty="0" smtClean="0">
                <a:solidFill>
                  <a:srgbClr val="0000FF"/>
                </a:solidFill>
                <a:latin typeface="Consolas"/>
              </a:rPr>
              <a:t>void</a:t>
            </a:r>
            <a:r>
              <a:rPr lang="en-US" sz="2000" dirty="0" smtClean="0">
                <a:solidFill>
                  <a:schemeClr val="tx1"/>
                </a:solidFill>
                <a:latin typeface="Consolas"/>
              </a:rPr>
              <a:t>) {</a:t>
            </a:r>
          </a:p>
          <a:p>
            <a:pPr algn="l"/>
            <a:r>
              <a:rPr lang="en-US" sz="2000" dirty="0" smtClean="0">
                <a:solidFill>
                  <a:schemeClr val="tx1"/>
                </a:solidFill>
                <a:latin typeface="Consolas"/>
              </a:rPr>
              <a:t>    </a:t>
            </a:r>
            <a:r>
              <a:rPr lang="en-US" sz="2000" dirty="0" smtClean="0">
                <a:latin typeface="Consolas"/>
              </a:rPr>
              <a:t>double</a:t>
            </a:r>
            <a:r>
              <a:rPr lang="en-US" sz="2000" dirty="0" smtClean="0">
                <a:solidFill>
                  <a:schemeClr val="tx1"/>
                </a:solidFill>
                <a:latin typeface="Consolas"/>
              </a:rPr>
              <a:t> d[5];</a:t>
            </a:r>
          </a:p>
          <a:p>
            <a:pPr algn="l"/>
            <a:r>
              <a:rPr lang="en-US" sz="2000" dirty="0" smtClean="0">
                <a:solidFill>
                  <a:schemeClr val="tx1"/>
                </a:solidFill>
                <a:latin typeface="Consolas"/>
              </a:rPr>
              <a:t>    </a:t>
            </a:r>
            <a:r>
              <a:rPr lang="en-US" sz="2000" dirty="0" err="1" smtClean="0">
                <a:solidFill>
                  <a:schemeClr val="tx1"/>
                </a:solidFill>
                <a:latin typeface="Consolas"/>
              </a:rPr>
              <a:t>leesin</a:t>
            </a:r>
            <a:r>
              <a:rPr lang="en-US" sz="2000" dirty="0" smtClean="0">
                <a:solidFill>
                  <a:schemeClr val="tx1"/>
                </a:solidFill>
                <a:latin typeface="Consolas"/>
              </a:rPr>
              <a:t>(d);</a:t>
            </a:r>
          </a:p>
          <a:p>
            <a:pPr algn="l"/>
            <a:r>
              <a:rPr lang="en-US" sz="2000" dirty="0" smtClean="0">
                <a:solidFill>
                  <a:srgbClr val="008000"/>
                </a:solidFill>
                <a:latin typeface="Consolas"/>
              </a:rPr>
              <a:t>…</a:t>
            </a:r>
            <a:endParaRPr lang="en-US" sz="2000" dirty="0">
              <a:solidFill>
                <a:srgbClr val="008000"/>
              </a:solidFill>
              <a:latin typeface="Consolas"/>
            </a:endParaRPr>
          </a:p>
        </p:txBody>
      </p:sp>
      <p:sp>
        <p:nvSpPr>
          <p:cNvPr id="108549" name="Text Box 6"/>
          <p:cNvSpPr txBox="1">
            <a:spLocks noChangeArrowheads="1"/>
          </p:cNvSpPr>
          <p:nvPr/>
        </p:nvSpPr>
        <p:spPr bwMode="auto">
          <a:xfrm>
            <a:off x="3842469" y="4677099"/>
            <a:ext cx="4537149" cy="463846"/>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a:solidFill>
                  <a:schemeClr val="tx2"/>
                </a:solidFill>
                <a:latin typeface="+mn-lt"/>
              </a:rPr>
              <a:t>Er wordt niets ingelezen!</a:t>
            </a:r>
          </a:p>
        </p:txBody>
      </p:sp>
      <p:sp>
        <p:nvSpPr>
          <p:cNvPr id="1358855" name="Text Box 7"/>
          <p:cNvSpPr txBox="1">
            <a:spLocks noChangeArrowheads="1"/>
          </p:cNvSpPr>
          <p:nvPr/>
        </p:nvSpPr>
        <p:spPr bwMode="auto">
          <a:xfrm>
            <a:off x="3851275" y="5229225"/>
            <a:ext cx="4537149" cy="463846"/>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err="1">
                <a:latin typeface="Consolas"/>
              </a:rPr>
              <a:t>sizeof</a:t>
            </a:r>
            <a:r>
              <a:rPr lang="nl-NL" dirty="0">
                <a:solidFill>
                  <a:schemeClr val="tx1"/>
                </a:solidFill>
                <a:latin typeface="Consolas"/>
              </a:rPr>
              <a:t> a</a:t>
            </a:r>
            <a:r>
              <a:rPr lang="nl-NL" dirty="0">
                <a:solidFill>
                  <a:schemeClr val="tx1"/>
                </a:solidFill>
                <a:latin typeface="+mn-lt"/>
              </a:rPr>
              <a:t>  </a:t>
            </a:r>
            <a:r>
              <a:rPr lang="nl-NL" dirty="0" smtClean="0">
                <a:solidFill>
                  <a:schemeClr val="tx1"/>
                </a:solidFill>
                <a:latin typeface="+mn-lt"/>
              </a:rPr>
              <a:t>= </a:t>
            </a:r>
            <a:r>
              <a:rPr lang="nl-NL" dirty="0" err="1" smtClean="0">
                <a:solidFill>
                  <a:schemeClr val="tx1"/>
                </a:solidFill>
                <a:latin typeface="+mn-lt"/>
              </a:rPr>
              <a:t>size</a:t>
            </a:r>
            <a:r>
              <a:rPr lang="nl-NL" dirty="0" smtClean="0">
                <a:solidFill>
                  <a:schemeClr val="tx1"/>
                </a:solidFill>
                <a:latin typeface="+mn-lt"/>
              </a:rPr>
              <a:t> </a:t>
            </a:r>
            <a:r>
              <a:rPr lang="nl-NL" dirty="0">
                <a:solidFill>
                  <a:schemeClr val="tx1"/>
                </a:solidFill>
                <a:latin typeface="+mn-lt"/>
              </a:rPr>
              <a:t>of adres!</a:t>
            </a:r>
          </a:p>
        </p:txBody>
      </p:sp>
      <p:sp>
        <p:nvSpPr>
          <p:cNvPr id="9" name="Actieknop: Informatie 8">
            <a:hlinkClick r:id="rId3" action="ppaction://hlinksldjump" highlightClick="1"/>
          </p:cNvPr>
          <p:cNvSpPr/>
          <p:nvPr/>
        </p:nvSpPr>
        <p:spPr>
          <a:xfrm>
            <a:off x="4392000" y="6498000"/>
            <a:ext cx="360000" cy="360000"/>
          </a:xfrm>
          <a:prstGeom prst="actionButtonInformat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0" name="Rectangle 2"/>
          <p:cNvSpPr txBox="1">
            <a:spLocks noChangeArrowheads="1"/>
          </p:cNvSpPr>
          <p:nvPr/>
        </p:nvSpPr>
        <p:spPr>
          <a:xfrm>
            <a:off x="488156" y="274861"/>
            <a:ext cx="8229600" cy="777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b="1" kern="1200">
                <a:solidFill>
                  <a:schemeClr val="accent6">
                    <a:lumMod val="75000"/>
                  </a:schemeClr>
                </a:solidFill>
                <a:effectLst/>
                <a:latin typeface="+mj-lt"/>
                <a:ea typeface="+mj-ea"/>
                <a:cs typeface="+mj-cs"/>
              </a:defRPr>
            </a:lvl1pPr>
          </a:lstStyle>
          <a:p>
            <a:r>
              <a:rPr lang="nl-NL" dirty="0" smtClean="0"/>
              <a:t>Idee! </a:t>
            </a:r>
            <a:r>
              <a:rPr lang="nl-NL" dirty="0" smtClean="0">
                <a:solidFill>
                  <a:schemeClr val="tx2"/>
                </a:solidFill>
              </a:rPr>
              <a:t>WERKT NIET</a:t>
            </a:r>
          </a:p>
        </p:txBody>
      </p:sp>
      <p:sp>
        <p:nvSpPr>
          <p:cNvPr id="11" name="Text Box 6"/>
          <p:cNvSpPr txBox="1">
            <a:spLocks noChangeArrowheads="1"/>
          </p:cNvSpPr>
          <p:nvPr/>
        </p:nvSpPr>
        <p:spPr bwMode="auto">
          <a:xfrm>
            <a:off x="5724128" y="2348880"/>
            <a:ext cx="2449339" cy="463846"/>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smtClean="0">
                <a:solidFill>
                  <a:schemeClr val="accent1"/>
                </a:solidFill>
                <a:latin typeface="+mn-lt"/>
              </a:rPr>
              <a:t>Snap je waarom?</a:t>
            </a:r>
            <a:endParaRPr lang="nl-NL" dirty="0">
              <a:solidFill>
                <a:schemeClr val="accent1"/>
              </a:solidFill>
              <a:latin typeface="+mn-lt"/>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155</a:t>
            </a:fld>
            <a:endParaRPr lang="en-US" dirty="0"/>
          </a:p>
        </p:txBody>
      </p:sp>
    </p:spTree>
    <p:extLst>
      <p:ext uri="{BB962C8B-B14F-4D97-AF65-F5344CB8AC3E}">
        <p14:creationId xmlns:p14="http://schemas.microsoft.com/office/powerpoint/2010/main" val="17347601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88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85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 grpId="0" animBg="1"/>
      <p:bldP spid="1358855" grpId="0" animBg="1"/>
      <p:bldP spid="10" grpId="0"/>
      <p:bldP spid="11" grpId="0" animBg="1"/>
    </p:bldLst>
  </p:timing>
</p:sld>
</file>

<file path=ppt/slides/slide15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jdelijke aanduiding voor inhoud 7"/>
          <p:cNvSpPr>
            <a:spLocks noGrp="1"/>
          </p:cNvSpPr>
          <p:nvPr>
            <p:ph idx="15"/>
          </p:nvPr>
        </p:nvSpPr>
        <p:spPr/>
        <p:txBody>
          <a:bodyPr/>
          <a:lstStyle/>
          <a:p>
            <a:endParaRPr lang="nl-NL" dirty="0"/>
          </a:p>
        </p:txBody>
      </p:sp>
      <p:sp>
        <p:nvSpPr>
          <p:cNvPr id="9" name="Tijdelijke aanduiding voor inhoud 8"/>
          <p:cNvSpPr>
            <a:spLocks noGrp="1"/>
          </p:cNvSpPr>
          <p:nvPr>
            <p:ph idx="16"/>
          </p:nvPr>
        </p:nvSpPr>
        <p:spPr/>
        <p:txBody>
          <a:bodyPr/>
          <a:lstStyle/>
          <a:p>
            <a:endParaRPr lang="nl-NL" dirty="0"/>
          </a:p>
        </p:txBody>
      </p:sp>
      <p:sp>
        <p:nvSpPr>
          <p:cNvPr id="5" name="Titel 4"/>
          <p:cNvSpPr>
            <a:spLocks noGrp="1"/>
          </p:cNvSpPr>
          <p:nvPr>
            <p:ph type="title"/>
          </p:nvPr>
        </p:nvSpPr>
        <p:spPr/>
        <p:txBody>
          <a:bodyPr/>
          <a:lstStyle/>
          <a:p>
            <a:r>
              <a:rPr lang="en-US" dirty="0" smtClean="0"/>
              <a:t>Operator </a:t>
            </a:r>
            <a:r>
              <a:rPr lang="en-US" dirty="0" err="1" smtClean="0">
                <a:solidFill>
                  <a:schemeClr val="accent1"/>
                </a:solidFill>
              </a:rPr>
              <a:t>sizeof</a:t>
            </a:r>
            <a:r>
              <a:rPr lang="en-US" dirty="0" smtClean="0"/>
              <a:t> in </a:t>
            </a:r>
            <a:r>
              <a:rPr lang="en-US" dirty="0" err="1" smtClean="0"/>
              <a:t>een</a:t>
            </a:r>
            <a:r>
              <a:rPr lang="en-US" dirty="0" smtClean="0"/>
              <a:t> </a:t>
            </a:r>
            <a:r>
              <a:rPr lang="en-US" dirty="0" err="1" smtClean="0"/>
              <a:t>functie</a:t>
            </a:r>
            <a:endParaRPr lang="nl-NL" dirty="0"/>
          </a:p>
        </p:txBody>
      </p:sp>
      <p:sp>
        <p:nvSpPr>
          <p:cNvPr id="7" name="Tijdelijke aanduiding voor inhoud 6"/>
          <p:cNvSpPr>
            <a:spLocks noGrp="1"/>
          </p:cNvSpPr>
          <p:nvPr>
            <p:ph idx="14"/>
          </p:nvPr>
        </p:nvSpPr>
        <p:spPr>
          <a:xfrm>
            <a:off x="1394768" y="5013176"/>
            <a:ext cx="7292032" cy="1512168"/>
          </a:xfrm>
        </p:spPr>
        <p:txBody>
          <a:bodyPr>
            <a:normAutofit fontScale="77500" lnSpcReduction="20000"/>
          </a:bodyPr>
          <a:lstStyle/>
          <a:p>
            <a:r>
              <a:rPr lang="en-US" dirty="0"/>
              <a:t>size array: 40</a:t>
            </a:r>
          </a:p>
          <a:p>
            <a:r>
              <a:rPr lang="en-US" dirty="0"/>
              <a:t>size element array: 8</a:t>
            </a:r>
          </a:p>
          <a:p>
            <a:endParaRPr lang="en-US" dirty="0"/>
          </a:p>
          <a:p>
            <a:r>
              <a:rPr lang="en-US" dirty="0"/>
              <a:t>IN EEN FUNCTIE -&gt; size array: 4</a:t>
            </a:r>
          </a:p>
          <a:p>
            <a:r>
              <a:rPr lang="en-US" dirty="0"/>
              <a:t>IN EEN FUNCTIE -&gt; size element array: 8</a:t>
            </a:r>
          </a:p>
          <a:p>
            <a:endParaRPr lang="en-US" dirty="0"/>
          </a:p>
          <a:p>
            <a:r>
              <a:rPr lang="en-US" dirty="0" err="1"/>
              <a:t>aantal</a:t>
            </a:r>
            <a:r>
              <a:rPr lang="en-US" dirty="0"/>
              <a:t> </a:t>
            </a:r>
            <a:r>
              <a:rPr lang="en-US" dirty="0" err="1"/>
              <a:t>elementen</a:t>
            </a:r>
            <a:r>
              <a:rPr lang="en-US" dirty="0"/>
              <a:t> array: 0</a:t>
            </a:r>
          </a:p>
          <a:p>
            <a:r>
              <a:rPr lang="en-US" dirty="0" err="1"/>
              <a:t>aantal</a:t>
            </a:r>
            <a:r>
              <a:rPr lang="en-US" dirty="0"/>
              <a:t> </a:t>
            </a:r>
            <a:r>
              <a:rPr lang="en-US" dirty="0" err="1"/>
              <a:t>elementen</a:t>
            </a:r>
            <a:r>
              <a:rPr lang="en-US" dirty="0"/>
              <a:t> array: 5</a:t>
            </a:r>
            <a:endParaRPr lang="nl-NL" dirty="0"/>
          </a:p>
        </p:txBody>
      </p:sp>
      <p:sp>
        <p:nvSpPr>
          <p:cNvPr id="6" name="Tijdelijke aanduiding voor inhoud 5"/>
          <p:cNvSpPr>
            <a:spLocks noGrp="1"/>
          </p:cNvSpPr>
          <p:nvPr>
            <p:ph idx="13"/>
          </p:nvPr>
        </p:nvSpPr>
        <p:spPr>
          <a:xfrm>
            <a:off x="1394768" y="1248643"/>
            <a:ext cx="7292032" cy="3568402"/>
          </a:xfrm>
        </p:spPr>
        <p:txBody>
          <a:bodyPr>
            <a:normAutofit/>
          </a:bodyPr>
          <a:lstStyle/>
          <a:p>
            <a:r>
              <a:rPr lang="nl-NL" sz="1400" dirty="0" smtClean="0">
                <a:solidFill>
                  <a:srgbClr val="0000FF"/>
                </a:solidFill>
                <a:highlight>
                  <a:srgbClr val="FFFFFF"/>
                </a:highlight>
              </a:rPr>
              <a:t>int</a:t>
            </a:r>
            <a:r>
              <a:rPr lang="nl-NL" sz="1400" dirty="0" smtClean="0">
                <a:solidFill>
                  <a:srgbClr val="000000"/>
                </a:solidFill>
                <a:highlight>
                  <a:srgbClr val="FFFFFF"/>
                </a:highlight>
              </a:rPr>
              <a:t> </a:t>
            </a:r>
            <a:r>
              <a:rPr lang="nl-NL" sz="1400" dirty="0" err="1">
                <a:solidFill>
                  <a:srgbClr val="000000"/>
                </a:solidFill>
                <a:highlight>
                  <a:srgbClr val="FFFFFF"/>
                </a:highlight>
              </a:rPr>
              <a:t>geefAantalElementenArray</a:t>
            </a:r>
            <a:r>
              <a:rPr lang="nl-NL" sz="1400" dirty="0">
                <a:solidFill>
                  <a:srgbClr val="000000"/>
                </a:solidFill>
                <a:highlight>
                  <a:srgbClr val="FFFFFF"/>
                </a:highlight>
              </a:rPr>
              <a:t>(</a:t>
            </a:r>
            <a:r>
              <a:rPr lang="nl-NL" sz="1400" dirty="0">
                <a:solidFill>
                  <a:srgbClr val="0000FF"/>
                </a:solidFill>
                <a:highlight>
                  <a:srgbClr val="FFFFFF"/>
                </a:highlight>
              </a:rPr>
              <a:t>double</a:t>
            </a:r>
            <a:r>
              <a:rPr lang="nl-NL" sz="1400" dirty="0">
                <a:solidFill>
                  <a:srgbClr val="000000"/>
                </a:solidFill>
                <a:highlight>
                  <a:srgbClr val="FFFFFF"/>
                </a:highlight>
              </a:rPr>
              <a:t> </a:t>
            </a:r>
            <a:r>
              <a:rPr lang="nl-NL" sz="1400" dirty="0">
                <a:solidFill>
                  <a:srgbClr val="808080"/>
                </a:solidFill>
                <a:highlight>
                  <a:srgbClr val="FFFFFF"/>
                </a:highlight>
              </a:rPr>
              <a:t>a</a:t>
            </a:r>
            <a:r>
              <a:rPr lang="nl-NL" sz="1400" dirty="0">
                <a:solidFill>
                  <a:srgbClr val="000000"/>
                </a:solidFill>
                <a:highlight>
                  <a:srgbClr val="FFFFFF"/>
                </a:highlight>
              </a:rPr>
              <a:t>[]) </a:t>
            </a:r>
            <a:r>
              <a:rPr lang="nl-NL" sz="1400" dirty="0" smtClean="0">
                <a:solidFill>
                  <a:srgbClr val="000000"/>
                </a:solidFill>
                <a:highlight>
                  <a:srgbClr val="FFFFFF"/>
                </a:highlight>
              </a:rPr>
              <a:t>{</a:t>
            </a:r>
            <a:endParaRPr lang="nl-NL" sz="1400" dirty="0">
              <a:solidFill>
                <a:srgbClr val="000000"/>
              </a:solidFill>
              <a:highlight>
                <a:srgbClr val="FFFFFF"/>
              </a:highlight>
            </a:endParaRPr>
          </a:p>
          <a:p>
            <a:r>
              <a:rPr lang="en-US" sz="1400" dirty="0">
                <a:solidFill>
                  <a:srgbClr val="000000"/>
                </a:solidFill>
                <a:highlight>
                  <a:srgbClr val="FFFFFF"/>
                </a:highlight>
              </a:rPr>
              <a:t>  </a:t>
            </a:r>
            <a:r>
              <a:rPr lang="en-US" sz="1400" dirty="0" err="1">
                <a:solidFill>
                  <a:srgbClr val="000000"/>
                </a:solidFill>
                <a:highlight>
                  <a:srgbClr val="FFFFFF"/>
                </a:highlight>
              </a:rPr>
              <a:t>printf</a:t>
            </a:r>
            <a:r>
              <a:rPr lang="en-US" sz="1400" dirty="0">
                <a:solidFill>
                  <a:srgbClr val="000000"/>
                </a:solidFill>
                <a:highlight>
                  <a:srgbClr val="FFFFFF"/>
                </a:highlight>
              </a:rPr>
              <a:t>(</a:t>
            </a:r>
            <a:r>
              <a:rPr lang="en-US" sz="1400" dirty="0">
                <a:solidFill>
                  <a:srgbClr val="A31515"/>
                </a:solidFill>
                <a:highlight>
                  <a:srgbClr val="FFFFFF"/>
                </a:highlight>
              </a:rPr>
              <a:t>"IN EEN FUNCTIE -&gt; size array: %d\n"</a:t>
            </a:r>
            <a:r>
              <a:rPr lang="en-US" sz="1400" dirty="0">
                <a:solidFill>
                  <a:srgbClr val="000000"/>
                </a:solidFill>
                <a:highlight>
                  <a:srgbClr val="FFFFFF"/>
                </a:highlight>
              </a:rPr>
              <a:t>,</a:t>
            </a:r>
            <a:r>
              <a:rPr lang="en-US" sz="1400" dirty="0" err="1">
                <a:solidFill>
                  <a:srgbClr val="0000FF"/>
                </a:solidFill>
                <a:highlight>
                  <a:srgbClr val="FFFFFF"/>
                </a:highlight>
              </a:rPr>
              <a:t>sizeof</a:t>
            </a:r>
            <a:r>
              <a:rPr lang="en-US" sz="1400" dirty="0">
                <a:solidFill>
                  <a:srgbClr val="000000"/>
                </a:solidFill>
                <a:highlight>
                  <a:srgbClr val="FFFFFF"/>
                </a:highlight>
              </a:rPr>
              <a:t> </a:t>
            </a:r>
            <a:r>
              <a:rPr lang="en-US" sz="1400" dirty="0">
                <a:solidFill>
                  <a:srgbClr val="808080"/>
                </a:solidFill>
                <a:highlight>
                  <a:srgbClr val="FFFFFF"/>
                </a:highlight>
              </a:rPr>
              <a:t>a</a:t>
            </a:r>
            <a:r>
              <a:rPr lang="en-US" sz="1400" dirty="0">
                <a:solidFill>
                  <a:srgbClr val="000000"/>
                </a:solidFill>
                <a:highlight>
                  <a:srgbClr val="FFFFFF"/>
                </a:highlight>
              </a:rPr>
              <a:t>);</a:t>
            </a:r>
          </a:p>
          <a:p>
            <a:r>
              <a:rPr lang="nl-NL" sz="1400" dirty="0">
                <a:solidFill>
                  <a:srgbClr val="000000"/>
                </a:solidFill>
                <a:highlight>
                  <a:srgbClr val="FFFFFF"/>
                </a:highlight>
              </a:rPr>
              <a:t>  </a:t>
            </a:r>
            <a:r>
              <a:rPr lang="nl-NL" sz="1400" dirty="0" err="1">
                <a:solidFill>
                  <a:srgbClr val="000000"/>
                </a:solidFill>
                <a:highlight>
                  <a:srgbClr val="FFFFFF"/>
                </a:highlight>
              </a:rPr>
              <a:t>printf</a:t>
            </a:r>
            <a:r>
              <a:rPr lang="nl-NL" sz="1400" dirty="0">
                <a:solidFill>
                  <a:srgbClr val="000000"/>
                </a:solidFill>
                <a:highlight>
                  <a:srgbClr val="FFFFFF"/>
                </a:highlight>
              </a:rPr>
              <a:t>(</a:t>
            </a:r>
            <a:r>
              <a:rPr lang="nl-NL" sz="1400" dirty="0">
                <a:solidFill>
                  <a:srgbClr val="A31515"/>
                </a:solidFill>
                <a:highlight>
                  <a:srgbClr val="FFFFFF"/>
                </a:highlight>
              </a:rPr>
              <a:t>"IN EEN FUNCTIE -&gt; </a:t>
            </a:r>
            <a:r>
              <a:rPr lang="nl-NL" sz="1400" dirty="0" err="1">
                <a:solidFill>
                  <a:srgbClr val="A31515"/>
                </a:solidFill>
                <a:highlight>
                  <a:srgbClr val="FFFFFF"/>
                </a:highlight>
              </a:rPr>
              <a:t>size</a:t>
            </a:r>
            <a:r>
              <a:rPr lang="nl-NL" sz="1400" dirty="0">
                <a:solidFill>
                  <a:srgbClr val="A31515"/>
                </a:solidFill>
                <a:highlight>
                  <a:srgbClr val="FFFFFF"/>
                </a:highlight>
              </a:rPr>
              <a:t> element array: %d\n\n"</a:t>
            </a:r>
            <a:r>
              <a:rPr lang="nl-NL" sz="1400" dirty="0">
                <a:solidFill>
                  <a:srgbClr val="000000"/>
                </a:solidFill>
                <a:highlight>
                  <a:srgbClr val="FFFFFF"/>
                </a:highlight>
              </a:rPr>
              <a:t>,</a:t>
            </a:r>
            <a:r>
              <a:rPr lang="nl-NL" sz="1400" dirty="0" err="1">
                <a:solidFill>
                  <a:srgbClr val="0000FF"/>
                </a:solidFill>
                <a:highlight>
                  <a:srgbClr val="FFFFFF"/>
                </a:highlight>
              </a:rPr>
              <a:t>sizeof</a:t>
            </a:r>
            <a:r>
              <a:rPr lang="nl-NL" sz="1400" dirty="0">
                <a:solidFill>
                  <a:srgbClr val="000000"/>
                </a:solidFill>
                <a:highlight>
                  <a:srgbClr val="FFFFFF"/>
                </a:highlight>
              </a:rPr>
              <a:t> </a:t>
            </a:r>
            <a:r>
              <a:rPr lang="nl-NL" sz="1400" dirty="0">
                <a:solidFill>
                  <a:srgbClr val="808080"/>
                </a:solidFill>
                <a:highlight>
                  <a:srgbClr val="FFFFFF"/>
                </a:highlight>
              </a:rPr>
              <a:t>a</a:t>
            </a:r>
            <a:r>
              <a:rPr lang="nl-NL" sz="1400" dirty="0">
                <a:solidFill>
                  <a:srgbClr val="000000"/>
                </a:solidFill>
                <a:highlight>
                  <a:srgbClr val="FFFFFF"/>
                </a:highlight>
              </a:rPr>
              <a:t>[0]);</a:t>
            </a:r>
          </a:p>
          <a:p>
            <a:r>
              <a:rPr lang="nl-NL" sz="1400" dirty="0">
                <a:solidFill>
                  <a:srgbClr val="000000"/>
                </a:solidFill>
                <a:highlight>
                  <a:srgbClr val="FFFFFF"/>
                </a:highlight>
              </a:rPr>
              <a:t> </a:t>
            </a:r>
            <a:r>
              <a:rPr lang="nl-NL" sz="1400" dirty="0" smtClean="0">
                <a:solidFill>
                  <a:srgbClr val="000000"/>
                </a:solidFill>
                <a:highlight>
                  <a:srgbClr val="FFFFFF"/>
                </a:highlight>
              </a:rPr>
              <a:t> </a:t>
            </a:r>
            <a:r>
              <a:rPr lang="en-US" sz="1400" dirty="0" smtClean="0">
                <a:solidFill>
                  <a:srgbClr val="0000FF"/>
                </a:solidFill>
                <a:highlight>
                  <a:srgbClr val="FFFFFF"/>
                </a:highlight>
              </a:rPr>
              <a:t>return</a:t>
            </a:r>
            <a:r>
              <a:rPr lang="en-US" sz="1400" dirty="0" smtClean="0">
                <a:solidFill>
                  <a:srgbClr val="000000"/>
                </a:solidFill>
                <a:highlight>
                  <a:srgbClr val="FFFFFF"/>
                </a:highlight>
              </a:rPr>
              <a:t> </a:t>
            </a:r>
            <a:r>
              <a:rPr lang="en-US" sz="1400" dirty="0" err="1">
                <a:solidFill>
                  <a:srgbClr val="0000FF"/>
                </a:solidFill>
                <a:highlight>
                  <a:srgbClr val="FFFFFF"/>
                </a:highlight>
              </a:rPr>
              <a:t>sizeof</a:t>
            </a:r>
            <a:r>
              <a:rPr lang="en-US" sz="1400" dirty="0">
                <a:solidFill>
                  <a:srgbClr val="000000"/>
                </a:solidFill>
                <a:highlight>
                  <a:srgbClr val="FFFFFF"/>
                </a:highlight>
              </a:rPr>
              <a:t> </a:t>
            </a:r>
            <a:r>
              <a:rPr lang="en-US" sz="1400" dirty="0">
                <a:solidFill>
                  <a:srgbClr val="808080"/>
                </a:solidFill>
                <a:highlight>
                  <a:srgbClr val="FFFFFF"/>
                </a:highlight>
              </a:rPr>
              <a:t>a</a:t>
            </a:r>
            <a:r>
              <a:rPr lang="en-US" sz="1400" dirty="0">
                <a:solidFill>
                  <a:srgbClr val="000000"/>
                </a:solidFill>
                <a:highlight>
                  <a:srgbClr val="FFFFFF"/>
                </a:highlight>
              </a:rPr>
              <a:t> / </a:t>
            </a:r>
            <a:r>
              <a:rPr lang="en-US" sz="1400" dirty="0" err="1">
                <a:solidFill>
                  <a:srgbClr val="0000FF"/>
                </a:solidFill>
                <a:highlight>
                  <a:srgbClr val="FFFFFF"/>
                </a:highlight>
              </a:rPr>
              <a:t>sizeof</a:t>
            </a:r>
            <a:r>
              <a:rPr lang="en-US" sz="1400" dirty="0">
                <a:solidFill>
                  <a:srgbClr val="000000"/>
                </a:solidFill>
                <a:highlight>
                  <a:srgbClr val="FFFFFF"/>
                </a:highlight>
              </a:rPr>
              <a:t> </a:t>
            </a:r>
            <a:r>
              <a:rPr lang="en-US" sz="1400" dirty="0">
                <a:solidFill>
                  <a:srgbClr val="808080"/>
                </a:solidFill>
                <a:highlight>
                  <a:srgbClr val="FFFFFF"/>
                </a:highlight>
              </a:rPr>
              <a:t>a</a:t>
            </a:r>
            <a:r>
              <a:rPr lang="en-US" sz="1400" dirty="0">
                <a:solidFill>
                  <a:srgbClr val="000000"/>
                </a:solidFill>
                <a:highlight>
                  <a:srgbClr val="FFFFFF"/>
                </a:highlight>
              </a:rPr>
              <a:t>[0];</a:t>
            </a:r>
          </a:p>
          <a:p>
            <a:r>
              <a:rPr lang="nl-NL" sz="1400" dirty="0">
                <a:solidFill>
                  <a:srgbClr val="000000"/>
                </a:solidFill>
                <a:highlight>
                  <a:srgbClr val="FFFFFF"/>
                </a:highlight>
              </a:rPr>
              <a:t>}</a:t>
            </a:r>
          </a:p>
          <a:p>
            <a:endParaRPr lang="nl-NL" sz="1400" dirty="0">
              <a:solidFill>
                <a:srgbClr val="000000"/>
              </a:solidFill>
              <a:highlight>
                <a:srgbClr val="FFFFFF"/>
              </a:highlight>
            </a:endParaRPr>
          </a:p>
          <a:p>
            <a:r>
              <a:rPr lang="nl-NL" sz="1400" dirty="0">
                <a:solidFill>
                  <a:srgbClr val="0000FF"/>
                </a:solidFill>
                <a:highlight>
                  <a:srgbClr val="FFFFFF"/>
                </a:highlight>
              </a:rPr>
              <a:t>int</a:t>
            </a:r>
            <a:r>
              <a:rPr lang="nl-NL" sz="1400" dirty="0">
                <a:solidFill>
                  <a:srgbClr val="000000"/>
                </a:solidFill>
                <a:highlight>
                  <a:srgbClr val="FFFFFF"/>
                </a:highlight>
              </a:rPr>
              <a:t> </a:t>
            </a:r>
            <a:r>
              <a:rPr lang="nl-NL" sz="1400" dirty="0" err="1">
                <a:solidFill>
                  <a:srgbClr val="000000"/>
                </a:solidFill>
                <a:highlight>
                  <a:srgbClr val="FFFFFF"/>
                </a:highlight>
              </a:rPr>
              <a:t>main</a:t>
            </a:r>
            <a:r>
              <a:rPr lang="nl-NL" sz="1400" dirty="0">
                <a:solidFill>
                  <a:srgbClr val="000000"/>
                </a:solidFill>
                <a:highlight>
                  <a:srgbClr val="FFFFFF"/>
                </a:highlight>
              </a:rPr>
              <a:t>(</a:t>
            </a:r>
            <a:r>
              <a:rPr lang="nl-NL" sz="1400" dirty="0" err="1">
                <a:solidFill>
                  <a:srgbClr val="0000FF"/>
                </a:solidFill>
                <a:highlight>
                  <a:srgbClr val="FFFFFF"/>
                </a:highlight>
              </a:rPr>
              <a:t>void</a:t>
            </a:r>
            <a:r>
              <a:rPr lang="nl-NL" sz="1400" dirty="0">
                <a:solidFill>
                  <a:srgbClr val="000000"/>
                </a:solidFill>
                <a:highlight>
                  <a:srgbClr val="FFFFFF"/>
                </a:highlight>
              </a:rPr>
              <a:t>) {</a:t>
            </a:r>
          </a:p>
          <a:p>
            <a:r>
              <a:rPr lang="nl-NL" sz="1400" dirty="0">
                <a:solidFill>
                  <a:srgbClr val="000000"/>
                </a:solidFill>
                <a:highlight>
                  <a:srgbClr val="FFFFFF"/>
                </a:highlight>
              </a:rPr>
              <a:t>  </a:t>
            </a:r>
            <a:r>
              <a:rPr lang="nl-NL" sz="1400" dirty="0">
                <a:solidFill>
                  <a:srgbClr val="0000FF"/>
                </a:solidFill>
                <a:highlight>
                  <a:srgbClr val="FFFFFF"/>
                </a:highlight>
              </a:rPr>
              <a:t>double</a:t>
            </a:r>
            <a:r>
              <a:rPr lang="nl-NL" sz="1400" dirty="0">
                <a:solidFill>
                  <a:srgbClr val="000000"/>
                </a:solidFill>
                <a:highlight>
                  <a:srgbClr val="FFFFFF"/>
                </a:highlight>
              </a:rPr>
              <a:t> d[5] = {0</a:t>
            </a:r>
            <a:r>
              <a:rPr lang="nl-NL" sz="1400" dirty="0" smtClean="0">
                <a:solidFill>
                  <a:srgbClr val="000000"/>
                </a:solidFill>
                <a:highlight>
                  <a:srgbClr val="FFFFFF"/>
                </a:highlight>
              </a:rPr>
              <a:t>};</a:t>
            </a:r>
            <a:endParaRPr lang="nl-NL" sz="1400" dirty="0">
              <a:solidFill>
                <a:srgbClr val="000000"/>
              </a:solidFill>
              <a:highlight>
                <a:srgbClr val="FFFFFF"/>
              </a:highlight>
            </a:endParaRPr>
          </a:p>
          <a:p>
            <a:r>
              <a:rPr lang="en-US" sz="1400" dirty="0">
                <a:solidFill>
                  <a:srgbClr val="000000"/>
                </a:solidFill>
                <a:highlight>
                  <a:srgbClr val="FFFFFF"/>
                </a:highlight>
              </a:rPr>
              <a:t>  </a:t>
            </a:r>
            <a:r>
              <a:rPr lang="en-US" sz="1400" dirty="0" err="1">
                <a:solidFill>
                  <a:srgbClr val="000000"/>
                </a:solidFill>
                <a:highlight>
                  <a:srgbClr val="FFFFFF"/>
                </a:highlight>
              </a:rPr>
              <a:t>printf</a:t>
            </a:r>
            <a:r>
              <a:rPr lang="en-US" sz="1400" dirty="0">
                <a:solidFill>
                  <a:srgbClr val="000000"/>
                </a:solidFill>
                <a:highlight>
                  <a:srgbClr val="FFFFFF"/>
                </a:highlight>
              </a:rPr>
              <a:t>(</a:t>
            </a:r>
            <a:r>
              <a:rPr lang="en-US" sz="1400" dirty="0">
                <a:solidFill>
                  <a:srgbClr val="A31515"/>
                </a:solidFill>
                <a:highlight>
                  <a:srgbClr val="FFFFFF"/>
                </a:highlight>
              </a:rPr>
              <a:t>"size array: %d\n"</a:t>
            </a:r>
            <a:r>
              <a:rPr lang="en-US" sz="1400" dirty="0">
                <a:solidFill>
                  <a:srgbClr val="000000"/>
                </a:solidFill>
                <a:highlight>
                  <a:srgbClr val="FFFFFF"/>
                </a:highlight>
              </a:rPr>
              <a:t>,</a:t>
            </a:r>
            <a:r>
              <a:rPr lang="en-US" sz="1400" dirty="0" err="1">
                <a:solidFill>
                  <a:srgbClr val="0000FF"/>
                </a:solidFill>
                <a:highlight>
                  <a:srgbClr val="FFFFFF"/>
                </a:highlight>
              </a:rPr>
              <a:t>sizeof</a:t>
            </a:r>
            <a:r>
              <a:rPr lang="en-US" sz="1400" dirty="0">
                <a:solidFill>
                  <a:srgbClr val="000000"/>
                </a:solidFill>
                <a:highlight>
                  <a:srgbClr val="FFFFFF"/>
                </a:highlight>
              </a:rPr>
              <a:t> d);</a:t>
            </a:r>
          </a:p>
          <a:p>
            <a:r>
              <a:rPr lang="en-US" sz="1400" dirty="0">
                <a:solidFill>
                  <a:srgbClr val="000000"/>
                </a:solidFill>
                <a:highlight>
                  <a:srgbClr val="FFFFFF"/>
                </a:highlight>
              </a:rPr>
              <a:t>  </a:t>
            </a:r>
            <a:r>
              <a:rPr lang="en-US" sz="1400" dirty="0" err="1">
                <a:solidFill>
                  <a:srgbClr val="000000"/>
                </a:solidFill>
                <a:highlight>
                  <a:srgbClr val="FFFFFF"/>
                </a:highlight>
              </a:rPr>
              <a:t>printf</a:t>
            </a:r>
            <a:r>
              <a:rPr lang="en-US" sz="1400" dirty="0">
                <a:solidFill>
                  <a:srgbClr val="000000"/>
                </a:solidFill>
                <a:highlight>
                  <a:srgbClr val="FFFFFF"/>
                </a:highlight>
              </a:rPr>
              <a:t>(</a:t>
            </a:r>
            <a:r>
              <a:rPr lang="en-US" sz="1400" dirty="0">
                <a:solidFill>
                  <a:srgbClr val="A31515"/>
                </a:solidFill>
                <a:highlight>
                  <a:srgbClr val="FFFFFF"/>
                </a:highlight>
              </a:rPr>
              <a:t>"size element array: %d\n\n"</a:t>
            </a:r>
            <a:r>
              <a:rPr lang="en-US" sz="1400" dirty="0">
                <a:solidFill>
                  <a:srgbClr val="000000"/>
                </a:solidFill>
                <a:highlight>
                  <a:srgbClr val="FFFFFF"/>
                </a:highlight>
              </a:rPr>
              <a:t>,</a:t>
            </a:r>
            <a:r>
              <a:rPr lang="en-US" sz="1400" dirty="0" err="1">
                <a:solidFill>
                  <a:srgbClr val="0000FF"/>
                </a:solidFill>
                <a:highlight>
                  <a:srgbClr val="FFFFFF"/>
                </a:highlight>
              </a:rPr>
              <a:t>sizeof</a:t>
            </a:r>
            <a:r>
              <a:rPr lang="en-US" sz="1400" dirty="0">
                <a:solidFill>
                  <a:srgbClr val="000000"/>
                </a:solidFill>
                <a:highlight>
                  <a:srgbClr val="FFFFFF"/>
                </a:highlight>
              </a:rPr>
              <a:t> d[0</a:t>
            </a:r>
            <a:r>
              <a:rPr lang="en-US" sz="1400" dirty="0" smtClean="0">
                <a:solidFill>
                  <a:srgbClr val="000000"/>
                </a:solidFill>
                <a:highlight>
                  <a:srgbClr val="FFFFFF"/>
                </a:highlight>
              </a:rPr>
              <a:t>]);</a:t>
            </a:r>
            <a:endParaRPr lang="nl-NL" sz="1400" dirty="0">
              <a:solidFill>
                <a:srgbClr val="000000"/>
              </a:solidFill>
              <a:highlight>
                <a:srgbClr val="FFFFFF"/>
              </a:highlight>
            </a:endParaRPr>
          </a:p>
          <a:p>
            <a:r>
              <a:rPr lang="nl-NL" sz="1400" dirty="0">
                <a:solidFill>
                  <a:srgbClr val="000000"/>
                </a:solidFill>
                <a:highlight>
                  <a:srgbClr val="FFFFFF"/>
                </a:highlight>
              </a:rPr>
              <a:t>  </a:t>
            </a:r>
            <a:r>
              <a:rPr lang="nl-NL" sz="1400" dirty="0" err="1">
                <a:solidFill>
                  <a:srgbClr val="000000"/>
                </a:solidFill>
                <a:highlight>
                  <a:srgbClr val="FFFFFF"/>
                </a:highlight>
              </a:rPr>
              <a:t>printf</a:t>
            </a:r>
            <a:r>
              <a:rPr lang="nl-NL" sz="1400" dirty="0">
                <a:solidFill>
                  <a:srgbClr val="000000"/>
                </a:solidFill>
                <a:highlight>
                  <a:srgbClr val="FFFFFF"/>
                </a:highlight>
              </a:rPr>
              <a:t>(</a:t>
            </a:r>
            <a:r>
              <a:rPr lang="nl-NL" sz="1400" dirty="0">
                <a:solidFill>
                  <a:srgbClr val="A31515"/>
                </a:solidFill>
                <a:highlight>
                  <a:srgbClr val="FFFFFF"/>
                </a:highlight>
              </a:rPr>
              <a:t>"aantal elementen array: %d\n"</a:t>
            </a:r>
            <a:r>
              <a:rPr lang="nl-NL" sz="1400" dirty="0">
                <a:solidFill>
                  <a:srgbClr val="000000"/>
                </a:solidFill>
                <a:highlight>
                  <a:srgbClr val="FFFFFF"/>
                </a:highlight>
              </a:rPr>
              <a:t>,</a:t>
            </a:r>
            <a:r>
              <a:rPr lang="nl-NL" sz="1400" dirty="0" err="1">
                <a:solidFill>
                  <a:srgbClr val="000000"/>
                </a:solidFill>
                <a:highlight>
                  <a:srgbClr val="FFFFFF"/>
                </a:highlight>
              </a:rPr>
              <a:t>geefAantalElementenArray</a:t>
            </a:r>
            <a:r>
              <a:rPr lang="nl-NL" sz="1400" dirty="0">
                <a:solidFill>
                  <a:srgbClr val="000000"/>
                </a:solidFill>
                <a:highlight>
                  <a:srgbClr val="FFFFFF"/>
                </a:highlight>
              </a:rPr>
              <a:t>(d));</a:t>
            </a:r>
          </a:p>
          <a:p>
            <a:r>
              <a:rPr lang="en-US" sz="1400" dirty="0">
                <a:solidFill>
                  <a:srgbClr val="000000"/>
                </a:solidFill>
                <a:highlight>
                  <a:srgbClr val="FFFFFF"/>
                </a:highlight>
              </a:rPr>
              <a:t>  </a:t>
            </a:r>
            <a:r>
              <a:rPr lang="en-US" sz="1400" dirty="0" err="1">
                <a:solidFill>
                  <a:srgbClr val="000000"/>
                </a:solidFill>
                <a:highlight>
                  <a:srgbClr val="FFFFFF"/>
                </a:highlight>
              </a:rPr>
              <a:t>printf</a:t>
            </a:r>
            <a:r>
              <a:rPr lang="en-US" sz="1400" dirty="0">
                <a:solidFill>
                  <a:srgbClr val="000000"/>
                </a:solidFill>
                <a:highlight>
                  <a:srgbClr val="FFFFFF"/>
                </a:highlight>
              </a:rPr>
              <a:t>(</a:t>
            </a:r>
            <a:r>
              <a:rPr lang="en-US" sz="1400" dirty="0">
                <a:solidFill>
                  <a:srgbClr val="A31515"/>
                </a:solidFill>
                <a:highlight>
                  <a:srgbClr val="FFFFFF"/>
                </a:highlight>
              </a:rPr>
              <a:t>"</a:t>
            </a:r>
            <a:r>
              <a:rPr lang="en-US" sz="1400" dirty="0" err="1">
                <a:solidFill>
                  <a:srgbClr val="A31515"/>
                </a:solidFill>
                <a:highlight>
                  <a:srgbClr val="FFFFFF"/>
                </a:highlight>
              </a:rPr>
              <a:t>aantal</a:t>
            </a:r>
            <a:r>
              <a:rPr lang="en-US" sz="1400" dirty="0">
                <a:solidFill>
                  <a:srgbClr val="A31515"/>
                </a:solidFill>
                <a:highlight>
                  <a:srgbClr val="FFFFFF"/>
                </a:highlight>
              </a:rPr>
              <a:t> </a:t>
            </a:r>
            <a:r>
              <a:rPr lang="en-US" sz="1400" dirty="0" err="1">
                <a:solidFill>
                  <a:srgbClr val="A31515"/>
                </a:solidFill>
                <a:highlight>
                  <a:srgbClr val="FFFFFF"/>
                </a:highlight>
              </a:rPr>
              <a:t>elementen</a:t>
            </a:r>
            <a:r>
              <a:rPr lang="en-US" sz="1400" dirty="0">
                <a:solidFill>
                  <a:srgbClr val="A31515"/>
                </a:solidFill>
                <a:highlight>
                  <a:srgbClr val="FFFFFF"/>
                </a:highlight>
              </a:rPr>
              <a:t> array: %d"</a:t>
            </a:r>
            <a:r>
              <a:rPr lang="en-US" sz="1400" dirty="0">
                <a:solidFill>
                  <a:srgbClr val="000000"/>
                </a:solidFill>
                <a:highlight>
                  <a:srgbClr val="FFFFFF"/>
                </a:highlight>
              </a:rPr>
              <a:t>,</a:t>
            </a:r>
            <a:r>
              <a:rPr lang="en-US" sz="1400" dirty="0" err="1">
                <a:solidFill>
                  <a:srgbClr val="0000FF"/>
                </a:solidFill>
                <a:highlight>
                  <a:srgbClr val="FFFFFF"/>
                </a:highlight>
              </a:rPr>
              <a:t>sizeof</a:t>
            </a:r>
            <a:r>
              <a:rPr lang="en-US" sz="1400" dirty="0">
                <a:solidFill>
                  <a:srgbClr val="000000"/>
                </a:solidFill>
                <a:highlight>
                  <a:srgbClr val="FFFFFF"/>
                </a:highlight>
              </a:rPr>
              <a:t> d / </a:t>
            </a:r>
            <a:r>
              <a:rPr lang="en-US" sz="1400" dirty="0" err="1">
                <a:solidFill>
                  <a:srgbClr val="0000FF"/>
                </a:solidFill>
                <a:highlight>
                  <a:srgbClr val="FFFFFF"/>
                </a:highlight>
              </a:rPr>
              <a:t>sizeof</a:t>
            </a:r>
            <a:r>
              <a:rPr lang="en-US" sz="1400" dirty="0">
                <a:solidFill>
                  <a:srgbClr val="000000"/>
                </a:solidFill>
                <a:highlight>
                  <a:srgbClr val="FFFFFF"/>
                </a:highlight>
              </a:rPr>
              <a:t> d[0]);</a:t>
            </a:r>
          </a:p>
          <a:p>
            <a:r>
              <a:rPr lang="nl-NL" sz="1400" dirty="0">
                <a:solidFill>
                  <a:srgbClr val="000000"/>
                </a:solidFill>
                <a:highlight>
                  <a:srgbClr val="FFFFFF"/>
                </a:highlight>
              </a:rPr>
              <a:t>  </a:t>
            </a:r>
            <a:r>
              <a:rPr lang="nl-NL" sz="2000" dirty="0" smtClean="0">
                <a:solidFill>
                  <a:schemeClr val="accent3"/>
                </a:solidFill>
                <a:highlight>
                  <a:srgbClr val="FFFFFF"/>
                </a:highlight>
              </a:rPr>
              <a:t>…</a:t>
            </a:r>
            <a:endParaRPr lang="nl-NL" sz="2000" dirty="0">
              <a:solidFill>
                <a:schemeClr val="accent3"/>
              </a:solidFill>
              <a:highlight>
                <a:srgbClr val="FFFFFF"/>
              </a:highlight>
            </a:endParaRPr>
          </a:p>
          <a:p>
            <a:endParaRPr lang="nl-NL" sz="1400" dirty="0">
              <a:solidFill>
                <a:srgbClr val="000000"/>
              </a:solidFill>
              <a:highlight>
                <a:srgbClr val="FFFFFF"/>
              </a:highlight>
            </a:endParaRPr>
          </a:p>
        </p:txBody>
      </p:sp>
      <p:sp>
        <p:nvSpPr>
          <p:cNvPr id="10" name="Actieknop: Terug 9">
            <a:hlinkClick r:id="" action="ppaction://hlinkshowjump?jump=lastslideviewed" highlightClick="1"/>
          </p:cNvPr>
          <p:cNvSpPr/>
          <p:nvPr/>
        </p:nvSpPr>
        <p:spPr>
          <a:xfrm>
            <a:off x="4392000" y="6498000"/>
            <a:ext cx="360000" cy="360000"/>
          </a:xfrm>
          <a:prstGeom prst="actionButtonRetur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 name="Tijdelijke aanduiding voor datum 2"/>
          <p:cNvSpPr>
            <a:spLocks noGrp="1"/>
          </p:cNvSpPr>
          <p:nvPr>
            <p:ph type="dt" sz="half" idx="17"/>
          </p:nvPr>
        </p:nvSpPr>
        <p:spPr/>
        <p:txBody>
          <a:bodyPr/>
          <a:lstStyle/>
          <a:p>
            <a:r>
              <a:rPr lang="nl-NL" smtClean="0"/>
              <a:t>GESPRG 2014-2015</a:t>
            </a:r>
            <a:endParaRPr lang="en-US" dirty="0"/>
          </a:p>
        </p:txBody>
      </p:sp>
      <p:sp>
        <p:nvSpPr>
          <p:cNvPr id="4" name="Tijdelijke aanduiding voor dianummer 3"/>
          <p:cNvSpPr>
            <a:spLocks noGrp="1"/>
          </p:cNvSpPr>
          <p:nvPr>
            <p:ph type="sldNum" sz="quarter" idx="19"/>
          </p:nvPr>
        </p:nvSpPr>
        <p:spPr/>
        <p:txBody>
          <a:bodyPr/>
          <a:lstStyle/>
          <a:p>
            <a:fld id="{520F5AE5-675F-4C53-86B8-6BB4E175C417}" type="slidenum">
              <a:rPr lang="en-US" smtClean="0"/>
              <a:pPr/>
              <a:t>156</a:t>
            </a:fld>
            <a:endParaRPr lang="en-US" dirty="0"/>
          </a:p>
        </p:txBody>
      </p:sp>
    </p:spTree>
    <p:extLst>
      <p:ext uri="{BB962C8B-B14F-4D97-AF65-F5344CB8AC3E}">
        <p14:creationId xmlns:p14="http://schemas.microsoft.com/office/powerpoint/2010/main" val="480182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bg/>
                                          </p:spTgt>
                                        </p:tgtEl>
                                        <p:attrNameLst>
                                          <p:attrName>style.visibility</p:attrName>
                                        </p:attrNameLst>
                                      </p:cBhvr>
                                      <p:to>
                                        <p:strVal val="visible"/>
                                      </p:to>
                                    </p:set>
                                  </p:childTnLst>
                                </p:cTn>
                              </p:par>
                              <p:par>
                                <p:cTn id="33" presetID="1" presetClass="entr" presetSubtype="0" fill="hold" grpId="0" nodeType="withEffect" nodePh="1">
                                  <p:stCondLst>
                                    <p:cond delay="0"/>
                                  </p:stCondLst>
                                  <p:endCondLst>
                                    <p:cond evt="begin" delay="0">
                                      <p:tn val="33"/>
                                    </p:cond>
                                  </p:endCondLst>
                                  <p:childTnLst>
                                    <p:set>
                                      <p:cBhvr>
                                        <p:cTn id="3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xEl>
                                              <p:pRg st="7" end="7"/>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
                                            <p:bg/>
                                          </p:spTgt>
                                        </p:tgtEl>
                                        <p:attrNameLst>
                                          <p:attrName>style.visibility</p:attrName>
                                        </p:attrNameLst>
                                      </p:cBhvr>
                                      <p:to>
                                        <p:strVal val="visible"/>
                                      </p:to>
                                    </p:set>
                                  </p:childTnLst>
                                </p:cTn>
                              </p:par>
                              <p:par>
                                <p:cTn id="65" presetID="1" presetClass="entr" presetSubtype="0" fill="hold" grpId="0" nodeType="withEffect" nodePh="1">
                                  <p:stCondLst>
                                    <p:cond delay="0"/>
                                  </p:stCondLst>
                                  <p:endCondLst>
                                    <p:cond evt="begin" delay="0">
                                      <p:tn val="65"/>
                                    </p:cond>
                                  </p:endCondLst>
                                  <p:childTnLst>
                                    <p:set>
                                      <p:cBhvr>
                                        <p:cTn id="6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9" grpId="0" build="p" animBg="1"/>
      <p:bldP spid="7" grpId="0" uiExpand="1" build="p" animBg="1"/>
      <p:bldP spid="6" grpId="0" uiExpand="1" build="p"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p:cNvSpPr>
            <a:spLocks noGrp="1" noChangeArrowheads="1"/>
          </p:cNvSpPr>
          <p:nvPr>
            <p:ph type="title"/>
          </p:nvPr>
        </p:nvSpPr>
        <p:spPr/>
        <p:txBody>
          <a:bodyPr>
            <a:normAutofit/>
          </a:bodyPr>
          <a:lstStyle/>
          <a:p>
            <a:r>
              <a:rPr lang="nl-NL" dirty="0" smtClean="0"/>
              <a:t>Array functie parameter</a:t>
            </a:r>
          </a:p>
        </p:txBody>
      </p:sp>
      <p:sp>
        <p:nvSpPr>
          <p:cNvPr id="109572" name="Text Box 3"/>
          <p:cNvSpPr txBox="1">
            <a:spLocks noChangeArrowheads="1"/>
          </p:cNvSpPr>
          <p:nvPr/>
        </p:nvSpPr>
        <p:spPr bwMode="auto">
          <a:xfrm>
            <a:off x="498251" y="1125538"/>
            <a:ext cx="8291513" cy="532671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solidFill>
                  <a:srgbClr val="008000"/>
                </a:solidFill>
                <a:latin typeface="Consolas"/>
              </a:rPr>
              <a:t>…</a:t>
            </a:r>
          </a:p>
          <a:p>
            <a:pPr algn="l"/>
            <a:r>
              <a:rPr lang="en-US" sz="2000" dirty="0">
                <a:latin typeface="Consolas"/>
              </a:rPr>
              <a:t>double</a:t>
            </a:r>
            <a:r>
              <a:rPr lang="en-US" sz="2000" dirty="0">
                <a:solidFill>
                  <a:schemeClr val="tx1"/>
                </a:solidFill>
                <a:latin typeface="Consolas"/>
              </a:rPr>
              <a:t> gem(</a:t>
            </a:r>
            <a:r>
              <a:rPr lang="en-US" sz="2000" dirty="0">
                <a:latin typeface="Consolas"/>
              </a:rPr>
              <a:t>double</a:t>
            </a:r>
            <a:r>
              <a:rPr lang="en-US" sz="2000" dirty="0">
                <a:solidFill>
                  <a:schemeClr val="tx1"/>
                </a:solidFill>
                <a:latin typeface="Consolas"/>
              </a:rPr>
              <a:t> a[], </a:t>
            </a:r>
            <a:r>
              <a:rPr lang="en-US" sz="2000" dirty="0" err="1">
                <a:latin typeface="Consolas"/>
              </a:rPr>
              <a:t>int</a:t>
            </a:r>
            <a:r>
              <a:rPr lang="en-US" sz="2000" dirty="0">
                <a:solidFill>
                  <a:schemeClr val="tx1"/>
                </a:solidFill>
                <a:latin typeface="Consolas"/>
              </a:rPr>
              <a:t> n) {</a:t>
            </a:r>
          </a:p>
          <a:p>
            <a:pPr algn="l"/>
            <a:r>
              <a:rPr lang="en-US" sz="2000" dirty="0" smtClean="0">
                <a:latin typeface="Consolas"/>
              </a:rPr>
              <a:t>    </a:t>
            </a:r>
            <a:r>
              <a:rPr lang="en-US" sz="2000" dirty="0" err="1" smtClean="0">
                <a:latin typeface="Consolas"/>
              </a:rPr>
              <a:t>int</a:t>
            </a:r>
            <a:r>
              <a:rPr lang="en-US" sz="2000" dirty="0" smtClean="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smtClean="0">
                <a:latin typeface="Consolas"/>
              </a:rPr>
              <a:t>double</a:t>
            </a:r>
            <a:r>
              <a:rPr lang="en-US" sz="2000" dirty="0" smtClean="0">
                <a:solidFill>
                  <a:schemeClr val="tx1"/>
                </a:solidFill>
                <a:latin typeface="Consolas"/>
              </a:rPr>
              <a:t> </a:t>
            </a:r>
            <a:r>
              <a:rPr lang="en-US" sz="2000" dirty="0" err="1">
                <a:solidFill>
                  <a:schemeClr val="tx1"/>
                </a:solidFill>
                <a:latin typeface="Consolas"/>
              </a:rPr>
              <a:t>totaal</a:t>
            </a:r>
            <a:r>
              <a:rPr lang="en-US" sz="2000" dirty="0">
                <a:solidFill>
                  <a:schemeClr val="tx1"/>
                </a:solidFill>
                <a:latin typeface="Consolas"/>
              </a:rPr>
              <a:t> = 0.0;</a:t>
            </a:r>
          </a:p>
          <a:p>
            <a:pPr algn="l"/>
            <a:r>
              <a:rPr lang="en-US" sz="2000" dirty="0" smtClean="0">
                <a:latin typeface="Consolas"/>
              </a:rPr>
              <a:t>    for</a:t>
            </a:r>
            <a:r>
              <a:rPr lang="en-US" sz="2000" dirty="0" smtClean="0">
                <a:solidFill>
                  <a:schemeClr val="tx1"/>
                </a:solidFill>
                <a:latin typeface="Consolas"/>
              </a:rPr>
              <a:t> </a:t>
            </a:r>
            <a:r>
              <a:rPr lang="en-US" sz="2000" dirty="0">
                <a:solidFill>
                  <a:schemeClr val="tx1"/>
                </a:solidFill>
                <a:latin typeface="Consolas"/>
              </a:rPr>
              <a:t>(</a:t>
            </a:r>
            <a:r>
              <a:rPr lang="en-US" sz="2000" dirty="0" err="1">
                <a:solidFill>
                  <a:schemeClr val="tx1"/>
                </a:solidFill>
                <a:latin typeface="Consolas"/>
              </a:rPr>
              <a:t>i</a:t>
            </a:r>
            <a:r>
              <a:rPr lang="en-US" sz="2000" dirty="0">
                <a:solidFill>
                  <a:schemeClr val="tx1"/>
                </a:solidFill>
                <a:latin typeface="Consolas"/>
              </a:rPr>
              <a:t> = 0; </a:t>
            </a:r>
            <a:r>
              <a:rPr lang="en-US" sz="2000" dirty="0" err="1">
                <a:solidFill>
                  <a:schemeClr val="tx1"/>
                </a:solidFill>
                <a:latin typeface="Consolas"/>
              </a:rPr>
              <a:t>i</a:t>
            </a:r>
            <a:r>
              <a:rPr lang="en-US" sz="2000" dirty="0">
                <a:solidFill>
                  <a:schemeClr val="tx1"/>
                </a:solidFill>
                <a:latin typeface="Consolas"/>
              </a:rPr>
              <a:t> &lt; n; </a:t>
            </a:r>
            <a:r>
              <a:rPr lang="en-US" sz="2000" dirty="0" err="1">
                <a:solidFill>
                  <a:schemeClr val="tx1"/>
                </a:solidFill>
                <a:latin typeface="Consolas"/>
              </a:rPr>
              <a:t>i</a:t>
            </a:r>
            <a:r>
              <a:rPr lang="en-US" sz="2000" dirty="0">
                <a:solidFill>
                  <a:schemeClr val="tx1"/>
                </a:solidFill>
                <a:latin typeface="Consolas"/>
              </a:rPr>
              <a:t> = </a:t>
            </a:r>
            <a:r>
              <a:rPr lang="en-US" sz="2000" dirty="0" err="1">
                <a:solidFill>
                  <a:schemeClr val="tx1"/>
                </a:solidFill>
                <a:latin typeface="Consolas"/>
              </a:rPr>
              <a:t>i</a:t>
            </a:r>
            <a:r>
              <a:rPr lang="en-US" sz="2000" dirty="0">
                <a:solidFill>
                  <a:schemeClr val="tx1"/>
                </a:solidFill>
                <a:latin typeface="Consolas"/>
              </a:rPr>
              <a:t> + 1) {</a:t>
            </a:r>
          </a:p>
          <a:p>
            <a:pPr algn="l"/>
            <a:r>
              <a:rPr lang="en-US" sz="2000" dirty="0" smtClean="0">
                <a:solidFill>
                  <a:schemeClr val="tx1"/>
                </a:solidFill>
                <a:latin typeface="Consolas"/>
              </a:rPr>
              <a:t>        </a:t>
            </a:r>
            <a:r>
              <a:rPr lang="en-US" sz="2000" dirty="0" err="1" smtClean="0">
                <a:solidFill>
                  <a:schemeClr val="tx1"/>
                </a:solidFill>
                <a:latin typeface="Consolas"/>
              </a:rPr>
              <a:t>totaal</a:t>
            </a:r>
            <a:r>
              <a:rPr lang="en-US" sz="2000" dirty="0" smtClean="0">
                <a:solidFill>
                  <a:schemeClr val="tx1"/>
                </a:solidFill>
                <a:latin typeface="Consolas"/>
              </a:rPr>
              <a:t> </a:t>
            </a:r>
            <a:r>
              <a:rPr lang="en-US" sz="2000" dirty="0">
                <a:solidFill>
                  <a:schemeClr val="tx1"/>
                </a:solidFill>
                <a:latin typeface="Consolas"/>
              </a:rPr>
              <a:t>= </a:t>
            </a:r>
            <a:r>
              <a:rPr lang="en-US" sz="2000" dirty="0" err="1">
                <a:solidFill>
                  <a:schemeClr val="tx1"/>
                </a:solidFill>
                <a:latin typeface="Consolas"/>
              </a:rPr>
              <a:t>totaal</a:t>
            </a:r>
            <a:r>
              <a:rPr lang="en-US" sz="2000" dirty="0">
                <a:solidFill>
                  <a:schemeClr val="tx1"/>
                </a:solidFill>
                <a:latin typeface="Consolas"/>
              </a:rPr>
              <a:t> + a[</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endParaRPr lang="en-US" sz="2000" dirty="0">
              <a:solidFill>
                <a:schemeClr val="tx1"/>
              </a:solidFill>
              <a:latin typeface="Consolas"/>
            </a:endParaRPr>
          </a:p>
          <a:p>
            <a:pPr algn="l"/>
            <a:r>
              <a:rPr lang="en-US" sz="2000" dirty="0" smtClean="0">
                <a:solidFill>
                  <a:schemeClr val="tx1"/>
                </a:solidFill>
                <a:latin typeface="Consolas"/>
              </a:rPr>
              <a:t>    </a:t>
            </a:r>
            <a:r>
              <a:rPr lang="en-US" sz="2000" dirty="0" smtClean="0">
                <a:solidFill>
                  <a:srgbClr val="0000FF"/>
                </a:solidFill>
                <a:latin typeface="Consolas"/>
              </a:rPr>
              <a:t>if</a:t>
            </a:r>
            <a:r>
              <a:rPr lang="en-US" sz="2000" dirty="0" smtClean="0">
                <a:solidFill>
                  <a:schemeClr val="tx1"/>
                </a:solidFill>
                <a:latin typeface="Consolas"/>
              </a:rPr>
              <a:t> (n &gt; 0) </a:t>
            </a:r>
            <a:r>
              <a:rPr lang="en-US" sz="2000" dirty="0" smtClean="0">
                <a:latin typeface="Consolas"/>
              </a:rPr>
              <a:t>return</a:t>
            </a:r>
            <a:r>
              <a:rPr lang="en-US" sz="2000" dirty="0" smtClean="0">
                <a:solidFill>
                  <a:schemeClr val="tx1"/>
                </a:solidFill>
                <a:latin typeface="Consolas"/>
              </a:rPr>
              <a:t> </a:t>
            </a:r>
            <a:r>
              <a:rPr lang="en-US" sz="2000" dirty="0" err="1">
                <a:solidFill>
                  <a:schemeClr val="tx1"/>
                </a:solidFill>
                <a:latin typeface="Consolas"/>
              </a:rPr>
              <a:t>totaal</a:t>
            </a:r>
            <a:r>
              <a:rPr lang="en-US" sz="2000" dirty="0">
                <a:solidFill>
                  <a:schemeClr val="tx1"/>
                </a:solidFill>
                <a:latin typeface="Consolas"/>
              </a:rPr>
              <a:t> / n</a:t>
            </a:r>
            <a:r>
              <a:rPr lang="en-US" sz="2000" dirty="0" smtClean="0">
                <a:solidFill>
                  <a:schemeClr val="tx1"/>
                </a:solidFill>
                <a:latin typeface="Consolas"/>
              </a:rPr>
              <a:t>;</a:t>
            </a:r>
          </a:p>
          <a:p>
            <a:pPr algn="l"/>
            <a:r>
              <a:rPr lang="en-US" sz="2000" dirty="0" smtClean="0">
                <a:solidFill>
                  <a:schemeClr val="tx1"/>
                </a:solidFill>
                <a:latin typeface="Consolas"/>
              </a:rPr>
              <a:t>    </a:t>
            </a:r>
            <a:r>
              <a:rPr lang="en-US" sz="2000" dirty="0" smtClean="0">
                <a:solidFill>
                  <a:srgbClr val="0000FF"/>
                </a:solidFill>
                <a:latin typeface="Consolas"/>
              </a:rPr>
              <a:t>else</a:t>
            </a:r>
            <a:r>
              <a:rPr lang="en-US" sz="2000" dirty="0" smtClean="0">
                <a:solidFill>
                  <a:schemeClr val="tx1"/>
                </a:solidFill>
                <a:latin typeface="Consolas"/>
              </a:rPr>
              <a:t> </a:t>
            </a:r>
            <a:r>
              <a:rPr lang="en-US" sz="2000" dirty="0" smtClean="0">
                <a:solidFill>
                  <a:srgbClr val="0000FF"/>
                </a:solidFill>
                <a:latin typeface="Consolas"/>
              </a:rPr>
              <a:t>return</a:t>
            </a:r>
            <a:r>
              <a:rPr lang="en-US" sz="2000" dirty="0" smtClean="0">
                <a:solidFill>
                  <a:schemeClr val="tx1"/>
                </a:solidFill>
                <a:latin typeface="Consolas"/>
              </a:rPr>
              <a:t> 0;</a:t>
            </a:r>
          </a:p>
          <a:p>
            <a:pPr algn="l"/>
            <a:r>
              <a:rPr lang="en-US" sz="2000" dirty="0" smtClean="0">
                <a:solidFill>
                  <a:schemeClr val="tx1"/>
                </a:solidFill>
                <a:latin typeface="Consolas"/>
              </a:rPr>
              <a:t>}</a:t>
            </a:r>
            <a:endParaRPr lang="en-US" sz="2000" dirty="0">
              <a:solidFill>
                <a:schemeClr val="tx1"/>
              </a:solidFill>
              <a:latin typeface="Consolas"/>
            </a:endParaRPr>
          </a:p>
          <a:p>
            <a:pPr algn="l"/>
            <a:endParaRPr lang="en-US" sz="2000" dirty="0">
              <a:latin typeface="Consolas"/>
            </a:endParaRPr>
          </a:p>
          <a:p>
            <a:pPr algn="l"/>
            <a:r>
              <a:rPr lang="en-US" sz="2000" dirty="0" err="1">
                <a:latin typeface="Consolas"/>
              </a:rPr>
              <a:t>int</a:t>
            </a:r>
            <a:r>
              <a:rPr lang="en-US" sz="2000" dirty="0">
                <a:solidFill>
                  <a:schemeClr val="tx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smtClean="0">
                <a:latin typeface="Consolas"/>
              </a:rPr>
              <a:t>double</a:t>
            </a:r>
            <a:r>
              <a:rPr lang="en-US" sz="2000" dirty="0" smtClean="0">
                <a:solidFill>
                  <a:schemeClr val="tx1"/>
                </a:solidFill>
                <a:latin typeface="Consolas"/>
              </a:rPr>
              <a:t> </a:t>
            </a:r>
            <a:r>
              <a:rPr lang="en-US" sz="2000" dirty="0">
                <a:solidFill>
                  <a:schemeClr val="tx1"/>
                </a:solidFill>
                <a:latin typeface="Consolas"/>
              </a:rPr>
              <a:t>d[5];</a:t>
            </a:r>
          </a:p>
          <a:p>
            <a:pPr algn="l"/>
            <a:r>
              <a:rPr lang="en-US" sz="2000" dirty="0" smtClean="0">
                <a:solidFill>
                  <a:schemeClr val="tx1"/>
                </a:solidFill>
                <a:latin typeface="Consolas"/>
              </a:rPr>
              <a:t>    </a:t>
            </a:r>
            <a:r>
              <a:rPr lang="en-US" sz="2000" b="1" dirty="0" err="1" smtClean="0">
                <a:solidFill>
                  <a:schemeClr val="accent1"/>
                </a:solidFill>
                <a:latin typeface="Consolas"/>
              </a:rPr>
              <a:t>size_t</a:t>
            </a:r>
            <a:r>
              <a:rPr lang="en-US" sz="2000" dirty="0" smtClean="0">
                <a:solidFill>
                  <a:schemeClr val="accent1"/>
                </a:solidFill>
                <a:latin typeface="Consolas"/>
              </a:rPr>
              <a:t> </a:t>
            </a:r>
            <a:r>
              <a:rPr lang="en-US" sz="2000" dirty="0">
                <a:solidFill>
                  <a:schemeClr val="tx1"/>
                </a:solidFill>
                <a:latin typeface="Consolas"/>
              </a:rPr>
              <a:t>s = </a:t>
            </a:r>
            <a:r>
              <a:rPr lang="en-US" sz="2000" dirty="0" err="1">
                <a:latin typeface="Consolas"/>
              </a:rPr>
              <a:t>sizeof</a:t>
            </a:r>
            <a:r>
              <a:rPr lang="en-US" sz="2000" dirty="0">
                <a:solidFill>
                  <a:schemeClr val="tx1"/>
                </a:solidFill>
                <a:latin typeface="Consolas"/>
              </a:rPr>
              <a:t> d / </a:t>
            </a:r>
            <a:r>
              <a:rPr lang="en-US" sz="2000" dirty="0" err="1">
                <a:latin typeface="Consolas"/>
              </a:rPr>
              <a:t>sizeof</a:t>
            </a:r>
            <a:r>
              <a:rPr lang="en-US" sz="2000" dirty="0">
                <a:solidFill>
                  <a:schemeClr val="tx1"/>
                </a:solidFill>
                <a:latin typeface="Consolas"/>
              </a:rPr>
              <a:t> d[0];</a:t>
            </a:r>
          </a:p>
          <a:p>
            <a:pPr algn="l"/>
            <a:r>
              <a:rPr lang="en-US" sz="2000" dirty="0" smtClean="0">
                <a:solidFill>
                  <a:schemeClr val="tx1"/>
                </a:solidFill>
                <a:latin typeface="Consolas"/>
              </a:rPr>
              <a:t>    </a:t>
            </a:r>
            <a:r>
              <a:rPr lang="en-US" sz="2000" dirty="0" err="1" smtClean="0">
                <a:solidFill>
                  <a:schemeClr val="tx1"/>
                </a:solidFill>
                <a:latin typeface="Consolas"/>
              </a:rPr>
              <a:t>leesin</a:t>
            </a:r>
            <a:r>
              <a:rPr lang="en-US" sz="2000" dirty="0" smtClean="0">
                <a:solidFill>
                  <a:schemeClr val="tx1"/>
                </a:solidFill>
                <a:latin typeface="Consolas"/>
              </a:rPr>
              <a:t>(d</a:t>
            </a:r>
            <a:r>
              <a:rPr lang="en-US" sz="2000" dirty="0">
                <a:solidFill>
                  <a:schemeClr val="tx1"/>
                </a:solidFill>
                <a:latin typeface="Consolas"/>
              </a:rPr>
              <a:t>, s);</a:t>
            </a:r>
          </a:p>
          <a:p>
            <a:pPr algn="l"/>
            <a:r>
              <a:rPr lang="en-US" sz="2000" dirty="0" smtClean="0">
                <a:solidFill>
                  <a:schemeClr val="tx1"/>
                </a:solidFill>
                <a:latin typeface="Consolas"/>
              </a:rPr>
              <a:t>    </a:t>
            </a:r>
            <a:r>
              <a:rPr lang="nl-NL" sz="2000" dirty="0" err="1" smtClean="0">
                <a:solidFill>
                  <a:schemeClr val="tx1"/>
                </a:solidFill>
                <a:latin typeface="Consolas"/>
              </a:rPr>
              <a:t>printf</a:t>
            </a:r>
            <a:r>
              <a:rPr lang="nl-NL" sz="2000" dirty="0">
                <a:solidFill>
                  <a:schemeClr val="tx1"/>
                </a:solidFill>
                <a:latin typeface="Consolas"/>
              </a:rPr>
              <a:t>(</a:t>
            </a:r>
            <a:r>
              <a:rPr lang="nl-NL" sz="2000" dirty="0">
                <a:solidFill>
                  <a:srgbClr val="990000"/>
                </a:solidFill>
                <a:latin typeface="Consolas"/>
              </a:rPr>
              <a:t>"Het gemiddelde is %f"</a:t>
            </a:r>
            <a:r>
              <a:rPr lang="nl-NL" sz="2000" dirty="0">
                <a:solidFill>
                  <a:schemeClr val="tx1"/>
                </a:solidFill>
                <a:latin typeface="Consolas"/>
              </a:rPr>
              <a:t>, gem(d, s</a:t>
            </a:r>
            <a:r>
              <a:rPr lang="nl-NL" sz="2000" dirty="0" smtClean="0">
                <a:solidFill>
                  <a:schemeClr val="tx1"/>
                </a:solidFill>
                <a:latin typeface="Consolas"/>
              </a:rPr>
              <a:t>));</a:t>
            </a:r>
          </a:p>
          <a:p>
            <a:pPr algn="l"/>
            <a:r>
              <a:rPr lang="en-US" sz="2000" dirty="0">
                <a:solidFill>
                  <a:schemeClr val="tx1"/>
                </a:solidFill>
                <a:latin typeface="Consolas"/>
              </a:rPr>
              <a:t>}</a:t>
            </a:r>
          </a:p>
        </p:txBody>
      </p:sp>
      <p:sp>
        <p:nvSpPr>
          <p:cNvPr id="1357830" name="AutoShape 6"/>
          <p:cNvSpPr>
            <a:spLocks noChangeArrowheads="1"/>
          </p:cNvSpPr>
          <p:nvPr/>
        </p:nvSpPr>
        <p:spPr bwMode="auto">
          <a:xfrm>
            <a:off x="3347864" y="4112907"/>
            <a:ext cx="2951559" cy="719335"/>
          </a:xfrm>
          <a:prstGeom prst="wedgeRoundRectCallout">
            <a:avLst>
              <a:gd name="adj1" fmla="val -91151"/>
              <a:gd name="adj2" fmla="val 96568"/>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b="1" dirty="0" err="1">
                <a:solidFill>
                  <a:schemeClr val="accent1"/>
                </a:solidFill>
                <a:latin typeface="Consolas"/>
              </a:rPr>
              <a:t>sizeof</a:t>
            </a:r>
            <a:r>
              <a:rPr lang="nl-NL" dirty="0">
                <a:latin typeface="+mn-lt"/>
              </a:rPr>
              <a:t> operator geeft getal van </a:t>
            </a:r>
            <a:r>
              <a:rPr lang="nl-NL" b="1" dirty="0">
                <a:solidFill>
                  <a:schemeClr val="accent2"/>
                </a:solidFill>
                <a:latin typeface="+mn-lt"/>
              </a:rPr>
              <a:t>type</a:t>
            </a:r>
            <a:r>
              <a:rPr lang="nl-NL" dirty="0">
                <a:solidFill>
                  <a:schemeClr val="accent2"/>
                </a:solidFill>
                <a:latin typeface="+mn-lt"/>
              </a:rPr>
              <a:t> </a:t>
            </a:r>
            <a:r>
              <a:rPr lang="nl-NL" b="1" dirty="0" err="1">
                <a:solidFill>
                  <a:schemeClr val="accent1"/>
                </a:solidFill>
                <a:latin typeface="Consolas"/>
              </a:rPr>
              <a:t>size_t</a:t>
            </a:r>
            <a:endParaRPr lang="nl-NL" b="1" dirty="0">
              <a:solidFill>
                <a:schemeClr val="accent1"/>
              </a:solidFill>
              <a:latin typeface="Consolas"/>
            </a:endParaRPr>
          </a:p>
        </p:txBody>
      </p:sp>
      <p:sp>
        <p:nvSpPr>
          <p:cNvPr id="7" name="AutoShape 6"/>
          <p:cNvSpPr>
            <a:spLocks noChangeArrowheads="1"/>
          </p:cNvSpPr>
          <p:nvPr/>
        </p:nvSpPr>
        <p:spPr bwMode="auto">
          <a:xfrm>
            <a:off x="5711723" y="2492896"/>
            <a:ext cx="2532686" cy="719335"/>
          </a:xfrm>
          <a:prstGeom prst="wedgeRoundRectCallout">
            <a:avLst>
              <a:gd name="adj1" fmla="val -173079"/>
              <a:gd name="adj2" fmla="val 70493"/>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smtClean="0"/>
              <a:t>Wat is onverstandig aan deze code (de syntax)?</a:t>
            </a:r>
            <a:endParaRPr lang="nl-NL" b="1" dirty="0">
              <a:solidFill>
                <a:schemeClr val="accent1"/>
              </a:solidFill>
              <a:latin typeface="Consolas"/>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157</a:t>
            </a:fld>
            <a:endParaRPr lang="en-US" dirty="0"/>
          </a:p>
        </p:txBody>
      </p:sp>
    </p:spTree>
    <p:extLst>
      <p:ext uri="{BB962C8B-B14F-4D97-AF65-F5344CB8AC3E}">
        <p14:creationId xmlns:p14="http://schemas.microsoft.com/office/powerpoint/2010/main" val="20539585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78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830" grpId="0" animBg="1"/>
      <p:bldP spid="7"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normAutofit/>
          </a:bodyPr>
          <a:lstStyle/>
          <a:p>
            <a:r>
              <a:rPr lang="en-US" dirty="0" err="1" smtClean="0"/>
              <a:t>Huiswerk</a:t>
            </a:r>
            <a:endParaRPr lang="nl-NL" dirty="0" smtClean="0"/>
          </a:p>
        </p:txBody>
      </p:sp>
      <p:sp>
        <p:nvSpPr>
          <p:cNvPr id="29700" name="Rectangle 3"/>
          <p:cNvSpPr>
            <a:spLocks noGrp="1" noChangeArrowheads="1"/>
          </p:cNvSpPr>
          <p:nvPr>
            <p:ph idx="1"/>
          </p:nvPr>
        </p:nvSpPr>
        <p:spPr/>
        <p:txBody>
          <a:bodyPr>
            <a:normAutofit fontScale="92500" lnSpcReduction="10000"/>
          </a:bodyPr>
          <a:lstStyle/>
          <a:p>
            <a:r>
              <a:rPr lang="nl-NL" dirty="0"/>
              <a:t>Schrijf een functie </a:t>
            </a:r>
            <a:r>
              <a:rPr lang="nl-NL" dirty="0" smtClean="0"/>
              <a:t>met de naam </a:t>
            </a:r>
            <a:r>
              <a:rPr lang="nl-NL" dirty="0" smtClean="0">
                <a:solidFill>
                  <a:srgbClr val="0000FF"/>
                </a:solidFill>
                <a:latin typeface="Consolas"/>
              </a:rPr>
              <a:t>reverse</a:t>
            </a:r>
            <a:r>
              <a:rPr lang="nl-NL" dirty="0" smtClean="0"/>
              <a:t> waarmee </a:t>
            </a:r>
            <a:r>
              <a:rPr lang="nl-NL" dirty="0"/>
              <a:t>de inhoud van een rij gehele getallen omgedraaid kan worden. Als de rij de getallen 0, 1, 2 en 3 bevat dan moet de rij na afloop van de functie de getallen 3, 2, 1 en 0 bevatten.</a:t>
            </a:r>
            <a:r>
              <a:rPr lang="en-US" dirty="0" smtClean="0"/>
              <a:t/>
            </a:r>
            <a:br>
              <a:rPr lang="en-US" dirty="0" smtClean="0"/>
            </a:br>
            <a:endParaRPr lang="en-US" dirty="0" smtClean="0"/>
          </a:p>
          <a:p>
            <a:r>
              <a:rPr lang="en-US" dirty="0" err="1" smtClean="0"/>
              <a:t>Bestudeer</a:t>
            </a:r>
            <a:r>
              <a:rPr lang="en-US" dirty="0" smtClean="0"/>
              <a:t> C </a:t>
            </a:r>
            <a:r>
              <a:rPr lang="en-US" dirty="0" err="1" smtClean="0"/>
              <a:t>boek</a:t>
            </a:r>
            <a:r>
              <a:rPr lang="en-US" dirty="0" smtClean="0"/>
              <a:t>:</a:t>
            </a:r>
          </a:p>
          <a:p>
            <a:pPr lvl="1"/>
            <a:r>
              <a:rPr lang="en-US" dirty="0" err="1" smtClean="0"/>
              <a:t>paragraaf</a:t>
            </a:r>
            <a:r>
              <a:rPr lang="en-US" dirty="0" smtClean="0"/>
              <a:t> 3.7.</a:t>
            </a:r>
          </a:p>
          <a:p>
            <a:pPr lvl="1"/>
            <a:r>
              <a:rPr lang="en-US" dirty="0" err="1" smtClean="0"/>
              <a:t>paragrafen</a:t>
            </a:r>
            <a:r>
              <a:rPr lang="en-US" dirty="0" smtClean="0"/>
              <a:t> 6.1, 6.4 en 6.6.</a:t>
            </a:r>
            <a:endParaRPr lang="en-US" dirty="0"/>
          </a:p>
          <a:p>
            <a:pPr marL="457200" lvl="1" indent="0">
              <a:buNone/>
            </a:pPr>
            <a:endParaRPr lang="en-US" dirty="0" smtClean="0"/>
          </a:p>
          <a:p>
            <a:r>
              <a:rPr lang="en-US" dirty="0" err="1" smtClean="0"/>
              <a:t>Maak</a:t>
            </a:r>
            <a:r>
              <a:rPr lang="en-US" dirty="0" smtClean="0"/>
              <a:t> </a:t>
            </a:r>
            <a:r>
              <a:rPr lang="en-US" dirty="0" err="1" smtClean="0"/>
              <a:t>opdrachten</a:t>
            </a:r>
            <a:r>
              <a:rPr lang="en-US" dirty="0" smtClean="0"/>
              <a:t>:</a:t>
            </a:r>
          </a:p>
          <a:p>
            <a:pPr lvl="1"/>
            <a:r>
              <a:rPr lang="en-US" dirty="0" smtClean="0"/>
              <a:t>8 van </a:t>
            </a:r>
            <a:r>
              <a:rPr lang="en-US" dirty="0" err="1" smtClean="0"/>
              <a:t>paragraaf</a:t>
            </a:r>
            <a:r>
              <a:rPr lang="en-US" dirty="0" smtClean="0"/>
              <a:t> 6.18.</a:t>
            </a:r>
          </a:p>
        </p:txBody>
      </p:sp>
      <p:sp>
        <p:nvSpPr>
          <p:cNvPr id="4" name="Actieknop: Informatie 3">
            <a:hlinkClick r:id="rId3" action="ppaction://hlinksldjump" highlightClick="1"/>
          </p:cNvPr>
          <p:cNvSpPr/>
          <p:nvPr/>
        </p:nvSpPr>
        <p:spPr>
          <a:xfrm>
            <a:off x="4391980" y="6497960"/>
            <a:ext cx="360040" cy="360040"/>
          </a:xfrm>
          <a:prstGeom prst="actionButtonInformat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158</a:t>
            </a:fld>
            <a:endParaRPr lang="en-US" dirty="0"/>
          </a:p>
        </p:txBody>
      </p:sp>
    </p:spTree>
    <p:extLst>
      <p:ext uri="{BB962C8B-B14F-4D97-AF65-F5344CB8AC3E}">
        <p14:creationId xmlns:p14="http://schemas.microsoft.com/office/powerpoint/2010/main" val="64061364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ndertitel 5"/>
          <p:cNvSpPr>
            <a:spLocks noGrp="1"/>
          </p:cNvSpPr>
          <p:nvPr>
            <p:ph type="subTitle" sz="quarter" idx="1"/>
          </p:nvPr>
        </p:nvSpPr>
        <p:spPr/>
        <p:txBody>
          <a:bodyPr/>
          <a:lstStyle/>
          <a:p>
            <a:r>
              <a:rPr lang="en-US" dirty="0" err="1" smtClean="0"/>
              <a:t>Tekst</a:t>
            </a:r>
            <a:r>
              <a:rPr lang="en-US" dirty="0" smtClean="0"/>
              <a:t> en </a:t>
            </a:r>
            <a:r>
              <a:rPr lang="en-US" dirty="0" err="1" smtClean="0"/>
              <a:t>bestanden</a:t>
            </a:r>
            <a:endParaRPr lang="nl-NL" dirty="0"/>
          </a:p>
        </p:txBody>
      </p:sp>
    </p:spTree>
    <p:extLst>
      <p:ext uri="{BB962C8B-B14F-4D97-AF65-F5344CB8AC3E}">
        <p14:creationId xmlns:p14="http://schemas.microsoft.com/office/powerpoint/2010/main" val="36745230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File:Structured program patter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002" y="5862225"/>
            <a:ext cx="5576342" cy="99577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Gestructureerd</a:t>
            </a:r>
            <a:r>
              <a:rPr lang="en-US" dirty="0" smtClean="0"/>
              <a:t> </a:t>
            </a:r>
            <a:r>
              <a:rPr lang="en-US" dirty="0" err="1" smtClean="0"/>
              <a:t>programmeren</a:t>
            </a:r>
            <a:endParaRPr lang="nl-NL" dirty="0"/>
          </a:p>
        </p:txBody>
      </p:sp>
      <p:sp>
        <p:nvSpPr>
          <p:cNvPr id="3" name="Tijdelijke aanduiding voor inhoud 2"/>
          <p:cNvSpPr>
            <a:spLocks noGrp="1"/>
          </p:cNvSpPr>
          <p:nvPr>
            <p:ph idx="1"/>
          </p:nvPr>
        </p:nvSpPr>
        <p:spPr>
          <a:xfrm>
            <a:off x="457200" y="1196752"/>
            <a:ext cx="8239944" cy="4752528"/>
          </a:xfrm>
        </p:spPr>
        <p:txBody>
          <a:bodyPr>
            <a:normAutofit/>
          </a:bodyPr>
          <a:lstStyle/>
          <a:p>
            <a:r>
              <a:rPr lang="en-US" dirty="0" err="1" smtClean="0"/>
              <a:t>Wat</a:t>
            </a:r>
            <a:r>
              <a:rPr lang="en-US" dirty="0" smtClean="0"/>
              <a:t> is </a:t>
            </a:r>
            <a:r>
              <a:rPr lang="en-US" b="1" dirty="0" err="1" smtClean="0"/>
              <a:t>gestructureerd</a:t>
            </a:r>
            <a:r>
              <a:rPr lang="en-US" dirty="0" smtClean="0"/>
              <a:t> </a:t>
            </a:r>
            <a:r>
              <a:rPr lang="en-US" dirty="0" err="1" smtClean="0"/>
              <a:t>programmeren</a:t>
            </a:r>
            <a:r>
              <a:rPr lang="en-US" dirty="0" smtClean="0"/>
              <a:t>?</a:t>
            </a:r>
          </a:p>
          <a:p>
            <a:pPr lvl="1"/>
            <a:r>
              <a:rPr lang="en-US" dirty="0" err="1" smtClean="0"/>
              <a:t>Een</a:t>
            </a:r>
            <a:r>
              <a:rPr lang="en-US" dirty="0" smtClean="0"/>
              <a:t> (</a:t>
            </a:r>
            <a:r>
              <a:rPr lang="en-US" dirty="0" err="1" smtClean="0"/>
              <a:t>programmeer</a:t>
            </a:r>
            <a:r>
              <a:rPr lang="en-US" dirty="0" smtClean="0"/>
              <a:t>) </a:t>
            </a:r>
            <a:r>
              <a:rPr lang="en-US" dirty="0" err="1" smtClean="0"/>
              <a:t>paradigma</a:t>
            </a:r>
            <a:r>
              <a:rPr lang="en-US" dirty="0" smtClean="0"/>
              <a:t> </a:t>
            </a:r>
          </a:p>
          <a:p>
            <a:pPr lvl="1"/>
            <a:r>
              <a:rPr lang="en-US" dirty="0" err="1" smtClean="0"/>
              <a:t>Subdiscipine</a:t>
            </a:r>
            <a:r>
              <a:rPr lang="en-US" dirty="0" smtClean="0"/>
              <a:t> van </a:t>
            </a:r>
            <a:r>
              <a:rPr lang="en-US" u="sng" dirty="0" err="1" smtClean="0"/>
              <a:t>procedureel</a:t>
            </a:r>
            <a:r>
              <a:rPr lang="en-US" u="sng" dirty="0" smtClean="0"/>
              <a:t> </a:t>
            </a:r>
            <a:r>
              <a:rPr lang="en-US" u="sng" dirty="0" err="1" smtClean="0"/>
              <a:t>programmeren</a:t>
            </a:r>
            <a:r>
              <a:rPr lang="en-US" u="sng" dirty="0" smtClean="0"/>
              <a:t> </a:t>
            </a:r>
            <a:endParaRPr lang="en-US" dirty="0" smtClean="0"/>
          </a:p>
          <a:p>
            <a:r>
              <a:rPr lang="en-US" dirty="0" err="1" smtClean="0"/>
              <a:t>Waarom</a:t>
            </a:r>
            <a:r>
              <a:rPr lang="en-US" dirty="0" smtClean="0"/>
              <a:t> </a:t>
            </a:r>
            <a:r>
              <a:rPr lang="en-US" dirty="0" err="1" smtClean="0"/>
              <a:t>kiezen</a:t>
            </a:r>
            <a:r>
              <a:rPr lang="en-US" dirty="0" smtClean="0"/>
              <a:t> we </a:t>
            </a:r>
            <a:r>
              <a:rPr lang="en-US" dirty="0" err="1" smtClean="0"/>
              <a:t>voor</a:t>
            </a:r>
            <a:r>
              <a:rPr lang="en-US" dirty="0" smtClean="0"/>
              <a:t> </a:t>
            </a:r>
            <a:r>
              <a:rPr lang="en-US" dirty="0" err="1" smtClean="0"/>
              <a:t>gestructureerd</a:t>
            </a:r>
            <a:r>
              <a:rPr lang="en-US" dirty="0" smtClean="0"/>
              <a:t> </a:t>
            </a:r>
            <a:r>
              <a:rPr lang="en-US" dirty="0" err="1" smtClean="0"/>
              <a:t>programmeren</a:t>
            </a:r>
            <a:r>
              <a:rPr lang="en-US" dirty="0" smtClean="0"/>
              <a:t>?</a:t>
            </a:r>
          </a:p>
          <a:p>
            <a:pPr lvl="1"/>
            <a:r>
              <a:rPr lang="en-US" dirty="0" err="1" smtClean="0"/>
              <a:t>Bewezen</a:t>
            </a:r>
            <a:r>
              <a:rPr lang="en-US" dirty="0" smtClean="0"/>
              <a:t> </a:t>
            </a:r>
            <a:r>
              <a:rPr lang="en-US" dirty="0" err="1" smtClean="0"/>
              <a:t>effectief</a:t>
            </a:r>
            <a:r>
              <a:rPr lang="en-US" dirty="0" smtClean="0"/>
              <a:t> (tot </a:t>
            </a:r>
            <a:r>
              <a:rPr lang="en-US" dirty="0" err="1" smtClean="0"/>
              <a:t>zekere</a:t>
            </a:r>
            <a:r>
              <a:rPr lang="en-US" dirty="0" smtClean="0"/>
              <a:t> </a:t>
            </a:r>
            <a:r>
              <a:rPr lang="en-US" dirty="0" err="1" smtClean="0"/>
              <a:t>hoogte</a:t>
            </a:r>
            <a:r>
              <a:rPr lang="en-US" dirty="0" smtClean="0"/>
              <a:t>)</a:t>
            </a:r>
          </a:p>
          <a:p>
            <a:pPr lvl="1"/>
            <a:r>
              <a:rPr lang="en-US" dirty="0" err="1" smtClean="0"/>
              <a:t>Veel</a:t>
            </a:r>
            <a:r>
              <a:rPr lang="en-US" dirty="0" smtClean="0"/>
              <a:t> </a:t>
            </a:r>
            <a:r>
              <a:rPr lang="en-US" dirty="0" err="1" smtClean="0"/>
              <a:t>gebruikt</a:t>
            </a:r>
            <a:r>
              <a:rPr lang="en-US" dirty="0" smtClean="0"/>
              <a:t> (</a:t>
            </a:r>
            <a:r>
              <a:rPr lang="en-US" dirty="0" err="1" smtClean="0"/>
              <a:t>aansluiting</a:t>
            </a:r>
            <a:r>
              <a:rPr lang="en-US" dirty="0" smtClean="0"/>
              <a:t> </a:t>
            </a:r>
            <a:r>
              <a:rPr lang="en-US" dirty="0" err="1" smtClean="0"/>
              <a:t>werkveld</a:t>
            </a:r>
            <a:r>
              <a:rPr lang="en-US" dirty="0" smtClean="0"/>
              <a:t>)</a:t>
            </a:r>
            <a:endParaRPr lang="nl-NL" dirty="0" smtClean="0"/>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16</a:t>
            </a:fld>
            <a:endParaRPr lang="en-US" dirty="0"/>
          </a:p>
        </p:txBody>
      </p:sp>
    </p:spTree>
    <p:extLst>
      <p:ext uri="{BB962C8B-B14F-4D97-AF65-F5344CB8AC3E}">
        <p14:creationId xmlns:p14="http://schemas.microsoft.com/office/powerpoint/2010/main" val="283730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Rectangle 2"/>
          <p:cNvSpPr>
            <a:spLocks noGrp="1" noChangeArrowheads="1"/>
          </p:cNvSpPr>
          <p:nvPr>
            <p:ph type="title"/>
          </p:nvPr>
        </p:nvSpPr>
        <p:spPr>
          <a:xfrm>
            <a:off x="358775" y="358775"/>
            <a:ext cx="7476493" cy="684213"/>
          </a:xfrm>
        </p:spPr>
        <p:txBody>
          <a:bodyPr>
            <a:normAutofit fontScale="90000"/>
          </a:bodyPr>
          <a:lstStyle/>
          <a:p>
            <a:r>
              <a:rPr lang="nl-NL" dirty="0" smtClean="0"/>
              <a:t>Karakters</a:t>
            </a:r>
          </a:p>
        </p:txBody>
      </p:sp>
      <p:sp>
        <p:nvSpPr>
          <p:cNvPr id="156676" name="Text Box 5"/>
          <p:cNvSpPr txBox="1">
            <a:spLocks noChangeArrowheads="1"/>
          </p:cNvSpPr>
          <p:nvPr/>
        </p:nvSpPr>
        <p:spPr bwMode="auto">
          <a:xfrm>
            <a:off x="452437" y="1141423"/>
            <a:ext cx="8640763" cy="535749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1800" dirty="0">
                <a:latin typeface="Consolas"/>
              </a:rPr>
              <a:t>#include</a:t>
            </a:r>
            <a:r>
              <a:rPr lang="en-US" sz="1800" dirty="0">
                <a:solidFill>
                  <a:schemeClr val="tx1"/>
                </a:solidFill>
                <a:latin typeface="Consolas"/>
              </a:rPr>
              <a:t> </a:t>
            </a:r>
            <a:r>
              <a:rPr lang="en-US" sz="1800" dirty="0">
                <a:solidFill>
                  <a:srgbClr val="990000"/>
                </a:solidFill>
                <a:latin typeface="Consolas"/>
              </a:rPr>
              <a:t>&lt;</a:t>
            </a:r>
            <a:r>
              <a:rPr lang="en-US" sz="1800" dirty="0" err="1">
                <a:solidFill>
                  <a:srgbClr val="990000"/>
                </a:solidFill>
                <a:latin typeface="Consolas"/>
              </a:rPr>
              <a:t>stdio.h</a:t>
            </a:r>
            <a:r>
              <a:rPr lang="en-US" sz="1800" dirty="0">
                <a:solidFill>
                  <a:srgbClr val="990000"/>
                </a:solidFill>
                <a:latin typeface="Consolas"/>
              </a:rPr>
              <a:t>&gt;</a:t>
            </a:r>
          </a:p>
          <a:p>
            <a:pPr algn="l"/>
            <a:r>
              <a:rPr lang="en-US" sz="1800" dirty="0">
                <a:latin typeface="Consolas"/>
              </a:rPr>
              <a:t>#include</a:t>
            </a:r>
            <a:r>
              <a:rPr lang="en-US" sz="1800" dirty="0">
                <a:solidFill>
                  <a:schemeClr val="tx1"/>
                </a:solidFill>
                <a:latin typeface="Consolas"/>
              </a:rPr>
              <a:t> </a:t>
            </a:r>
            <a:r>
              <a:rPr lang="en-US" sz="1800" dirty="0">
                <a:solidFill>
                  <a:srgbClr val="990000"/>
                </a:solidFill>
                <a:latin typeface="Consolas"/>
              </a:rPr>
              <a:t>&lt;</a:t>
            </a:r>
            <a:r>
              <a:rPr lang="en-US" sz="1800" dirty="0" err="1">
                <a:solidFill>
                  <a:srgbClr val="990000"/>
                </a:solidFill>
                <a:latin typeface="Consolas"/>
              </a:rPr>
              <a:t>ctype.h</a:t>
            </a:r>
            <a:r>
              <a:rPr lang="en-US" sz="1800" dirty="0">
                <a:solidFill>
                  <a:srgbClr val="990000"/>
                </a:solidFill>
                <a:latin typeface="Consolas"/>
              </a:rPr>
              <a:t>&gt;</a:t>
            </a:r>
          </a:p>
          <a:p>
            <a:pPr algn="l"/>
            <a:endParaRPr lang="en-US" sz="1800" dirty="0">
              <a:solidFill>
                <a:srgbClr val="990000"/>
              </a:solidFill>
              <a:latin typeface="Consolas"/>
            </a:endParaRPr>
          </a:p>
          <a:p>
            <a:pPr algn="l"/>
            <a:r>
              <a:rPr lang="en-US" sz="1800" dirty="0" err="1">
                <a:latin typeface="Consolas"/>
              </a:rPr>
              <a:t>int</a:t>
            </a:r>
            <a:r>
              <a:rPr lang="en-US" sz="1800" dirty="0">
                <a:solidFill>
                  <a:schemeClr val="tx1"/>
                </a:solidFill>
                <a:latin typeface="Consolas"/>
              </a:rPr>
              <a:t> </a:t>
            </a:r>
            <a:r>
              <a:rPr lang="en-US" sz="1800" dirty="0" smtClean="0">
                <a:solidFill>
                  <a:schemeClr val="tx1"/>
                </a:solidFill>
                <a:latin typeface="Consolas"/>
              </a:rPr>
              <a:t>main(</a:t>
            </a:r>
            <a:r>
              <a:rPr lang="en-US" sz="1800" dirty="0" smtClean="0">
                <a:solidFill>
                  <a:srgbClr val="0000FF"/>
                </a:solidFill>
                <a:latin typeface="Consolas"/>
              </a:rPr>
              <a:t>void</a:t>
            </a:r>
            <a:r>
              <a:rPr lang="en-US" sz="1800" dirty="0" smtClean="0">
                <a:solidFill>
                  <a:schemeClr val="tx1"/>
                </a:solidFill>
                <a:latin typeface="Consolas"/>
              </a:rPr>
              <a:t>) </a:t>
            </a:r>
            <a:r>
              <a:rPr lang="en-US" sz="1800" dirty="0">
                <a:solidFill>
                  <a:schemeClr val="tx1"/>
                </a:solidFill>
                <a:latin typeface="Consolas"/>
              </a:rPr>
              <a:t>{</a:t>
            </a:r>
          </a:p>
          <a:p>
            <a:pPr algn="l"/>
            <a:r>
              <a:rPr lang="en-US" sz="1800" dirty="0" smtClean="0">
                <a:solidFill>
                  <a:schemeClr val="tx1"/>
                </a:solidFill>
                <a:latin typeface="Consolas"/>
              </a:rPr>
              <a:t>    </a:t>
            </a:r>
            <a:r>
              <a:rPr lang="en-US" sz="1800" b="1" dirty="0" smtClean="0">
                <a:latin typeface="Consolas"/>
              </a:rPr>
              <a:t>char</a:t>
            </a:r>
            <a:r>
              <a:rPr lang="en-US" sz="1800" dirty="0" smtClean="0">
                <a:solidFill>
                  <a:schemeClr val="tx1"/>
                </a:solidFill>
                <a:latin typeface="Consolas"/>
              </a:rPr>
              <a:t> </a:t>
            </a:r>
            <a:r>
              <a:rPr lang="en-US" sz="1800" dirty="0">
                <a:solidFill>
                  <a:schemeClr val="tx1"/>
                </a:solidFill>
                <a:latin typeface="Consolas"/>
              </a:rPr>
              <a:t>c;</a:t>
            </a:r>
          </a:p>
          <a:p>
            <a:pPr algn="l"/>
            <a:r>
              <a:rPr lang="en-US" sz="1800" dirty="0" smtClean="0">
                <a:solidFill>
                  <a:schemeClr val="tx1"/>
                </a:solidFill>
                <a:latin typeface="Consolas"/>
              </a:rPr>
              <a:t>    </a:t>
            </a:r>
            <a:r>
              <a:rPr lang="en-US" sz="1800" dirty="0" err="1" smtClean="0">
                <a:solidFill>
                  <a:schemeClr val="tx1"/>
                </a:solidFill>
                <a:latin typeface="Consolas"/>
              </a:rPr>
              <a:t>printf</a:t>
            </a:r>
            <a:r>
              <a:rPr lang="en-US" sz="1800" dirty="0" smtClean="0">
                <a:solidFill>
                  <a:schemeClr val="tx1"/>
                </a:solidFill>
                <a:latin typeface="Consolas"/>
              </a:rPr>
              <a:t>(</a:t>
            </a:r>
            <a:r>
              <a:rPr lang="en-US" sz="1800" dirty="0" smtClean="0">
                <a:solidFill>
                  <a:srgbClr val="990000"/>
                </a:solidFill>
                <a:latin typeface="Consolas"/>
              </a:rPr>
              <a:t>“</a:t>
            </a:r>
            <a:r>
              <a:rPr lang="en-US" sz="1800" dirty="0" err="1" smtClean="0">
                <a:solidFill>
                  <a:srgbClr val="990000"/>
                </a:solidFill>
                <a:latin typeface="Consolas"/>
              </a:rPr>
              <a:t>Geef</a:t>
            </a:r>
            <a:r>
              <a:rPr lang="en-US" sz="1800" dirty="0" smtClean="0">
                <a:solidFill>
                  <a:srgbClr val="990000"/>
                </a:solidFill>
                <a:latin typeface="Consolas"/>
              </a:rPr>
              <a:t> </a:t>
            </a:r>
            <a:r>
              <a:rPr lang="en-US" sz="1800" dirty="0" err="1">
                <a:solidFill>
                  <a:srgbClr val="990000"/>
                </a:solidFill>
                <a:latin typeface="Consolas"/>
              </a:rPr>
              <a:t>een</a:t>
            </a:r>
            <a:r>
              <a:rPr lang="en-US" sz="1800" dirty="0">
                <a:solidFill>
                  <a:srgbClr val="990000"/>
                </a:solidFill>
                <a:latin typeface="Consolas"/>
              </a:rPr>
              <a:t> </a:t>
            </a:r>
            <a:r>
              <a:rPr lang="en-US" sz="1800" dirty="0" err="1">
                <a:solidFill>
                  <a:srgbClr val="990000"/>
                </a:solidFill>
                <a:latin typeface="Consolas"/>
              </a:rPr>
              <a:t>karakter</a:t>
            </a:r>
            <a:r>
              <a:rPr lang="en-US" sz="1800" dirty="0">
                <a:solidFill>
                  <a:srgbClr val="990000"/>
                </a:solidFill>
                <a:latin typeface="Consolas"/>
              </a:rPr>
              <a:t>: "</a:t>
            </a:r>
            <a:r>
              <a:rPr lang="en-US" sz="1800" dirty="0">
                <a:solidFill>
                  <a:schemeClr val="tx1"/>
                </a:solidFill>
                <a:latin typeface="Consolas"/>
              </a:rPr>
              <a:t>);</a:t>
            </a:r>
          </a:p>
          <a:p>
            <a:pPr algn="l"/>
            <a:r>
              <a:rPr lang="en-US" sz="1800" dirty="0" smtClean="0">
                <a:solidFill>
                  <a:schemeClr val="tx1"/>
                </a:solidFill>
                <a:latin typeface="Consolas"/>
              </a:rPr>
              <a:t>    </a:t>
            </a:r>
            <a:r>
              <a:rPr lang="en-US" sz="1800" dirty="0" err="1" smtClean="0">
                <a:solidFill>
                  <a:schemeClr val="tx1"/>
                </a:solidFill>
                <a:latin typeface="Consolas"/>
              </a:rPr>
              <a:t>scanf</a:t>
            </a:r>
            <a:r>
              <a:rPr lang="en-US" sz="1800" dirty="0">
                <a:solidFill>
                  <a:schemeClr val="tx1"/>
                </a:solidFill>
                <a:latin typeface="Consolas"/>
              </a:rPr>
              <a:t>(</a:t>
            </a:r>
            <a:r>
              <a:rPr lang="en-US" sz="1800" dirty="0">
                <a:solidFill>
                  <a:srgbClr val="A31515"/>
                </a:solidFill>
                <a:latin typeface="Consolas"/>
              </a:rPr>
              <a:t>"</a:t>
            </a:r>
            <a:r>
              <a:rPr lang="en-US" sz="1800" b="1" dirty="0">
                <a:solidFill>
                  <a:srgbClr val="A31515"/>
                </a:solidFill>
                <a:latin typeface="Consolas"/>
              </a:rPr>
              <a:t>%c</a:t>
            </a:r>
            <a:r>
              <a:rPr lang="en-US" sz="1800" dirty="0">
                <a:solidFill>
                  <a:srgbClr val="A31515"/>
                </a:solidFill>
                <a:latin typeface="Consolas"/>
              </a:rPr>
              <a:t>"</a:t>
            </a:r>
            <a:r>
              <a:rPr lang="en-US" sz="1800" dirty="0">
                <a:solidFill>
                  <a:schemeClr val="tx1"/>
                </a:solidFill>
                <a:latin typeface="Consolas"/>
              </a:rPr>
              <a:t>, &amp;c);</a:t>
            </a:r>
          </a:p>
          <a:p>
            <a:pPr algn="l"/>
            <a:r>
              <a:rPr lang="en-US" sz="1800" dirty="0" smtClean="0">
                <a:solidFill>
                  <a:schemeClr val="tx1"/>
                </a:solidFill>
                <a:latin typeface="Consolas"/>
              </a:rPr>
              <a:t>    </a:t>
            </a:r>
            <a:r>
              <a:rPr lang="en-US" sz="1800" dirty="0" smtClean="0">
                <a:latin typeface="Consolas"/>
              </a:rPr>
              <a:t>if</a:t>
            </a:r>
            <a:r>
              <a:rPr lang="en-US" sz="1800" dirty="0" smtClean="0">
                <a:solidFill>
                  <a:schemeClr val="tx1"/>
                </a:solidFill>
                <a:latin typeface="Consolas"/>
              </a:rPr>
              <a:t> </a:t>
            </a:r>
            <a:r>
              <a:rPr lang="en-US" sz="1800" dirty="0">
                <a:solidFill>
                  <a:schemeClr val="tx1"/>
                </a:solidFill>
                <a:latin typeface="Consolas"/>
              </a:rPr>
              <a:t>(</a:t>
            </a:r>
            <a:r>
              <a:rPr lang="en-US" sz="1800" b="1" dirty="0" err="1">
                <a:solidFill>
                  <a:schemeClr val="tx1"/>
                </a:solidFill>
                <a:latin typeface="Consolas"/>
              </a:rPr>
              <a:t>isalpha</a:t>
            </a:r>
            <a:r>
              <a:rPr lang="en-US" sz="1800" dirty="0">
                <a:solidFill>
                  <a:schemeClr val="tx1"/>
                </a:solidFill>
                <a:latin typeface="Consolas"/>
              </a:rPr>
              <a:t>(c)) {</a:t>
            </a:r>
          </a:p>
          <a:p>
            <a:pPr algn="l"/>
            <a:r>
              <a:rPr lang="en-US" sz="1800" dirty="0" smtClean="0">
                <a:solidFill>
                  <a:schemeClr val="tx1"/>
                </a:solidFill>
                <a:latin typeface="Consolas"/>
              </a:rPr>
              <a:t>        </a:t>
            </a:r>
            <a:r>
              <a:rPr lang="en-US" sz="1800" dirty="0" err="1" smtClean="0">
                <a:solidFill>
                  <a:schemeClr val="tx1"/>
                </a:solidFill>
                <a:latin typeface="Consolas"/>
              </a:rPr>
              <a:t>printf</a:t>
            </a:r>
            <a:r>
              <a:rPr lang="en-US" sz="1800" dirty="0">
                <a:solidFill>
                  <a:schemeClr val="tx1"/>
                </a:solidFill>
                <a:latin typeface="Consolas"/>
              </a:rPr>
              <a:t>(</a:t>
            </a:r>
            <a:r>
              <a:rPr lang="en-US" sz="1800" dirty="0">
                <a:solidFill>
                  <a:srgbClr val="990000"/>
                </a:solidFill>
                <a:latin typeface="Consolas"/>
              </a:rPr>
              <a:t>"</a:t>
            </a:r>
            <a:r>
              <a:rPr lang="en-US" sz="1800" dirty="0" err="1">
                <a:solidFill>
                  <a:srgbClr val="990000"/>
                </a:solidFill>
                <a:latin typeface="Consolas"/>
              </a:rPr>
              <a:t>Dat</a:t>
            </a:r>
            <a:r>
              <a:rPr lang="en-US" sz="1800" dirty="0">
                <a:solidFill>
                  <a:srgbClr val="990000"/>
                </a:solidFill>
                <a:latin typeface="Consolas"/>
              </a:rPr>
              <a:t> is </a:t>
            </a:r>
            <a:r>
              <a:rPr lang="en-US" sz="1800" dirty="0" err="1">
                <a:solidFill>
                  <a:srgbClr val="990000"/>
                </a:solidFill>
                <a:latin typeface="Consolas"/>
              </a:rPr>
              <a:t>een</a:t>
            </a:r>
            <a:r>
              <a:rPr lang="en-US" sz="1800" dirty="0">
                <a:solidFill>
                  <a:srgbClr val="990000"/>
                </a:solidFill>
                <a:latin typeface="Consolas"/>
              </a:rPr>
              <a:t> letter.\n"</a:t>
            </a:r>
            <a:r>
              <a:rPr lang="en-US" sz="1800" dirty="0">
                <a:solidFill>
                  <a:schemeClr val="tx1"/>
                </a:solidFill>
                <a:latin typeface="Consolas"/>
              </a:rPr>
              <a:t>);</a:t>
            </a:r>
          </a:p>
          <a:p>
            <a:pPr algn="l"/>
            <a:r>
              <a:rPr lang="en-US" sz="1800" dirty="0" smtClean="0">
                <a:solidFill>
                  <a:schemeClr val="tx1"/>
                </a:solidFill>
                <a:latin typeface="Consolas"/>
              </a:rPr>
              <a:t>        </a:t>
            </a:r>
            <a:r>
              <a:rPr lang="en-US" sz="1800" dirty="0" smtClean="0">
                <a:latin typeface="Consolas"/>
              </a:rPr>
              <a:t>if</a:t>
            </a:r>
            <a:r>
              <a:rPr lang="en-US" sz="1800" dirty="0" smtClean="0">
                <a:solidFill>
                  <a:schemeClr val="tx1"/>
                </a:solidFill>
                <a:latin typeface="Consolas"/>
              </a:rPr>
              <a:t> </a:t>
            </a:r>
            <a:r>
              <a:rPr lang="en-US" sz="1800" dirty="0">
                <a:solidFill>
                  <a:schemeClr val="tx1"/>
                </a:solidFill>
                <a:latin typeface="Consolas"/>
              </a:rPr>
              <a:t>(</a:t>
            </a:r>
            <a:r>
              <a:rPr lang="en-US" sz="1800" b="1" dirty="0" err="1">
                <a:solidFill>
                  <a:schemeClr val="tx1"/>
                </a:solidFill>
                <a:latin typeface="Consolas"/>
              </a:rPr>
              <a:t>islower</a:t>
            </a:r>
            <a:r>
              <a:rPr lang="en-US" sz="1800" dirty="0">
                <a:solidFill>
                  <a:schemeClr val="tx1"/>
                </a:solidFill>
                <a:latin typeface="Consolas"/>
              </a:rPr>
              <a:t>(c)) {</a:t>
            </a:r>
          </a:p>
          <a:p>
            <a:pPr algn="l"/>
            <a:r>
              <a:rPr lang="en-US" sz="1800" dirty="0" smtClean="0">
                <a:solidFill>
                  <a:schemeClr val="tx1"/>
                </a:solidFill>
                <a:latin typeface="Consolas"/>
              </a:rPr>
              <a:t>            </a:t>
            </a:r>
            <a:r>
              <a:rPr lang="en-US" sz="1800" dirty="0" err="1" smtClean="0">
                <a:solidFill>
                  <a:schemeClr val="tx1"/>
                </a:solidFill>
                <a:latin typeface="Consolas"/>
              </a:rPr>
              <a:t>printf</a:t>
            </a:r>
            <a:r>
              <a:rPr lang="en-US" sz="1800" dirty="0">
                <a:solidFill>
                  <a:schemeClr val="tx1"/>
                </a:solidFill>
                <a:latin typeface="Consolas"/>
              </a:rPr>
              <a:t>(</a:t>
            </a:r>
            <a:r>
              <a:rPr lang="en-US" sz="1800" dirty="0">
                <a:solidFill>
                  <a:srgbClr val="990000"/>
                </a:solidFill>
                <a:latin typeface="Consolas"/>
              </a:rPr>
              <a:t>"De </a:t>
            </a:r>
            <a:r>
              <a:rPr lang="en-US" sz="1800" dirty="0" err="1">
                <a:solidFill>
                  <a:srgbClr val="990000"/>
                </a:solidFill>
                <a:latin typeface="Consolas"/>
              </a:rPr>
              <a:t>bijbehorende</a:t>
            </a:r>
            <a:r>
              <a:rPr lang="en-US" sz="1800" dirty="0">
                <a:solidFill>
                  <a:srgbClr val="990000"/>
                </a:solidFill>
                <a:latin typeface="Consolas"/>
              </a:rPr>
              <a:t> </a:t>
            </a:r>
            <a:r>
              <a:rPr lang="en-US" sz="1800" dirty="0" err="1">
                <a:solidFill>
                  <a:srgbClr val="990000"/>
                </a:solidFill>
                <a:latin typeface="Consolas"/>
              </a:rPr>
              <a:t>hoofdletter</a:t>
            </a:r>
            <a:r>
              <a:rPr lang="en-US" sz="1800" dirty="0">
                <a:solidFill>
                  <a:srgbClr val="990000"/>
                </a:solidFill>
                <a:latin typeface="Consolas"/>
              </a:rPr>
              <a:t> is: %c\n</a:t>
            </a:r>
            <a:r>
              <a:rPr lang="en-US" sz="1800" dirty="0" smtClean="0">
                <a:solidFill>
                  <a:srgbClr val="990000"/>
                </a:solidFill>
                <a:latin typeface="Consolas"/>
              </a:rPr>
              <a:t>"</a:t>
            </a:r>
            <a:r>
              <a:rPr lang="en-US" sz="1800" dirty="0" smtClean="0">
                <a:solidFill>
                  <a:schemeClr val="tx1"/>
                </a:solidFill>
                <a:latin typeface="Consolas"/>
              </a:rPr>
              <a:t>,</a:t>
            </a:r>
          </a:p>
          <a:p>
            <a:pPr algn="r"/>
            <a:r>
              <a:rPr lang="en-US" sz="1800" b="1" dirty="0" err="1" smtClean="0">
                <a:solidFill>
                  <a:schemeClr val="tx1"/>
                </a:solidFill>
                <a:latin typeface="Consolas"/>
              </a:rPr>
              <a:t>toupper</a:t>
            </a:r>
            <a:r>
              <a:rPr lang="en-US" sz="1800" dirty="0" smtClean="0">
                <a:solidFill>
                  <a:schemeClr val="tx1"/>
                </a:solidFill>
                <a:latin typeface="Consolas"/>
              </a:rPr>
              <a:t>(c</a:t>
            </a:r>
            <a:r>
              <a:rPr lang="en-US" sz="1800" dirty="0">
                <a:solidFill>
                  <a:schemeClr val="tx1"/>
                </a:solidFill>
                <a:latin typeface="Consolas"/>
              </a:rPr>
              <a:t>));</a:t>
            </a:r>
          </a:p>
          <a:p>
            <a:pPr algn="l"/>
            <a:r>
              <a:rPr lang="en-US" sz="1800" dirty="0" smtClean="0">
                <a:solidFill>
                  <a:schemeClr val="tx1"/>
                </a:solidFill>
                <a:latin typeface="Consolas"/>
              </a:rPr>
              <a:t>        }</a:t>
            </a:r>
            <a:endParaRPr lang="en-US" sz="1800" dirty="0">
              <a:solidFill>
                <a:schemeClr val="tx1"/>
              </a:solidFill>
              <a:latin typeface="Consolas"/>
            </a:endParaRPr>
          </a:p>
          <a:p>
            <a:pPr algn="l"/>
            <a:r>
              <a:rPr lang="en-US" sz="1800" dirty="0" smtClean="0">
                <a:solidFill>
                  <a:schemeClr val="tx1"/>
                </a:solidFill>
                <a:latin typeface="Consolas"/>
              </a:rPr>
              <a:t>    }</a:t>
            </a:r>
            <a:endParaRPr lang="en-US" sz="1800" dirty="0">
              <a:solidFill>
                <a:schemeClr val="tx1"/>
              </a:solidFill>
              <a:latin typeface="Consolas"/>
            </a:endParaRPr>
          </a:p>
          <a:p>
            <a:pPr algn="l"/>
            <a:r>
              <a:rPr lang="en-US" sz="1800" dirty="0" smtClean="0">
                <a:solidFill>
                  <a:schemeClr val="tx1"/>
                </a:solidFill>
                <a:latin typeface="Consolas"/>
              </a:rPr>
              <a:t>    </a:t>
            </a:r>
            <a:r>
              <a:rPr lang="en-US" sz="1800" dirty="0" smtClean="0">
                <a:latin typeface="Consolas"/>
              </a:rPr>
              <a:t>else</a:t>
            </a:r>
            <a:r>
              <a:rPr lang="en-US" sz="1800" dirty="0" smtClean="0">
                <a:solidFill>
                  <a:schemeClr val="tx1"/>
                </a:solidFill>
                <a:latin typeface="Consolas"/>
              </a:rPr>
              <a:t> </a:t>
            </a:r>
            <a:r>
              <a:rPr lang="en-US" sz="1800" dirty="0">
                <a:solidFill>
                  <a:schemeClr val="tx1"/>
                </a:solidFill>
                <a:latin typeface="Consolas"/>
              </a:rPr>
              <a:t>{</a:t>
            </a:r>
          </a:p>
          <a:p>
            <a:pPr algn="l"/>
            <a:r>
              <a:rPr lang="en-US" sz="1800" dirty="0" smtClean="0">
                <a:solidFill>
                  <a:schemeClr val="tx1"/>
                </a:solidFill>
                <a:latin typeface="Consolas"/>
              </a:rPr>
              <a:t>        </a:t>
            </a:r>
            <a:r>
              <a:rPr lang="en-US" sz="1800" dirty="0" err="1" smtClean="0">
                <a:solidFill>
                  <a:schemeClr val="tx1"/>
                </a:solidFill>
                <a:latin typeface="Consolas"/>
              </a:rPr>
              <a:t>printf</a:t>
            </a:r>
            <a:r>
              <a:rPr lang="en-US" sz="1800" dirty="0">
                <a:solidFill>
                  <a:schemeClr val="tx1"/>
                </a:solidFill>
                <a:latin typeface="Consolas"/>
              </a:rPr>
              <a:t>(</a:t>
            </a:r>
            <a:r>
              <a:rPr lang="en-US" sz="1800" dirty="0">
                <a:solidFill>
                  <a:srgbClr val="990000"/>
                </a:solidFill>
                <a:latin typeface="Consolas"/>
              </a:rPr>
              <a:t>"</a:t>
            </a:r>
            <a:r>
              <a:rPr lang="en-US" sz="1800" dirty="0" err="1">
                <a:solidFill>
                  <a:srgbClr val="990000"/>
                </a:solidFill>
                <a:latin typeface="Consolas"/>
              </a:rPr>
              <a:t>Dat</a:t>
            </a:r>
            <a:r>
              <a:rPr lang="en-US" sz="1800" dirty="0">
                <a:solidFill>
                  <a:srgbClr val="990000"/>
                </a:solidFill>
                <a:latin typeface="Consolas"/>
              </a:rPr>
              <a:t> is </a:t>
            </a:r>
            <a:r>
              <a:rPr lang="en-US" sz="1800" dirty="0" err="1">
                <a:solidFill>
                  <a:srgbClr val="990000"/>
                </a:solidFill>
                <a:latin typeface="Consolas"/>
              </a:rPr>
              <a:t>geen</a:t>
            </a:r>
            <a:r>
              <a:rPr lang="en-US" sz="1800" dirty="0">
                <a:solidFill>
                  <a:srgbClr val="990000"/>
                </a:solidFill>
                <a:latin typeface="Consolas"/>
              </a:rPr>
              <a:t> letter.\n"</a:t>
            </a:r>
            <a:r>
              <a:rPr lang="en-US" sz="1800" dirty="0">
                <a:solidFill>
                  <a:schemeClr val="tx1"/>
                </a:solidFill>
                <a:latin typeface="Consolas"/>
              </a:rPr>
              <a:t>);</a:t>
            </a:r>
          </a:p>
          <a:p>
            <a:pPr algn="l"/>
            <a:r>
              <a:rPr lang="en-US" sz="1800" dirty="0" smtClean="0">
                <a:solidFill>
                  <a:schemeClr val="tx1"/>
                </a:solidFill>
                <a:latin typeface="Consolas"/>
              </a:rPr>
              <a:t>    }</a:t>
            </a:r>
            <a:endParaRPr lang="en-US" sz="1800" dirty="0">
              <a:solidFill>
                <a:schemeClr val="tx1"/>
              </a:solidFill>
              <a:latin typeface="Consolas"/>
            </a:endParaRPr>
          </a:p>
          <a:p>
            <a:pPr algn="l"/>
            <a:r>
              <a:rPr lang="en-US" sz="1800" dirty="0" smtClean="0">
                <a:solidFill>
                  <a:schemeClr val="tx1"/>
                </a:solidFill>
                <a:latin typeface="Consolas"/>
              </a:rPr>
              <a:t>    </a:t>
            </a:r>
            <a:r>
              <a:rPr lang="en-US" sz="1800" dirty="0" err="1" smtClean="0">
                <a:solidFill>
                  <a:schemeClr val="tx1"/>
                </a:solidFill>
                <a:latin typeface="Consolas"/>
              </a:rPr>
              <a:t>fflush</a:t>
            </a:r>
            <a:r>
              <a:rPr lang="en-US" sz="1800" dirty="0" smtClean="0">
                <a:solidFill>
                  <a:schemeClr val="tx1"/>
                </a:solidFill>
                <a:latin typeface="Consolas"/>
              </a:rPr>
              <a:t>(</a:t>
            </a:r>
            <a:r>
              <a:rPr lang="en-US" sz="1800" dirty="0" err="1" smtClean="0">
                <a:solidFill>
                  <a:schemeClr val="tx1"/>
                </a:solidFill>
                <a:latin typeface="Consolas"/>
              </a:rPr>
              <a:t>stdin</a:t>
            </a:r>
            <a:r>
              <a:rPr lang="en-US" sz="1800" dirty="0" smtClean="0">
                <a:solidFill>
                  <a:schemeClr val="tx1"/>
                </a:solidFill>
                <a:latin typeface="Consolas"/>
              </a:rPr>
              <a:t>); </a:t>
            </a:r>
            <a:r>
              <a:rPr lang="en-US" sz="1800" dirty="0" err="1" smtClean="0">
                <a:solidFill>
                  <a:schemeClr val="tx1"/>
                </a:solidFill>
                <a:latin typeface="Consolas"/>
              </a:rPr>
              <a:t>getchar</a:t>
            </a:r>
            <a:r>
              <a:rPr lang="en-US" sz="1800" dirty="0" smtClean="0">
                <a:solidFill>
                  <a:schemeClr val="tx1"/>
                </a:solidFill>
                <a:latin typeface="Consolas"/>
              </a:rPr>
              <a:t>(); </a:t>
            </a:r>
            <a:r>
              <a:rPr lang="en-US" sz="1800" dirty="0" smtClean="0">
                <a:latin typeface="Consolas"/>
              </a:rPr>
              <a:t>return</a:t>
            </a:r>
            <a:r>
              <a:rPr lang="en-US" sz="1800" dirty="0" smtClean="0">
                <a:solidFill>
                  <a:schemeClr val="tx1"/>
                </a:solidFill>
                <a:latin typeface="Consolas"/>
              </a:rPr>
              <a:t> </a:t>
            </a:r>
            <a:r>
              <a:rPr lang="en-US" sz="1800" dirty="0">
                <a:solidFill>
                  <a:schemeClr val="tx1"/>
                </a:solidFill>
                <a:latin typeface="Consolas"/>
              </a:rPr>
              <a:t>0;</a:t>
            </a:r>
          </a:p>
          <a:p>
            <a:pPr algn="l"/>
            <a:r>
              <a:rPr lang="en-US" sz="1800" dirty="0">
                <a:solidFill>
                  <a:schemeClr val="tx1"/>
                </a:solidFill>
                <a:latin typeface="Consolas"/>
              </a:rPr>
              <a:t>}</a:t>
            </a:r>
          </a:p>
        </p:txBody>
      </p:sp>
      <p:sp>
        <p:nvSpPr>
          <p:cNvPr id="1565702" name="AutoShape 6"/>
          <p:cNvSpPr>
            <a:spLocks noChangeArrowheads="1"/>
          </p:cNvSpPr>
          <p:nvPr/>
        </p:nvSpPr>
        <p:spPr bwMode="auto">
          <a:xfrm>
            <a:off x="3491880" y="1125539"/>
            <a:ext cx="3744416" cy="719286"/>
          </a:xfrm>
          <a:prstGeom prst="wedgeRoundRectCallout">
            <a:avLst>
              <a:gd name="adj1" fmla="val -60375"/>
              <a:gd name="adj2" fmla="val -4460"/>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Calibri" pitchFamily="34" charset="0"/>
              </a:rPr>
              <a:t>Bibliotheek met karakter functies</a:t>
            </a:r>
            <a:br>
              <a:rPr lang="nl-NL" dirty="0">
                <a:latin typeface="Calibri" pitchFamily="34" charset="0"/>
              </a:rPr>
            </a:br>
            <a:r>
              <a:rPr lang="nl-NL" dirty="0">
                <a:latin typeface="Calibri" pitchFamily="34" charset="0"/>
                <a:hlinkClick r:id="rId2"/>
              </a:rPr>
              <a:t>http://en.wikipedia.org/wiki/Ctype.h</a:t>
            </a:r>
            <a:r>
              <a:rPr lang="nl-NL" dirty="0">
                <a:latin typeface="Calibri" pitchFamily="34" charset="0"/>
              </a:rPr>
              <a:t> </a:t>
            </a:r>
          </a:p>
        </p:txBody>
      </p:sp>
      <p:sp>
        <p:nvSpPr>
          <p:cNvPr id="1565703" name="AutoShape 7"/>
          <p:cNvSpPr>
            <a:spLocks noChangeArrowheads="1"/>
          </p:cNvSpPr>
          <p:nvPr/>
        </p:nvSpPr>
        <p:spPr bwMode="auto">
          <a:xfrm>
            <a:off x="5148065" y="2145323"/>
            <a:ext cx="1944216" cy="360623"/>
          </a:xfrm>
          <a:prstGeom prst="wedgeRoundRectCallout">
            <a:avLst>
              <a:gd name="adj1" fmla="val -210870"/>
              <a:gd name="adj2" fmla="val 35856"/>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Calibri" pitchFamily="34" charset="0"/>
              </a:rPr>
              <a:t>Karakter variabele</a:t>
            </a:r>
          </a:p>
        </p:txBody>
      </p:sp>
      <p:sp>
        <p:nvSpPr>
          <p:cNvPr id="1565704" name="AutoShape 8"/>
          <p:cNvSpPr>
            <a:spLocks noChangeArrowheads="1"/>
          </p:cNvSpPr>
          <p:nvPr/>
        </p:nvSpPr>
        <p:spPr bwMode="auto">
          <a:xfrm>
            <a:off x="5364088" y="2708921"/>
            <a:ext cx="2664296" cy="428548"/>
          </a:xfrm>
          <a:prstGeom prst="wedgeRoundRectCallout">
            <a:avLst>
              <a:gd name="adj1" fmla="val -135317"/>
              <a:gd name="adj2" fmla="val 8371"/>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Calibri" pitchFamily="34" charset="0"/>
              </a:rPr>
              <a:t>Inlezen karakter variabele</a:t>
            </a:r>
          </a:p>
        </p:txBody>
      </p:sp>
      <p:sp>
        <p:nvSpPr>
          <p:cNvPr id="156680" name="Text Box 10"/>
          <p:cNvSpPr txBox="1">
            <a:spLocks noChangeArrowheads="1"/>
          </p:cNvSpPr>
          <p:nvPr/>
        </p:nvSpPr>
        <p:spPr bwMode="auto">
          <a:xfrm>
            <a:off x="2379319" y="4293096"/>
            <a:ext cx="4503737" cy="8255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1600" dirty="0" smtClean="0">
                <a:solidFill>
                  <a:schemeClr val="bg1"/>
                </a:solidFill>
                <a:latin typeface="Lucida Console" pitchFamily="49" charset="0"/>
              </a:rPr>
              <a:t>Geef </a:t>
            </a:r>
            <a:r>
              <a:rPr lang="nl-NL" sz="1600" dirty="0">
                <a:solidFill>
                  <a:schemeClr val="bg1"/>
                </a:solidFill>
                <a:latin typeface="Lucida Console" pitchFamily="49" charset="0"/>
              </a:rPr>
              <a:t>een karakter: </a:t>
            </a:r>
            <a:r>
              <a:rPr lang="nl-NL" sz="1600" dirty="0">
                <a:solidFill>
                  <a:srgbClr val="FFFF00"/>
                </a:solidFill>
                <a:latin typeface="Lucida Console" pitchFamily="49" charset="0"/>
              </a:rPr>
              <a:t>h</a:t>
            </a:r>
          </a:p>
          <a:p>
            <a:pPr algn="l"/>
            <a:r>
              <a:rPr lang="nl-NL" sz="1600" dirty="0">
                <a:solidFill>
                  <a:schemeClr val="bg1"/>
                </a:solidFill>
                <a:latin typeface="Lucida Console" pitchFamily="49" charset="0"/>
              </a:rPr>
              <a:t>Dat is een letter.</a:t>
            </a:r>
          </a:p>
          <a:p>
            <a:pPr algn="l"/>
            <a:r>
              <a:rPr lang="nl-NL" sz="1600" dirty="0">
                <a:solidFill>
                  <a:schemeClr val="bg1"/>
                </a:solidFill>
                <a:latin typeface="Lucida Console" pitchFamily="49" charset="0"/>
              </a:rPr>
              <a:t>De bijbehorende hoofdletter is: H</a:t>
            </a:r>
          </a:p>
        </p:txBody>
      </p:sp>
      <p:sp>
        <p:nvSpPr>
          <p:cNvPr id="9" name="AutoShape 8"/>
          <p:cNvSpPr>
            <a:spLocks noChangeArrowheads="1"/>
          </p:cNvSpPr>
          <p:nvPr/>
        </p:nvSpPr>
        <p:spPr bwMode="auto">
          <a:xfrm>
            <a:off x="6962019" y="3137469"/>
            <a:ext cx="1760959" cy="736628"/>
          </a:xfrm>
          <a:prstGeom prst="wedgeRoundRectCallout">
            <a:avLst>
              <a:gd name="adj1" fmla="val 12827"/>
              <a:gd name="adj2" fmla="val 96152"/>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smtClean="0">
                <a:latin typeface="Calibri" pitchFamily="34" charset="0"/>
              </a:rPr>
              <a:t>Printen </a:t>
            </a:r>
            <a:r>
              <a:rPr lang="nl-NL" dirty="0">
                <a:latin typeface="Calibri" pitchFamily="34" charset="0"/>
              </a:rPr>
              <a:t>karakter variabele</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160</a:t>
            </a:fld>
            <a:endParaRPr lang="en-US" dirty="0"/>
          </a:p>
        </p:txBody>
      </p:sp>
    </p:spTree>
    <p:extLst>
      <p:ext uri="{BB962C8B-B14F-4D97-AF65-F5344CB8AC3E}">
        <p14:creationId xmlns:p14="http://schemas.microsoft.com/office/powerpoint/2010/main" val="22692780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6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57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570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657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5702" grpId="0" animBg="1"/>
      <p:bldP spid="1565703" grpId="0" animBg="1"/>
      <p:bldP spid="1565704" grpId="0" animBg="1"/>
      <p:bldP spid="156680" grpId="0" animBg="1"/>
      <p:bldP spid="9"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1" name="Text Box 3"/>
          <p:cNvSpPr txBox="1">
            <a:spLocks noChangeArrowheads="1"/>
          </p:cNvSpPr>
          <p:nvPr/>
        </p:nvSpPr>
        <p:spPr bwMode="auto">
          <a:xfrm>
            <a:off x="452352" y="1183260"/>
            <a:ext cx="8497069" cy="563449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#include</a:t>
            </a:r>
            <a:r>
              <a:rPr lang="en-US" sz="2000" dirty="0">
                <a:solidFill>
                  <a:schemeClr val="tx1"/>
                </a:solidFill>
                <a:latin typeface="Consolas"/>
              </a:rPr>
              <a:t> </a:t>
            </a:r>
            <a:r>
              <a:rPr lang="en-US" sz="2000" dirty="0">
                <a:solidFill>
                  <a:srgbClr val="990000"/>
                </a:solidFill>
                <a:latin typeface="Consolas"/>
              </a:rPr>
              <a:t>&lt;</a:t>
            </a:r>
            <a:r>
              <a:rPr lang="en-US" sz="2000" dirty="0" err="1">
                <a:solidFill>
                  <a:srgbClr val="990000"/>
                </a:solidFill>
                <a:latin typeface="Consolas"/>
              </a:rPr>
              <a:t>stdio.h</a:t>
            </a:r>
            <a:r>
              <a:rPr lang="en-US" sz="2000" dirty="0">
                <a:solidFill>
                  <a:srgbClr val="990000"/>
                </a:solidFill>
                <a:latin typeface="Consolas"/>
              </a:rPr>
              <a:t>&gt;</a:t>
            </a:r>
          </a:p>
          <a:p>
            <a:pPr algn="l"/>
            <a:r>
              <a:rPr lang="en-US" sz="2000" dirty="0">
                <a:latin typeface="Consolas"/>
              </a:rPr>
              <a:t>#include</a:t>
            </a:r>
            <a:r>
              <a:rPr lang="en-US" sz="2000" dirty="0">
                <a:solidFill>
                  <a:schemeClr val="tx1"/>
                </a:solidFill>
                <a:latin typeface="Consolas"/>
              </a:rPr>
              <a:t> </a:t>
            </a:r>
            <a:r>
              <a:rPr lang="en-US" sz="2000" dirty="0">
                <a:solidFill>
                  <a:srgbClr val="990000"/>
                </a:solidFill>
                <a:latin typeface="Consolas"/>
              </a:rPr>
              <a:t>&lt;</a:t>
            </a:r>
            <a:r>
              <a:rPr lang="en-US" sz="2000" dirty="0" err="1">
                <a:solidFill>
                  <a:srgbClr val="990000"/>
                </a:solidFill>
                <a:latin typeface="Consolas"/>
              </a:rPr>
              <a:t>string.h</a:t>
            </a:r>
            <a:r>
              <a:rPr lang="en-US" sz="2000" dirty="0">
                <a:solidFill>
                  <a:srgbClr val="990000"/>
                </a:solidFill>
                <a:latin typeface="Consolas"/>
              </a:rPr>
              <a:t>&gt;</a:t>
            </a:r>
          </a:p>
          <a:p>
            <a:pPr algn="l"/>
            <a:endParaRPr lang="en-US" sz="2000" dirty="0">
              <a:solidFill>
                <a:schemeClr val="tx1"/>
              </a:solidFill>
              <a:latin typeface="Consolas"/>
            </a:endParaRPr>
          </a:p>
          <a:p>
            <a:pPr algn="l"/>
            <a:r>
              <a:rPr lang="en-US" sz="2000" dirty="0" err="1">
                <a:latin typeface="Consolas"/>
              </a:rPr>
              <a:t>int</a:t>
            </a:r>
            <a:r>
              <a:rPr lang="en-US" sz="2000" dirty="0">
                <a:solidFill>
                  <a:schemeClr val="tx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smtClean="0">
                <a:solidFill>
                  <a:schemeClr val="tx1"/>
                </a:solidFill>
                <a:latin typeface="Consolas"/>
              </a:rPr>
              <a:t>    </a:t>
            </a:r>
            <a:r>
              <a:rPr lang="en-US" sz="2000" b="1" dirty="0" smtClean="0">
                <a:latin typeface="Consolas"/>
              </a:rPr>
              <a:t>char</a:t>
            </a:r>
            <a:r>
              <a:rPr lang="en-US" sz="2000" dirty="0" smtClean="0">
                <a:solidFill>
                  <a:schemeClr val="tx1"/>
                </a:solidFill>
                <a:latin typeface="Consolas"/>
              </a:rPr>
              <a:t> </a:t>
            </a:r>
            <a:r>
              <a:rPr lang="en-US" sz="2000" dirty="0">
                <a:solidFill>
                  <a:schemeClr val="tx1"/>
                </a:solidFill>
                <a:latin typeface="Consolas"/>
              </a:rPr>
              <a:t>s</a:t>
            </a:r>
            <a:r>
              <a:rPr lang="en-US" sz="2000" b="1" dirty="0">
                <a:solidFill>
                  <a:schemeClr val="tx1"/>
                </a:solidFill>
                <a:latin typeface="Consolas"/>
              </a:rPr>
              <a:t>[]</a:t>
            </a:r>
            <a:r>
              <a:rPr lang="en-US" sz="2000" dirty="0">
                <a:solidFill>
                  <a:schemeClr val="tx1"/>
                </a:solidFill>
                <a:latin typeface="Consolas"/>
              </a:rPr>
              <a:t> = </a:t>
            </a:r>
            <a:r>
              <a:rPr lang="en-US" sz="2000" dirty="0">
                <a:solidFill>
                  <a:srgbClr val="990000"/>
                </a:solidFill>
                <a:latin typeface="Consolas"/>
              </a:rPr>
              <a:t>"</a:t>
            </a:r>
            <a:r>
              <a:rPr lang="en-US" sz="2000" dirty="0" smtClean="0">
                <a:solidFill>
                  <a:srgbClr val="990000"/>
                </a:solidFill>
                <a:latin typeface="Consolas"/>
              </a:rPr>
              <a:t>Hallo"</a:t>
            </a:r>
            <a:r>
              <a:rPr lang="en-US" sz="2000" dirty="0" smtClean="0">
                <a:solidFill>
                  <a:schemeClr val="tx1"/>
                </a:solidFill>
                <a:latin typeface="Consolas"/>
              </a:rPr>
              <a:t>; </a:t>
            </a:r>
          </a:p>
          <a:p>
            <a:pPr algn="l"/>
            <a:r>
              <a:rPr lang="en-US" sz="2000" dirty="0" smtClean="0">
                <a:solidFill>
                  <a:schemeClr val="tx1"/>
                </a:solidFill>
                <a:latin typeface="Consolas"/>
              </a:rPr>
              <a:t>    char *p</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a:t>
            </a:r>
            <a:r>
              <a:rPr lang="en-US" sz="2000" b="1" dirty="0">
                <a:solidFill>
                  <a:srgbClr val="990000"/>
                </a:solidFill>
                <a:latin typeface="Consolas"/>
              </a:rPr>
              <a:t>%s</a:t>
            </a:r>
            <a:r>
              <a:rPr lang="en-US" sz="2000" dirty="0">
                <a:solidFill>
                  <a:srgbClr val="990000"/>
                </a:solidFill>
                <a:latin typeface="Consolas"/>
              </a:rPr>
              <a:t>\n"</a:t>
            </a:r>
            <a:r>
              <a:rPr lang="en-US" sz="2000" dirty="0">
                <a:solidFill>
                  <a:schemeClr val="tx1"/>
                </a:solidFill>
                <a:latin typeface="Consolas"/>
              </a:rPr>
              <a:t>, s);</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a:t>
            </a:r>
            <a:r>
              <a:rPr lang="en-US" sz="2000" dirty="0" err="1">
                <a:solidFill>
                  <a:srgbClr val="990000"/>
                </a:solidFill>
                <a:latin typeface="Consolas"/>
              </a:rPr>
              <a:t>sizeof</a:t>
            </a:r>
            <a:r>
              <a:rPr lang="en-US" sz="2000" dirty="0">
                <a:solidFill>
                  <a:srgbClr val="990000"/>
                </a:solidFill>
                <a:latin typeface="Consolas"/>
              </a:rPr>
              <a:t>(s) = %d\n"</a:t>
            </a:r>
            <a:r>
              <a:rPr lang="en-US" sz="2000" dirty="0">
                <a:solidFill>
                  <a:schemeClr val="tx1"/>
                </a:solidFill>
                <a:latin typeface="Consolas"/>
              </a:rPr>
              <a:t>, </a:t>
            </a:r>
            <a:r>
              <a:rPr lang="en-US" sz="2000" dirty="0" err="1">
                <a:latin typeface="Consolas"/>
              </a:rPr>
              <a:t>sizeof</a:t>
            </a:r>
            <a:r>
              <a:rPr lang="en-US" sz="2000" dirty="0">
                <a:solidFill>
                  <a:schemeClr val="tx1"/>
                </a:solidFill>
                <a:latin typeface="Consolas"/>
              </a:rPr>
              <a:t>(s));</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a:t>
            </a:r>
            <a:r>
              <a:rPr lang="en-US" sz="2000" dirty="0" err="1">
                <a:solidFill>
                  <a:srgbClr val="990000"/>
                </a:solidFill>
                <a:latin typeface="Consolas"/>
              </a:rPr>
              <a:t>strlen</a:t>
            </a:r>
            <a:r>
              <a:rPr lang="en-US" sz="2000" dirty="0">
                <a:solidFill>
                  <a:srgbClr val="990000"/>
                </a:solidFill>
                <a:latin typeface="Consolas"/>
              </a:rPr>
              <a:t>(s) = %d\n"</a:t>
            </a:r>
            <a:r>
              <a:rPr lang="en-US" sz="2000" dirty="0">
                <a:solidFill>
                  <a:schemeClr val="tx1"/>
                </a:solidFill>
                <a:latin typeface="Consolas"/>
              </a:rPr>
              <a:t>, </a:t>
            </a:r>
            <a:r>
              <a:rPr lang="en-US" sz="2000" b="1" dirty="0" err="1">
                <a:solidFill>
                  <a:schemeClr val="tx1"/>
                </a:solidFill>
                <a:latin typeface="Consolas"/>
              </a:rPr>
              <a:t>strlen</a:t>
            </a:r>
            <a:r>
              <a:rPr lang="en-US" sz="2000" dirty="0">
                <a:solidFill>
                  <a:schemeClr val="tx1"/>
                </a:solidFill>
                <a:latin typeface="Consolas"/>
              </a:rPr>
              <a:t>(s));</a:t>
            </a:r>
          </a:p>
          <a:p>
            <a:pPr algn="l"/>
            <a:r>
              <a:rPr lang="en-US" sz="2000" dirty="0" smtClean="0">
                <a:solidFill>
                  <a:schemeClr val="tx1"/>
                </a:solidFill>
                <a:latin typeface="Consolas"/>
              </a:rPr>
              <a:t>    p </a:t>
            </a:r>
            <a:r>
              <a:rPr lang="en-US" sz="2000" dirty="0">
                <a:solidFill>
                  <a:schemeClr val="tx1"/>
                </a:solidFill>
                <a:latin typeface="Consolas"/>
              </a:rPr>
              <a:t>= </a:t>
            </a:r>
            <a:r>
              <a:rPr lang="en-US" sz="2000" b="1" dirty="0" err="1">
                <a:solidFill>
                  <a:schemeClr val="tx1"/>
                </a:solidFill>
                <a:latin typeface="Consolas"/>
              </a:rPr>
              <a:t>strchr</a:t>
            </a:r>
            <a:r>
              <a:rPr lang="en-US" sz="2000" dirty="0">
                <a:solidFill>
                  <a:schemeClr val="tx1"/>
                </a:solidFill>
                <a:latin typeface="Consolas"/>
              </a:rPr>
              <a:t>(s, </a:t>
            </a:r>
            <a:r>
              <a:rPr lang="en-US" sz="2000" dirty="0">
                <a:solidFill>
                  <a:srgbClr val="990000"/>
                </a:solidFill>
                <a:latin typeface="Consolas"/>
              </a:rPr>
              <a:t>'a'</a:t>
            </a:r>
            <a:r>
              <a:rPr lang="en-US" sz="2000" dirty="0">
                <a:solidFill>
                  <a:schemeClr val="tx1"/>
                </a:solidFill>
                <a:latin typeface="Consolas"/>
              </a:rPr>
              <a:t>);</a:t>
            </a:r>
          </a:p>
          <a:p>
            <a:pPr algn="l"/>
            <a:r>
              <a:rPr lang="en-US" sz="2000" dirty="0" smtClean="0">
                <a:latin typeface="Consolas"/>
              </a:rPr>
              <a:t>    if</a:t>
            </a:r>
            <a:r>
              <a:rPr lang="en-US" sz="2000" dirty="0" smtClean="0">
                <a:solidFill>
                  <a:schemeClr val="tx1"/>
                </a:solidFill>
                <a:latin typeface="Consolas"/>
              </a:rPr>
              <a:t> </a:t>
            </a:r>
            <a:r>
              <a:rPr lang="en-US" sz="2000" dirty="0">
                <a:solidFill>
                  <a:schemeClr val="tx1"/>
                </a:solidFill>
                <a:latin typeface="Consolas"/>
              </a:rPr>
              <a:t>(p != NULL) {</a:t>
            </a:r>
          </a:p>
          <a:p>
            <a:pPr algn="l"/>
            <a:r>
              <a:rPr lang="en-US" sz="2000" dirty="0" smtClean="0">
                <a:solidFill>
                  <a:schemeClr val="tx1"/>
                </a:solidFill>
                <a:latin typeface="Consolas"/>
              </a:rPr>
              <a:t>        *</a:t>
            </a:r>
            <a:r>
              <a:rPr lang="en-US" sz="2000" dirty="0">
                <a:solidFill>
                  <a:schemeClr val="tx1"/>
                </a:solidFill>
                <a:latin typeface="Consolas"/>
              </a:rPr>
              <a:t>p = </a:t>
            </a:r>
            <a:r>
              <a:rPr lang="en-US" sz="2000" dirty="0">
                <a:solidFill>
                  <a:srgbClr val="990000"/>
                </a:solidFill>
                <a:latin typeface="Consolas"/>
              </a:rPr>
              <a:t>'e'</a:t>
            </a:r>
            <a:r>
              <a:rPr lang="en-US" sz="2000" dirty="0">
                <a:solidFill>
                  <a:schemeClr val="tx1"/>
                </a:solidFill>
                <a:latin typeface="Consolas"/>
              </a:rPr>
              <a:t>;</a:t>
            </a:r>
          </a:p>
          <a:p>
            <a:pPr algn="l"/>
            <a:r>
              <a:rPr lang="en-US" sz="2000" dirty="0" smtClean="0">
                <a:solidFill>
                  <a:schemeClr val="tx1"/>
                </a:solidFill>
                <a:latin typeface="Consolas"/>
              </a:rPr>
              <a:t>    }</a:t>
            </a:r>
            <a:endParaRPr lang="en-US" sz="2000" dirty="0">
              <a:solidFill>
                <a:schemeClr val="tx1"/>
              </a:solidFill>
              <a:latin typeface="Consolas"/>
            </a:endParaRP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"%s\n"</a:t>
            </a:r>
            <a:r>
              <a:rPr lang="en-US" sz="2000" dirty="0">
                <a:solidFill>
                  <a:schemeClr val="tx1"/>
                </a:solidFill>
                <a:latin typeface="Consolas"/>
              </a:rPr>
              <a:t>, s);</a:t>
            </a:r>
          </a:p>
          <a:p>
            <a:pPr algn="l"/>
            <a:r>
              <a:rPr lang="en-US" sz="2000" dirty="0" smtClean="0">
                <a:solidFill>
                  <a:schemeClr val="tx1"/>
                </a:solidFill>
                <a:latin typeface="Consolas"/>
              </a:rPr>
              <a:t>    </a:t>
            </a:r>
            <a:r>
              <a:rPr lang="en-US" sz="2000" dirty="0" err="1" smtClean="0">
                <a:solidFill>
                  <a:schemeClr val="tx1"/>
                </a:solidFill>
                <a:latin typeface="Consolas"/>
              </a:rPr>
              <a:t>fflush</a:t>
            </a:r>
            <a:r>
              <a:rPr lang="en-US" sz="2000" dirty="0" smtClean="0">
                <a:solidFill>
                  <a:schemeClr val="tx1"/>
                </a:solidFill>
                <a:latin typeface="Consolas"/>
              </a:rPr>
              <a:t>(</a:t>
            </a:r>
            <a:r>
              <a:rPr lang="en-US" sz="2000" dirty="0" err="1" smtClean="0">
                <a:solidFill>
                  <a:schemeClr val="tx1"/>
                </a:solidFill>
                <a:latin typeface="Consolas"/>
              </a:rPr>
              <a:t>stdin</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chemeClr val="tx1"/>
                </a:solidFill>
                <a:latin typeface="Consolas"/>
              </a:rPr>
              <a:t>getchar</a:t>
            </a:r>
            <a:r>
              <a:rPr lang="en-US" sz="2000" dirty="0">
                <a:solidFill>
                  <a:schemeClr val="tx1"/>
                </a:solidFill>
                <a:latin typeface="Consolas"/>
              </a:rPr>
              <a:t>();</a:t>
            </a:r>
          </a:p>
          <a:p>
            <a:pPr algn="l"/>
            <a:r>
              <a:rPr lang="en-US" sz="2000" dirty="0" smtClean="0">
                <a:latin typeface="Consolas"/>
              </a:rPr>
              <a:t>    return</a:t>
            </a:r>
            <a:r>
              <a:rPr lang="en-US" sz="2000" dirty="0" smtClean="0">
                <a:solidFill>
                  <a:schemeClr val="tx1"/>
                </a:solidFill>
                <a:latin typeface="Consolas"/>
              </a:rPr>
              <a:t> </a:t>
            </a:r>
            <a:r>
              <a:rPr lang="en-US" sz="2000" dirty="0">
                <a:solidFill>
                  <a:schemeClr val="tx1"/>
                </a:solidFill>
                <a:latin typeface="Consolas"/>
              </a:rPr>
              <a:t>0;</a:t>
            </a:r>
          </a:p>
          <a:p>
            <a:pPr algn="l"/>
            <a:r>
              <a:rPr lang="en-US" sz="2000" dirty="0">
                <a:solidFill>
                  <a:schemeClr val="tx1"/>
                </a:solidFill>
                <a:latin typeface="Consolas"/>
              </a:rPr>
              <a:t>}</a:t>
            </a:r>
          </a:p>
        </p:txBody>
      </p:sp>
      <p:sp>
        <p:nvSpPr>
          <p:cNvPr id="1566726" name="AutoShape 6"/>
          <p:cNvSpPr>
            <a:spLocks noChangeArrowheads="1"/>
          </p:cNvSpPr>
          <p:nvPr/>
        </p:nvSpPr>
        <p:spPr bwMode="auto">
          <a:xfrm>
            <a:off x="4700887" y="2789590"/>
            <a:ext cx="2696270" cy="432048"/>
          </a:xfrm>
          <a:prstGeom prst="wedgeRoundRectCallout">
            <a:avLst>
              <a:gd name="adj1" fmla="val -89142"/>
              <a:gd name="adj2" fmla="val 44774"/>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Calibri" pitchFamily="34" charset="0"/>
              </a:rPr>
              <a:t>Afdrukken string variabele</a:t>
            </a:r>
          </a:p>
        </p:txBody>
      </p:sp>
      <p:sp>
        <p:nvSpPr>
          <p:cNvPr id="157700" name="Rectangle 2"/>
          <p:cNvSpPr>
            <a:spLocks noGrp="1" noChangeArrowheads="1"/>
          </p:cNvSpPr>
          <p:nvPr>
            <p:ph type="title"/>
          </p:nvPr>
        </p:nvSpPr>
        <p:spPr>
          <a:xfrm>
            <a:off x="358775" y="358775"/>
            <a:ext cx="7476493" cy="684213"/>
          </a:xfrm>
        </p:spPr>
        <p:txBody>
          <a:bodyPr>
            <a:normAutofit fontScale="90000"/>
          </a:bodyPr>
          <a:lstStyle/>
          <a:p>
            <a:r>
              <a:rPr lang="nl-NL" smtClean="0"/>
              <a:t>C strings</a:t>
            </a:r>
          </a:p>
        </p:txBody>
      </p:sp>
      <p:sp>
        <p:nvSpPr>
          <p:cNvPr id="1566724" name="AutoShape 4"/>
          <p:cNvSpPr>
            <a:spLocks noChangeArrowheads="1"/>
          </p:cNvSpPr>
          <p:nvPr/>
        </p:nvSpPr>
        <p:spPr bwMode="auto">
          <a:xfrm>
            <a:off x="3563938" y="1125539"/>
            <a:ext cx="3744366" cy="709984"/>
          </a:xfrm>
          <a:prstGeom prst="wedgeRoundRectCallout">
            <a:avLst>
              <a:gd name="adj1" fmla="val -58214"/>
              <a:gd name="adj2" fmla="val 19595"/>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Calibri" pitchFamily="34" charset="0"/>
              </a:rPr>
              <a:t>Bibliotheek met string functies</a:t>
            </a:r>
            <a:br>
              <a:rPr lang="nl-NL" dirty="0">
                <a:latin typeface="Calibri" pitchFamily="34" charset="0"/>
              </a:rPr>
            </a:br>
            <a:r>
              <a:rPr lang="nl-NL" dirty="0" smtClean="0">
                <a:latin typeface="Calibri" pitchFamily="34" charset="0"/>
                <a:hlinkClick r:id="rId2"/>
              </a:rPr>
              <a:t>http://en.wikipedia.org/wiki/String.h</a:t>
            </a:r>
            <a:r>
              <a:rPr lang="nl-NL" dirty="0" smtClean="0">
                <a:latin typeface="Calibri" pitchFamily="34" charset="0"/>
              </a:rPr>
              <a:t> </a:t>
            </a:r>
            <a:endParaRPr lang="nl-NL" dirty="0">
              <a:latin typeface="Calibri" pitchFamily="34" charset="0"/>
            </a:endParaRPr>
          </a:p>
        </p:txBody>
      </p:sp>
      <p:sp>
        <p:nvSpPr>
          <p:cNvPr id="1566725" name="AutoShape 5"/>
          <p:cNvSpPr>
            <a:spLocks noChangeArrowheads="1"/>
          </p:cNvSpPr>
          <p:nvPr/>
        </p:nvSpPr>
        <p:spPr bwMode="auto">
          <a:xfrm>
            <a:off x="5004048" y="2155415"/>
            <a:ext cx="2486765" cy="472642"/>
          </a:xfrm>
          <a:prstGeom prst="wedgeRoundRectCallout">
            <a:avLst>
              <a:gd name="adj1" fmla="val -97411"/>
              <a:gd name="adj2" fmla="val 36558"/>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Consolas"/>
              </a:rPr>
              <a:t>s</a:t>
            </a:r>
            <a:r>
              <a:rPr lang="nl-NL" dirty="0">
                <a:latin typeface="Calibri" pitchFamily="34" charset="0"/>
              </a:rPr>
              <a:t> is een string variabele</a:t>
            </a:r>
          </a:p>
        </p:txBody>
      </p:sp>
      <p:sp>
        <p:nvSpPr>
          <p:cNvPr id="1566727" name="AutoShape 7"/>
          <p:cNvSpPr>
            <a:spLocks noChangeArrowheads="1"/>
          </p:cNvSpPr>
          <p:nvPr/>
        </p:nvSpPr>
        <p:spPr bwMode="auto">
          <a:xfrm>
            <a:off x="6603691" y="3642298"/>
            <a:ext cx="2304256" cy="986802"/>
          </a:xfrm>
          <a:prstGeom prst="wedgeRoundRectCallout">
            <a:avLst>
              <a:gd name="adj1" fmla="val -58720"/>
              <a:gd name="adj2" fmla="val -70060"/>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Calibri" pitchFamily="34" charset="0"/>
              </a:rPr>
              <a:t>string variabele wordt </a:t>
            </a:r>
            <a:r>
              <a:rPr lang="nl-NL" dirty="0" smtClean="0">
                <a:latin typeface="Calibri" pitchFamily="34" charset="0"/>
              </a:rPr>
              <a:t>afgesloten </a:t>
            </a:r>
            <a:r>
              <a:rPr lang="nl-NL" dirty="0">
                <a:latin typeface="Calibri" pitchFamily="34" charset="0"/>
              </a:rPr>
              <a:t>met </a:t>
            </a:r>
            <a:r>
              <a:rPr lang="nl-NL" dirty="0" smtClean="0">
                <a:latin typeface="Calibri" pitchFamily="34" charset="0"/>
              </a:rPr>
              <a:t>het karakter </a:t>
            </a:r>
            <a:r>
              <a:rPr lang="nl-NL" b="1" dirty="0" smtClean="0">
                <a:latin typeface="Consolas"/>
              </a:rPr>
              <a:t>'\</a:t>
            </a:r>
            <a:r>
              <a:rPr lang="nl-NL" b="1" dirty="0">
                <a:latin typeface="Consolas"/>
              </a:rPr>
              <a:t>0'</a:t>
            </a:r>
          </a:p>
        </p:txBody>
      </p:sp>
      <p:sp>
        <p:nvSpPr>
          <p:cNvPr id="157705" name="Text Box 8"/>
          <p:cNvSpPr txBox="1">
            <a:spLocks noChangeArrowheads="1"/>
          </p:cNvSpPr>
          <p:nvPr/>
        </p:nvSpPr>
        <p:spPr bwMode="auto">
          <a:xfrm>
            <a:off x="3376134" y="5629721"/>
            <a:ext cx="2391731" cy="1069975"/>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1600" dirty="0">
                <a:solidFill>
                  <a:schemeClr val="bg1"/>
                </a:solidFill>
                <a:latin typeface="Lucida Console" pitchFamily="49" charset="0"/>
              </a:rPr>
              <a:t>Hallo</a:t>
            </a:r>
          </a:p>
          <a:p>
            <a:pPr algn="l"/>
            <a:r>
              <a:rPr lang="en-US" sz="1600" dirty="0" err="1">
                <a:solidFill>
                  <a:schemeClr val="bg1"/>
                </a:solidFill>
                <a:latin typeface="Lucida Console" pitchFamily="49" charset="0"/>
              </a:rPr>
              <a:t>sizeof</a:t>
            </a:r>
            <a:r>
              <a:rPr lang="en-US" sz="1600" dirty="0">
                <a:solidFill>
                  <a:schemeClr val="bg1"/>
                </a:solidFill>
                <a:latin typeface="Lucida Console" pitchFamily="49" charset="0"/>
              </a:rPr>
              <a:t>(s) = 6</a:t>
            </a:r>
          </a:p>
          <a:p>
            <a:pPr algn="l"/>
            <a:r>
              <a:rPr lang="en-US" sz="1600" dirty="0" err="1">
                <a:solidFill>
                  <a:schemeClr val="bg1"/>
                </a:solidFill>
                <a:latin typeface="Lucida Console" pitchFamily="49" charset="0"/>
              </a:rPr>
              <a:t>strlen</a:t>
            </a:r>
            <a:r>
              <a:rPr lang="en-US" sz="1600" dirty="0">
                <a:solidFill>
                  <a:schemeClr val="bg1"/>
                </a:solidFill>
                <a:latin typeface="Lucida Console" pitchFamily="49" charset="0"/>
              </a:rPr>
              <a:t>(s) = 5</a:t>
            </a:r>
          </a:p>
          <a:p>
            <a:pPr algn="l"/>
            <a:r>
              <a:rPr lang="en-US" sz="1600" dirty="0">
                <a:solidFill>
                  <a:schemeClr val="bg1"/>
                </a:solidFill>
                <a:latin typeface="Lucida Console" pitchFamily="49" charset="0"/>
              </a:rPr>
              <a:t>Hello</a:t>
            </a:r>
            <a:endParaRPr lang="nl-NL" sz="1600" dirty="0">
              <a:solidFill>
                <a:schemeClr val="bg1"/>
              </a:solidFill>
              <a:latin typeface="Lucida Console" pitchFamily="49" charset="0"/>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161</a:t>
            </a:fld>
            <a:endParaRPr lang="en-US" dirty="0"/>
          </a:p>
        </p:txBody>
      </p:sp>
      <p:sp>
        <p:nvSpPr>
          <p:cNvPr id="11" name="AutoShape 7"/>
          <p:cNvSpPr>
            <a:spLocks noChangeArrowheads="1"/>
          </p:cNvSpPr>
          <p:nvPr/>
        </p:nvSpPr>
        <p:spPr bwMode="auto">
          <a:xfrm>
            <a:off x="6387391" y="5070343"/>
            <a:ext cx="2304256" cy="1306165"/>
          </a:xfrm>
          <a:prstGeom prst="wedgeRoundRectCallout">
            <a:avLst>
              <a:gd name="adj1" fmla="val -63214"/>
              <a:gd name="adj2" fmla="val -154845"/>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smtClean="0">
                <a:latin typeface="Calibri" pitchFamily="34" charset="0"/>
              </a:rPr>
              <a:t>Handig als je wilt testen of je bij het einde van een string bent.</a:t>
            </a:r>
            <a:endParaRPr lang="nl-NL" b="1" dirty="0">
              <a:latin typeface="Consolas"/>
            </a:endParaRPr>
          </a:p>
        </p:txBody>
      </p:sp>
    </p:spTree>
    <p:extLst>
      <p:ext uri="{BB962C8B-B14F-4D97-AF65-F5344CB8AC3E}">
        <p14:creationId xmlns:p14="http://schemas.microsoft.com/office/powerpoint/2010/main" val="3299917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67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67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6672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667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26" grpId="0" animBg="1"/>
      <p:bldP spid="1566724" grpId="0" animBg="1"/>
      <p:bldP spid="1566725" grpId="0" animBg="1"/>
      <p:bldP spid="1566727" grpId="0" animBg="1"/>
      <p:bldP spid="157705" grpId="0" animBg="1"/>
      <p:bldP spid="11"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2"/>
          <p:cNvSpPr>
            <a:spLocks noGrp="1" noChangeArrowheads="1"/>
          </p:cNvSpPr>
          <p:nvPr>
            <p:ph type="title"/>
          </p:nvPr>
        </p:nvSpPr>
        <p:spPr/>
        <p:txBody>
          <a:bodyPr>
            <a:normAutofit/>
          </a:bodyPr>
          <a:lstStyle/>
          <a:p>
            <a:r>
              <a:rPr lang="en-US" dirty="0" err="1" smtClean="0"/>
              <a:t>Tekstfiles</a:t>
            </a:r>
            <a:endParaRPr lang="nl-NL" dirty="0" smtClean="0"/>
          </a:p>
        </p:txBody>
      </p:sp>
      <p:sp>
        <p:nvSpPr>
          <p:cNvPr id="118788" name="Rectangle 3"/>
          <p:cNvSpPr>
            <a:spLocks noGrp="1" noChangeArrowheads="1"/>
          </p:cNvSpPr>
          <p:nvPr>
            <p:ph idx="1"/>
          </p:nvPr>
        </p:nvSpPr>
        <p:spPr/>
        <p:txBody>
          <a:bodyPr/>
          <a:lstStyle/>
          <a:p>
            <a:r>
              <a:rPr lang="nl-NL" dirty="0" smtClean="0"/>
              <a:t>Een tekstfile bevat in </a:t>
            </a:r>
            <a:r>
              <a:rPr lang="nl-NL" dirty="0" smtClean="0">
                <a:solidFill>
                  <a:schemeClr val="hlink"/>
                </a:solidFill>
              </a:rPr>
              <a:t>ASCII</a:t>
            </a:r>
            <a:r>
              <a:rPr lang="nl-NL" dirty="0" smtClean="0"/>
              <a:t> gecodeerde data (</a:t>
            </a:r>
            <a:r>
              <a:rPr lang="nl-NL" dirty="0" err="1" smtClean="0">
                <a:solidFill>
                  <a:srgbClr val="0000FF"/>
                </a:solidFill>
                <a:latin typeface="Consolas"/>
              </a:rPr>
              <a:t>char</a:t>
            </a:r>
            <a:r>
              <a:rPr lang="nl-NL" dirty="0" err="1" smtClean="0"/>
              <a:t>’s</a:t>
            </a:r>
            <a:r>
              <a:rPr lang="nl-NL" dirty="0" smtClean="0"/>
              <a:t>).</a:t>
            </a:r>
          </a:p>
          <a:p>
            <a:r>
              <a:rPr lang="nl-NL" dirty="0" smtClean="0"/>
              <a:t>Tekstfiles kunnen </a:t>
            </a:r>
            <a:r>
              <a:rPr lang="nl-NL" b="1" dirty="0" smtClean="0"/>
              <a:t>bewerkt </a:t>
            </a:r>
            <a:r>
              <a:rPr lang="nl-NL" dirty="0" smtClean="0"/>
              <a:t>worden (b.v. met </a:t>
            </a:r>
            <a:r>
              <a:rPr lang="nl-NL" dirty="0" err="1" smtClean="0"/>
              <a:t>Notepad</a:t>
            </a:r>
            <a:r>
              <a:rPr lang="nl-NL" dirty="0" smtClean="0"/>
              <a:t>.)</a:t>
            </a:r>
          </a:p>
          <a:p>
            <a:r>
              <a:rPr lang="nl-NL" dirty="0" smtClean="0"/>
              <a:t>Tekstfiles kunnen ook met een </a:t>
            </a:r>
            <a:r>
              <a:rPr lang="nl-NL" b="1" dirty="0" smtClean="0"/>
              <a:t>C programma aangemaakt</a:t>
            </a:r>
            <a:r>
              <a:rPr lang="nl-NL" dirty="0" smtClean="0"/>
              <a:t>, </a:t>
            </a:r>
            <a:r>
              <a:rPr lang="nl-NL" b="1" dirty="0" smtClean="0"/>
              <a:t>beschreven</a:t>
            </a:r>
            <a:r>
              <a:rPr lang="nl-NL" dirty="0" smtClean="0"/>
              <a:t> en </a:t>
            </a:r>
            <a:r>
              <a:rPr lang="nl-NL" b="1" dirty="0" smtClean="0"/>
              <a:t>uitgelezen</a:t>
            </a:r>
            <a:r>
              <a:rPr lang="nl-NL" dirty="0" smtClean="0"/>
              <a:t> worden.</a:t>
            </a:r>
          </a:p>
        </p:txBody>
      </p:sp>
      <p:pic>
        <p:nvPicPr>
          <p:cNvPr id="11878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2276872"/>
            <a:ext cx="36036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162</a:t>
            </a:fld>
            <a:endParaRPr lang="en-US" dirty="0"/>
          </a:p>
        </p:txBody>
      </p:sp>
    </p:spTree>
    <p:extLst>
      <p:ext uri="{BB962C8B-B14F-4D97-AF65-F5344CB8AC3E}">
        <p14:creationId xmlns:p14="http://schemas.microsoft.com/office/powerpoint/2010/main" val="140571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7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878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878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878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uiExpand="1"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oelichting met afgeronde rechthoek 6"/>
          <p:cNvSpPr/>
          <p:nvPr/>
        </p:nvSpPr>
        <p:spPr>
          <a:xfrm>
            <a:off x="3342387" y="5525481"/>
            <a:ext cx="1537461" cy="643607"/>
          </a:xfrm>
          <a:prstGeom prst="wedgeRoundRectCallout">
            <a:avLst>
              <a:gd name="adj1" fmla="val -146484"/>
              <a:gd name="adj2" fmla="val -101860"/>
              <a:gd name="adj3" fmla="val 16667"/>
            </a:avLst>
          </a:prstGeom>
          <a:solidFill>
            <a:srgbClr val="FFFF00"/>
          </a:solidFill>
          <a:ln w="3175"/>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500" b="1" u="sng" dirty="0" err="1">
                <a:solidFill>
                  <a:schemeClr val="tx1"/>
                </a:solidFill>
                <a:latin typeface="Consolas" pitchFamily="49" charset="0"/>
                <a:cs typeface="Consolas" pitchFamily="49" charset="0"/>
              </a:rPr>
              <a:t>f</a:t>
            </a:r>
            <a:r>
              <a:rPr lang="en-US" sz="1500" dirty="0" err="1">
                <a:solidFill>
                  <a:schemeClr val="tx1"/>
                </a:solidFill>
                <a:latin typeface="Consolas" pitchFamily="49" charset="0"/>
                <a:cs typeface="Consolas" pitchFamily="49" charset="0"/>
              </a:rPr>
              <a:t>close</a:t>
            </a:r>
            <a:r>
              <a:rPr lang="en-US" sz="1500" dirty="0">
                <a:solidFill>
                  <a:schemeClr val="tx1"/>
                </a:solidFill>
              </a:rPr>
              <a:t> </a:t>
            </a:r>
            <a:r>
              <a:rPr lang="en-US" sz="1500" dirty="0" err="1">
                <a:solidFill>
                  <a:schemeClr val="tx1"/>
                </a:solidFill>
              </a:rPr>
              <a:t>sluit</a:t>
            </a:r>
            <a:r>
              <a:rPr lang="en-US" sz="1500" dirty="0">
                <a:solidFill>
                  <a:schemeClr val="tx1"/>
                </a:solidFill>
              </a:rPr>
              <a:t> </a:t>
            </a:r>
            <a:r>
              <a:rPr lang="en-US" sz="1500" dirty="0" err="1" smtClean="0">
                <a:solidFill>
                  <a:schemeClr val="tx1"/>
                </a:solidFill>
              </a:rPr>
              <a:t>een</a:t>
            </a:r>
            <a:r>
              <a:rPr lang="en-US" sz="1500" dirty="0" smtClean="0">
                <a:solidFill>
                  <a:schemeClr val="tx1"/>
                </a:solidFill>
              </a:rPr>
              <a:t> </a:t>
            </a:r>
            <a:r>
              <a:rPr lang="en-US" sz="1500" dirty="0">
                <a:solidFill>
                  <a:schemeClr val="tx1"/>
                </a:solidFill>
                <a:latin typeface="Consolas" pitchFamily="49" charset="0"/>
                <a:cs typeface="Consolas" pitchFamily="49" charset="0"/>
              </a:rPr>
              <a:t>FILE*</a:t>
            </a:r>
            <a:r>
              <a:rPr lang="en-US" sz="1500" dirty="0">
                <a:solidFill>
                  <a:schemeClr val="tx1"/>
                </a:solidFill>
              </a:rPr>
              <a:t> </a:t>
            </a:r>
            <a:r>
              <a:rPr lang="en-US" sz="1500" dirty="0" smtClean="0">
                <a:solidFill>
                  <a:schemeClr val="tx1"/>
                </a:solidFill>
              </a:rPr>
              <a:t>.</a:t>
            </a:r>
            <a:endParaRPr lang="nl-NL" sz="1500" dirty="0">
              <a:solidFill>
                <a:schemeClr val="tx1"/>
              </a:solidFill>
            </a:endParaRPr>
          </a:p>
        </p:txBody>
      </p:sp>
      <p:sp>
        <p:nvSpPr>
          <p:cNvPr id="16" name="Toelichting met afgeronde rechthoek 15"/>
          <p:cNvSpPr/>
          <p:nvPr/>
        </p:nvSpPr>
        <p:spPr>
          <a:xfrm>
            <a:off x="4250057" y="4614903"/>
            <a:ext cx="1796014" cy="515289"/>
          </a:xfrm>
          <a:prstGeom prst="wedgeRoundRectCallout">
            <a:avLst>
              <a:gd name="adj1" fmla="val -163588"/>
              <a:gd name="adj2" fmla="val -45140"/>
              <a:gd name="adj3" fmla="val 16667"/>
            </a:avLst>
          </a:prstGeom>
          <a:solidFill>
            <a:srgbClr val="FFFF00"/>
          </a:solidFill>
          <a:ln w="3175"/>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500" b="1" u="sng" dirty="0" err="1">
                <a:solidFill>
                  <a:schemeClr val="tx1"/>
                </a:solidFill>
                <a:latin typeface="Consolas" pitchFamily="49" charset="0"/>
                <a:cs typeface="Consolas" pitchFamily="49" charset="0"/>
              </a:rPr>
              <a:t>f</a:t>
            </a:r>
            <a:r>
              <a:rPr lang="en-US" sz="1500" dirty="0" err="1">
                <a:solidFill>
                  <a:schemeClr val="tx1"/>
                </a:solidFill>
                <a:latin typeface="Consolas" pitchFamily="49" charset="0"/>
                <a:cs typeface="Consolas" pitchFamily="49" charset="0"/>
              </a:rPr>
              <a:t>printf</a:t>
            </a:r>
            <a:r>
              <a:rPr lang="en-US" sz="1500" dirty="0">
                <a:solidFill>
                  <a:schemeClr val="tx1"/>
                </a:solidFill>
              </a:rPr>
              <a:t> </a:t>
            </a:r>
            <a:r>
              <a:rPr lang="en-US" sz="1500" dirty="0" err="1">
                <a:solidFill>
                  <a:schemeClr val="tx1"/>
                </a:solidFill>
              </a:rPr>
              <a:t>schrijft</a:t>
            </a:r>
            <a:r>
              <a:rPr lang="en-US" sz="1500" dirty="0">
                <a:solidFill>
                  <a:schemeClr val="tx1"/>
                </a:solidFill>
              </a:rPr>
              <a:t> in </a:t>
            </a:r>
            <a:r>
              <a:rPr lang="en-US" sz="1500" dirty="0" err="1">
                <a:solidFill>
                  <a:schemeClr val="tx1"/>
                </a:solidFill>
              </a:rPr>
              <a:t>een</a:t>
            </a:r>
            <a:r>
              <a:rPr lang="en-US" sz="1500" dirty="0">
                <a:solidFill>
                  <a:schemeClr val="tx1"/>
                </a:solidFill>
              </a:rPr>
              <a:t> file.</a:t>
            </a:r>
            <a:endParaRPr lang="nl-NL" sz="1500" dirty="0">
              <a:solidFill>
                <a:schemeClr val="tx1"/>
              </a:solidFill>
            </a:endParaRPr>
          </a:p>
        </p:txBody>
      </p:sp>
      <p:sp>
        <p:nvSpPr>
          <p:cNvPr id="17" name="Toelichting met afgeronde rechthoek 16"/>
          <p:cNvSpPr/>
          <p:nvPr/>
        </p:nvSpPr>
        <p:spPr>
          <a:xfrm>
            <a:off x="2381817" y="3309629"/>
            <a:ext cx="2517703" cy="671920"/>
          </a:xfrm>
          <a:prstGeom prst="wedgeRoundRectCallout">
            <a:avLst>
              <a:gd name="adj1" fmla="val -60357"/>
              <a:gd name="adj2" fmla="val -137654"/>
              <a:gd name="adj3" fmla="val 16667"/>
            </a:avLst>
          </a:prstGeom>
          <a:solidFill>
            <a:srgbClr val="FFFF00"/>
          </a:solidFill>
          <a:ln w="3175"/>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500" dirty="0" err="1">
                <a:solidFill>
                  <a:schemeClr val="tx1"/>
                </a:solidFill>
                <a:latin typeface="Consolas" pitchFamily="49" charset="0"/>
                <a:cs typeface="Consolas" pitchFamily="49" charset="0"/>
              </a:rPr>
              <a:t>fopen</a:t>
            </a:r>
            <a:r>
              <a:rPr lang="en-US" sz="1500" dirty="0">
                <a:solidFill>
                  <a:schemeClr val="tx1"/>
                </a:solidFill>
              </a:rPr>
              <a:t> </a:t>
            </a:r>
            <a:r>
              <a:rPr lang="en-US" sz="1500" dirty="0" err="1">
                <a:solidFill>
                  <a:schemeClr val="tx1"/>
                </a:solidFill>
              </a:rPr>
              <a:t>geeft</a:t>
            </a:r>
            <a:r>
              <a:rPr lang="en-US" sz="1500" dirty="0">
                <a:solidFill>
                  <a:schemeClr val="tx1"/>
                </a:solidFill>
              </a:rPr>
              <a:t> </a:t>
            </a:r>
            <a:r>
              <a:rPr lang="en-US" sz="1500" dirty="0">
                <a:solidFill>
                  <a:schemeClr val="tx1"/>
                </a:solidFill>
                <a:latin typeface="Consolas" pitchFamily="49" charset="0"/>
                <a:cs typeface="Consolas" pitchFamily="49" charset="0"/>
              </a:rPr>
              <a:t>NULL</a:t>
            </a:r>
            <a:r>
              <a:rPr lang="en-US" sz="1500" dirty="0">
                <a:solidFill>
                  <a:schemeClr val="tx1"/>
                </a:solidFill>
              </a:rPr>
              <a:t> </a:t>
            </a:r>
            <a:r>
              <a:rPr lang="en-US" sz="1500" dirty="0" err="1">
                <a:solidFill>
                  <a:schemeClr val="tx1"/>
                </a:solidFill>
              </a:rPr>
              <a:t>terug</a:t>
            </a:r>
            <a:r>
              <a:rPr lang="en-US" sz="1500" dirty="0">
                <a:solidFill>
                  <a:schemeClr val="tx1"/>
                </a:solidFill>
              </a:rPr>
              <a:t> </a:t>
            </a:r>
            <a:r>
              <a:rPr lang="en-US" sz="1500" dirty="0" err="1">
                <a:solidFill>
                  <a:schemeClr val="tx1"/>
                </a:solidFill>
              </a:rPr>
              <a:t>als</a:t>
            </a:r>
            <a:r>
              <a:rPr lang="en-US" sz="1500" dirty="0">
                <a:solidFill>
                  <a:schemeClr val="tx1"/>
                </a:solidFill>
              </a:rPr>
              <a:t> </a:t>
            </a:r>
            <a:r>
              <a:rPr lang="en-US" sz="1500" dirty="0" err="1">
                <a:solidFill>
                  <a:schemeClr val="tx1"/>
                </a:solidFill>
              </a:rPr>
              <a:t>openen</a:t>
            </a:r>
            <a:r>
              <a:rPr lang="en-US" sz="1500" dirty="0">
                <a:solidFill>
                  <a:schemeClr val="tx1"/>
                </a:solidFill>
              </a:rPr>
              <a:t> </a:t>
            </a:r>
            <a:r>
              <a:rPr lang="en-US" sz="1500" dirty="0" err="1">
                <a:solidFill>
                  <a:schemeClr val="tx1"/>
                </a:solidFill>
              </a:rPr>
              <a:t>niet</a:t>
            </a:r>
            <a:r>
              <a:rPr lang="en-US" sz="1500" dirty="0">
                <a:solidFill>
                  <a:schemeClr val="tx1"/>
                </a:solidFill>
              </a:rPr>
              <a:t> </a:t>
            </a:r>
            <a:r>
              <a:rPr lang="en-US" sz="1500" dirty="0" err="1">
                <a:solidFill>
                  <a:schemeClr val="tx1"/>
                </a:solidFill>
              </a:rPr>
              <a:t>gelukt</a:t>
            </a:r>
            <a:r>
              <a:rPr lang="en-US" sz="1500" dirty="0">
                <a:solidFill>
                  <a:schemeClr val="tx1"/>
                </a:solidFill>
              </a:rPr>
              <a:t> is.</a:t>
            </a:r>
            <a:endParaRPr lang="nl-NL" sz="1500" dirty="0">
              <a:solidFill>
                <a:schemeClr val="tx1"/>
              </a:solidFill>
            </a:endParaRPr>
          </a:p>
        </p:txBody>
      </p:sp>
      <p:sp>
        <p:nvSpPr>
          <p:cNvPr id="18" name="Toelichting met afgeronde rechthoek 17"/>
          <p:cNvSpPr/>
          <p:nvPr/>
        </p:nvSpPr>
        <p:spPr>
          <a:xfrm>
            <a:off x="6444208" y="1207318"/>
            <a:ext cx="2560007" cy="558379"/>
          </a:xfrm>
          <a:prstGeom prst="wedgeRoundRectCallout">
            <a:avLst>
              <a:gd name="adj1" fmla="val -121995"/>
              <a:gd name="adj2" fmla="val 171512"/>
              <a:gd name="adj3" fmla="val 16667"/>
            </a:avLst>
          </a:prstGeom>
          <a:solidFill>
            <a:srgbClr val="FFFF00"/>
          </a:solidFill>
          <a:ln w="3175"/>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500" dirty="0">
                <a:solidFill>
                  <a:schemeClr val="tx1"/>
                </a:solidFill>
                <a:latin typeface="Consolas" pitchFamily="49" charset="0"/>
                <a:cs typeface="Consolas" pitchFamily="49" charset="0"/>
              </a:rPr>
              <a:t>"w"</a:t>
            </a:r>
            <a:r>
              <a:rPr lang="en-US" sz="1500" dirty="0">
                <a:solidFill>
                  <a:schemeClr val="tx1"/>
                </a:solidFill>
              </a:rPr>
              <a:t> (write) </a:t>
            </a:r>
            <a:r>
              <a:rPr lang="en-US" sz="1500" dirty="0" err="1">
                <a:solidFill>
                  <a:schemeClr val="tx1"/>
                </a:solidFill>
              </a:rPr>
              <a:t>opent</a:t>
            </a:r>
            <a:r>
              <a:rPr lang="en-US" sz="1500" dirty="0">
                <a:solidFill>
                  <a:schemeClr val="tx1"/>
                </a:solidFill>
              </a:rPr>
              <a:t> </a:t>
            </a:r>
            <a:r>
              <a:rPr lang="en-US" sz="1500" dirty="0" smtClean="0">
                <a:solidFill>
                  <a:schemeClr val="tx1"/>
                </a:solidFill>
              </a:rPr>
              <a:t>/</a:t>
            </a:r>
            <a:r>
              <a:rPr lang="en-US" sz="1500" dirty="0" err="1" smtClean="0">
                <a:solidFill>
                  <a:schemeClr val="tx1"/>
                </a:solidFill>
              </a:rPr>
              <a:t>maakt</a:t>
            </a:r>
            <a:r>
              <a:rPr lang="en-US" sz="1500" dirty="0" smtClean="0">
                <a:solidFill>
                  <a:schemeClr val="tx1"/>
                </a:solidFill>
              </a:rPr>
              <a:t> het </a:t>
            </a:r>
            <a:r>
              <a:rPr lang="en-US" sz="1500" dirty="0" err="1" smtClean="0">
                <a:solidFill>
                  <a:schemeClr val="tx1"/>
                </a:solidFill>
              </a:rPr>
              <a:t>bestand</a:t>
            </a:r>
            <a:r>
              <a:rPr lang="en-US" sz="1500" dirty="0" smtClean="0">
                <a:solidFill>
                  <a:schemeClr val="tx1"/>
                </a:solidFill>
              </a:rPr>
              <a:t> </a:t>
            </a:r>
            <a:r>
              <a:rPr lang="en-US" sz="1500" dirty="0" err="1" smtClean="0">
                <a:solidFill>
                  <a:schemeClr val="tx1"/>
                </a:solidFill>
              </a:rPr>
              <a:t>voor</a:t>
            </a:r>
            <a:r>
              <a:rPr lang="en-US" sz="1500" dirty="0" smtClean="0">
                <a:solidFill>
                  <a:schemeClr val="tx1"/>
                </a:solidFill>
              </a:rPr>
              <a:t> </a:t>
            </a:r>
            <a:r>
              <a:rPr lang="en-US" sz="1500" dirty="0">
                <a:solidFill>
                  <a:schemeClr val="tx1"/>
                </a:solidFill>
              </a:rPr>
              <a:t>(</a:t>
            </a:r>
            <a:r>
              <a:rPr lang="en-US" sz="1500" dirty="0" smtClean="0">
                <a:solidFill>
                  <a:schemeClr val="tx1"/>
                </a:solidFill>
              </a:rPr>
              <a:t>over)</a:t>
            </a:r>
            <a:r>
              <a:rPr lang="en-US" sz="1500" dirty="0" err="1" smtClean="0">
                <a:solidFill>
                  <a:schemeClr val="tx1"/>
                </a:solidFill>
              </a:rPr>
              <a:t>schrijven</a:t>
            </a:r>
            <a:r>
              <a:rPr lang="en-US" sz="1500" dirty="0" smtClean="0">
                <a:solidFill>
                  <a:schemeClr val="tx1"/>
                </a:solidFill>
              </a:rPr>
              <a:t>.</a:t>
            </a:r>
            <a:endParaRPr lang="nl-NL" sz="1500" dirty="0">
              <a:solidFill>
                <a:schemeClr val="tx1"/>
              </a:solidFill>
            </a:endParaRPr>
          </a:p>
        </p:txBody>
      </p:sp>
      <p:sp>
        <p:nvSpPr>
          <p:cNvPr id="19" name="Toelichting met afgeronde rechthoek 18"/>
          <p:cNvSpPr/>
          <p:nvPr/>
        </p:nvSpPr>
        <p:spPr>
          <a:xfrm>
            <a:off x="4899520" y="1156097"/>
            <a:ext cx="1321042" cy="609600"/>
          </a:xfrm>
          <a:prstGeom prst="wedgeRoundRectCallout">
            <a:avLst>
              <a:gd name="adj1" fmla="val -210524"/>
              <a:gd name="adj2" fmla="val 156618"/>
              <a:gd name="adj3" fmla="val 16667"/>
            </a:avLst>
          </a:prstGeom>
          <a:solidFill>
            <a:srgbClr val="FFFF00"/>
          </a:solidFill>
          <a:ln w="3175"/>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500" dirty="0" err="1">
                <a:solidFill>
                  <a:schemeClr val="tx1"/>
                </a:solidFill>
                <a:latin typeface="Consolas" pitchFamily="49" charset="0"/>
                <a:cs typeface="Consolas" pitchFamily="49" charset="0"/>
              </a:rPr>
              <a:t>fopen</a:t>
            </a:r>
            <a:r>
              <a:rPr lang="en-US" sz="1500" dirty="0">
                <a:solidFill>
                  <a:schemeClr val="tx1"/>
                </a:solidFill>
              </a:rPr>
              <a:t> </a:t>
            </a:r>
            <a:r>
              <a:rPr lang="en-US" sz="1500" dirty="0" err="1">
                <a:solidFill>
                  <a:schemeClr val="tx1"/>
                </a:solidFill>
              </a:rPr>
              <a:t>opent</a:t>
            </a:r>
            <a:r>
              <a:rPr lang="en-US" sz="1500" dirty="0">
                <a:solidFill>
                  <a:schemeClr val="tx1"/>
                </a:solidFill>
              </a:rPr>
              <a:t> </a:t>
            </a:r>
            <a:r>
              <a:rPr lang="en-US" sz="1500" dirty="0" err="1">
                <a:solidFill>
                  <a:schemeClr val="tx1"/>
                </a:solidFill>
              </a:rPr>
              <a:t>een</a:t>
            </a:r>
            <a:r>
              <a:rPr lang="en-US" sz="1500" dirty="0">
                <a:solidFill>
                  <a:schemeClr val="tx1"/>
                </a:solidFill>
              </a:rPr>
              <a:t> </a:t>
            </a:r>
            <a:r>
              <a:rPr lang="en-US" sz="1500" dirty="0" err="1" smtClean="0">
                <a:solidFill>
                  <a:schemeClr val="tx1"/>
                </a:solidFill>
              </a:rPr>
              <a:t>bestand</a:t>
            </a:r>
            <a:r>
              <a:rPr lang="en-US" sz="1500" dirty="0" smtClean="0">
                <a:solidFill>
                  <a:schemeClr val="tx1"/>
                </a:solidFill>
              </a:rPr>
              <a:t>.</a:t>
            </a:r>
            <a:endParaRPr lang="nl-NL" sz="1500" dirty="0">
              <a:solidFill>
                <a:schemeClr val="tx1"/>
              </a:solidFill>
            </a:endParaRPr>
          </a:p>
        </p:txBody>
      </p:sp>
      <p:sp>
        <p:nvSpPr>
          <p:cNvPr id="20" name="Toelichting met afgeronde rechthoek 19"/>
          <p:cNvSpPr/>
          <p:nvPr/>
        </p:nvSpPr>
        <p:spPr>
          <a:xfrm>
            <a:off x="2496209" y="1207319"/>
            <a:ext cx="2266534" cy="507157"/>
          </a:xfrm>
          <a:prstGeom prst="wedgeRoundRectCallout">
            <a:avLst>
              <a:gd name="adj1" fmla="val -100408"/>
              <a:gd name="adj2" fmla="val 152429"/>
              <a:gd name="adj3" fmla="val 16667"/>
            </a:avLst>
          </a:prstGeom>
          <a:solidFill>
            <a:srgbClr val="FFFF00"/>
          </a:solidFill>
          <a:ln w="3175"/>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500" dirty="0" err="1">
                <a:solidFill>
                  <a:schemeClr val="tx1"/>
                </a:solidFill>
              </a:rPr>
              <a:t>Een</a:t>
            </a:r>
            <a:r>
              <a:rPr lang="en-US" sz="1500" dirty="0">
                <a:solidFill>
                  <a:schemeClr val="tx1"/>
                </a:solidFill>
              </a:rPr>
              <a:t> </a:t>
            </a:r>
            <a:r>
              <a:rPr lang="en-US" sz="1500" dirty="0">
                <a:solidFill>
                  <a:schemeClr val="tx1"/>
                </a:solidFill>
                <a:latin typeface="Consolas" pitchFamily="49" charset="0"/>
                <a:cs typeface="Consolas" pitchFamily="49" charset="0"/>
              </a:rPr>
              <a:t>FILE*</a:t>
            </a:r>
            <a:r>
              <a:rPr lang="en-US" sz="1500" dirty="0">
                <a:solidFill>
                  <a:schemeClr val="tx1"/>
                </a:solidFill>
              </a:rPr>
              <a:t> </a:t>
            </a:r>
            <a:r>
              <a:rPr lang="en-US" sz="1500" dirty="0" err="1">
                <a:solidFill>
                  <a:schemeClr val="tx1"/>
                </a:solidFill>
              </a:rPr>
              <a:t>verwijst</a:t>
            </a:r>
            <a:r>
              <a:rPr lang="en-US" sz="1500" dirty="0">
                <a:solidFill>
                  <a:schemeClr val="tx1"/>
                </a:solidFill>
              </a:rPr>
              <a:t> </a:t>
            </a:r>
            <a:r>
              <a:rPr lang="en-US" sz="1500" dirty="0" err="1">
                <a:solidFill>
                  <a:schemeClr val="tx1"/>
                </a:solidFill>
              </a:rPr>
              <a:t>naar</a:t>
            </a:r>
            <a:r>
              <a:rPr lang="en-US" sz="1500" dirty="0">
                <a:solidFill>
                  <a:schemeClr val="tx1"/>
                </a:solidFill>
              </a:rPr>
              <a:t> </a:t>
            </a:r>
            <a:r>
              <a:rPr lang="en-US" sz="1500" dirty="0" err="1">
                <a:solidFill>
                  <a:schemeClr val="tx1"/>
                </a:solidFill>
              </a:rPr>
              <a:t>een</a:t>
            </a:r>
            <a:r>
              <a:rPr lang="en-US" sz="1500" dirty="0">
                <a:solidFill>
                  <a:schemeClr val="tx1"/>
                </a:solidFill>
              </a:rPr>
              <a:t> </a:t>
            </a:r>
            <a:r>
              <a:rPr lang="en-US" sz="1500" dirty="0" err="1" smtClean="0">
                <a:solidFill>
                  <a:schemeClr val="tx1"/>
                </a:solidFill>
              </a:rPr>
              <a:t>bestand</a:t>
            </a:r>
            <a:r>
              <a:rPr lang="en-US" sz="1500" dirty="0" smtClean="0">
                <a:solidFill>
                  <a:schemeClr val="tx1"/>
                </a:solidFill>
              </a:rPr>
              <a:t> (file).</a:t>
            </a:r>
            <a:endParaRPr lang="nl-NL" sz="1500" dirty="0">
              <a:solidFill>
                <a:schemeClr val="tx1"/>
              </a:solidFill>
            </a:endParaRPr>
          </a:p>
        </p:txBody>
      </p:sp>
      <p:sp>
        <p:nvSpPr>
          <p:cNvPr id="2" name="Tekstvak 1"/>
          <p:cNvSpPr txBox="1"/>
          <p:nvPr/>
        </p:nvSpPr>
        <p:spPr bwMode="auto">
          <a:xfrm>
            <a:off x="-14501" y="1268760"/>
            <a:ext cx="9173002" cy="5357493"/>
          </a:xfrm>
          <a:prstGeom prst="rect">
            <a:avLst/>
          </a:prstGeom>
          <a:noFill/>
          <a:ln>
            <a:noFill/>
          </a:ln>
          <a:effectLst/>
          <a:extLst/>
        </p:spPr>
        <p:txBody>
          <a:bodyPr wrap="none" lIns="90000" tIns="46800" rIns="90000" bIns="46800" rtlCol="0">
            <a:spAutoFit/>
          </a:bodyPr>
          <a:lstStyle/>
          <a:p>
            <a:pPr algn="l"/>
            <a:r>
              <a:rPr lang="nl-NL" sz="1800" dirty="0">
                <a:solidFill>
                  <a:srgbClr val="0000FF"/>
                </a:solidFill>
                <a:latin typeface="Consolas" pitchFamily="49" charset="0"/>
                <a:cs typeface="Consolas" pitchFamily="49" charset="0"/>
              </a:rPr>
              <a:t>#</a:t>
            </a:r>
            <a:r>
              <a:rPr lang="nl-NL" sz="1800" dirty="0" err="1">
                <a:solidFill>
                  <a:srgbClr val="0000FF"/>
                </a:solidFill>
                <a:latin typeface="Consolas" pitchFamily="49" charset="0"/>
                <a:cs typeface="Consolas" pitchFamily="49" charset="0"/>
              </a:rPr>
              <a:t>include</a:t>
            </a:r>
            <a:r>
              <a:rPr lang="nl-NL" sz="1800" dirty="0">
                <a:solidFill>
                  <a:schemeClr val="tx1"/>
                </a:solidFill>
                <a:latin typeface="Consolas" pitchFamily="49" charset="0"/>
                <a:cs typeface="Consolas" pitchFamily="49" charset="0"/>
              </a:rPr>
              <a:t> &lt;</a:t>
            </a:r>
            <a:r>
              <a:rPr lang="nl-NL" sz="1800" dirty="0" err="1">
                <a:solidFill>
                  <a:schemeClr val="tx1"/>
                </a:solidFill>
                <a:latin typeface="Consolas" pitchFamily="49" charset="0"/>
                <a:cs typeface="Consolas" pitchFamily="49" charset="0"/>
              </a:rPr>
              <a:t>stdio.h</a:t>
            </a:r>
            <a:r>
              <a:rPr lang="nl-NL" sz="1800" dirty="0" smtClean="0">
                <a:solidFill>
                  <a:schemeClr val="tx1"/>
                </a:solidFill>
                <a:latin typeface="Consolas" pitchFamily="49" charset="0"/>
                <a:cs typeface="Consolas" pitchFamily="49" charset="0"/>
              </a:rPr>
              <a:t>&gt;</a:t>
            </a:r>
          </a:p>
          <a:p>
            <a:pPr algn="l"/>
            <a:endParaRPr lang="nl-NL" sz="1800" dirty="0">
              <a:solidFill>
                <a:schemeClr val="tx1"/>
              </a:solidFill>
              <a:latin typeface="Consolas" pitchFamily="49" charset="0"/>
              <a:cs typeface="Consolas" pitchFamily="49" charset="0"/>
            </a:endParaRPr>
          </a:p>
          <a:p>
            <a:pPr algn="l"/>
            <a:r>
              <a:rPr lang="nl-NL" sz="1800" dirty="0" smtClean="0">
                <a:solidFill>
                  <a:srgbClr val="0000FF"/>
                </a:solidFill>
                <a:latin typeface="Consolas" pitchFamily="49" charset="0"/>
                <a:cs typeface="Consolas" pitchFamily="49" charset="0"/>
              </a:rPr>
              <a:t>int</a:t>
            </a:r>
            <a:r>
              <a:rPr lang="nl-NL" sz="1800" dirty="0" smtClean="0">
                <a:solidFill>
                  <a:schemeClr val="tx1"/>
                </a:solidFill>
                <a:latin typeface="Consolas" pitchFamily="49" charset="0"/>
                <a:cs typeface="Consolas" pitchFamily="49" charset="0"/>
              </a:rPr>
              <a:t> </a:t>
            </a:r>
            <a:r>
              <a:rPr lang="nl-NL" sz="1800" dirty="0" err="1" smtClean="0">
                <a:solidFill>
                  <a:schemeClr val="tx1"/>
                </a:solidFill>
                <a:latin typeface="Consolas" pitchFamily="49" charset="0"/>
                <a:cs typeface="Consolas" pitchFamily="49" charset="0"/>
              </a:rPr>
              <a:t>main</a:t>
            </a:r>
            <a:r>
              <a:rPr lang="nl-NL" sz="1800" dirty="0" smtClean="0">
                <a:solidFill>
                  <a:schemeClr val="tx1"/>
                </a:solidFill>
                <a:latin typeface="Consolas" pitchFamily="49" charset="0"/>
                <a:cs typeface="Consolas" pitchFamily="49" charset="0"/>
              </a:rPr>
              <a:t>(</a:t>
            </a:r>
            <a:r>
              <a:rPr lang="nl-NL" sz="1800" dirty="0" err="1" smtClean="0">
                <a:solidFill>
                  <a:srgbClr val="0000FF"/>
                </a:solidFill>
                <a:latin typeface="Consolas" pitchFamily="49" charset="0"/>
                <a:cs typeface="Consolas" pitchFamily="49" charset="0"/>
              </a:rPr>
              <a:t>void</a:t>
            </a:r>
            <a:r>
              <a:rPr lang="nl-NL" sz="1800" dirty="0" smtClean="0">
                <a:solidFill>
                  <a:schemeClr val="tx1"/>
                </a:solidFill>
                <a:latin typeface="Consolas" pitchFamily="49" charset="0"/>
                <a:cs typeface="Consolas" pitchFamily="49" charset="0"/>
              </a:rPr>
              <a:t>) </a:t>
            </a:r>
            <a:r>
              <a:rPr lang="nl-NL" sz="1800" dirty="0">
                <a:solidFill>
                  <a:schemeClr val="tx1"/>
                </a:solidFill>
                <a:latin typeface="Consolas" pitchFamily="49" charset="0"/>
                <a:cs typeface="Consolas" pitchFamily="49" charset="0"/>
              </a:rPr>
              <a:t>{</a:t>
            </a:r>
          </a:p>
          <a:p>
            <a:r>
              <a:rPr lang="nl-NL" sz="1800" dirty="0" smtClean="0">
                <a:solidFill>
                  <a:schemeClr val="tx1"/>
                </a:solidFill>
                <a:latin typeface="Consolas" pitchFamily="49" charset="0"/>
                <a:cs typeface="Consolas" pitchFamily="49" charset="0"/>
              </a:rPr>
              <a:t> </a:t>
            </a:r>
            <a:r>
              <a:rPr lang="nl-NL" dirty="0">
                <a:latin typeface="Consolas" pitchFamily="49" charset="0"/>
                <a:cs typeface="Consolas" pitchFamily="49" charset="0"/>
              </a:rPr>
              <a:t> </a:t>
            </a:r>
            <a:r>
              <a:rPr lang="nl-NL" dirty="0" smtClean="0">
                <a:latin typeface="Consolas" pitchFamily="49" charset="0"/>
                <a:cs typeface="Consolas" pitchFamily="49" charset="0"/>
              </a:rPr>
              <a:t>  </a:t>
            </a:r>
            <a:r>
              <a:rPr lang="nl-NL" dirty="0" smtClean="0">
                <a:solidFill>
                  <a:srgbClr val="2B91AF"/>
                </a:solidFill>
                <a:highlight>
                  <a:srgbClr val="FFFFFF"/>
                </a:highlight>
                <a:latin typeface="Consolas" panose="020B0609020204030204" pitchFamily="49" charset="0"/>
              </a:rPr>
              <a:t>FILE </a:t>
            </a:r>
            <a:r>
              <a:rPr lang="nl-NL" sz="1800" dirty="0" smtClean="0">
                <a:solidFill>
                  <a:schemeClr val="tx1"/>
                </a:solidFill>
                <a:latin typeface="Consolas" pitchFamily="49" charset="0"/>
                <a:cs typeface="Consolas" pitchFamily="49" charset="0"/>
              </a:rPr>
              <a:t>* </a:t>
            </a:r>
            <a:r>
              <a:rPr lang="nl-NL" sz="1800" dirty="0" err="1">
                <a:solidFill>
                  <a:schemeClr val="tx1"/>
                </a:solidFill>
                <a:latin typeface="Consolas" pitchFamily="49" charset="0"/>
                <a:cs typeface="Consolas" pitchFamily="49" charset="0"/>
              </a:rPr>
              <a:t>outfile</a:t>
            </a:r>
            <a:r>
              <a:rPr lang="nl-NL" sz="1800" dirty="0">
                <a:solidFill>
                  <a:schemeClr val="tx1"/>
                </a:solidFill>
                <a:latin typeface="Consolas" pitchFamily="49" charset="0"/>
                <a:cs typeface="Consolas" pitchFamily="49" charset="0"/>
              </a:rPr>
              <a:t>;</a:t>
            </a:r>
          </a:p>
          <a:p>
            <a:pPr algn="l"/>
            <a:r>
              <a:rPr lang="nl-NL" sz="1800" dirty="0" smtClean="0">
                <a:solidFill>
                  <a:schemeClr val="tx1"/>
                </a:solidFill>
                <a:latin typeface="Consolas" pitchFamily="49" charset="0"/>
                <a:cs typeface="Consolas" pitchFamily="49" charset="0"/>
              </a:rPr>
              <a:t>    </a:t>
            </a:r>
            <a:r>
              <a:rPr lang="nl-NL" sz="1800" dirty="0" err="1" smtClean="0">
                <a:solidFill>
                  <a:schemeClr val="tx1"/>
                </a:solidFill>
                <a:latin typeface="Consolas" pitchFamily="49" charset="0"/>
                <a:cs typeface="Consolas" pitchFamily="49" charset="0"/>
              </a:rPr>
              <a:t>outfile</a:t>
            </a:r>
            <a:r>
              <a:rPr lang="nl-NL" sz="1800" dirty="0" smtClean="0">
                <a:solidFill>
                  <a:schemeClr val="tx1"/>
                </a:solidFill>
                <a:latin typeface="Consolas" pitchFamily="49" charset="0"/>
                <a:cs typeface="Consolas" pitchFamily="49" charset="0"/>
              </a:rPr>
              <a:t> = </a:t>
            </a:r>
            <a:r>
              <a:rPr lang="nl-NL" sz="1800" dirty="0" err="1" smtClean="0">
                <a:solidFill>
                  <a:schemeClr val="tx1"/>
                </a:solidFill>
                <a:latin typeface="Consolas" pitchFamily="49" charset="0"/>
                <a:cs typeface="Consolas" pitchFamily="49" charset="0"/>
              </a:rPr>
              <a:t>fopen</a:t>
            </a:r>
            <a:r>
              <a:rPr lang="nl-NL" sz="1800" dirty="0">
                <a:solidFill>
                  <a:schemeClr val="tx1"/>
                </a:solidFill>
                <a:latin typeface="Consolas" pitchFamily="49" charset="0"/>
                <a:cs typeface="Consolas" pitchFamily="49" charset="0"/>
              </a:rPr>
              <a:t>(</a:t>
            </a:r>
            <a:r>
              <a:rPr lang="nl-NL" sz="1800" dirty="0">
                <a:solidFill>
                  <a:srgbClr val="A31515"/>
                </a:solidFill>
                <a:latin typeface="Consolas" pitchFamily="49" charset="0"/>
                <a:cs typeface="Consolas" pitchFamily="49" charset="0"/>
              </a:rPr>
              <a:t>"output.txt"</a:t>
            </a:r>
            <a:r>
              <a:rPr lang="nl-NL" sz="1800" dirty="0">
                <a:solidFill>
                  <a:schemeClr val="tx1"/>
                </a:solidFill>
                <a:latin typeface="Consolas" pitchFamily="49" charset="0"/>
                <a:cs typeface="Consolas" pitchFamily="49" charset="0"/>
              </a:rPr>
              <a:t>, </a:t>
            </a:r>
            <a:r>
              <a:rPr lang="nl-NL" sz="1800" dirty="0">
                <a:solidFill>
                  <a:srgbClr val="A31515"/>
                </a:solidFill>
                <a:latin typeface="Consolas" pitchFamily="49" charset="0"/>
                <a:cs typeface="Consolas" pitchFamily="49" charset="0"/>
              </a:rPr>
              <a:t>"w"</a:t>
            </a:r>
            <a:r>
              <a:rPr lang="nl-NL" sz="1800" dirty="0">
                <a:solidFill>
                  <a:schemeClr val="tx1"/>
                </a:solidFill>
                <a:latin typeface="Consolas" pitchFamily="49" charset="0"/>
                <a:cs typeface="Consolas" pitchFamily="49" charset="0"/>
              </a:rPr>
              <a:t>);</a:t>
            </a:r>
          </a:p>
          <a:p>
            <a:pPr algn="l"/>
            <a:r>
              <a:rPr lang="nl-NL" sz="1800" dirty="0" smtClean="0">
                <a:solidFill>
                  <a:schemeClr val="tx1"/>
                </a:solidFill>
                <a:latin typeface="Consolas" pitchFamily="49" charset="0"/>
                <a:cs typeface="Consolas" pitchFamily="49" charset="0"/>
              </a:rPr>
              <a:t>    </a:t>
            </a:r>
            <a:r>
              <a:rPr lang="nl-NL" sz="1800" dirty="0" err="1" smtClean="0">
                <a:solidFill>
                  <a:srgbClr val="0000FF"/>
                </a:solidFill>
                <a:latin typeface="Consolas" pitchFamily="49" charset="0"/>
                <a:cs typeface="Consolas" pitchFamily="49" charset="0"/>
              </a:rPr>
              <a:t>if</a:t>
            </a:r>
            <a:r>
              <a:rPr lang="nl-NL" sz="1800" dirty="0" smtClean="0">
                <a:solidFill>
                  <a:schemeClr val="tx1"/>
                </a:solidFill>
                <a:latin typeface="Consolas" pitchFamily="49" charset="0"/>
                <a:cs typeface="Consolas" pitchFamily="49" charset="0"/>
              </a:rPr>
              <a:t> </a:t>
            </a:r>
            <a:r>
              <a:rPr lang="nl-NL" sz="1800" dirty="0">
                <a:solidFill>
                  <a:schemeClr val="tx1"/>
                </a:solidFill>
                <a:latin typeface="Consolas" pitchFamily="49" charset="0"/>
                <a:cs typeface="Consolas" pitchFamily="49" charset="0"/>
              </a:rPr>
              <a:t>(</a:t>
            </a:r>
            <a:r>
              <a:rPr lang="nl-NL" sz="1800" dirty="0" err="1" smtClean="0">
                <a:solidFill>
                  <a:schemeClr val="tx1"/>
                </a:solidFill>
                <a:latin typeface="Consolas" pitchFamily="49" charset="0"/>
                <a:cs typeface="Consolas" pitchFamily="49" charset="0"/>
              </a:rPr>
              <a:t>outfile</a:t>
            </a:r>
            <a:r>
              <a:rPr lang="nl-NL" sz="1800" dirty="0" smtClean="0">
                <a:solidFill>
                  <a:schemeClr val="tx1"/>
                </a:solidFill>
                <a:latin typeface="Consolas" pitchFamily="49" charset="0"/>
                <a:cs typeface="Consolas" pitchFamily="49" charset="0"/>
              </a:rPr>
              <a:t> == NULL</a:t>
            </a:r>
            <a:r>
              <a:rPr lang="nl-NL" sz="1800" dirty="0">
                <a:solidFill>
                  <a:schemeClr val="tx1"/>
                </a:solidFill>
                <a:latin typeface="Consolas" pitchFamily="49" charset="0"/>
                <a:cs typeface="Consolas" pitchFamily="49" charset="0"/>
              </a:rPr>
              <a:t>) {</a:t>
            </a:r>
          </a:p>
          <a:p>
            <a:pPr algn="l"/>
            <a:r>
              <a:rPr lang="nl-NL" sz="1800" dirty="0" smtClean="0">
                <a:solidFill>
                  <a:schemeClr val="tx1"/>
                </a:solidFill>
                <a:latin typeface="Consolas" pitchFamily="49" charset="0"/>
                <a:cs typeface="Consolas" pitchFamily="49" charset="0"/>
              </a:rPr>
              <a:t>        </a:t>
            </a:r>
            <a:r>
              <a:rPr lang="nl-NL" sz="1800" dirty="0" err="1" smtClean="0">
                <a:solidFill>
                  <a:schemeClr val="tx1"/>
                </a:solidFill>
                <a:latin typeface="Consolas" pitchFamily="49" charset="0"/>
                <a:cs typeface="Consolas" pitchFamily="49" charset="0"/>
              </a:rPr>
              <a:t>printf</a:t>
            </a:r>
            <a:r>
              <a:rPr lang="nl-NL" sz="1800" dirty="0">
                <a:solidFill>
                  <a:schemeClr val="tx1"/>
                </a:solidFill>
                <a:latin typeface="Consolas" pitchFamily="49" charset="0"/>
                <a:cs typeface="Consolas" pitchFamily="49" charset="0"/>
              </a:rPr>
              <a:t>(</a:t>
            </a:r>
            <a:r>
              <a:rPr lang="nl-NL" sz="1800" dirty="0">
                <a:solidFill>
                  <a:srgbClr val="A31515"/>
                </a:solidFill>
                <a:latin typeface="Consolas" pitchFamily="49" charset="0"/>
                <a:cs typeface="Consolas" pitchFamily="49" charset="0"/>
              </a:rPr>
              <a:t>"File output.txt kan niet aangemaakt worden.\n"</a:t>
            </a:r>
            <a:r>
              <a:rPr lang="nl-NL" sz="1800" dirty="0">
                <a:solidFill>
                  <a:schemeClr val="tx1"/>
                </a:solidFill>
                <a:latin typeface="Consolas" pitchFamily="49" charset="0"/>
                <a:cs typeface="Consolas" pitchFamily="49" charset="0"/>
              </a:rPr>
              <a:t>);</a:t>
            </a:r>
          </a:p>
          <a:p>
            <a:pPr algn="l"/>
            <a:r>
              <a:rPr lang="nl-NL" sz="1800" dirty="0" smtClean="0">
                <a:solidFill>
                  <a:schemeClr val="tx1"/>
                </a:solidFill>
                <a:latin typeface="Consolas" pitchFamily="49" charset="0"/>
                <a:cs typeface="Consolas" pitchFamily="49" charset="0"/>
              </a:rPr>
              <a:t>    } </a:t>
            </a:r>
            <a:endParaRPr lang="nl-NL" sz="1800" dirty="0">
              <a:solidFill>
                <a:schemeClr val="tx1"/>
              </a:solidFill>
              <a:latin typeface="Consolas" pitchFamily="49" charset="0"/>
              <a:cs typeface="Consolas" pitchFamily="49" charset="0"/>
            </a:endParaRPr>
          </a:p>
          <a:p>
            <a:pPr algn="l"/>
            <a:r>
              <a:rPr lang="nl-NL" sz="1800" dirty="0" smtClean="0">
                <a:solidFill>
                  <a:schemeClr val="tx1"/>
                </a:solidFill>
                <a:latin typeface="Consolas" pitchFamily="49" charset="0"/>
                <a:cs typeface="Consolas" pitchFamily="49" charset="0"/>
              </a:rPr>
              <a:t>    </a:t>
            </a:r>
            <a:r>
              <a:rPr lang="nl-NL" sz="1800" dirty="0" err="1" smtClean="0">
                <a:solidFill>
                  <a:srgbClr val="0000FF"/>
                </a:solidFill>
                <a:latin typeface="Consolas" pitchFamily="49" charset="0"/>
                <a:cs typeface="Consolas" pitchFamily="49" charset="0"/>
              </a:rPr>
              <a:t>else</a:t>
            </a:r>
            <a:r>
              <a:rPr lang="nl-NL" sz="1800" dirty="0" smtClean="0">
                <a:solidFill>
                  <a:schemeClr val="tx1"/>
                </a:solidFill>
                <a:latin typeface="Consolas" pitchFamily="49" charset="0"/>
                <a:cs typeface="Consolas" pitchFamily="49" charset="0"/>
              </a:rPr>
              <a:t> </a:t>
            </a:r>
            <a:r>
              <a:rPr lang="nl-NL" sz="1800" dirty="0">
                <a:solidFill>
                  <a:schemeClr val="tx1"/>
                </a:solidFill>
                <a:latin typeface="Consolas" pitchFamily="49" charset="0"/>
                <a:cs typeface="Consolas" pitchFamily="49" charset="0"/>
              </a:rPr>
              <a:t>{</a:t>
            </a:r>
          </a:p>
          <a:p>
            <a:pPr algn="l"/>
            <a:r>
              <a:rPr lang="nl-NL" sz="1800" dirty="0" smtClean="0">
                <a:solidFill>
                  <a:schemeClr val="tx1"/>
                </a:solidFill>
                <a:latin typeface="Consolas" pitchFamily="49" charset="0"/>
                <a:cs typeface="Consolas" pitchFamily="49" charset="0"/>
              </a:rPr>
              <a:t>        </a:t>
            </a:r>
            <a:r>
              <a:rPr lang="nl-NL" sz="1800" dirty="0" smtClean="0">
                <a:solidFill>
                  <a:srgbClr val="0000FF"/>
                </a:solidFill>
                <a:latin typeface="Consolas" pitchFamily="49" charset="0"/>
                <a:cs typeface="Consolas" pitchFamily="49" charset="0"/>
              </a:rPr>
              <a:t>int</a:t>
            </a:r>
            <a:r>
              <a:rPr lang="nl-NL" sz="1800" dirty="0" smtClean="0">
                <a:solidFill>
                  <a:schemeClr val="tx1"/>
                </a:solidFill>
                <a:latin typeface="Consolas" pitchFamily="49" charset="0"/>
                <a:cs typeface="Consolas" pitchFamily="49" charset="0"/>
              </a:rPr>
              <a:t> </a:t>
            </a:r>
            <a:r>
              <a:rPr lang="nl-NL" sz="1800" dirty="0">
                <a:solidFill>
                  <a:schemeClr val="tx1"/>
                </a:solidFill>
                <a:latin typeface="Consolas" pitchFamily="49" charset="0"/>
                <a:cs typeface="Consolas" pitchFamily="49" charset="0"/>
              </a:rPr>
              <a:t>i;</a:t>
            </a:r>
          </a:p>
          <a:p>
            <a:pPr algn="l"/>
            <a:r>
              <a:rPr lang="nl-NL" sz="1800" dirty="0" smtClean="0">
                <a:solidFill>
                  <a:schemeClr val="tx1"/>
                </a:solidFill>
                <a:latin typeface="Consolas" pitchFamily="49" charset="0"/>
                <a:cs typeface="Consolas" pitchFamily="49" charset="0"/>
              </a:rPr>
              <a:t>        </a:t>
            </a:r>
            <a:r>
              <a:rPr lang="nl-NL" sz="1800" dirty="0" err="1" smtClean="0">
                <a:solidFill>
                  <a:srgbClr val="0000FF"/>
                </a:solidFill>
                <a:latin typeface="Consolas" pitchFamily="49" charset="0"/>
                <a:cs typeface="Consolas" pitchFamily="49" charset="0"/>
              </a:rPr>
              <a:t>for</a:t>
            </a:r>
            <a:r>
              <a:rPr lang="nl-NL" sz="1800" dirty="0" smtClean="0">
                <a:solidFill>
                  <a:schemeClr val="tx1"/>
                </a:solidFill>
                <a:latin typeface="Consolas" pitchFamily="49" charset="0"/>
                <a:cs typeface="Consolas" pitchFamily="49" charset="0"/>
              </a:rPr>
              <a:t> </a:t>
            </a:r>
            <a:r>
              <a:rPr lang="nl-NL" sz="1800" dirty="0">
                <a:solidFill>
                  <a:schemeClr val="tx1"/>
                </a:solidFill>
                <a:latin typeface="Consolas" pitchFamily="49" charset="0"/>
                <a:cs typeface="Consolas" pitchFamily="49" charset="0"/>
              </a:rPr>
              <a:t>(</a:t>
            </a:r>
            <a:r>
              <a:rPr lang="nl-NL" sz="1800" dirty="0" smtClean="0">
                <a:solidFill>
                  <a:schemeClr val="tx1"/>
                </a:solidFill>
                <a:latin typeface="Consolas" pitchFamily="49" charset="0"/>
                <a:cs typeface="Consolas" pitchFamily="49" charset="0"/>
              </a:rPr>
              <a:t>i = 0</a:t>
            </a:r>
            <a:r>
              <a:rPr lang="nl-NL" sz="1800" dirty="0">
                <a:solidFill>
                  <a:schemeClr val="tx1"/>
                </a:solidFill>
                <a:latin typeface="Consolas" pitchFamily="49" charset="0"/>
                <a:cs typeface="Consolas" pitchFamily="49" charset="0"/>
              </a:rPr>
              <a:t>; </a:t>
            </a:r>
            <a:r>
              <a:rPr lang="nl-NL" sz="1800" dirty="0" smtClean="0">
                <a:solidFill>
                  <a:schemeClr val="tx1"/>
                </a:solidFill>
                <a:latin typeface="Consolas" pitchFamily="49" charset="0"/>
                <a:cs typeface="Consolas" pitchFamily="49" charset="0"/>
              </a:rPr>
              <a:t>i &lt; 10</a:t>
            </a:r>
            <a:r>
              <a:rPr lang="nl-NL" sz="1800" dirty="0">
                <a:solidFill>
                  <a:schemeClr val="tx1"/>
                </a:solidFill>
                <a:latin typeface="Consolas" pitchFamily="49" charset="0"/>
                <a:cs typeface="Consolas" pitchFamily="49" charset="0"/>
              </a:rPr>
              <a:t>; </a:t>
            </a:r>
            <a:r>
              <a:rPr lang="nl-NL" sz="1800" dirty="0" smtClean="0">
                <a:solidFill>
                  <a:schemeClr val="tx1"/>
                </a:solidFill>
                <a:latin typeface="Consolas" pitchFamily="49" charset="0"/>
                <a:cs typeface="Consolas" pitchFamily="49" charset="0"/>
              </a:rPr>
              <a:t>i = i + 1) </a:t>
            </a:r>
            <a:r>
              <a:rPr lang="nl-NL" sz="1800" dirty="0">
                <a:solidFill>
                  <a:schemeClr val="tx1"/>
                </a:solidFill>
                <a:latin typeface="Consolas" pitchFamily="49" charset="0"/>
                <a:cs typeface="Consolas" pitchFamily="49" charset="0"/>
              </a:rPr>
              <a:t>{</a:t>
            </a:r>
          </a:p>
          <a:p>
            <a:pPr algn="l"/>
            <a:r>
              <a:rPr lang="nl-NL" sz="1800" dirty="0" smtClean="0">
                <a:solidFill>
                  <a:schemeClr val="tx1"/>
                </a:solidFill>
                <a:latin typeface="Consolas" pitchFamily="49" charset="0"/>
                <a:cs typeface="Consolas" pitchFamily="49" charset="0"/>
              </a:rPr>
              <a:t>            </a:t>
            </a:r>
            <a:r>
              <a:rPr lang="nl-NL" sz="1800" dirty="0" err="1" smtClean="0">
                <a:solidFill>
                  <a:schemeClr val="tx1"/>
                </a:solidFill>
                <a:latin typeface="Consolas" pitchFamily="49" charset="0"/>
                <a:cs typeface="Consolas" pitchFamily="49" charset="0"/>
              </a:rPr>
              <a:t>fprintf</a:t>
            </a:r>
            <a:r>
              <a:rPr lang="nl-NL" sz="1800" dirty="0" smtClean="0">
                <a:solidFill>
                  <a:schemeClr val="tx1"/>
                </a:solidFill>
                <a:latin typeface="Consolas" pitchFamily="49" charset="0"/>
                <a:cs typeface="Consolas" pitchFamily="49" charset="0"/>
              </a:rPr>
              <a:t>(</a:t>
            </a:r>
            <a:r>
              <a:rPr lang="nl-NL" sz="1800" dirty="0" err="1" smtClean="0">
                <a:solidFill>
                  <a:schemeClr val="tx1"/>
                </a:solidFill>
                <a:latin typeface="Consolas" pitchFamily="49" charset="0"/>
                <a:cs typeface="Consolas" pitchFamily="49" charset="0"/>
              </a:rPr>
              <a:t>outfile</a:t>
            </a:r>
            <a:r>
              <a:rPr lang="nl-NL" sz="1800" dirty="0">
                <a:solidFill>
                  <a:schemeClr val="tx1"/>
                </a:solidFill>
                <a:latin typeface="Consolas" pitchFamily="49" charset="0"/>
                <a:cs typeface="Consolas" pitchFamily="49" charset="0"/>
              </a:rPr>
              <a:t>, </a:t>
            </a:r>
            <a:r>
              <a:rPr lang="nl-NL" sz="1800" dirty="0">
                <a:solidFill>
                  <a:srgbClr val="A31515"/>
                </a:solidFill>
                <a:latin typeface="Consolas" pitchFamily="49" charset="0"/>
                <a:cs typeface="Consolas" pitchFamily="49" charset="0"/>
              </a:rPr>
              <a:t>"Het kwadraat van %d is %d.\n"</a:t>
            </a:r>
            <a:r>
              <a:rPr lang="nl-NL" sz="1800" dirty="0">
                <a:solidFill>
                  <a:schemeClr val="tx1"/>
                </a:solidFill>
                <a:latin typeface="Consolas" pitchFamily="49" charset="0"/>
                <a:cs typeface="Consolas" pitchFamily="49" charset="0"/>
              </a:rPr>
              <a:t>, i, </a:t>
            </a:r>
            <a:r>
              <a:rPr lang="nl-NL" sz="1800" dirty="0" smtClean="0">
                <a:solidFill>
                  <a:schemeClr val="tx1"/>
                </a:solidFill>
                <a:latin typeface="Consolas" pitchFamily="49" charset="0"/>
                <a:cs typeface="Consolas" pitchFamily="49" charset="0"/>
              </a:rPr>
              <a:t>i * i</a:t>
            </a:r>
            <a:r>
              <a:rPr lang="nl-NL" sz="1800" dirty="0">
                <a:solidFill>
                  <a:schemeClr val="tx1"/>
                </a:solidFill>
                <a:latin typeface="Consolas" pitchFamily="49" charset="0"/>
                <a:cs typeface="Consolas" pitchFamily="49" charset="0"/>
              </a:rPr>
              <a:t>);</a:t>
            </a:r>
          </a:p>
          <a:p>
            <a:pPr algn="l"/>
            <a:r>
              <a:rPr lang="nl-NL" sz="1800" dirty="0" smtClean="0">
                <a:solidFill>
                  <a:schemeClr val="tx1"/>
                </a:solidFill>
                <a:latin typeface="Consolas" pitchFamily="49" charset="0"/>
                <a:cs typeface="Consolas" pitchFamily="49" charset="0"/>
              </a:rPr>
              <a:t>        }</a:t>
            </a:r>
            <a:endParaRPr lang="nl-NL" sz="1800" dirty="0">
              <a:solidFill>
                <a:schemeClr val="tx1"/>
              </a:solidFill>
              <a:latin typeface="Consolas" pitchFamily="49" charset="0"/>
              <a:cs typeface="Consolas" pitchFamily="49" charset="0"/>
            </a:endParaRPr>
          </a:p>
          <a:p>
            <a:pPr algn="l"/>
            <a:r>
              <a:rPr lang="nl-NL" sz="1800" dirty="0" smtClean="0">
                <a:solidFill>
                  <a:schemeClr val="tx1"/>
                </a:solidFill>
                <a:latin typeface="Consolas" pitchFamily="49" charset="0"/>
                <a:cs typeface="Consolas" pitchFamily="49" charset="0"/>
              </a:rPr>
              <a:t>        </a:t>
            </a:r>
            <a:r>
              <a:rPr lang="nl-NL" sz="1800" dirty="0" err="1" smtClean="0">
                <a:solidFill>
                  <a:schemeClr val="tx1"/>
                </a:solidFill>
                <a:latin typeface="Consolas" pitchFamily="49" charset="0"/>
                <a:cs typeface="Consolas" pitchFamily="49" charset="0"/>
              </a:rPr>
              <a:t>fclose</a:t>
            </a:r>
            <a:r>
              <a:rPr lang="nl-NL" sz="1800" dirty="0" smtClean="0">
                <a:solidFill>
                  <a:schemeClr val="tx1"/>
                </a:solidFill>
                <a:latin typeface="Consolas" pitchFamily="49" charset="0"/>
                <a:cs typeface="Consolas" pitchFamily="49" charset="0"/>
              </a:rPr>
              <a:t>(</a:t>
            </a:r>
            <a:r>
              <a:rPr lang="nl-NL" sz="1800" dirty="0" err="1" smtClean="0">
                <a:solidFill>
                  <a:schemeClr val="tx1"/>
                </a:solidFill>
                <a:latin typeface="Consolas" pitchFamily="49" charset="0"/>
                <a:cs typeface="Consolas" pitchFamily="49" charset="0"/>
              </a:rPr>
              <a:t>outfile</a:t>
            </a:r>
            <a:r>
              <a:rPr lang="nl-NL" sz="1800" dirty="0">
                <a:solidFill>
                  <a:schemeClr val="tx1"/>
                </a:solidFill>
                <a:latin typeface="Consolas" pitchFamily="49" charset="0"/>
                <a:cs typeface="Consolas" pitchFamily="49" charset="0"/>
              </a:rPr>
              <a:t>);</a:t>
            </a:r>
          </a:p>
          <a:p>
            <a:pPr algn="l"/>
            <a:r>
              <a:rPr lang="nl-NL" sz="1800" dirty="0" smtClean="0">
                <a:solidFill>
                  <a:schemeClr val="tx1"/>
                </a:solidFill>
                <a:latin typeface="Consolas" pitchFamily="49" charset="0"/>
                <a:cs typeface="Consolas" pitchFamily="49" charset="0"/>
              </a:rPr>
              <a:t>        </a:t>
            </a:r>
            <a:r>
              <a:rPr lang="nl-NL" sz="1800" dirty="0" err="1" smtClean="0">
                <a:solidFill>
                  <a:schemeClr val="tx1"/>
                </a:solidFill>
                <a:latin typeface="Consolas" pitchFamily="49" charset="0"/>
                <a:cs typeface="Consolas" pitchFamily="49" charset="0"/>
              </a:rPr>
              <a:t>printf</a:t>
            </a:r>
            <a:r>
              <a:rPr lang="nl-NL" sz="1800" dirty="0">
                <a:solidFill>
                  <a:schemeClr val="tx1"/>
                </a:solidFill>
                <a:latin typeface="Consolas" pitchFamily="49" charset="0"/>
                <a:cs typeface="Consolas" pitchFamily="49" charset="0"/>
              </a:rPr>
              <a:t>(</a:t>
            </a:r>
            <a:r>
              <a:rPr lang="nl-NL" sz="1800" dirty="0">
                <a:solidFill>
                  <a:srgbClr val="A31515"/>
                </a:solidFill>
                <a:latin typeface="Consolas" pitchFamily="49" charset="0"/>
                <a:cs typeface="Consolas" pitchFamily="49" charset="0"/>
              </a:rPr>
              <a:t>"File output.txt is aangemaakt.\n"</a:t>
            </a:r>
            <a:r>
              <a:rPr lang="nl-NL" sz="1800" dirty="0">
                <a:solidFill>
                  <a:schemeClr val="tx1"/>
                </a:solidFill>
                <a:latin typeface="Consolas" pitchFamily="49" charset="0"/>
                <a:cs typeface="Consolas" pitchFamily="49" charset="0"/>
              </a:rPr>
              <a:t>);</a:t>
            </a:r>
          </a:p>
          <a:p>
            <a:pPr algn="l"/>
            <a:r>
              <a:rPr lang="nl-NL" sz="1800" dirty="0" smtClean="0">
                <a:solidFill>
                  <a:schemeClr val="tx1"/>
                </a:solidFill>
                <a:latin typeface="Consolas" pitchFamily="49" charset="0"/>
                <a:cs typeface="Consolas" pitchFamily="49" charset="0"/>
              </a:rPr>
              <a:t>    }</a:t>
            </a:r>
            <a:endParaRPr lang="nl-NL" sz="1800" dirty="0">
              <a:solidFill>
                <a:schemeClr val="tx1"/>
              </a:solidFill>
              <a:latin typeface="Consolas" pitchFamily="49" charset="0"/>
              <a:cs typeface="Consolas" pitchFamily="49" charset="0"/>
            </a:endParaRPr>
          </a:p>
          <a:p>
            <a:pPr algn="l"/>
            <a:r>
              <a:rPr lang="nl-NL" sz="1800" dirty="0" smtClean="0">
                <a:solidFill>
                  <a:schemeClr val="tx1"/>
                </a:solidFill>
                <a:latin typeface="Consolas" pitchFamily="49" charset="0"/>
                <a:cs typeface="Consolas" pitchFamily="49" charset="0"/>
              </a:rPr>
              <a:t>    </a:t>
            </a:r>
            <a:r>
              <a:rPr lang="nl-NL" sz="1800" dirty="0" err="1" smtClean="0">
                <a:solidFill>
                  <a:schemeClr val="tx1"/>
                </a:solidFill>
                <a:latin typeface="Consolas" pitchFamily="49" charset="0"/>
                <a:cs typeface="Consolas" pitchFamily="49" charset="0"/>
              </a:rPr>
              <a:t>getchar</a:t>
            </a:r>
            <a:r>
              <a:rPr lang="nl-NL" sz="1800" dirty="0">
                <a:solidFill>
                  <a:schemeClr val="tx1"/>
                </a:solidFill>
                <a:latin typeface="Consolas" pitchFamily="49" charset="0"/>
                <a:cs typeface="Consolas" pitchFamily="49" charset="0"/>
              </a:rPr>
              <a:t>();</a:t>
            </a:r>
          </a:p>
          <a:p>
            <a:pPr algn="l"/>
            <a:r>
              <a:rPr lang="nl-NL" sz="1800" dirty="0" smtClean="0">
                <a:solidFill>
                  <a:schemeClr val="tx1"/>
                </a:solidFill>
                <a:latin typeface="Consolas" pitchFamily="49" charset="0"/>
                <a:cs typeface="Consolas" pitchFamily="49" charset="0"/>
              </a:rPr>
              <a:t>    </a:t>
            </a:r>
            <a:r>
              <a:rPr lang="nl-NL" sz="1800" dirty="0" smtClean="0">
                <a:solidFill>
                  <a:srgbClr val="0000FF"/>
                </a:solidFill>
                <a:latin typeface="Consolas" pitchFamily="49" charset="0"/>
                <a:cs typeface="Consolas" pitchFamily="49" charset="0"/>
              </a:rPr>
              <a:t>return</a:t>
            </a:r>
            <a:r>
              <a:rPr lang="nl-NL" sz="1800" dirty="0" smtClean="0">
                <a:solidFill>
                  <a:schemeClr val="tx1"/>
                </a:solidFill>
                <a:latin typeface="Consolas" pitchFamily="49" charset="0"/>
                <a:cs typeface="Consolas" pitchFamily="49" charset="0"/>
              </a:rPr>
              <a:t> </a:t>
            </a:r>
            <a:r>
              <a:rPr lang="nl-NL" sz="1800" dirty="0">
                <a:solidFill>
                  <a:schemeClr val="tx1"/>
                </a:solidFill>
                <a:latin typeface="Consolas" pitchFamily="49" charset="0"/>
                <a:cs typeface="Consolas" pitchFamily="49" charset="0"/>
              </a:rPr>
              <a:t>0;</a:t>
            </a:r>
          </a:p>
          <a:p>
            <a:pPr algn="l"/>
            <a:r>
              <a:rPr lang="nl-NL" sz="1800" dirty="0">
                <a:solidFill>
                  <a:schemeClr val="tx1"/>
                </a:solidFill>
                <a:latin typeface="Consolas" pitchFamily="49" charset="0"/>
                <a:cs typeface="Consolas" pitchFamily="49" charset="0"/>
              </a:rPr>
              <a:t>}</a:t>
            </a:r>
          </a:p>
        </p:txBody>
      </p:sp>
      <p:sp>
        <p:nvSpPr>
          <p:cNvPr id="119811" name="Rectangle 2"/>
          <p:cNvSpPr>
            <a:spLocks noGrp="1" noChangeArrowheads="1"/>
          </p:cNvSpPr>
          <p:nvPr>
            <p:ph type="title"/>
          </p:nvPr>
        </p:nvSpPr>
        <p:spPr/>
        <p:txBody>
          <a:bodyPr/>
          <a:lstStyle/>
          <a:p>
            <a:r>
              <a:rPr lang="en-US" dirty="0" err="1" smtClean="0"/>
              <a:t>Tekstfile</a:t>
            </a:r>
            <a:r>
              <a:rPr lang="en-US" dirty="0" smtClean="0"/>
              <a:t> </a:t>
            </a:r>
            <a:r>
              <a:rPr lang="en-US" dirty="0" err="1" smtClean="0"/>
              <a:t>maken</a:t>
            </a:r>
            <a:r>
              <a:rPr lang="en-US" dirty="0" smtClean="0"/>
              <a:t> in C</a:t>
            </a:r>
            <a:endParaRPr lang="nl-NL" dirty="0" smtClean="0"/>
          </a:p>
        </p:txBody>
      </p:sp>
      <p:pic>
        <p:nvPicPr>
          <p:cNvPr id="18434"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2016" y="4698669"/>
            <a:ext cx="2362200"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oelichting met afgeronde rechthoek 20">
            <a:hlinkClick r:id="rId5"/>
          </p:cNvPr>
          <p:cNvSpPr/>
          <p:nvPr/>
        </p:nvSpPr>
        <p:spPr>
          <a:xfrm>
            <a:off x="6591135" y="2492896"/>
            <a:ext cx="1653273" cy="286838"/>
          </a:xfrm>
          <a:prstGeom prst="wedgeRoundRectCallout">
            <a:avLst>
              <a:gd name="adj1" fmla="val -166197"/>
              <a:gd name="adj2" fmla="val -58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err="1" smtClean="0">
                <a:latin typeface="Consolas" pitchFamily="49" charset="0"/>
                <a:cs typeface="Consolas" pitchFamily="49" charset="0"/>
              </a:rPr>
              <a:t>Andere</a:t>
            </a:r>
            <a:r>
              <a:rPr lang="en-US" sz="1500" dirty="0" smtClean="0">
                <a:latin typeface="Consolas" pitchFamily="49" charset="0"/>
                <a:cs typeface="Consolas" pitchFamily="49" charset="0"/>
              </a:rPr>
              <a:t> </a:t>
            </a:r>
            <a:r>
              <a:rPr lang="en-US" sz="1500" dirty="0" err="1" smtClean="0">
                <a:latin typeface="Consolas" pitchFamily="49" charset="0"/>
                <a:cs typeface="Consolas" pitchFamily="49" charset="0"/>
              </a:rPr>
              <a:t>opties</a:t>
            </a:r>
            <a:endParaRPr lang="nl-NL" sz="1500" dirty="0"/>
          </a:p>
        </p:txBody>
      </p:sp>
      <p:sp>
        <p:nvSpPr>
          <p:cNvPr id="5" name="Actieknop: Informatie 4">
            <a:hlinkClick r:id="rId6" action="ppaction://hlinksldjump" highlightClick="1"/>
          </p:cNvPr>
          <p:cNvSpPr/>
          <p:nvPr/>
        </p:nvSpPr>
        <p:spPr>
          <a:xfrm>
            <a:off x="4392000" y="6498000"/>
            <a:ext cx="360000" cy="360000"/>
          </a:xfrm>
          <a:prstGeom prst="actionButtonInformat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163</a:t>
            </a:fld>
            <a:endParaRPr lang="en-US" dirty="0"/>
          </a:p>
        </p:txBody>
      </p:sp>
    </p:spTree>
    <p:extLst>
      <p:ext uri="{BB962C8B-B14F-4D97-AF65-F5344CB8AC3E}">
        <p14:creationId xmlns:p14="http://schemas.microsoft.com/office/powerpoint/2010/main" val="26207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0" grpId="0" animBg="1"/>
      <p:bldP spid="21"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kstvak 11"/>
          <p:cNvSpPr txBox="1"/>
          <p:nvPr/>
        </p:nvSpPr>
        <p:spPr bwMode="auto">
          <a:xfrm>
            <a:off x="323528" y="1168174"/>
            <a:ext cx="8413178" cy="5357493"/>
          </a:xfrm>
          <a:prstGeom prst="rect">
            <a:avLst/>
          </a:prstGeom>
          <a:noFill/>
          <a:ln>
            <a:noFill/>
          </a:ln>
          <a:effectLst/>
          <a:extLst/>
        </p:spPr>
        <p:txBody>
          <a:bodyPr wrap="none" lIns="90000" tIns="46800" rIns="90000" bIns="46800" rtlCol="0">
            <a:spAutoFit/>
          </a:bodyPr>
          <a:lstStyle/>
          <a:p>
            <a:pPr algn="l"/>
            <a:r>
              <a:rPr lang="nl-NL" sz="1800" dirty="0">
                <a:solidFill>
                  <a:srgbClr val="0000FF"/>
                </a:solidFill>
                <a:latin typeface="Consolas" pitchFamily="49" charset="0"/>
                <a:cs typeface="Consolas" pitchFamily="49" charset="0"/>
              </a:rPr>
              <a:t>#</a:t>
            </a:r>
            <a:r>
              <a:rPr lang="nl-NL" sz="1800" dirty="0" err="1">
                <a:solidFill>
                  <a:srgbClr val="0000FF"/>
                </a:solidFill>
                <a:latin typeface="Consolas" pitchFamily="49" charset="0"/>
                <a:cs typeface="Consolas" pitchFamily="49" charset="0"/>
              </a:rPr>
              <a:t>include</a:t>
            </a:r>
            <a:r>
              <a:rPr lang="nl-NL" sz="1800" dirty="0">
                <a:solidFill>
                  <a:schemeClr val="tx1"/>
                </a:solidFill>
                <a:latin typeface="Consolas" pitchFamily="49" charset="0"/>
                <a:cs typeface="Consolas" pitchFamily="49" charset="0"/>
              </a:rPr>
              <a:t> </a:t>
            </a:r>
            <a:r>
              <a:rPr lang="nl-NL" sz="1800" dirty="0">
                <a:solidFill>
                  <a:srgbClr val="A31515"/>
                </a:solidFill>
                <a:latin typeface="Consolas" pitchFamily="49" charset="0"/>
                <a:cs typeface="Consolas" pitchFamily="49" charset="0"/>
              </a:rPr>
              <a:t>&lt;</a:t>
            </a:r>
            <a:r>
              <a:rPr lang="nl-NL" sz="1800" dirty="0" err="1">
                <a:solidFill>
                  <a:srgbClr val="A31515"/>
                </a:solidFill>
                <a:latin typeface="Consolas" pitchFamily="49" charset="0"/>
                <a:cs typeface="Consolas" pitchFamily="49" charset="0"/>
              </a:rPr>
              <a:t>stdio.h</a:t>
            </a:r>
            <a:r>
              <a:rPr lang="nl-NL" sz="1800" dirty="0" smtClean="0">
                <a:solidFill>
                  <a:srgbClr val="A31515"/>
                </a:solidFill>
                <a:latin typeface="Consolas" pitchFamily="49" charset="0"/>
                <a:cs typeface="Consolas" pitchFamily="49" charset="0"/>
              </a:rPr>
              <a:t>&gt;</a:t>
            </a:r>
          </a:p>
          <a:p>
            <a:pPr algn="l"/>
            <a:endParaRPr lang="nl-NL" sz="1800" dirty="0">
              <a:solidFill>
                <a:srgbClr val="A31515"/>
              </a:solidFill>
              <a:latin typeface="Consolas" pitchFamily="49" charset="0"/>
              <a:cs typeface="Consolas" pitchFamily="49" charset="0"/>
            </a:endParaRPr>
          </a:p>
          <a:p>
            <a:pPr algn="l"/>
            <a:r>
              <a:rPr lang="nl-NL" sz="1800" dirty="0" smtClean="0">
                <a:solidFill>
                  <a:srgbClr val="0000FF"/>
                </a:solidFill>
                <a:latin typeface="Consolas" pitchFamily="49" charset="0"/>
                <a:cs typeface="Consolas" pitchFamily="49" charset="0"/>
              </a:rPr>
              <a:t>int</a:t>
            </a:r>
            <a:r>
              <a:rPr lang="nl-NL" sz="1800" dirty="0" smtClean="0">
                <a:solidFill>
                  <a:schemeClr val="tx1"/>
                </a:solidFill>
                <a:latin typeface="Consolas" pitchFamily="49" charset="0"/>
                <a:cs typeface="Consolas" pitchFamily="49" charset="0"/>
              </a:rPr>
              <a:t> </a:t>
            </a:r>
            <a:r>
              <a:rPr lang="nl-NL" sz="1800" dirty="0" err="1">
                <a:solidFill>
                  <a:schemeClr val="tx1"/>
                </a:solidFill>
                <a:latin typeface="Consolas" pitchFamily="49" charset="0"/>
                <a:cs typeface="Consolas" pitchFamily="49" charset="0"/>
              </a:rPr>
              <a:t>main</a:t>
            </a:r>
            <a:r>
              <a:rPr lang="nl-NL" sz="1800" dirty="0">
                <a:solidFill>
                  <a:schemeClr val="tx1"/>
                </a:solidFill>
                <a:latin typeface="Consolas" pitchFamily="49" charset="0"/>
                <a:cs typeface="Consolas" pitchFamily="49" charset="0"/>
              </a:rPr>
              <a:t>(</a:t>
            </a:r>
            <a:r>
              <a:rPr lang="nl-NL" sz="1800" dirty="0" err="1">
                <a:solidFill>
                  <a:srgbClr val="0000FF"/>
                </a:solidFill>
                <a:latin typeface="Consolas" pitchFamily="49" charset="0"/>
                <a:cs typeface="Consolas" pitchFamily="49" charset="0"/>
              </a:rPr>
              <a:t>void</a:t>
            </a:r>
            <a:r>
              <a:rPr lang="nl-NL" sz="1800" dirty="0">
                <a:solidFill>
                  <a:schemeClr val="tx1"/>
                </a:solidFill>
                <a:latin typeface="Consolas" pitchFamily="49" charset="0"/>
                <a:cs typeface="Consolas" pitchFamily="49" charset="0"/>
              </a:rPr>
              <a:t>) {</a:t>
            </a:r>
          </a:p>
          <a:p>
            <a:pPr algn="l"/>
            <a:r>
              <a:rPr lang="nl-NL" sz="1800" dirty="0" smtClean="0">
                <a:solidFill>
                  <a:schemeClr val="tx1"/>
                </a:solidFill>
                <a:latin typeface="Consolas" pitchFamily="49" charset="0"/>
                <a:cs typeface="Consolas" pitchFamily="49" charset="0"/>
              </a:rPr>
              <a:t>    </a:t>
            </a:r>
            <a:r>
              <a:rPr lang="nl-NL" sz="1800" dirty="0" err="1" smtClean="0">
                <a:solidFill>
                  <a:srgbClr val="0000FF"/>
                </a:solidFill>
                <a:latin typeface="Consolas" pitchFamily="49" charset="0"/>
                <a:cs typeface="Consolas" pitchFamily="49" charset="0"/>
              </a:rPr>
              <a:t>char</a:t>
            </a:r>
            <a:r>
              <a:rPr lang="nl-NL" sz="1800" dirty="0" smtClean="0">
                <a:solidFill>
                  <a:schemeClr val="tx1"/>
                </a:solidFill>
                <a:latin typeface="Consolas" pitchFamily="49" charset="0"/>
                <a:cs typeface="Consolas" pitchFamily="49" charset="0"/>
              </a:rPr>
              <a:t> </a:t>
            </a:r>
            <a:r>
              <a:rPr lang="nl-NL" sz="1800" dirty="0">
                <a:solidFill>
                  <a:schemeClr val="tx1"/>
                </a:solidFill>
                <a:latin typeface="Consolas" pitchFamily="49" charset="0"/>
                <a:cs typeface="Consolas" pitchFamily="49" charset="0"/>
              </a:rPr>
              <a:t>naam[80];</a:t>
            </a:r>
          </a:p>
          <a:p>
            <a:pPr algn="l"/>
            <a:r>
              <a:rPr lang="nl-NL" sz="1800" dirty="0" smtClean="0">
                <a:solidFill>
                  <a:schemeClr val="tx1"/>
                </a:solidFill>
                <a:latin typeface="Consolas" pitchFamily="49" charset="0"/>
                <a:cs typeface="Consolas" pitchFamily="49" charset="0"/>
              </a:rPr>
              <a:t>    </a:t>
            </a:r>
            <a:r>
              <a:rPr lang="nl-NL" sz="1800" dirty="0" smtClean="0">
                <a:solidFill>
                  <a:srgbClr val="0000FF"/>
                </a:solidFill>
                <a:latin typeface="Consolas" pitchFamily="49" charset="0"/>
                <a:cs typeface="Consolas" pitchFamily="49" charset="0"/>
              </a:rPr>
              <a:t>int</a:t>
            </a:r>
            <a:r>
              <a:rPr lang="nl-NL" sz="1800" dirty="0" smtClean="0">
                <a:solidFill>
                  <a:schemeClr val="tx1"/>
                </a:solidFill>
                <a:latin typeface="Consolas" pitchFamily="49" charset="0"/>
                <a:cs typeface="Consolas" pitchFamily="49" charset="0"/>
              </a:rPr>
              <a:t> </a:t>
            </a:r>
            <a:r>
              <a:rPr lang="nl-NL" sz="1800" dirty="0">
                <a:solidFill>
                  <a:schemeClr val="tx1"/>
                </a:solidFill>
                <a:latin typeface="Consolas" pitchFamily="49" charset="0"/>
                <a:cs typeface="Consolas" pitchFamily="49" charset="0"/>
              </a:rPr>
              <a:t>punten;</a:t>
            </a:r>
          </a:p>
          <a:p>
            <a:pPr algn="l"/>
            <a:r>
              <a:rPr lang="nl-NL" sz="1800" dirty="0" smtClean="0">
                <a:solidFill>
                  <a:schemeClr val="tx1"/>
                </a:solidFill>
                <a:latin typeface="Consolas" pitchFamily="49" charset="0"/>
                <a:cs typeface="Consolas" pitchFamily="49" charset="0"/>
              </a:rPr>
              <a:t>    FILE</a:t>
            </a:r>
            <a:r>
              <a:rPr lang="nl-NL" sz="1800" dirty="0">
                <a:solidFill>
                  <a:schemeClr val="tx1"/>
                </a:solidFill>
                <a:latin typeface="Consolas" pitchFamily="49" charset="0"/>
                <a:cs typeface="Consolas" pitchFamily="49" charset="0"/>
              </a:rPr>
              <a:t>* </a:t>
            </a:r>
            <a:r>
              <a:rPr lang="nl-NL" sz="1800" dirty="0" err="1">
                <a:solidFill>
                  <a:schemeClr val="tx1"/>
                </a:solidFill>
                <a:latin typeface="Consolas" pitchFamily="49" charset="0"/>
                <a:cs typeface="Consolas" pitchFamily="49" charset="0"/>
              </a:rPr>
              <a:t>infile</a:t>
            </a:r>
            <a:r>
              <a:rPr lang="nl-NL" sz="1800" dirty="0">
                <a:solidFill>
                  <a:schemeClr val="tx1"/>
                </a:solidFill>
                <a:latin typeface="Consolas" pitchFamily="49" charset="0"/>
                <a:cs typeface="Consolas" pitchFamily="49" charset="0"/>
              </a:rPr>
              <a:t>;</a:t>
            </a:r>
          </a:p>
          <a:p>
            <a:pPr algn="l"/>
            <a:r>
              <a:rPr lang="nl-NL" sz="1800" dirty="0" smtClean="0">
                <a:solidFill>
                  <a:schemeClr val="tx1"/>
                </a:solidFill>
                <a:latin typeface="Consolas" pitchFamily="49" charset="0"/>
                <a:cs typeface="Consolas" pitchFamily="49" charset="0"/>
              </a:rPr>
              <a:t>    </a:t>
            </a:r>
            <a:r>
              <a:rPr lang="nl-NL" sz="1800" dirty="0" err="1" smtClean="0">
                <a:solidFill>
                  <a:schemeClr val="tx1"/>
                </a:solidFill>
                <a:latin typeface="Consolas" pitchFamily="49" charset="0"/>
                <a:cs typeface="Consolas" pitchFamily="49" charset="0"/>
              </a:rPr>
              <a:t>infile</a:t>
            </a:r>
            <a:r>
              <a:rPr lang="nl-NL" sz="1800" dirty="0" smtClean="0">
                <a:solidFill>
                  <a:schemeClr val="tx1"/>
                </a:solidFill>
                <a:latin typeface="Consolas" pitchFamily="49" charset="0"/>
                <a:cs typeface="Consolas" pitchFamily="49" charset="0"/>
              </a:rPr>
              <a:t> = </a:t>
            </a:r>
            <a:r>
              <a:rPr lang="nl-NL" sz="1800" dirty="0" err="1" smtClean="0">
                <a:solidFill>
                  <a:schemeClr val="tx1"/>
                </a:solidFill>
                <a:latin typeface="Consolas" pitchFamily="49" charset="0"/>
                <a:cs typeface="Consolas" pitchFamily="49" charset="0"/>
              </a:rPr>
              <a:t>fopen</a:t>
            </a:r>
            <a:r>
              <a:rPr lang="nl-NL" sz="1800" dirty="0">
                <a:solidFill>
                  <a:schemeClr val="tx1"/>
                </a:solidFill>
                <a:latin typeface="Consolas" pitchFamily="49" charset="0"/>
                <a:cs typeface="Consolas" pitchFamily="49" charset="0"/>
              </a:rPr>
              <a:t>(</a:t>
            </a:r>
            <a:r>
              <a:rPr lang="nl-NL" sz="1800" dirty="0">
                <a:solidFill>
                  <a:srgbClr val="A31515"/>
                </a:solidFill>
                <a:latin typeface="Consolas" pitchFamily="49" charset="0"/>
                <a:cs typeface="Consolas" pitchFamily="49" charset="0"/>
              </a:rPr>
              <a:t>"stand.txt"</a:t>
            </a:r>
            <a:r>
              <a:rPr lang="nl-NL" sz="1800" dirty="0">
                <a:solidFill>
                  <a:schemeClr val="tx1"/>
                </a:solidFill>
                <a:latin typeface="Consolas" pitchFamily="49" charset="0"/>
                <a:cs typeface="Consolas" pitchFamily="49" charset="0"/>
              </a:rPr>
              <a:t>, </a:t>
            </a:r>
            <a:r>
              <a:rPr lang="nl-NL" sz="1800" dirty="0">
                <a:solidFill>
                  <a:srgbClr val="A31515"/>
                </a:solidFill>
                <a:latin typeface="Consolas" pitchFamily="49" charset="0"/>
                <a:cs typeface="Consolas" pitchFamily="49" charset="0"/>
              </a:rPr>
              <a:t>"r"</a:t>
            </a:r>
            <a:r>
              <a:rPr lang="nl-NL" sz="1800" dirty="0">
                <a:solidFill>
                  <a:schemeClr val="tx1"/>
                </a:solidFill>
                <a:latin typeface="Consolas" pitchFamily="49" charset="0"/>
                <a:cs typeface="Consolas" pitchFamily="49" charset="0"/>
              </a:rPr>
              <a:t>);</a:t>
            </a:r>
          </a:p>
          <a:p>
            <a:pPr algn="l"/>
            <a:r>
              <a:rPr lang="nl-NL" sz="1800" dirty="0" smtClean="0">
                <a:solidFill>
                  <a:schemeClr val="tx1"/>
                </a:solidFill>
                <a:latin typeface="Consolas" pitchFamily="49" charset="0"/>
                <a:cs typeface="Consolas" pitchFamily="49" charset="0"/>
              </a:rPr>
              <a:t>    </a:t>
            </a:r>
            <a:r>
              <a:rPr lang="nl-NL" sz="1800" dirty="0" err="1" smtClean="0">
                <a:solidFill>
                  <a:srgbClr val="0000FF"/>
                </a:solidFill>
                <a:latin typeface="Consolas" pitchFamily="49" charset="0"/>
                <a:cs typeface="Consolas" pitchFamily="49" charset="0"/>
              </a:rPr>
              <a:t>if</a:t>
            </a:r>
            <a:r>
              <a:rPr lang="nl-NL" sz="1800" dirty="0" smtClean="0">
                <a:solidFill>
                  <a:schemeClr val="tx1"/>
                </a:solidFill>
                <a:latin typeface="Consolas" pitchFamily="49" charset="0"/>
                <a:cs typeface="Consolas" pitchFamily="49" charset="0"/>
              </a:rPr>
              <a:t> </a:t>
            </a:r>
            <a:r>
              <a:rPr lang="nl-NL" sz="1800" dirty="0">
                <a:solidFill>
                  <a:schemeClr val="tx1"/>
                </a:solidFill>
                <a:latin typeface="Consolas" pitchFamily="49" charset="0"/>
                <a:cs typeface="Consolas" pitchFamily="49" charset="0"/>
              </a:rPr>
              <a:t>(</a:t>
            </a:r>
            <a:r>
              <a:rPr lang="nl-NL" sz="1800" dirty="0" err="1">
                <a:solidFill>
                  <a:schemeClr val="tx1"/>
                </a:solidFill>
                <a:latin typeface="Consolas" pitchFamily="49" charset="0"/>
                <a:cs typeface="Consolas" pitchFamily="49" charset="0"/>
              </a:rPr>
              <a:t>infile</a:t>
            </a:r>
            <a:r>
              <a:rPr lang="nl-NL" sz="1800" dirty="0">
                <a:solidFill>
                  <a:schemeClr val="tx1"/>
                </a:solidFill>
                <a:latin typeface="Consolas" pitchFamily="49" charset="0"/>
                <a:cs typeface="Consolas" pitchFamily="49" charset="0"/>
              </a:rPr>
              <a:t> == NULL) {</a:t>
            </a:r>
          </a:p>
          <a:p>
            <a:pPr algn="l"/>
            <a:r>
              <a:rPr lang="nl-NL" sz="1800" dirty="0" smtClean="0">
                <a:solidFill>
                  <a:schemeClr val="tx1"/>
                </a:solidFill>
                <a:latin typeface="Consolas" pitchFamily="49" charset="0"/>
                <a:cs typeface="Consolas" pitchFamily="49" charset="0"/>
              </a:rPr>
              <a:t>        </a:t>
            </a:r>
            <a:r>
              <a:rPr lang="nl-NL" sz="1800" dirty="0" err="1" smtClean="0">
                <a:solidFill>
                  <a:schemeClr val="tx1"/>
                </a:solidFill>
                <a:latin typeface="Consolas" pitchFamily="49" charset="0"/>
                <a:cs typeface="Consolas" pitchFamily="49" charset="0"/>
              </a:rPr>
              <a:t>printf</a:t>
            </a:r>
            <a:r>
              <a:rPr lang="nl-NL" sz="1800" dirty="0">
                <a:solidFill>
                  <a:schemeClr val="tx1"/>
                </a:solidFill>
                <a:latin typeface="Consolas" pitchFamily="49" charset="0"/>
                <a:cs typeface="Consolas" pitchFamily="49" charset="0"/>
              </a:rPr>
              <a:t>(</a:t>
            </a:r>
            <a:r>
              <a:rPr lang="nl-NL" sz="1800" dirty="0">
                <a:solidFill>
                  <a:srgbClr val="A31515"/>
                </a:solidFill>
                <a:latin typeface="Consolas" pitchFamily="49" charset="0"/>
                <a:cs typeface="Consolas" pitchFamily="49" charset="0"/>
              </a:rPr>
              <a:t>"File stand.txt kan niet gelezen worden.\n"</a:t>
            </a:r>
            <a:r>
              <a:rPr lang="nl-NL" sz="1800" dirty="0">
                <a:solidFill>
                  <a:schemeClr val="tx1"/>
                </a:solidFill>
                <a:latin typeface="Consolas" pitchFamily="49" charset="0"/>
                <a:cs typeface="Consolas" pitchFamily="49" charset="0"/>
              </a:rPr>
              <a:t>);</a:t>
            </a:r>
          </a:p>
          <a:p>
            <a:pPr algn="l"/>
            <a:r>
              <a:rPr lang="nl-NL" sz="1800" dirty="0" smtClean="0">
                <a:solidFill>
                  <a:schemeClr val="tx1"/>
                </a:solidFill>
                <a:latin typeface="Consolas" pitchFamily="49" charset="0"/>
                <a:cs typeface="Consolas" pitchFamily="49" charset="0"/>
              </a:rPr>
              <a:t>    } </a:t>
            </a:r>
            <a:endParaRPr lang="nl-NL" sz="1800" dirty="0">
              <a:solidFill>
                <a:schemeClr val="tx1"/>
              </a:solidFill>
              <a:latin typeface="Consolas" pitchFamily="49" charset="0"/>
              <a:cs typeface="Consolas" pitchFamily="49" charset="0"/>
            </a:endParaRPr>
          </a:p>
          <a:p>
            <a:pPr algn="l"/>
            <a:r>
              <a:rPr lang="nl-NL" sz="1800" dirty="0" smtClean="0">
                <a:solidFill>
                  <a:schemeClr val="tx1"/>
                </a:solidFill>
                <a:latin typeface="Consolas" pitchFamily="49" charset="0"/>
                <a:cs typeface="Consolas" pitchFamily="49" charset="0"/>
              </a:rPr>
              <a:t>    </a:t>
            </a:r>
            <a:r>
              <a:rPr lang="nl-NL" sz="1800" dirty="0" err="1" smtClean="0">
                <a:solidFill>
                  <a:srgbClr val="0000FF"/>
                </a:solidFill>
                <a:latin typeface="Consolas" pitchFamily="49" charset="0"/>
                <a:cs typeface="Consolas" pitchFamily="49" charset="0"/>
              </a:rPr>
              <a:t>else</a:t>
            </a:r>
            <a:r>
              <a:rPr lang="nl-NL" sz="1800" dirty="0" smtClean="0">
                <a:solidFill>
                  <a:schemeClr val="tx1"/>
                </a:solidFill>
                <a:latin typeface="Consolas" pitchFamily="49" charset="0"/>
                <a:cs typeface="Consolas" pitchFamily="49" charset="0"/>
              </a:rPr>
              <a:t> </a:t>
            </a:r>
            <a:r>
              <a:rPr lang="nl-NL" sz="1800" dirty="0">
                <a:solidFill>
                  <a:schemeClr val="tx1"/>
                </a:solidFill>
                <a:latin typeface="Consolas" pitchFamily="49" charset="0"/>
                <a:cs typeface="Consolas" pitchFamily="49" charset="0"/>
              </a:rPr>
              <a:t>{</a:t>
            </a:r>
          </a:p>
          <a:p>
            <a:pPr algn="l"/>
            <a:r>
              <a:rPr lang="nl-NL" sz="1800" dirty="0" smtClean="0">
                <a:solidFill>
                  <a:schemeClr val="tx1"/>
                </a:solidFill>
                <a:latin typeface="Consolas" pitchFamily="49" charset="0"/>
                <a:cs typeface="Consolas" pitchFamily="49" charset="0"/>
              </a:rPr>
              <a:t>        </a:t>
            </a:r>
            <a:r>
              <a:rPr lang="nl-NL" sz="1800" dirty="0" err="1" smtClean="0">
                <a:solidFill>
                  <a:srgbClr val="0000FF"/>
                </a:solidFill>
                <a:latin typeface="Consolas" pitchFamily="49" charset="0"/>
                <a:cs typeface="Consolas" pitchFamily="49" charset="0"/>
              </a:rPr>
              <a:t>while</a:t>
            </a:r>
            <a:r>
              <a:rPr lang="nl-NL" sz="1800" dirty="0" smtClean="0">
                <a:solidFill>
                  <a:schemeClr val="tx1"/>
                </a:solidFill>
                <a:latin typeface="Consolas" pitchFamily="49" charset="0"/>
                <a:cs typeface="Consolas" pitchFamily="49" charset="0"/>
              </a:rPr>
              <a:t> </a:t>
            </a:r>
            <a:r>
              <a:rPr lang="nl-NL" sz="1800" dirty="0">
                <a:solidFill>
                  <a:schemeClr val="tx1"/>
                </a:solidFill>
                <a:latin typeface="Consolas" pitchFamily="49" charset="0"/>
                <a:cs typeface="Consolas" pitchFamily="49" charset="0"/>
              </a:rPr>
              <a:t>(</a:t>
            </a:r>
            <a:r>
              <a:rPr lang="nl-NL" sz="1800" dirty="0" err="1">
                <a:solidFill>
                  <a:schemeClr val="tx1"/>
                </a:solidFill>
                <a:latin typeface="Consolas" pitchFamily="49" charset="0"/>
                <a:cs typeface="Consolas" pitchFamily="49" charset="0"/>
              </a:rPr>
              <a:t>fscanf</a:t>
            </a:r>
            <a:r>
              <a:rPr lang="nl-NL" sz="1800" dirty="0">
                <a:solidFill>
                  <a:schemeClr val="tx1"/>
                </a:solidFill>
                <a:latin typeface="Consolas" pitchFamily="49" charset="0"/>
                <a:cs typeface="Consolas" pitchFamily="49" charset="0"/>
              </a:rPr>
              <a:t>(</a:t>
            </a:r>
            <a:r>
              <a:rPr lang="nl-NL" sz="1800" dirty="0" err="1">
                <a:solidFill>
                  <a:schemeClr val="tx1"/>
                </a:solidFill>
                <a:latin typeface="Consolas" pitchFamily="49" charset="0"/>
                <a:cs typeface="Consolas" pitchFamily="49" charset="0"/>
              </a:rPr>
              <a:t>infile</a:t>
            </a:r>
            <a:r>
              <a:rPr lang="nl-NL" sz="1800" dirty="0">
                <a:solidFill>
                  <a:schemeClr val="tx1"/>
                </a:solidFill>
                <a:latin typeface="Consolas" pitchFamily="49" charset="0"/>
                <a:cs typeface="Consolas" pitchFamily="49" charset="0"/>
              </a:rPr>
              <a:t>, </a:t>
            </a:r>
            <a:r>
              <a:rPr lang="nl-NL" sz="1800" dirty="0">
                <a:solidFill>
                  <a:srgbClr val="A31515"/>
                </a:solidFill>
                <a:latin typeface="Consolas" pitchFamily="49" charset="0"/>
                <a:cs typeface="Consolas" pitchFamily="49" charset="0"/>
              </a:rPr>
              <a:t>"%79s%d"</a:t>
            </a:r>
            <a:r>
              <a:rPr lang="nl-NL" sz="1800" dirty="0">
                <a:solidFill>
                  <a:schemeClr val="tx1"/>
                </a:solidFill>
                <a:latin typeface="Consolas" pitchFamily="49" charset="0"/>
                <a:cs typeface="Consolas" pitchFamily="49" charset="0"/>
              </a:rPr>
              <a:t>, naam, &amp;punten) == 2) {</a:t>
            </a:r>
          </a:p>
          <a:p>
            <a:pPr algn="l"/>
            <a:r>
              <a:rPr lang="nl-NL" sz="1800" dirty="0" smtClean="0">
                <a:solidFill>
                  <a:schemeClr val="tx1"/>
                </a:solidFill>
                <a:latin typeface="Consolas" pitchFamily="49" charset="0"/>
                <a:cs typeface="Consolas" pitchFamily="49" charset="0"/>
              </a:rPr>
              <a:t>            </a:t>
            </a:r>
            <a:r>
              <a:rPr lang="nl-NL" sz="1800" dirty="0" err="1" smtClean="0">
                <a:solidFill>
                  <a:schemeClr val="tx1"/>
                </a:solidFill>
                <a:latin typeface="Consolas" pitchFamily="49" charset="0"/>
                <a:cs typeface="Consolas" pitchFamily="49" charset="0"/>
              </a:rPr>
              <a:t>printf</a:t>
            </a:r>
            <a:r>
              <a:rPr lang="nl-NL" sz="1800" dirty="0">
                <a:solidFill>
                  <a:schemeClr val="tx1"/>
                </a:solidFill>
                <a:latin typeface="Consolas" pitchFamily="49" charset="0"/>
                <a:cs typeface="Consolas" pitchFamily="49" charset="0"/>
              </a:rPr>
              <a:t>(</a:t>
            </a:r>
            <a:r>
              <a:rPr lang="nl-NL" sz="1800" dirty="0">
                <a:solidFill>
                  <a:srgbClr val="A31515"/>
                </a:solidFill>
                <a:latin typeface="Consolas" pitchFamily="49" charset="0"/>
                <a:cs typeface="Consolas" pitchFamily="49" charset="0"/>
              </a:rPr>
              <a:t>"Speler %s heeft %d punten.\n"</a:t>
            </a:r>
            <a:r>
              <a:rPr lang="nl-NL" sz="1800" dirty="0">
                <a:solidFill>
                  <a:schemeClr val="tx1"/>
                </a:solidFill>
                <a:latin typeface="Consolas" pitchFamily="49" charset="0"/>
                <a:cs typeface="Consolas" pitchFamily="49" charset="0"/>
              </a:rPr>
              <a:t>, naam, punten);</a:t>
            </a:r>
          </a:p>
          <a:p>
            <a:pPr algn="l"/>
            <a:r>
              <a:rPr lang="nl-NL" sz="1800" dirty="0" smtClean="0">
                <a:solidFill>
                  <a:schemeClr val="tx1"/>
                </a:solidFill>
                <a:latin typeface="Consolas" pitchFamily="49" charset="0"/>
                <a:cs typeface="Consolas" pitchFamily="49" charset="0"/>
              </a:rPr>
              <a:t>        }</a:t>
            </a:r>
            <a:endParaRPr lang="nl-NL" sz="1800" dirty="0">
              <a:solidFill>
                <a:schemeClr val="tx1"/>
              </a:solidFill>
              <a:latin typeface="Consolas" pitchFamily="49" charset="0"/>
              <a:cs typeface="Consolas" pitchFamily="49" charset="0"/>
            </a:endParaRPr>
          </a:p>
          <a:p>
            <a:pPr algn="l"/>
            <a:r>
              <a:rPr lang="nl-NL" sz="1800" dirty="0" smtClean="0">
                <a:solidFill>
                  <a:schemeClr val="tx1"/>
                </a:solidFill>
                <a:latin typeface="Consolas" pitchFamily="49" charset="0"/>
                <a:cs typeface="Consolas" pitchFamily="49" charset="0"/>
              </a:rPr>
              <a:t>        </a:t>
            </a:r>
            <a:r>
              <a:rPr lang="nl-NL" sz="1800" dirty="0" err="1" smtClean="0">
                <a:solidFill>
                  <a:schemeClr val="tx1"/>
                </a:solidFill>
                <a:latin typeface="Consolas" pitchFamily="49" charset="0"/>
                <a:cs typeface="Consolas" pitchFamily="49" charset="0"/>
              </a:rPr>
              <a:t>fclose</a:t>
            </a:r>
            <a:r>
              <a:rPr lang="nl-NL" sz="1800" dirty="0" smtClean="0">
                <a:solidFill>
                  <a:schemeClr val="tx1"/>
                </a:solidFill>
                <a:latin typeface="Consolas" pitchFamily="49" charset="0"/>
                <a:cs typeface="Consolas" pitchFamily="49" charset="0"/>
              </a:rPr>
              <a:t>(</a:t>
            </a:r>
            <a:r>
              <a:rPr lang="nl-NL" sz="1800" dirty="0" err="1" smtClean="0">
                <a:solidFill>
                  <a:schemeClr val="tx1"/>
                </a:solidFill>
                <a:latin typeface="Consolas" pitchFamily="49" charset="0"/>
                <a:cs typeface="Consolas" pitchFamily="49" charset="0"/>
              </a:rPr>
              <a:t>infile</a:t>
            </a:r>
            <a:r>
              <a:rPr lang="nl-NL" sz="1800" dirty="0">
                <a:solidFill>
                  <a:schemeClr val="tx1"/>
                </a:solidFill>
                <a:latin typeface="Consolas" pitchFamily="49" charset="0"/>
                <a:cs typeface="Consolas" pitchFamily="49" charset="0"/>
              </a:rPr>
              <a:t>);</a:t>
            </a:r>
          </a:p>
          <a:p>
            <a:pPr algn="l"/>
            <a:r>
              <a:rPr lang="nl-NL" sz="1800" dirty="0" smtClean="0">
                <a:solidFill>
                  <a:schemeClr val="tx1"/>
                </a:solidFill>
                <a:latin typeface="Consolas" pitchFamily="49" charset="0"/>
                <a:cs typeface="Consolas" pitchFamily="49" charset="0"/>
              </a:rPr>
              <a:t>    }</a:t>
            </a:r>
            <a:endParaRPr lang="nl-NL" sz="1800" dirty="0">
              <a:solidFill>
                <a:schemeClr val="tx1"/>
              </a:solidFill>
              <a:latin typeface="Consolas" pitchFamily="49" charset="0"/>
              <a:cs typeface="Consolas" pitchFamily="49" charset="0"/>
            </a:endParaRPr>
          </a:p>
          <a:p>
            <a:pPr algn="l"/>
            <a:r>
              <a:rPr lang="nl-NL" sz="1800" dirty="0" smtClean="0">
                <a:solidFill>
                  <a:schemeClr val="tx1"/>
                </a:solidFill>
                <a:latin typeface="Consolas" pitchFamily="49" charset="0"/>
                <a:cs typeface="Consolas" pitchFamily="49" charset="0"/>
              </a:rPr>
              <a:t>    </a:t>
            </a:r>
            <a:r>
              <a:rPr lang="nl-NL" sz="1800" dirty="0" err="1" smtClean="0">
                <a:solidFill>
                  <a:schemeClr val="tx1"/>
                </a:solidFill>
                <a:latin typeface="Consolas" pitchFamily="49" charset="0"/>
                <a:cs typeface="Consolas" pitchFamily="49" charset="0"/>
              </a:rPr>
              <a:t>getchar</a:t>
            </a:r>
            <a:r>
              <a:rPr lang="nl-NL" sz="1800" dirty="0">
                <a:solidFill>
                  <a:schemeClr val="tx1"/>
                </a:solidFill>
                <a:latin typeface="Consolas" pitchFamily="49" charset="0"/>
                <a:cs typeface="Consolas" pitchFamily="49" charset="0"/>
              </a:rPr>
              <a:t>();</a:t>
            </a:r>
          </a:p>
          <a:p>
            <a:pPr algn="l"/>
            <a:r>
              <a:rPr lang="nl-NL" sz="1800" dirty="0" smtClean="0">
                <a:solidFill>
                  <a:schemeClr val="tx1"/>
                </a:solidFill>
                <a:latin typeface="Consolas" pitchFamily="49" charset="0"/>
                <a:cs typeface="Consolas" pitchFamily="49" charset="0"/>
              </a:rPr>
              <a:t>    </a:t>
            </a:r>
            <a:r>
              <a:rPr lang="nl-NL" sz="1800" dirty="0" smtClean="0">
                <a:solidFill>
                  <a:srgbClr val="0000FF"/>
                </a:solidFill>
                <a:latin typeface="Consolas" pitchFamily="49" charset="0"/>
                <a:cs typeface="Consolas" pitchFamily="49" charset="0"/>
              </a:rPr>
              <a:t>return</a:t>
            </a:r>
            <a:r>
              <a:rPr lang="nl-NL" sz="1800" dirty="0" smtClean="0">
                <a:solidFill>
                  <a:schemeClr val="tx1"/>
                </a:solidFill>
                <a:latin typeface="Consolas" pitchFamily="49" charset="0"/>
                <a:cs typeface="Consolas" pitchFamily="49" charset="0"/>
              </a:rPr>
              <a:t> </a:t>
            </a:r>
            <a:r>
              <a:rPr lang="nl-NL" sz="1800" dirty="0">
                <a:solidFill>
                  <a:schemeClr val="tx1"/>
                </a:solidFill>
                <a:latin typeface="Consolas" pitchFamily="49" charset="0"/>
                <a:cs typeface="Consolas" pitchFamily="49" charset="0"/>
              </a:rPr>
              <a:t>0;</a:t>
            </a:r>
          </a:p>
          <a:p>
            <a:pPr algn="l"/>
            <a:r>
              <a:rPr lang="nl-NL" sz="1800" dirty="0" smtClean="0">
                <a:solidFill>
                  <a:schemeClr val="tx1"/>
                </a:solidFill>
                <a:latin typeface="Consolas" pitchFamily="49" charset="0"/>
                <a:cs typeface="Consolas" pitchFamily="49" charset="0"/>
              </a:rPr>
              <a:t>}</a:t>
            </a:r>
            <a:endParaRPr lang="nl-NL" sz="1800" dirty="0">
              <a:solidFill>
                <a:schemeClr val="tx1"/>
              </a:solidFill>
              <a:latin typeface="Consolas" pitchFamily="49" charset="0"/>
              <a:cs typeface="Consolas" pitchFamily="49" charset="0"/>
            </a:endParaRPr>
          </a:p>
        </p:txBody>
      </p:sp>
      <p:sp>
        <p:nvSpPr>
          <p:cNvPr id="120836" name="Rectangle 3"/>
          <p:cNvSpPr>
            <a:spLocks noGrp="1" noChangeArrowheads="1"/>
          </p:cNvSpPr>
          <p:nvPr>
            <p:ph type="title"/>
          </p:nvPr>
        </p:nvSpPr>
        <p:spPr/>
        <p:txBody>
          <a:bodyPr/>
          <a:lstStyle/>
          <a:p>
            <a:r>
              <a:rPr lang="en-US" dirty="0" err="1" smtClean="0"/>
              <a:t>Tekstfile</a:t>
            </a:r>
            <a:r>
              <a:rPr lang="en-US" dirty="0" smtClean="0"/>
              <a:t> </a:t>
            </a:r>
            <a:r>
              <a:rPr lang="en-US" dirty="0" err="1" smtClean="0"/>
              <a:t>lezen</a:t>
            </a:r>
            <a:r>
              <a:rPr lang="en-US" dirty="0" smtClean="0"/>
              <a:t> in C</a:t>
            </a:r>
            <a:endParaRPr lang="nl-NL" dirty="0" smtClean="0"/>
          </a:p>
        </p:txBody>
      </p:sp>
      <p:pic>
        <p:nvPicPr>
          <p:cNvPr id="1208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8543" y="1268760"/>
            <a:ext cx="2888693"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5301208"/>
            <a:ext cx="3171825"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oelichting met afgeronde rechthoek 3"/>
          <p:cNvSpPr/>
          <p:nvPr/>
        </p:nvSpPr>
        <p:spPr>
          <a:xfrm>
            <a:off x="3923171" y="1973694"/>
            <a:ext cx="1888983" cy="576064"/>
          </a:xfrm>
          <a:prstGeom prst="wedgeRoundRectCallout">
            <a:avLst>
              <a:gd name="adj1" fmla="val -14189"/>
              <a:gd name="adj2" fmla="val 120079"/>
              <a:gd name="adj3" fmla="val 16667"/>
            </a:avLst>
          </a:prstGeom>
          <a:solidFill>
            <a:srgbClr val="FFFF00"/>
          </a:solidFill>
          <a:ln w="31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solidFill>
                  <a:schemeClr val="tx1"/>
                </a:solidFill>
                <a:latin typeface="Consolas" pitchFamily="49" charset="0"/>
                <a:cs typeface="Consolas" pitchFamily="49" charset="0"/>
              </a:rPr>
              <a:t>"r"</a:t>
            </a:r>
            <a:r>
              <a:rPr lang="en-US" sz="1400">
                <a:solidFill>
                  <a:schemeClr val="tx1"/>
                </a:solidFill>
              </a:rPr>
              <a:t> opent de file voor lezen (read).</a:t>
            </a:r>
            <a:endParaRPr lang="nl-NL" sz="1400" dirty="0">
              <a:solidFill>
                <a:schemeClr val="tx1"/>
              </a:solidFill>
            </a:endParaRPr>
          </a:p>
        </p:txBody>
      </p:sp>
      <p:sp>
        <p:nvSpPr>
          <p:cNvPr id="13" name="Toelichting met afgeronde rechthoek 12"/>
          <p:cNvSpPr/>
          <p:nvPr/>
        </p:nvSpPr>
        <p:spPr>
          <a:xfrm>
            <a:off x="6797817" y="4869160"/>
            <a:ext cx="1888983" cy="576064"/>
          </a:xfrm>
          <a:prstGeom prst="wedgeRoundRectCallout">
            <a:avLst>
              <a:gd name="adj1" fmla="val -140427"/>
              <a:gd name="adj2" fmla="val -118019"/>
              <a:gd name="adj3" fmla="val 16667"/>
            </a:avLst>
          </a:prstGeom>
          <a:solidFill>
            <a:srgbClr val="FFFF00"/>
          </a:solidFill>
          <a:ln w="31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dirty="0">
                <a:solidFill>
                  <a:schemeClr val="tx1"/>
                </a:solidFill>
                <a:latin typeface="Consolas" pitchFamily="49" charset="0"/>
                <a:cs typeface="Consolas" pitchFamily="49" charset="0"/>
              </a:rPr>
              <a:t>%79s</a:t>
            </a:r>
            <a:r>
              <a:rPr lang="en-US" sz="1400" dirty="0">
                <a:solidFill>
                  <a:schemeClr val="tx1"/>
                </a:solidFill>
              </a:rPr>
              <a:t> </a:t>
            </a:r>
            <a:r>
              <a:rPr lang="en-US" sz="1400" dirty="0" err="1">
                <a:solidFill>
                  <a:schemeClr val="tx1"/>
                </a:solidFill>
              </a:rPr>
              <a:t>leest</a:t>
            </a:r>
            <a:r>
              <a:rPr lang="en-US" sz="1400" dirty="0">
                <a:solidFill>
                  <a:schemeClr val="tx1"/>
                </a:solidFill>
              </a:rPr>
              <a:t> </a:t>
            </a:r>
            <a:r>
              <a:rPr lang="en-US" sz="1400" dirty="0" err="1">
                <a:solidFill>
                  <a:schemeClr val="tx1"/>
                </a:solidFill>
              </a:rPr>
              <a:t>maximaal</a:t>
            </a:r>
            <a:r>
              <a:rPr lang="en-US" sz="1400" dirty="0">
                <a:solidFill>
                  <a:schemeClr val="tx1"/>
                </a:solidFill>
              </a:rPr>
              <a:t> 79 </a:t>
            </a:r>
            <a:r>
              <a:rPr lang="en-US" sz="1400" dirty="0" err="1">
                <a:solidFill>
                  <a:schemeClr val="tx1"/>
                </a:solidFill>
              </a:rPr>
              <a:t>karakters</a:t>
            </a:r>
            <a:r>
              <a:rPr lang="en-US" sz="1400" dirty="0">
                <a:solidFill>
                  <a:schemeClr val="tx1"/>
                </a:solidFill>
              </a:rPr>
              <a:t> in.</a:t>
            </a:r>
            <a:endParaRPr lang="nl-NL" sz="1400" dirty="0">
              <a:solidFill>
                <a:schemeClr val="tx1"/>
              </a:solidFill>
            </a:endParaRPr>
          </a:p>
        </p:txBody>
      </p:sp>
      <p:sp>
        <p:nvSpPr>
          <p:cNvPr id="14" name="Toelichting met afgeronde rechthoek 13"/>
          <p:cNvSpPr/>
          <p:nvPr/>
        </p:nvSpPr>
        <p:spPr>
          <a:xfrm>
            <a:off x="4211960" y="3803963"/>
            <a:ext cx="2451745" cy="409552"/>
          </a:xfrm>
          <a:prstGeom prst="wedgeRoundRectCallout">
            <a:avLst>
              <a:gd name="adj1" fmla="val 78285"/>
              <a:gd name="adj2" fmla="val 72470"/>
              <a:gd name="adj3" fmla="val 16667"/>
            </a:avLst>
          </a:prstGeom>
          <a:solidFill>
            <a:srgbClr val="FFFF00"/>
          </a:solidFill>
          <a:ln w="31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dirty="0" err="1">
                <a:solidFill>
                  <a:schemeClr val="tx1"/>
                </a:solidFill>
                <a:latin typeface="Consolas" pitchFamily="49" charset="0"/>
                <a:cs typeface="Consolas" pitchFamily="49" charset="0"/>
              </a:rPr>
              <a:t>fscanf</a:t>
            </a:r>
            <a:r>
              <a:rPr lang="en-US" sz="1400" dirty="0">
                <a:solidFill>
                  <a:schemeClr val="tx1"/>
                </a:solidFill>
              </a:rPr>
              <a:t> </a:t>
            </a:r>
            <a:r>
              <a:rPr lang="en-US" sz="1400" dirty="0" err="1">
                <a:solidFill>
                  <a:schemeClr val="tx1"/>
                </a:solidFill>
              </a:rPr>
              <a:t>geeft</a:t>
            </a:r>
            <a:r>
              <a:rPr lang="en-US" sz="1400" dirty="0">
                <a:solidFill>
                  <a:schemeClr val="tx1"/>
                </a:solidFill>
              </a:rPr>
              <a:t> </a:t>
            </a:r>
            <a:r>
              <a:rPr lang="en-US" sz="1400" dirty="0" err="1">
                <a:solidFill>
                  <a:schemeClr val="tx1"/>
                </a:solidFill>
              </a:rPr>
              <a:t>aantal</a:t>
            </a:r>
            <a:r>
              <a:rPr lang="en-US" sz="1400" dirty="0">
                <a:solidFill>
                  <a:schemeClr val="tx1"/>
                </a:solidFill>
              </a:rPr>
              <a:t> correct </a:t>
            </a:r>
            <a:r>
              <a:rPr lang="en-US" sz="1400" dirty="0" err="1">
                <a:solidFill>
                  <a:schemeClr val="tx1"/>
                </a:solidFill>
              </a:rPr>
              <a:t>ingelezen</a:t>
            </a:r>
            <a:r>
              <a:rPr lang="en-US" sz="1400" dirty="0">
                <a:solidFill>
                  <a:schemeClr val="tx1"/>
                </a:solidFill>
              </a:rPr>
              <a:t> </a:t>
            </a:r>
            <a:r>
              <a:rPr lang="en-US" sz="1400" dirty="0" err="1">
                <a:solidFill>
                  <a:schemeClr val="tx1"/>
                </a:solidFill>
              </a:rPr>
              <a:t>variabelen</a:t>
            </a:r>
            <a:r>
              <a:rPr lang="en-US" sz="1400" dirty="0">
                <a:solidFill>
                  <a:schemeClr val="tx1"/>
                </a:solidFill>
              </a:rPr>
              <a:t> </a:t>
            </a:r>
            <a:r>
              <a:rPr lang="en-US" sz="1400" dirty="0" err="1">
                <a:solidFill>
                  <a:schemeClr val="tx1"/>
                </a:solidFill>
              </a:rPr>
              <a:t>terug</a:t>
            </a:r>
            <a:r>
              <a:rPr lang="en-US" sz="1400" dirty="0">
                <a:solidFill>
                  <a:schemeClr val="tx1"/>
                </a:solidFill>
              </a:rPr>
              <a:t>.</a:t>
            </a:r>
            <a:endParaRPr lang="nl-NL" sz="1400" dirty="0">
              <a:solidFill>
                <a:schemeClr val="tx1"/>
              </a:solidFill>
            </a:endParaRPr>
          </a:p>
        </p:txBody>
      </p:sp>
      <p:sp>
        <p:nvSpPr>
          <p:cNvPr id="15" name="Toelichting met afgeronde rechthoek 14"/>
          <p:cNvSpPr/>
          <p:nvPr/>
        </p:nvSpPr>
        <p:spPr>
          <a:xfrm>
            <a:off x="2111896" y="3717032"/>
            <a:ext cx="1888983" cy="468052"/>
          </a:xfrm>
          <a:prstGeom prst="wedgeRoundRectCallout">
            <a:avLst/>
          </a:prstGeom>
          <a:solidFill>
            <a:srgbClr val="FFFF00"/>
          </a:solidFill>
          <a:ln w="31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dirty="0" err="1">
                <a:solidFill>
                  <a:schemeClr val="tx1"/>
                </a:solidFill>
                <a:latin typeface="Consolas" pitchFamily="49" charset="0"/>
                <a:cs typeface="Consolas" pitchFamily="49" charset="0"/>
              </a:rPr>
              <a:t>fscanf</a:t>
            </a:r>
            <a:r>
              <a:rPr lang="en-US" sz="1400" dirty="0">
                <a:solidFill>
                  <a:schemeClr val="tx1"/>
                </a:solidFill>
              </a:rPr>
              <a:t> </a:t>
            </a:r>
            <a:r>
              <a:rPr lang="en-US" sz="1400" dirty="0" err="1">
                <a:solidFill>
                  <a:schemeClr val="tx1"/>
                </a:solidFill>
              </a:rPr>
              <a:t>leest</a:t>
            </a:r>
            <a:r>
              <a:rPr lang="en-US" sz="1400" dirty="0">
                <a:solidFill>
                  <a:schemeClr val="tx1"/>
                </a:solidFill>
              </a:rPr>
              <a:t> </a:t>
            </a:r>
            <a:r>
              <a:rPr lang="en-US" sz="1400" dirty="0" err="1">
                <a:solidFill>
                  <a:schemeClr val="tx1"/>
                </a:solidFill>
              </a:rPr>
              <a:t>uit</a:t>
            </a:r>
            <a:r>
              <a:rPr lang="en-US" sz="1400" dirty="0">
                <a:solidFill>
                  <a:schemeClr val="tx1"/>
                </a:solidFill>
              </a:rPr>
              <a:t> </a:t>
            </a:r>
            <a:r>
              <a:rPr lang="en-US" sz="1400" dirty="0" err="1">
                <a:solidFill>
                  <a:schemeClr val="tx1"/>
                </a:solidFill>
              </a:rPr>
              <a:t>een</a:t>
            </a:r>
            <a:r>
              <a:rPr lang="en-US" sz="1400" dirty="0">
                <a:solidFill>
                  <a:schemeClr val="tx1"/>
                </a:solidFill>
              </a:rPr>
              <a:t> file.</a:t>
            </a:r>
            <a:endParaRPr lang="nl-NL" sz="1400" dirty="0">
              <a:solidFill>
                <a:schemeClr val="tx1"/>
              </a:solidFill>
            </a:endParaRPr>
          </a:p>
        </p:txBody>
      </p:sp>
      <p:sp>
        <p:nvSpPr>
          <p:cNvPr id="16" name="Toelichting met afgeronde rechthoek 15"/>
          <p:cNvSpPr/>
          <p:nvPr/>
        </p:nvSpPr>
        <p:spPr>
          <a:xfrm>
            <a:off x="6892988" y="5560885"/>
            <a:ext cx="1888983" cy="576064"/>
          </a:xfrm>
          <a:prstGeom prst="wedgeRoundRectCallout">
            <a:avLst>
              <a:gd name="adj1" fmla="val -112980"/>
              <a:gd name="adj2" fmla="val -234205"/>
              <a:gd name="adj3" fmla="val 16667"/>
            </a:avLst>
          </a:prstGeom>
          <a:solidFill>
            <a:srgbClr val="FFFF00"/>
          </a:solidFill>
          <a:ln w="31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dirty="0" err="1" smtClean="0">
                <a:solidFill>
                  <a:schemeClr val="tx1"/>
                </a:solidFill>
                <a:latin typeface="+mj-lt"/>
                <a:cs typeface="Consolas" pitchFamily="49" charset="0"/>
              </a:rPr>
              <a:t>Waarom</a:t>
            </a:r>
            <a:r>
              <a:rPr lang="en-US" sz="1400" dirty="0" smtClean="0">
                <a:solidFill>
                  <a:schemeClr val="tx1"/>
                </a:solidFill>
                <a:latin typeface="+mj-lt"/>
                <a:cs typeface="Consolas" pitchFamily="49" charset="0"/>
              </a:rPr>
              <a:t> </a:t>
            </a:r>
            <a:r>
              <a:rPr lang="en-US" sz="1400" dirty="0" err="1" smtClean="0">
                <a:solidFill>
                  <a:schemeClr val="tx1"/>
                </a:solidFill>
                <a:latin typeface="+mj-lt"/>
                <a:cs typeface="Consolas" pitchFamily="49" charset="0"/>
              </a:rPr>
              <a:t>geven</a:t>
            </a:r>
            <a:r>
              <a:rPr lang="en-US" sz="1400" dirty="0" smtClean="0">
                <a:solidFill>
                  <a:schemeClr val="tx1"/>
                </a:solidFill>
                <a:latin typeface="+mj-lt"/>
                <a:cs typeface="Consolas" pitchFamily="49" charset="0"/>
              </a:rPr>
              <a:t> we </a:t>
            </a:r>
            <a:r>
              <a:rPr lang="en-US" sz="1400" dirty="0" err="1" smtClean="0">
                <a:solidFill>
                  <a:schemeClr val="tx1"/>
                </a:solidFill>
                <a:latin typeface="+mj-lt"/>
                <a:cs typeface="Consolas" pitchFamily="49" charset="0"/>
              </a:rPr>
              <a:t>hier</a:t>
            </a:r>
            <a:r>
              <a:rPr lang="en-US" sz="1400" dirty="0" smtClean="0">
                <a:solidFill>
                  <a:schemeClr val="tx1"/>
                </a:solidFill>
                <a:latin typeface="+mj-lt"/>
                <a:cs typeface="Consolas" pitchFamily="49" charset="0"/>
              </a:rPr>
              <a:t> </a:t>
            </a:r>
            <a:r>
              <a:rPr lang="en-US" sz="1400" dirty="0" err="1" smtClean="0">
                <a:solidFill>
                  <a:schemeClr val="tx1"/>
                </a:solidFill>
                <a:latin typeface="+mj-lt"/>
                <a:cs typeface="Consolas" pitchFamily="49" charset="0"/>
              </a:rPr>
              <a:t>geen</a:t>
            </a:r>
            <a:r>
              <a:rPr lang="en-US" sz="1400" dirty="0" smtClean="0">
                <a:solidFill>
                  <a:schemeClr val="tx1"/>
                </a:solidFill>
                <a:latin typeface="+mj-lt"/>
                <a:cs typeface="Consolas" pitchFamily="49" charset="0"/>
              </a:rPr>
              <a:t> </a:t>
            </a:r>
            <a:r>
              <a:rPr lang="en-US" sz="1400" dirty="0" err="1" smtClean="0">
                <a:solidFill>
                  <a:schemeClr val="tx1"/>
                </a:solidFill>
                <a:latin typeface="+mj-lt"/>
                <a:cs typeface="Consolas" pitchFamily="49" charset="0"/>
              </a:rPr>
              <a:t>adres</a:t>
            </a:r>
            <a:r>
              <a:rPr lang="en-US" sz="1400" dirty="0" smtClean="0">
                <a:solidFill>
                  <a:schemeClr val="tx1"/>
                </a:solidFill>
                <a:latin typeface="+mj-lt"/>
                <a:cs typeface="Consolas" pitchFamily="49" charset="0"/>
              </a:rPr>
              <a:t> op?</a:t>
            </a:r>
            <a:endParaRPr lang="nl-NL" sz="1400" dirty="0">
              <a:solidFill>
                <a:schemeClr val="tx1"/>
              </a:solidFill>
              <a:latin typeface="+mj-lt"/>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164</a:t>
            </a:fld>
            <a:endParaRPr lang="en-US" dirty="0"/>
          </a:p>
        </p:txBody>
      </p:sp>
    </p:spTree>
    <p:extLst>
      <p:ext uri="{BB962C8B-B14F-4D97-AF65-F5344CB8AC3E}">
        <p14:creationId xmlns:p14="http://schemas.microsoft.com/office/powerpoint/2010/main" val="282965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4" grpId="0" animBg="1"/>
      <p:bldP spid="15" grpId="0" animBg="1"/>
      <p:bldP spid="16"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normAutofit/>
          </a:bodyPr>
          <a:lstStyle/>
          <a:p>
            <a:r>
              <a:rPr lang="en-US" dirty="0" err="1" smtClean="0"/>
              <a:t>Huiswerk</a:t>
            </a:r>
            <a:r>
              <a:rPr lang="en-US" dirty="0" smtClean="0"/>
              <a:t> char en char[]</a:t>
            </a:r>
            <a:endParaRPr lang="nl-NL" dirty="0" smtClean="0"/>
          </a:p>
        </p:txBody>
      </p:sp>
      <p:sp>
        <p:nvSpPr>
          <p:cNvPr id="29700" name="Rectangle 3"/>
          <p:cNvSpPr>
            <a:spLocks noGrp="1" noChangeArrowheads="1"/>
          </p:cNvSpPr>
          <p:nvPr>
            <p:ph idx="1"/>
          </p:nvPr>
        </p:nvSpPr>
        <p:spPr/>
        <p:txBody>
          <a:bodyPr>
            <a:normAutofit lnSpcReduction="10000"/>
          </a:bodyPr>
          <a:lstStyle/>
          <a:p>
            <a:r>
              <a:rPr lang="en-US" dirty="0" err="1" smtClean="0"/>
              <a:t>Bestudeer</a:t>
            </a:r>
            <a:r>
              <a:rPr lang="en-US" dirty="0" smtClean="0"/>
              <a:t> C </a:t>
            </a:r>
            <a:r>
              <a:rPr lang="en-US" dirty="0" err="1" smtClean="0"/>
              <a:t>boek</a:t>
            </a:r>
            <a:r>
              <a:rPr lang="en-US" dirty="0" smtClean="0"/>
              <a:t>:</a:t>
            </a:r>
          </a:p>
          <a:p>
            <a:pPr lvl="1"/>
            <a:r>
              <a:rPr lang="en-US" dirty="0" err="1" smtClean="0"/>
              <a:t>paragraaf</a:t>
            </a:r>
            <a:r>
              <a:rPr lang="en-US" dirty="0" smtClean="0"/>
              <a:t> 3.3.</a:t>
            </a:r>
          </a:p>
          <a:p>
            <a:pPr lvl="1"/>
            <a:r>
              <a:rPr lang="en-US" dirty="0" err="1"/>
              <a:t>paragraaf</a:t>
            </a:r>
            <a:r>
              <a:rPr lang="en-US" dirty="0"/>
              <a:t> </a:t>
            </a:r>
            <a:r>
              <a:rPr lang="en-US" dirty="0" smtClean="0"/>
              <a:t>8.6.</a:t>
            </a:r>
          </a:p>
          <a:p>
            <a:pPr lvl="1"/>
            <a:r>
              <a:rPr lang="en-US" dirty="0" err="1" smtClean="0"/>
              <a:t>paragrafen</a:t>
            </a:r>
            <a:r>
              <a:rPr lang="en-US" dirty="0" smtClean="0"/>
              <a:t> 6.9 en 6.10.</a:t>
            </a:r>
            <a:endParaRPr lang="en-US" dirty="0"/>
          </a:p>
          <a:p>
            <a:pPr marL="457200" lvl="1" indent="0">
              <a:buNone/>
            </a:pPr>
            <a:endParaRPr lang="en-US" dirty="0" smtClean="0"/>
          </a:p>
          <a:p>
            <a:r>
              <a:rPr lang="en-US" dirty="0" err="1" smtClean="0"/>
              <a:t>Maak</a:t>
            </a:r>
            <a:r>
              <a:rPr lang="en-US" dirty="0" smtClean="0"/>
              <a:t> </a:t>
            </a:r>
            <a:r>
              <a:rPr lang="en-US" dirty="0" err="1" smtClean="0"/>
              <a:t>opdracht</a:t>
            </a:r>
            <a:r>
              <a:rPr lang="en-US" dirty="0" smtClean="0"/>
              <a:t>:</a:t>
            </a:r>
          </a:p>
          <a:p>
            <a:pPr lvl="1"/>
            <a:r>
              <a:rPr lang="en-US" dirty="0" smtClean="0"/>
              <a:t>14 van </a:t>
            </a:r>
            <a:r>
              <a:rPr lang="en-US" dirty="0" err="1" smtClean="0"/>
              <a:t>paragraaf</a:t>
            </a:r>
            <a:r>
              <a:rPr lang="en-US" dirty="0" smtClean="0"/>
              <a:t> 6.18.</a:t>
            </a:r>
          </a:p>
          <a:p>
            <a:pPr lvl="1"/>
            <a:endParaRPr lang="en-US" dirty="0"/>
          </a:p>
          <a:p>
            <a:r>
              <a:rPr lang="en-US" dirty="0" err="1"/>
              <a:t>Bekijk</a:t>
            </a:r>
            <a:r>
              <a:rPr lang="en-US" dirty="0"/>
              <a:t>:</a:t>
            </a:r>
          </a:p>
          <a:p>
            <a:pPr lvl="1"/>
            <a:r>
              <a:rPr lang="en-US" dirty="0">
                <a:hlinkClick r:id="rId3"/>
              </a:rPr>
              <a:t>http://en.wikipedia.org/wiki/Ctype.h</a:t>
            </a:r>
            <a:r>
              <a:rPr lang="en-US" dirty="0"/>
              <a:t> </a:t>
            </a:r>
          </a:p>
          <a:p>
            <a:pPr lvl="1"/>
            <a:r>
              <a:rPr lang="en-US" dirty="0">
                <a:hlinkClick r:id="rId4"/>
              </a:rPr>
              <a:t>http://en.wikipedia.org/wiki/String.h</a:t>
            </a:r>
            <a:r>
              <a:rPr lang="en-US" dirty="0"/>
              <a:t> </a:t>
            </a:r>
          </a:p>
          <a:p>
            <a:endParaRPr lang="en-US" dirty="0" smtClean="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165</a:t>
            </a:fld>
            <a:endParaRPr lang="en-US" dirty="0"/>
          </a:p>
        </p:txBody>
      </p:sp>
    </p:spTree>
    <p:extLst>
      <p:ext uri="{BB962C8B-B14F-4D97-AF65-F5344CB8AC3E}">
        <p14:creationId xmlns:p14="http://schemas.microsoft.com/office/powerpoint/2010/main" val="209225034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hthoek 9"/>
          <p:cNvSpPr/>
          <p:nvPr/>
        </p:nvSpPr>
        <p:spPr bwMode="auto">
          <a:xfrm>
            <a:off x="8388424" y="6412447"/>
            <a:ext cx="432048" cy="316335"/>
          </a:xfrm>
          <a:prstGeom prst="rect">
            <a:avLst/>
          </a:prstGeom>
          <a:solidFill>
            <a:schemeClr val="bg1"/>
          </a:solidFill>
          <a:ln w="9525" algn="ctr">
            <a:noFill/>
            <a:miter lim="800000"/>
            <a:headEnd/>
            <a:tailEnd/>
          </a:ln>
          <a:effectLst/>
          <a:extLst/>
        </p:spPr>
        <p:txBody>
          <a:bodyPr lIns="90000" tIns="46800" rIns="90000" bIns="46800" rtlCol="0" anchor="ctr"/>
          <a:lstStyle/>
          <a:p>
            <a:pPr algn="ctr"/>
            <a:endParaRPr lang="nl-NL" sz="2400" dirty="0" smtClean="0">
              <a:latin typeface="+mn-lt"/>
            </a:endParaRPr>
          </a:p>
        </p:txBody>
      </p:sp>
      <p:sp>
        <p:nvSpPr>
          <p:cNvPr id="122883" name="Rectangle 2"/>
          <p:cNvSpPr>
            <a:spLocks noGrp="1" noChangeArrowheads="1"/>
          </p:cNvSpPr>
          <p:nvPr>
            <p:ph type="title"/>
          </p:nvPr>
        </p:nvSpPr>
        <p:spPr/>
        <p:txBody>
          <a:bodyPr/>
          <a:lstStyle/>
          <a:p>
            <a:r>
              <a:rPr lang="nl-NL" dirty="0" smtClean="0"/>
              <a:t>Huiswerk</a:t>
            </a:r>
          </a:p>
        </p:txBody>
      </p:sp>
      <p:sp>
        <p:nvSpPr>
          <p:cNvPr id="122884" name="Rectangle 3"/>
          <p:cNvSpPr>
            <a:spLocks noGrp="1" noChangeArrowheads="1"/>
          </p:cNvSpPr>
          <p:nvPr>
            <p:ph idx="1"/>
          </p:nvPr>
        </p:nvSpPr>
        <p:spPr/>
        <p:txBody>
          <a:bodyPr/>
          <a:lstStyle/>
          <a:p>
            <a:r>
              <a:rPr lang="nl-NL" dirty="0" smtClean="0">
                <a:latin typeface="+mn-lt"/>
              </a:rPr>
              <a:t>Gegeven variabele:</a:t>
            </a:r>
          </a:p>
          <a:p>
            <a:pPr lvl="1"/>
            <a:r>
              <a:rPr lang="nl-NL" sz="2000" dirty="0" smtClean="0">
                <a:latin typeface="Consolas" pitchFamily="49" charset="0"/>
                <a:cs typeface="Consolas" pitchFamily="49" charset="0"/>
              </a:rPr>
              <a:t>Stand s; </a:t>
            </a:r>
            <a:r>
              <a:rPr lang="nl-NL" sz="2000" dirty="0" smtClean="0">
                <a:solidFill>
                  <a:srgbClr val="008000"/>
                </a:solidFill>
                <a:latin typeface="Consolas" pitchFamily="49" charset="0"/>
                <a:cs typeface="Consolas" pitchFamily="49" charset="0"/>
              </a:rPr>
              <a:t>/* zie vorige sheet */</a:t>
            </a:r>
            <a:r>
              <a:rPr lang="nl-NL" dirty="0" smtClean="0">
                <a:solidFill>
                  <a:srgbClr val="316AC5"/>
                </a:solidFill>
                <a:latin typeface="+mn-lt"/>
              </a:rPr>
              <a:t/>
            </a:r>
            <a:br>
              <a:rPr lang="nl-NL" dirty="0" smtClean="0">
                <a:solidFill>
                  <a:srgbClr val="316AC5"/>
                </a:solidFill>
                <a:latin typeface="+mn-lt"/>
              </a:rPr>
            </a:br>
            <a:endParaRPr lang="nl-NL" dirty="0" smtClean="0">
              <a:solidFill>
                <a:srgbClr val="316AC5"/>
              </a:solidFill>
              <a:latin typeface="+mn-lt"/>
            </a:endParaRPr>
          </a:p>
          <a:p>
            <a:r>
              <a:rPr lang="nl-NL" dirty="0" smtClean="0">
                <a:latin typeface="+mn-lt"/>
              </a:rPr>
              <a:t>Neem aan dat deze variabele gevuld is met data.</a:t>
            </a:r>
          </a:p>
          <a:p>
            <a:pPr lvl="1"/>
            <a:r>
              <a:rPr lang="nl-NL" sz="2000" dirty="0">
                <a:latin typeface="Consolas" pitchFamily="49" charset="0"/>
                <a:cs typeface="Consolas" pitchFamily="49" charset="0"/>
              </a:rPr>
              <a:t>s</a:t>
            </a:r>
            <a:r>
              <a:rPr lang="nl-NL" sz="2000" dirty="0" smtClean="0">
                <a:latin typeface="Consolas" pitchFamily="49" charset="0"/>
                <a:cs typeface="Consolas" pitchFamily="49" charset="0"/>
              </a:rPr>
              <a:t> = </a:t>
            </a:r>
            <a:r>
              <a:rPr lang="nl-NL" sz="2000" dirty="0" err="1" smtClean="0">
                <a:latin typeface="Consolas" pitchFamily="49" charset="0"/>
                <a:cs typeface="Consolas" pitchFamily="49" charset="0"/>
              </a:rPr>
              <a:t>leesData</a:t>
            </a:r>
            <a:r>
              <a:rPr lang="nl-NL" sz="2000" dirty="0" smtClean="0">
                <a:latin typeface="Consolas" pitchFamily="49" charset="0"/>
                <a:cs typeface="Consolas" pitchFamily="49" charset="0"/>
              </a:rPr>
              <a:t>();</a:t>
            </a:r>
            <a:r>
              <a:rPr lang="nl-NL" dirty="0" smtClean="0">
                <a:latin typeface="+mn-lt"/>
              </a:rPr>
              <a:t/>
            </a:r>
            <a:br>
              <a:rPr lang="nl-NL" dirty="0" smtClean="0">
                <a:latin typeface="+mn-lt"/>
              </a:rPr>
            </a:br>
            <a:endParaRPr lang="nl-NL" dirty="0" smtClean="0">
              <a:latin typeface="+mn-lt"/>
            </a:endParaRPr>
          </a:p>
          <a:p>
            <a:r>
              <a:rPr lang="nl-NL" dirty="0" smtClean="0">
                <a:latin typeface="+mn-lt"/>
              </a:rPr>
              <a:t>Schrijf een functie om de naam van de speler(s) met de </a:t>
            </a:r>
            <a:r>
              <a:rPr lang="nl-NL" dirty="0" smtClean="0">
                <a:solidFill>
                  <a:schemeClr val="hlink"/>
                </a:solidFill>
                <a:latin typeface="+mn-lt"/>
              </a:rPr>
              <a:t>meeste</a:t>
            </a:r>
            <a:r>
              <a:rPr lang="nl-NL" dirty="0" smtClean="0">
                <a:latin typeface="+mn-lt"/>
              </a:rPr>
              <a:t> punten af te drukken.</a:t>
            </a:r>
          </a:p>
          <a:p>
            <a:pPr lvl="1"/>
            <a:r>
              <a:rPr lang="nl-NL" sz="2000" dirty="0" err="1" smtClean="0">
                <a:latin typeface="Consolas" pitchFamily="49" charset="0"/>
                <a:cs typeface="Consolas" pitchFamily="49" charset="0"/>
              </a:rPr>
              <a:t>printWinnaars</a:t>
            </a:r>
            <a:r>
              <a:rPr lang="nl-NL" sz="2000" dirty="0" smtClean="0">
                <a:latin typeface="Consolas" pitchFamily="49" charset="0"/>
                <a:cs typeface="Consolas" pitchFamily="49" charset="0"/>
              </a:rPr>
              <a:t>(s);</a:t>
            </a:r>
            <a:endParaRPr lang="nl-NL" dirty="0" smtClean="0">
              <a:latin typeface="Consolas" pitchFamily="49" charset="0"/>
              <a:cs typeface="Consolas" pitchFamily="49" charset="0"/>
            </a:endParaRPr>
          </a:p>
          <a:p>
            <a:endParaRPr lang="nl-NL" dirty="0" smtClean="0">
              <a:latin typeface="+mn-lt"/>
            </a:endParaRPr>
          </a:p>
        </p:txBody>
      </p:sp>
      <p:pic>
        <p:nvPicPr>
          <p:cNvPr id="12288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4941168"/>
            <a:ext cx="1806575" cy="172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Actieknop: Informatie 2">
            <a:hlinkClick r:id="rId4" action="ppaction://hlinksldjump" highlightClick="1"/>
          </p:cNvPr>
          <p:cNvSpPr/>
          <p:nvPr/>
        </p:nvSpPr>
        <p:spPr>
          <a:xfrm>
            <a:off x="4392000" y="6498000"/>
            <a:ext cx="360000" cy="360000"/>
          </a:xfrm>
          <a:prstGeom prst="actionButtonInformat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5" name="PIJL-RECHTS 4"/>
          <p:cNvSpPr/>
          <p:nvPr/>
        </p:nvSpPr>
        <p:spPr>
          <a:xfrm rot="1540785">
            <a:off x="2045520" y="5764910"/>
            <a:ext cx="2304256" cy="7200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Uitwerking</a:t>
            </a:r>
            <a:endParaRPr lang="nl-NL" dirty="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7" name="Tijdelijke aanduiding voor dianummer 6"/>
          <p:cNvSpPr>
            <a:spLocks noGrp="1"/>
          </p:cNvSpPr>
          <p:nvPr>
            <p:ph type="sldNum" sz="quarter" idx="12"/>
          </p:nvPr>
        </p:nvSpPr>
        <p:spPr/>
        <p:txBody>
          <a:bodyPr/>
          <a:lstStyle/>
          <a:p>
            <a:fld id="{520F5AE5-675F-4C53-86B8-6BB4E175C417}" type="slidenum">
              <a:rPr lang="en-US" smtClean="0"/>
              <a:pPr/>
              <a:t>166</a:t>
            </a:fld>
            <a:endParaRPr lang="en-US" dirty="0"/>
          </a:p>
        </p:txBody>
      </p:sp>
    </p:spTree>
    <p:extLst>
      <p:ext uri="{BB962C8B-B14F-4D97-AF65-F5344CB8AC3E}">
        <p14:creationId xmlns:p14="http://schemas.microsoft.com/office/powerpoint/2010/main" val="297632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kstvak 5"/>
          <p:cNvSpPr txBox="1"/>
          <p:nvPr/>
        </p:nvSpPr>
        <p:spPr>
          <a:xfrm>
            <a:off x="467544" y="1197496"/>
            <a:ext cx="8280920" cy="5632311"/>
          </a:xfrm>
          <a:prstGeom prst="rect">
            <a:avLst/>
          </a:prstGeom>
          <a:noFill/>
        </p:spPr>
        <p:txBody>
          <a:bodyPr wrap="square" rtlCol="0">
            <a:spAutoFit/>
          </a:bodyPr>
          <a:lstStyle/>
          <a:p>
            <a:pPr algn="l"/>
            <a:r>
              <a:rPr lang="nl-NL" sz="1800" dirty="0" err="1">
                <a:solidFill>
                  <a:srgbClr val="0000FF"/>
                </a:solidFill>
                <a:latin typeface="Consolas"/>
              </a:rPr>
              <a:t>void</a:t>
            </a:r>
            <a:r>
              <a:rPr lang="nl-NL" sz="1800" dirty="0">
                <a:solidFill>
                  <a:prstClr val="black"/>
                </a:solidFill>
                <a:latin typeface="Consolas"/>
              </a:rPr>
              <a:t> </a:t>
            </a:r>
            <a:r>
              <a:rPr lang="nl-NL" sz="1800" dirty="0" err="1">
                <a:solidFill>
                  <a:prstClr val="black"/>
                </a:solidFill>
                <a:latin typeface="Consolas"/>
              </a:rPr>
              <a:t>printWinnaars</a:t>
            </a:r>
            <a:r>
              <a:rPr lang="nl-NL" sz="1800" dirty="0">
                <a:solidFill>
                  <a:prstClr val="black"/>
                </a:solidFill>
                <a:latin typeface="Consolas"/>
              </a:rPr>
              <a:t>(Stand st) {</a:t>
            </a:r>
          </a:p>
          <a:p>
            <a:pPr algn="l"/>
            <a:r>
              <a:rPr lang="nl-NL" sz="1800" dirty="0" smtClean="0">
                <a:solidFill>
                  <a:prstClr val="black"/>
                </a:solidFill>
                <a:latin typeface="Consolas"/>
              </a:rPr>
              <a:t>    </a:t>
            </a:r>
            <a:r>
              <a:rPr lang="nl-NL" sz="1800" dirty="0" err="1" smtClean="0">
                <a:solidFill>
                  <a:srgbClr val="0000FF"/>
                </a:solidFill>
                <a:latin typeface="Consolas"/>
              </a:rPr>
              <a:t>if</a:t>
            </a:r>
            <a:r>
              <a:rPr lang="nl-NL" sz="1800" dirty="0" smtClean="0">
                <a:solidFill>
                  <a:prstClr val="black"/>
                </a:solidFill>
                <a:latin typeface="Consolas"/>
              </a:rPr>
              <a:t> </a:t>
            </a:r>
            <a:r>
              <a:rPr lang="nl-NL" sz="1800" dirty="0">
                <a:solidFill>
                  <a:prstClr val="black"/>
                </a:solidFill>
                <a:latin typeface="Consolas"/>
              </a:rPr>
              <a:t>(</a:t>
            </a:r>
            <a:r>
              <a:rPr lang="nl-NL" sz="1800" dirty="0" err="1">
                <a:solidFill>
                  <a:prstClr val="black"/>
                </a:solidFill>
                <a:latin typeface="Consolas"/>
              </a:rPr>
              <a:t>st.aantalSpelers</a:t>
            </a:r>
            <a:r>
              <a:rPr lang="nl-NL" sz="1800" dirty="0">
                <a:solidFill>
                  <a:prstClr val="black"/>
                </a:solidFill>
                <a:latin typeface="Consolas"/>
              </a:rPr>
              <a:t> == 0) {</a:t>
            </a:r>
          </a:p>
          <a:p>
            <a:pPr algn="l"/>
            <a:r>
              <a:rPr lang="nl-NL" sz="1800" dirty="0" smtClean="0">
                <a:solidFill>
                  <a:prstClr val="black"/>
                </a:solidFill>
                <a:latin typeface="Consolas"/>
              </a:rPr>
              <a:t>        </a:t>
            </a:r>
            <a:r>
              <a:rPr lang="nl-NL" sz="1800" dirty="0" err="1" smtClean="0">
                <a:solidFill>
                  <a:prstClr val="black"/>
                </a:solidFill>
                <a:latin typeface="Consolas"/>
              </a:rPr>
              <a:t>printf</a:t>
            </a:r>
            <a:r>
              <a:rPr lang="nl-NL" sz="1800" dirty="0">
                <a:solidFill>
                  <a:prstClr val="black"/>
                </a:solidFill>
                <a:latin typeface="Consolas"/>
              </a:rPr>
              <a:t>(</a:t>
            </a:r>
            <a:r>
              <a:rPr lang="nl-NL" sz="1800" dirty="0">
                <a:solidFill>
                  <a:srgbClr val="A31515"/>
                </a:solidFill>
                <a:latin typeface="Consolas"/>
              </a:rPr>
              <a:t>"Er is geen winnaar.\n"</a:t>
            </a:r>
            <a:r>
              <a:rPr lang="nl-NL" sz="1800" dirty="0">
                <a:solidFill>
                  <a:prstClr val="black"/>
                </a:solidFill>
                <a:latin typeface="Consolas"/>
              </a:rPr>
              <a:t>);</a:t>
            </a:r>
          </a:p>
          <a:p>
            <a:pPr algn="l"/>
            <a:r>
              <a:rPr lang="nl-NL" sz="1800" dirty="0" smtClean="0">
                <a:solidFill>
                  <a:prstClr val="black"/>
                </a:solidFill>
                <a:latin typeface="Consolas"/>
              </a:rPr>
              <a:t>    }</a:t>
            </a:r>
            <a:endParaRPr lang="nl-NL" sz="1800" dirty="0">
              <a:solidFill>
                <a:prstClr val="black"/>
              </a:solidFill>
              <a:latin typeface="Consolas"/>
            </a:endParaRPr>
          </a:p>
          <a:p>
            <a:pPr algn="l"/>
            <a:r>
              <a:rPr lang="nl-NL" sz="1800" dirty="0" smtClean="0">
                <a:solidFill>
                  <a:prstClr val="black"/>
                </a:solidFill>
                <a:latin typeface="Consolas"/>
              </a:rPr>
              <a:t>    </a:t>
            </a:r>
            <a:r>
              <a:rPr lang="nl-NL" sz="1800" dirty="0" err="1" smtClean="0">
                <a:solidFill>
                  <a:srgbClr val="0000FF"/>
                </a:solidFill>
                <a:latin typeface="Consolas"/>
              </a:rPr>
              <a:t>else</a:t>
            </a:r>
            <a:r>
              <a:rPr lang="nl-NL" sz="1800" dirty="0" smtClean="0">
                <a:solidFill>
                  <a:prstClr val="black"/>
                </a:solidFill>
                <a:latin typeface="Consolas"/>
              </a:rPr>
              <a:t> </a:t>
            </a:r>
            <a:r>
              <a:rPr lang="nl-NL" sz="1800" dirty="0">
                <a:solidFill>
                  <a:prstClr val="black"/>
                </a:solidFill>
                <a:latin typeface="Consolas"/>
              </a:rPr>
              <a:t>{</a:t>
            </a:r>
          </a:p>
          <a:p>
            <a:pPr algn="l"/>
            <a:r>
              <a:rPr lang="nl-NL" sz="1800" dirty="0" smtClean="0">
                <a:solidFill>
                  <a:prstClr val="black"/>
                </a:solidFill>
                <a:latin typeface="Consolas"/>
              </a:rPr>
              <a:t>        </a:t>
            </a:r>
            <a:r>
              <a:rPr lang="nl-NL" sz="1800" dirty="0" smtClean="0">
                <a:solidFill>
                  <a:srgbClr val="0000FF"/>
                </a:solidFill>
                <a:latin typeface="Consolas"/>
              </a:rPr>
              <a:t>int</a:t>
            </a:r>
            <a:r>
              <a:rPr lang="nl-NL" sz="1800" dirty="0" smtClean="0">
                <a:solidFill>
                  <a:prstClr val="black"/>
                </a:solidFill>
                <a:latin typeface="Consolas"/>
              </a:rPr>
              <a:t> </a:t>
            </a:r>
            <a:r>
              <a:rPr lang="nl-NL" sz="1800" dirty="0">
                <a:solidFill>
                  <a:prstClr val="black"/>
                </a:solidFill>
                <a:latin typeface="Consolas"/>
              </a:rPr>
              <a:t>i, max;</a:t>
            </a:r>
          </a:p>
          <a:p>
            <a:pPr algn="l"/>
            <a:r>
              <a:rPr lang="nl-NL" sz="1800" dirty="0" smtClean="0">
                <a:solidFill>
                  <a:prstClr val="black"/>
                </a:solidFill>
                <a:latin typeface="Consolas"/>
              </a:rPr>
              <a:t>        max </a:t>
            </a:r>
            <a:r>
              <a:rPr lang="nl-NL" sz="1800" dirty="0">
                <a:solidFill>
                  <a:prstClr val="black"/>
                </a:solidFill>
                <a:latin typeface="Consolas"/>
              </a:rPr>
              <a:t>= </a:t>
            </a:r>
            <a:r>
              <a:rPr lang="nl-NL" sz="1800" dirty="0" err="1">
                <a:solidFill>
                  <a:prstClr val="black"/>
                </a:solidFill>
                <a:latin typeface="Consolas"/>
              </a:rPr>
              <a:t>st.speler</a:t>
            </a:r>
            <a:r>
              <a:rPr lang="nl-NL" sz="1800" dirty="0">
                <a:solidFill>
                  <a:prstClr val="black"/>
                </a:solidFill>
                <a:latin typeface="Consolas"/>
              </a:rPr>
              <a:t>[0].punten;</a:t>
            </a:r>
          </a:p>
          <a:p>
            <a:pPr algn="l"/>
            <a:r>
              <a:rPr lang="nn-NO" sz="1800" dirty="0" smtClean="0">
                <a:solidFill>
                  <a:prstClr val="black"/>
                </a:solidFill>
                <a:latin typeface="Consolas"/>
              </a:rPr>
              <a:t>        </a:t>
            </a:r>
            <a:r>
              <a:rPr lang="nn-NO" sz="1800" dirty="0" smtClean="0">
                <a:solidFill>
                  <a:srgbClr val="0000FF"/>
                </a:solidFill>
                <a:latin typeface="Consolas"/>
              </a:rPr>
              <a:t>for</a:t>
            </a:r>
            <a:r>
              <a:rPr lang="nn-NO" sz="1800" dirty="0" smtClean="0">
                <a:solidFill>
                  <a:prstClr val="black"/>
                </a:solidFill>
                <a:latin typeface="Consolas"/>
              </a:rPr>
              <a:t> </a:t>
            </a:r>
            <a:r>
              <a:rPr lang="nn-NO" sz="1800" dirty="0">
                <a:solidFill>
                  <a:prstClr val="black"/>
                </a:solidFill>
                <a:latin typeface="Consolas"/>
              </a:rPr>
              <a:t>(i = 1; i &lt; st.aantalSpelers; i++) {</a:t>
            </a:r>
          </a:p>
          <a:p>
            <a:pPr algn="l"/>
            <a:r>
              <a:rPr lang="nl-NL" sz="1800" dirty="0" smtClean="0">
                <a:solidFill>
                  <a:prstClr val="black"/>
                </a:solidFill>
                <a:latin typeface="Consolas"/>
              </a:rPr>
              <a:t>            </a:t>
            </a:r>
            <a:r>
              <a:rPr lang="nl-NL" sz="1800" dirty="0" err="1" smtClean="0">
                <a:solidFill>
                  <a:srgbClr val="0000FF"/>
                </a:solidFill>
                <a:latin typeface="Consolas"/>
              </a:rPr>
              <a:t>if</a:t>
            </a:r>
            <a:r>
              <a:rPr lang="nl-NL" sz="1800" dirty="0" smtClean="0">
                <a:solidFill>
                  <a:prstClr val="black"/>
                </a:solidFill>
                <a:latin typeface="Consolas"/>
              </a:rPr>
              <a:t> </a:t>
            </a:r>
            <a:r>
              <a:rPr lang="nl-NL" sz="1800" dirty="0">
                <a:solidFill>
                  <a:prstClr val="black"/>
                </a:solidFill>
                <a:latin typeface="Consolas"/>
              </a:rPr>
              <a:t>(</a:t>
            </a:r>
            <a:r>
              <a:rPr lang="nl-NL" sz="1800" dirty="0" err="1">
                <a:solidFill>
                  <a:prstClr val="black"/>
                </a:solidFill>
                <a:latin typeface="Consolas"/>
              </a:rPr>
              <a:t>st.speler</a:t>
            </a:r>
            <a:r>
              <a:rPr lang="nl-NL" sz="1800" dirty="0">
                <a:solidFill>
                  <a:prstClr val="black"/>
                </a:solidFill>
                <a:latin typeface="Consolas"/>
              </a:rPr>
              <a:t>[i].punten &gt; max) {</a:t>
            </a:r>
          </a:p>
          <a:p>
            <a:pPr algn="l"/>
            <a:r>
              <a:rPr lang="nl-NL" sz="1800" dirty="0" smtClean="0">
                <a:solidFill>
                  <a:prstClr val="black"/>
                </a:solidFill>
                <a:latin typeface="Consolas"/>
              </a:rPr>
              <a:t>                max </a:t>
            </a:r>
            <a:r>
              <a:rPr lang="nl-NL" sz="1800" dirty="0">
                <a:solidFill>
                  <a:prstClr val="black"/>
                </a:solidFill>
                <a:latin typeface="Consolas"/>
              </a:rPr>
              <a:t>= </a:t>
            </a:r>
            <a:r>
              <a:rPr lang="nl-NL" sz="1800" dirty="0" err="1">
                <a:solidFill>
                  <a:prstClr val="black"/>
                </a:solidFill>
                <a:latin typeface="Consolas"/>
              </a:rPr>
              <a:t>st.speler</a:t>
            </a:r>
            <a:r>
              <a:rPr lang="nl-NL" sz="1800" dirty="0">
                <a:solidFill>
                  <a:prstClr val="black"/>
                </a:solidFill>
                <a:latin typeface="Consolas"/>
              </a:rPr>
              <a:t>[i].punten;</a:t>
            </a:r>
          </a:p>
          <a:p>
            <a:pPr algn="l"/>
            <a:r>
              <a:rPr lang="nl-NL" sz="1800" dirty="0" smtClean="0">
                <a:solidFill>
                  <a:prstClr val="black"/>
                </a:solidFill>
                <a:latin typeface="Consolas"/>
              </a:rPr>
              <a:t>            }</a:t>
            </a:r>
            <a:endParaRPr lang="nl-NL" sz="1800" dirty="0">
              <a:solidFill>
                <a:prstClr val="black"/>
              </a:solidFill>
              <a:latin typeface="Consolas"/>
            </a:endParaRPr>
          </a:p>
          <a:p>
            <a:pPr algn="l"/>
            <a:r>
              <a:rPr lang="nl-NL" sz="1800" dirty="0" smtClean="0">
                <a:solidFill>
                  <a:prstClr val="black"/>
                </a:solidFill>
                <a:latin typeface="Consolas"/>
              </a:rPr>
              <a:t>        }</a:t>
            </a:r>
            <a:endParaRPr lang="nl-NL" sz="1800" dirty="0">
              <a:solidFill>
                <a:prstClr val="black"/>
              </a:solidFill>
              <a:latin typeface="Consolas"/>
            </a:endParaRPr>
          </a:p>
          <a:p>
            <a:pPr algn="l"/>
            <a:r>
              <a:rPr lang="nl-NL" sz="1800" dirty="0" smtClean="0">
                <a:solidFill>
                  <a:prstClr val="black"/>
                </a:solidFill>
                <a:latin typeface="Consolas"/>
              </a:rPr>
              <a:t>        </a:t>
            </a:r>
            <a:r>
              <a:rPr lang="nl-NL" sz="1800" dirty="0" err="1" smtClean="0">
                <a:solidFill>
                  <a:prstClr val="black"/>
                </a:solidFill>
                <a:latin typeface="Consolas"/>
              </a:rPr>
              <a:t>printf</a:t>
            </a:r>
            <a:r>
              <a:rPr lang="nl-NL" sz="1800" dirty="0">
                <a:solidFill>
                  <a:prstClr val="black"/>
                </a:solidFill>
                <a:latin typeface="Consolas"/>
              </a:rPr>
              <a:t>(</a:t>
            </a:r>
            <a:r>
              <a:rPr lang="nl-NL" sz="1800" dirty="0">
                <a:solidFill>
                  <a:srgbClr val="A31515"/>
                </a:solidFill>
                <a:latin typeface="Consolas"/>
              </a:rPr>
              <a:t>"De winnaar(s) is(zijn):\n"</a:t>
            </a:r>
            <a:r>
              <a:rPr lang="nl-NL" sz="1800" dirty="0">
                <a:solidFill>
                  <a:prstClr val="black"/>
                </a:solidFill>
                <a:latin typeface="Consolas"/>
              </a:rPr>
              <a:t>);</a:t>
            </a:r>
          </a:p>
          <a:p>
            <a:pPr algn="l"/>
            <a:r>
              <a:rPr lang="nn-NO" sz="1800" dirty="0" smtClean="0">
                <a:solidFill>
                  <a:prstClr val="black"/>
                </a:solidFill>
                <a:latin typeface="Consolas"/>
              </a:rPr>
              <a:t>        </a:t>
            </a:r>
            <a:r>
              <a:rPr lang="nn-NO" sz="1800" dirty="0" smtClean="0">
                <a:solidFill>
                  <a:srgbClr val="0000FF"/>
                </a:solidFill>
                <a:latin typeface="Consolas"/>
              </a:rPr>
              <a:t>for</a:t>
            </a:r>
            <a:r>
              <a:rPr lang="nn-NO" sz="1800" dirty="0" smtClean="0">
                <a:solidFill>
                  <a:prstClr val="black"/>
                </a:solidFill>
                <a:latin typeface="Consolas"/>
              </a:rPr>
              <a:t> </a:t>
            </a:r>
            <a:r>
              <a:rPr lang="nn-NO" sz="1800" dirty="0">
                <a:solidFill>
                  <a:prstClr val="black"/>
                </a:solidFill>
                <a:latin typeface="Consolas"/>
              </a:rPr>
              <a:t>(i = 0; i &lt; st.aantalSpelers; i++) {</a:t>
            </a:r>
          </a:p>
          <a:p>
            <a:pPr algn="l"/>
            <a:r>
              <a:rPr lang="nl-NL" sz="1800" dirty="0" smtClean="0">
                <a:solidFill>
                  <a:prstClr val="black"/>
                </a:solidFill>
                <a:latin typeface="Consolas"/>
              </a:rPr>
              <a:t>            </a:t>
            </a:r>
            <a:r>
              <a:rPr lang="nl-NL" sz="1800" dirty="0" err="1" smtClean="0">
                <a:solidFill>
                  <a:srgbClr val="0000FF"/>
                </a:solidFill>
                <a:latin typeface="Consolas"/>
              </a:rPr>
              <a:t>if</a:t>
            </a:r>
            <a:r>
              <a:rPr lang="nl-NL" sz="1800" dirty="0" smtClean="0">
                <a:solidFill>
                  <a:prstClr val="black"/>
                </a:solidFill>
                <a:latin typeface="Consolas"/>
              </a:rPr>
              <a:t> </a:t>
            </a:r>
            <a:r>
              <a:rPr lang="nl-NL" sz="1800" dirty="0">
                <a:solidFill>
                  <a:prstClr val="black"/>
                </a:solidFill>
                <a:latin typeface="Consolas"/>
              </a:rPr>
              <a:t>(</a:t>
            </a:r>
            <a:r>
              <a:rPr lang="nl-NL" sz="1800" dirty="0" err="1">
                <a:solidFill>
                  <a:prstClr val="black"/>
                </a:solidFill>
                <a:latin typeface="Consolas"/>
              </a:rPr>
              <a:t>st.speler</a:t>
            </a:r>
            <a:r>
              <a:rPr lang="nl-NL" sz="1800" dirty="0">
                <a:solidFill>
                  <a:prstClr val="black"/>
                </a:solidFill>
                <a:latin typeface="Consolas"/>
              </a:rPr>
              <a:t>[i].punten == max) {</a:t>
            </a:r>
          </a:p>
          <a:p>
            <a:pPr algn="l"/>
            <a:r>
              <a:rPr lang="nl-NL" sz="1800" dirty="0" smtClean="0">
                <a:solidFill>
                  <a:prstClr val="black"/>
                </a:solidFill>
                <a:latin typeface="Consolas"/>
              </a:rPr>
              <a:t>                </a:t>
            </a:r>
            <a:r>
              <a:rPr lang="nl-NL" sz="1800" dirty="0" err="1" smtClean="0">
                <a:solidFill>
                  <a:prstClr val="black"/>
                </a:solidFill>
                <a:latin typeface="Consolas"/>
              </a:rPr>
              <a:t>printf</a:t>
            </a:r>
            <a:r>
              <a:rPr lang="nl-NL" sz="1800" dirty="0">
                <a:solidFill>
                  <a:prstClr val="black"/>
                </a:solidFill>
                <a:latin typeface="Consolas"/>
              </a:rPr>
              <a:t>(</a:t>
            </a:r>
            <a:r>
              <a:rPr lang="nl-NL" sz="1800" dirty="0">
                <a:solidFill>
                  <a:srgbClr val="A31515"/>
                </a:solidFill>
                <a:latin typeface="Consolas"/>
              </a:rPr>
              <a:t>"%s\n"</a:t>
            </a:r>
            <a:r>
              <a:rPr lang="nl-NL" sz="1800" dirty="0">
                <a:solidFill>
                  <a:prstClr val="black"/>
                </a:solidFill>
                <a:latin typeface="Consolas"/>
              </a:rPr>
              <a:t>, </a:t>
            </a:r>
            <a:r>
              <a:rPr lang="nl-NL" sz="1800" dirty="0" err="1">
                <a:solidFill>
                  <a:prstClr val="black"/>
                </a:solidFill>
                <a:latin typeface="Consolas"/>
              </a:rPr>
              <a:t>st.speler</a:t>
            </a:r>
            <a:r>
              <a:rPr lang="nl-NL" sz="1800" dirty="0">
                <a:solidFill>
                  <a:prstClr val="black"/>
                </a:solidFill>
                <a:latin typeface="Consolas"/>
              </a:rPr>
              <a:t>[i].naam);</a:t>
            </a:r>
          </a:p>
          <a:p>
            <a:pPr algn="l"/>
            <a:r>
              <a:rPr lang="nl-NL" sz="1800" dirty="0" smtClean="0">
                <a:solidFill>
                  <a:prstClr val="black"/>
                </a:solidFill>
                <a:latin typeface="Consolas"/>
              </a:rPr>
              <a:t>            }</a:t>
            </a:r>
            <a:endParaRPr lang="nl-NL" sz="1800" dirty="0">
              <a:solidFill>
                <a:prstClr val="black"/>
              </a:solidFill>
              <a:latin typeface="Consolas"/>
            </a:endParaRPr>
          </a:p>
          <a:p>
            <a:pPr algn="l"/>
            <a:r>
              <a:rPr lang="nl-NL" sz="1800" dirty="0" smtClean="0">
                <a:solidFill>
                  <a:prstClr val="black"/>
                </a:solidFill>
                <a:latin typeface="Consolas"/>
              </a:rPr>
              <a:t>        }</a:t>
            </a:r>
            <a:endParaRPr lang="nl-NL" sz="1800" dirty="0">
              <a:solidFill>
                <a:prstClr val="black"/>
              </a:solidFill>
              <a:latin typeface="Consolas"/>
            </a:endParaRPr>
          </a:p>
          <a:p>
            <a:pPr algn="l"/>
            <a:r>
              <a:rPr lang="nl-NL" sz="1800" dirty="0" smtClean="0">
                <a:solidFill>
                  <a:prstClr val="black"/>
                </a:solidFill>
                <a:latin typeface="Consolas"/>
              </a:rPr>
              <a:t>    }</a:t>
            </a:r>
            <a:endParaRPr lang="nl-NL" sz="1800" dirty="0">
              <a:solidFill>
                <a:prstClr val="black"/>
              </a:solidFill>
              <a:latin typeface="Consolas"/>
            </a:endParaRPr>
          </a:p>
          <a:p>
            <a:pPr algn="l"/>
            <a:r>
              <a:rPr lang="nl-NL" sz="1800" dirty="0">
                <a:solidFill>
                  <a:prstClr val="black"/>
                </a:solidFill>
                <a:latin typeface="Consolas"/>
              </a:rPr>
              <a:t>}</a:t>
            </a:r>
          </a:p>
        </p:txBody>
      </p:sp>
      <p:sp>
        <p:nvSpPr>
          <p:cNvPr id="123907" name="Rectangle 2"/>
          <p:cNvSpPr>
            <a:spLocks noGrp="1" noChangeArrowheads="1"/>
          </p:cNvSpPr>
          <p:nvPr>
            <p:ph type="title"/>
          </p:nvPr>
        </p:nvSpPr>
        <p:spPr/>
        <p:txBody>
          <a:bodyPr/>
          <a:lstStyle/>
          <a:p>
            <a:r>
              <a:rPr lang="en-US" dirty="0" err="1" smtClean="0"/>
              <a:t>Uitwerking</a:t>
            </a:r>
            <a:endParaRPr lang="nl-NL" dirty="0" smtClean="0"/>
          </a:p>
        </p:txBody>
      </p:sp>
      <p:sp>
        <p:nvSpPr>
          <p:cNvPr id="123909" name="Text Box 5"/>
          <p:cNvSpPr txBox="1">
            <a:spLocks noChangeArrowheads="1"/>
          </p:cNvSpPr>
          <p:nvPr/>
        </p:nvSpPr>
        <p:spPr bwMode="auto">
          <a:xfrm>
            <a:off x="6638048" y="3644319"/>
            <a:ext cx="2087563" cy="738664"/>
          </a:xfrm>
          <a:prstGeom prst="rect">
            <a:avLst/>
          </a:prstGeom>
          <a:solidFill>
            <a:srgbClr val="FFFF00"/>
          </a:solidFill>
          <a:ln>
            <a:noFill/>
          </a:ln>
          <a:effectLst/>
          <a:extLs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sz="4400">
                <a:solidFill>
                  <a:schemeClr val="hlink"/>
                </a:solidFill>
                <a:latin typeface="Univers" pitchFamily="34" charset="0"/>
              </a:defRPr>
            </a:lvl1pPr>
            <a:lvl2pPr marL="742950" indent="-285750">
              <a:defRPr kumimoji="1" sz="4400">
                <a:solidFill>
                  <a:schemeClr val="hlink"/>
                </a:solidFill>
                <a:latin typeface="Univers" pitchFamily="34" charset="0"/>
              </a:defRPr>
            </a:lvl2pPr>
            <a:lvl3pPr marL="1143000" indent="-228600">
              <a:defRPr kumimoji="1" sz="4400">
                <a:solidFill>
                  <a:schemeClr val="hlink"/>
                </a:solidFill>
                <a:latin typeface="Univers" pitchFamily="34" charset="0"/>
              </a:defRPr>
            </a:lvl3pPr>
            <a:lvl4pPr marL="1600200" indent="-228600">
              <a:defRPr kumimoji="1" sz="4400">
                <a:solidFill>
                  <a:schemeClr val="hlink"/>
                </a:solidFill>
                <a:latin typeface="Univers" pitchFamily="34" charset="0"/>
              </a:defRPr>
            </a:lvl4pPr>
            <a:lvl5pPr marL="2057400" indent="-228600">
              <a:defRPr kumimoji="1" sz="4400">
                <a:solidFill>
                  <a:schemeClr val="hlink"/>
                </a:solidFill>
                <a:latin typeface="Univers" pitchFamily="34" charset="0"/>
              </a:defRPr>
            </a:lvl5pPr>
            <a:lvl6pPr marL="2514600" indent="-228600" eaLnBrk="0" fontAlgn="base" hangingPunct="0">
              <a:spcBef>
                <a:spcPct val="0"/>
              </a:spcBef>
              <a:spcAft>
                <a:spcPct val="0"/>
              </a:spcAft>
              <a:defRPr kumimoji="1" sz="4400">
                <a:solidFill>
                  <a:schemeClr val="hlink"/>
                </a:solidFill>
                <a:latin typeface="Univers" pitchFamily="34" charset="0"/>
              </a:defRPr>
            </a:lvl6pPr>
            <a:lvl7pPr marL="2971800" indent="-228600" eaLnBrk="0" fontAlgn="base" hangingPunct="0">
              <a:spcBef>
                <a:spcPct val="0"/>
              </a:spcBef>
              <a:spcAft>
                <a:spcPct val="0"/>
              </a:spcAft>
              <a:defRPr kumimoji="1" sz="4400">
                <a:solidFill>
                  <a:schemeClr val="hlink"/>
                </a:solidFill>
                <a:latin typeface="Univers" pitchFamily="34" charset="0"/>
              </a:defRPr>
            </a:lvl7pPr>
            <a:lvl8pPr marL="3429000" indent="-228600" eaLnBrk="0" fontAlgn="base" hangingPunct="0">
              <a:spcBef>
                <a:spcPct val="0"/>
              </a:spcBef>
              <a:spcAft>
                <a:spcPct val="0"/>
              </a:spcAft>
              <a:defRPr kumimoji="1" sz="4400">
                <a:solidFill>
                  <a:schemeClr val="hlink"/>
                </a:solidFill>
                <a:latin typeface="Univers" pitchFamily="34" charset="0"/>
              </a:defRPr>
            </a:lvl8pPr>
            <a:lvl9pPr marL="3886200" indent="-228600" eaLnBrk="0" fontAlgn="base" hangingPunct="0">
              <a:spcBef>
                <a:spcPct val="0"/>
              </a:spcBef>
              <a:spcAft>
                <a:spcPct val="0"/>
              </a:spcAft>
              <a:defRPr kumimoji="1" sz="4400">
                <a:solidFill>
                  <a:schemeClr val="hlink"/>
                </a:solidFill>
                <a:latin typeface="Univers" pitchFamily="34" charset="0"/>
              </a:defRPr>
            </a:lvl9pPr>
          </a:lstStyle>
          <a:p>
            <a:pPr algn="ctr"/>
            <a:r>
              <a:rPr lang="en-US" sz="2400" dirty="0" err="1">
                <a:latin typeface="Calibri" pitchFamily="34" charset="0"/>
              </a:rPr>
              <a:t>Zie</a:t>
            </a:r>
            <a:r>
              <a:rPr lang="en-US" sz="2400" dirty="0">
                <a:latin typeface="Calibri" pitchFamily="34" charset="0"/>
              </a:rPr>
              <a:t> BB </a:t>
            </a:r>
            <a:r>
              <a:rPr lang="en-US" sz="2400" dirty="0" err="1">
                <a:latin typeface="Calibri" pitchFamily="34" charset="0"/>
              </a:rPr>
              <a:t>voor</a:t>
            </a:r>
            <a:r>
              <a:rPr lang="en-US" sz="2400" dirty="0">
                <a:latin typeface="Calibri" pitchFamily="34" charset="0"/>
              </a:rPr>
              <a:t> het </a:t>
            </a:r>
            <a:r>
              <a:rPr lang="en-US" sz="2400" dirty="0" err="1">
                <a:latin typeface="Calibri" pitchFamily="34" charset="0"/>
              </a:rPr>
              <a:t>hele</a:t>
            </a:r>
            <a:r>
              <a:rPr lang="en-US" sz="2400" dirty="0">
                <a:latin typeface="Calibri" pitchFamily="34" charset="0"/>
              </a:rPr>
              <a:t> </a:t>
            </a:r>
            <a:r>
              <a:rPr lang="en-US" sz="2400" dirty="0" err="1">
                <a:latin typeface="Calibri" pitchFamily="34" charset="0"/>
              </a:rPr>
              <a:t>programma</a:t>
            </a:r>
            <a:endParaRPr lang="nl-NL" sz="2400" dirty="0">
              <a:latin typeface="Calibri" pitchFamily="34" charset="0"/>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167</a:t>
            </a:fld>
            <a:endParaRPr lang="en-US" dirty="0"/>
          </a:p>
        </p:txBody>
      </p:sp>
    </p:spTree>
    <p:extLst>
      <p:ext uri="{BB962C8B-B14F-4D97-AF65-F5344CB8AC3E}">
        <p14:creationId xmlns:p14="http://schemas.microsoft.com/office/powerpoint/2010/main" val="2081894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3" name="Rectangle 2"/>
          <p:cNvSpPr>
            <a:spLocks noGrp="1" noChangeArrowheads="1"/>
          </p:cNvSpPr>
          <p:nvPr>
            <p:ph type="title"/>
          </p:nvPr>
        </p:nvSpPr>
        <p:spPr/>
        <p:txBody>
          <a:bodyPr/>
          <a:lstStyle/>
          <a:p>
            <a:r>
              <a:rPr lang="nl-NL" dirty="0" smtClean="0"/>
              <a:t>Huiswerk</a:t>
            </a:r>
          </a:p>
        </p:txBody>
      </p:sp>
      <p:sp>
        <p:nvSpPr>
          <p:cNvPr id="128004" name="Rectangle 3"/>
          <p:cNvSpPr>
            <a:spLocks noGrp="1" noChangeArrowheads="1"/>
          </p:cNvSpPr>
          <p:nvPr>
            <p:ph type="body" idx="1"/>
          </p:nvPr>
        </p:nvSpPr>
        <p:spPr/>
        <p:txBody>
          <a:bodyPr/>
          <a:lstStyle/>
          <a:p>
            <a:r>
              <a:rPr lang="nl-NL" dirty="0" smtClean="0">
                <a:latin typeface="+mn-lt"/>
              </a:rPr>
              <a:t>Gegeven variabele:</a:t>
            </a:r>
          </a:p>
          <a:p>
            <a:pPr lvl="1"/>
            <a:r>
              <a:rPr lang="nl-NL" dirty="0" smtClean="0">
                <a:latin typeface="Consolas" pitchFamily="49" charset="0"/>
                <a:cs typeface="Consolas" pitchFamily="49" charset="0"/>
              </a:rPr>
              <a:t>Stand s; </a:t>
            </a:r>
            <a:r>
              <a:rPr lang="nl-NL" dirty="0" smtClean="0">
                <a:solidFill>
                  <a:srgbClr val="008000"/>
                </a:solidFill>
                <a:latin typeface="Consolas" pitchFamily="49" charset="0"/>
                <a:cs typeface="Consolas" pitchFamily="49" charset="0"/>
              </a:rPr>
              <a:t>/* zie voorgaande sheet */</a:t>
            </a:r>
            <a:r>
              <a:rPr lang="nl-NL" dirty="0" smtClean="0">
                <a:solidFill>
                  <a:srgbClr val="008000"/>
                </a:solidFill>
                <a:latin typeface="+mn-lt"/>
              </a:rPr>
              <a:t/>
            </a:r>
            <a:br>
              <a:rPr lang="nl-NL" dirty="0" smtClean="0">
                <a:solidFill>
                  <a:srgbClr val="008000"/>
                </a:solidFill>
                <a:latin typeface="+mn-lt"/>
              </a:rPr>
            </a:br>
            <a:endParaRPr lang="nl-NL" dirty="0" smtClean="0">
              <a:solidFill>
                <a:srgbClr val="008000"/>
              </a:solidFill>
              <a:latin typeface="+mn-lt"/>
            </a:endParaRPr>
          </a:p>
          <a:p>
            <a:r>
              <a:rPr lang="nl-NL" dirty="0" smtClean="0">
                <a:latin typeface="+mn-lt"/>
              </a:rPr>
              <a:t>Schrijf een functie om deze variabele te vullen met de data uit de file stand.txt.</a:t>
            </a:r>
          </a:p>
          <a:p>
            <a:pPr lvl="1"/>
            <a:r>
              <a:rPr lang="nl-NL" dirty="0" smtClean="0">
                <a:latin typeface="Consolas" pitchFamily="49" charset="0"/>
                <a:cs typeface="Consolas" pitchFamily="49" charset="0"/>
              </a:rPr>
              <a:t>s = </a:t>
            </a:r>
            <a:r>
              <a:rPr lang="nl-NL" dirty="0" err="1" smtClean="0">
                <a:latin typeface="Consolas" pitchFamily="49" charset="0"/>
                <a:cs typeface="Consolas" pitchFamily="49" charset="0"/>
              </a:rPr>
              <a:t>leesData</a:t>
            </a:r>
            <a:r>
              <a:rPr lang="nl-NL" dirty="0" smtClean="0">
                <a:latin typeface="Consolas" pitchFamily="49" charset="0"/>
                <a:cs typeface="Consolas" pitchFamily="49" charset="0"/>
              </a:rPr>
              <a:t>();</a:t>
            </a:r>
            <a:r>
              <a:rPr lang="nl-NL" dirty="0" smtClean="0">
                <a:latin typeface="+mn-lt"/>
              </a:rPr>
              <a:t/>
            </a:r>
            <a:br>
              <a:rPr lang="nl-NL" dirty="0" smtClean="0">
                <a:latin typeface="+mn-lt"/>
              </a:rPr>
            </a:br>
            <a:endParaRPr lang="nl-NL" dirty="0" smtClean="0">
              <a:latin typeface="+mn-lt"/>
            </a:endParaRPr>
          </a:p>
        </p:txBody>
      </p:sp>
      <p:pic>
        <p:nvPicPr>
          <p:cNvPr id="12800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3860800"/>
            <a:ext cx="3529012" cy="219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Actieknop: Informatie 5">
            <a:hlinkClick r:id="rId3" action="ppaction://hlinksldjump" highlightClick="1"/>
          </p:cNvPr>
          <p:cNvSpPr/>
          <p:nvPr/>
        </p:nvSpPr>
        <p:spPr>
          <a:xfrm>
            <a:off x="4392000" y="6498000"/>
            <a:ext cx="360000" cy="360000"/>
          </a:xfrm>
          <a:prstGeom prst="actionButtonInformat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7" name="PIJL-RECHTS 6"/>
          <p:cNvSpPr/>
          <p:nvPr/>
        </p:nvSpPr>
        <p:spPr>
          <a:xfrm rot="1540785">
            <a:off x="2045520" y="5764910"/>
            <a:ext cx="2304256" cy="7200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Uitwerking</a:t>
            </a:r>
            <a:endParaRPr lang="nl-NL" dirty="0"/>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168</a:t>
            </a:fld>
            <a:endParaRPr lang="en-US" dirty="0"/>
          </a:p>
        </p:txBody>
      </p:sp>
    </p:spTree>
    <p:extLst>
      <p:ext uri="{BB962C8B-B14F-4D97-AF65-F5344CB8AC3E}">
        <p14:creationId xmlns:p14="http://schemas.microsoft.com/office/powerpoint/2010/main" val="2702784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hoek 1"/>
          <p:cNvSpPr/>
          <p:nvPr/>
        </p:nvSpPr>
        <p:spPr bwMode="auto">
          <a:xfrm>
            <a:off x="8316416" y="6453336"/>
            <a:ext cx="539693" cy="265187"/>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nl-NL" sz="2400" b="0" i="0" u="none" strike="noStrike" cap="none" normalizeH="0" baseline="0" smtClean="0">
              <a:ln>
                <a:noFill/>
              </a:ln>
              <a:solidFill>
                <a:schemeClr val="hlink"/>
              </a:solidFill>
              <a:effectLst/>
              <a:latin typeface="Univers" pitchFamily="34" charset="0"/>
            </a:endParaRPr>
          </a:p>
        </p:txBody>
      </p:sp>
      <p:sp>
        <p:nvSpPr>
          <p:cNvPr id="8" name="TextBox 7"/>
          <p:cNvSpPr txBox="1"/>
          <p:nvPr/>
        </p:nvSpPr>
        <p:spPr>
          <a:xfrm>
            <a:off x="457199" y="1052736"/>
            <a:ext cx="8398909" cy="5262979"/>
          </a:xfrm>
          <a:prstGeom prst="rect">
            <a:avLst/>
          </a:prstGeom>
          <a:noFill/>
        </p:spPr>
        <p:txBody>
          <a:bodyPr wrap="square" rtlCol="0">
            <a:spAutoFit/>
          </a:bodyPr>
          <a:lstStyle/>
          <a:p>
            <a:pPr algn="l"/>
            <a:r>
              <a:rPr lang="en-US" sz="1600" dirty="0">
                <a:solidFill>
                  <a:srgbClr val="000000"/>
                </a:solidFill>
                <a:latin typeface="Consolas" pitchFamily="49" charset="0"/>
                <a:cs typeface="Consolas" pitchFamily="49" charset="0"/>
              </a:rPr>
              <a:t>Stand </a:t>
            </a:r>
            <a:r>
              <a:rPr lang="en-US" sz="1600" dirty="0" err="1" smtClean="0">
                <a:solidFill>
                  <a:srgbClr val="000000"/>
                </a:solidFill>
                <a:latin typeface="Consolas" pitchFamily="49" charset="0"/>
                <a:cs typeface="Consolas" pitchFamily="49" charset="0"/>
              </a:rPr>
              <a:t>leesData</a:t>
            </a:r>
            <a:r>
              <a:rPr lang="en-US" sz="1600" dirty="0" smtClean="0">
                <a:solidFill>
                  <a:srgbClr val="000000"/>
                </a:solidFill>
                <a:latin typeface="Consolas" pitchFamily="49" charset="0"/>
                <a:cs typeface="Consolas" pitchFamily="49" charset="0"/>
              </a:rPr>
              <a:t>(</a:t>
            </a:r>
            <a:r>
              <a:rPr lang="en-US" sz="1600" dirty="0" smtClean="0">
                <a:solidFill>
                  <a:srgbClr val="0000FF"/>
                </a:solidFill>
                <a:latin typeface="Consolas" pitchFamily="49" charset="0"/>
                <a:cs typeface="Consolas" pitchFamily="49" charset="0"/>
              </a:rPr>
              <a:t>void</a:t>
            </a:r>
            <a:r>
              <a:rPr lang="en-US" sz="1600" dirty="0" smtClean="0">
                <a:solidFill>
                  <a:srgbClr val="000000"/>
                </a:solidFill>
                <a:latin typeface="Consolas" pitchFamily="49" charset="0"/>
                <a:cs typeface="Consolas" pitchFamily="49" charset="0"/>
              </a:rPr>
              <a:t>) </a:t>
            </a:r>
            <a:r>
              <a:rPr lang="en-US" sz="1600" dirty="0">
                <a:solidFill>
                  <a:srgbClr val="000000"/>
                </a:solidFill>
                <a:latin typeface="Consolas" pitchFamily="49" charset="0"/>
                <a:cs typeface="Consolas" pitchFamily="49" charset="0"/>
              </a:rPr>
              <a:t>{</a:t>
            </a:r>
          </a:p>
          <a:p>
            <a:pPr algn="l"/>
            <a:r>
              <a:rPr lang="en-US" sz="1600" dirty="0" smtClean="0">
                <a:solidFill>
                  <a:srgbClr val="000000"/>
                </a:solidFill>
                <a:latin typeface="Consolas" pitchFamily="49" charset="0"/>
                <a:cs typeface="Consolas" pitchFamily="49" charset="0"/>
              </a:rPr>
              <a:t>    Stand </a:t>
            </a:r>
            <a:r>
              <a:rPr lang="en-US" sz="1600" dirty="0" err="1">
                <a:solidFill>
                  <a:srgbClr val="000000"/>
                </a:solidFill>
                <a:latin typeface="Consolas" pitchFamily="49" charset="0"/>
                <a:cs typeface="Consolas" pitchFamily="49" charset="0"/>
              </a:rPr>
              <a:t>st</a:t>
            </a:r>
            <a:r>
              <a:rPr lang="en-US" sz="1600" dirty="0" smtClean="0">
                <a:solidFill>
                  <a:srgbClr val="000000"/>
                </a:solidFill>
                <a:latin typeface="Consolas" pitchFamily="49" charset="0"/>
                <a:cs typeface="Consolas" pitchFamily="49" charset="0"/>
              </a:rPr>
              <a:t>;</a:t>
            </a:r>
            <a:endParaRPr lang="en-US" sz="1600" dirty="0">
              <a:solidFill>
                <a:srgbClr val="000000"/>
              </a:solidFill>
              <a:latin typeface="Consolas" pitchFamily="49" charset="0"/>
              <a:cs typeface="Consolas" pitchFamily="49" charset="0"/>
            </a:endParaRPr>
          </a:p>
          <a:p>
            <a:pPr algn="l"/>
            <a:r>
              <a:rPr lang="en-US" sz="1600" dirty="0" smtClean="0">
                <a:solidFill>
                  <a:srgbClr val="000000"/>
                </a:solidFill>
                <a:latin typeface="Consolas" pitchFamily="49" charset="0"/>
                <a:cs typeface="Consolas" pitchFamily="49" charset="0"/>
              </a:rPr>
              <a:t>    FILE</a:t>
            </a:r>
            <a:r>
              <a:rPr lang="en-US" sz="1600" dirty="0">
                <a:solidFill>
                  <a:srgbClr val="000000"/>
                </a:solidFill>
                <a:latin typeface="Consolas" pitchFamily="49" charset="0"/>
                <a:cs typeface="Consolas" pitchFamily="49" charset="0"/>
              </a:rPr>
              <a:t>* </a:t>
            </a:r>
            <a:r>
              <a:rPr lang="en-US" sz="1600" dirty="0" err="1">
                <a:solidFill>
                  <a:srgbClr val="000000"/>
                </a:solidFill>
                <a:latin typeface="Consolas" pitchFamily="49" charset="0"/>
                <a:cs typeface="Consolas" pitchFamily="49" charset="0"/>
              </a:rPr>
              <a:t>infile</a:t>
            </a:r>
            <a:r>
              <a:rPr lang="en-US" sz="1600" dirty="0">
                <a:solidFill>
                  <a:srgbClr val="000000"/>
                </a:solidFill>
                <a:latin typeface="Consolas" pitchFamily="49" charset="0"/>
                <a:cs typeface="Consolas" pitchFamily="49" charset="0"/>
              </a:rPr>
              <a:t> </a:t>
            </a:r>
            <a:r>
              <a:rPr lang="en-US" sz="1600" dirty="0" smtClean="0">
                <a:solidFill>
                  <a:srgbClr val="000000"/>
                </a:solidFill>
                <a:latin typeface="Consolas" pitchFamily="49" charset="0"/>
                <a:cs typeface="Consolas" pitchFamily="49" charset="0"/>
              </a:rPr>
              <a:t>= </a:t>
            </a:r>
            <a:r>
              <a:rPr lang="en-US" sz="1600" dirty="0" err="1" smtClean="0">
                <a:solidFill>
                  <a:srgbClr val="000000"/>
                </a:solidFill>
                <a:latin typeface="Consolas" pitchFamily="49" charset="0"/>
                <a:cs typeface="Consolas" pitchFamily="49" charset="0"/>
              </a:rPr>
              <a:t>fopen</a:t>
            </a:r>
            <a:r>
              <a:rPr lang="en-US" sz="1600" dirty="0">
                <a:solidFill>
                  <a:srgbClr val="000000"/>
                </a:solidFill>
                <a:latin typeface="Consolas" pitchFamily="49" charset="0"/>
                <a:cs typeface="Consolas" pitchFamily="49" charset="0"/>
              </a:rPr>
              <a:t>(</a:t>
            </a:r>
            <a:r>
              <a:rPr lang="en-US" sz="1600" dirty="0">
                <a:solidFill>
                  <a:srgbClr val="A31515"/>
                </a:solidFill>
                <a:latin typeface="Consolas" pitchFamily="49" charset="0"/>
                <a:cs typeface="Consolas" pitchFamily="49" charset="0"/>
              </a:rPr>
              <a:t>"stand.txt"</a:t>
            </a:r>
            <a:r>
              <a:rPr lang="en-US" sz="1600" dirty="0">
                <a:solidFill>
                  <a:prstClr val="black"/>
                </a:solidFill>
                <a:latin typeface="Consolas" pitchFamily="49" charset="0"/>
                <a:cs typeface="Consolas" pitchFamily="49" charset="0"/>
              </a:rPr>
              <a:t>, </a:t>
            </a:r>
            <a:r>
              <a:rPr lang="en-US" sz="1600" dirty="0">
                <a:solidFill>
                  <a:srgbClr val="A31515"/>
                </a:solidFill>
                <a:latin typeface="Consolas" pitchFamily="49" charset="0"/>
                <a:cs typeface="Consolas" pitchFamily="49" charset="0"/>
              </a:rPr>
              <a:t>"r"</a:t>
            </a:r>
            <a:r>
              <a:rPr lang="en-US" sz="1600" dirty="0">
                <a:solidFill>
                  <a:prstClr val="black"/>
                </a:solidFill>
                <a:latin typeface="Consolas" pitchFamily="49" charset="0"/>
                <a:cs typeface="Consolas" pitchFamily="49" charset="0"/>
              </a:rPr>
              <a:t>);</a:t>
            </a:r>
          </a:p>
          <a:p>
            <a:pPr algn="l"/>
            <a:r>
              <a:rPr lang="en-US" sz="1600" dirty="0" smtClean="0">
                <a:solidFill>
                  <a:prstClr val="black"/>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if</a:t>
            </a:r>
            <a:r>
              <a:rPr lang="en-US" sz="1600" dirty="0" smtClean="0">
                <a:solidFill>
                  <a:prstClr val="black"/>
                </a:solidFill>
                <a:latin typeface="Consolas" pitchFamily="49" charset="0"/>
                <a:cs typeface="Consolas" pitchFamily="49" charset="0"/>
              </a:rPr>
              <a:t> </a:t>
            </a:r>
            <a:r>
              <a:rPr lang="en-US" sz="1600" dirty="0">
                <a:solidFill>
                  <a:prstClr val="black"/>
                </a:solidFill>
                <a:latin typeface="Consolas" pitchFamily="49" charset="0"/>
                <a:cs typeface="Consolas" pitchFamily="49" charset="0"/>
              </a:rPr>
              <a:t>(</a:t>
            </a:r>
            <a:r>
              <a:rPr lang="en-US" sz="1600" dirty="0" err="1" smtClean="0">
                <a:solidFill>
                  <a:prstClr val="black"/>
                </a:solidFill>
                <a:latin typeface="Consolas" pitchFamily="49" charset="0"/>
                <a:cs typeface="Consolas" pitchFamily="49" charset="0"/>
              </a:rPr>
              <a:t>infile</a:t>
            </a:r>
            <a:r>
              <a:rPr lang="en-US" sz="1600" dirty="0" smtClean="0">
                <a:solidFill>
                  <a:prstClr val="black"/>
                </a:solidFill>
                <a:latin typeface="Consolas" pitchFamily="49" charset="0"/>
                <a:cs typeface="Consolas" pitchFamily="49" charset="0"/>
              </a:rPr>
              <a:t> == NULL</a:t>
            </a:r>
            <a:r>
              <a:rPr lang="en-US" sz="1600" dirty="0">
                <a:solidFill>
                  <a:prstClr val="black"/>
                </a:solidFill>
                <a:latin typeface="Consolas" pitchFamily="49" charset="0"/>
                <a:cs typeface="Consolas" pitchFamily="49" charset="0"/>
              </a:rPr>
              <a:t>) {</a:t>
            </a:r>
          </a:p>
          <a:p>
            <a:pPr algn="l"/>
            <a:r>
              <a:rPr lang="nl-NL" sz="1600" dirty="0" smtClean="0">
                <a:solidFill>
                  <a:prstClr val="black"/>
                </a:solidFill>
                <a:latin typeface="Consolas" pitchFamily="49" charset="0"/>
                <a:cs typeface="Consolas" pitchFamily="49" charset="0"/>
              </a:rPr>
              <a:t>        </a:t>
            </a:r>
            <a:r>
              <a:rPr lang="nl-NL" sz="1600" dirty="0" err="1" smtClean="0">
                <a:solidFill>
                  <a:prstClr val="black"/>
                </a:solidFill>
                <a:latin typeface="Consolas" pitchFamily="49" charset="0"/>
                <a:cs typeface="Consolas" pitchFamily="49" charset="0"/>
              </a:rPr>
              <a:t>printf</a:t>
            </a:r>
            <a:r>
              <a:rPr lang="nl-NL" sz="1600" dirty="0">
                <a:solidFill>
                  <a:prstClr val="black"/>
                </a:solidFill>
                <a:latin typeface="Consolas" pitchFamily="49" charset="0"/>
                <a:cs typeface="Consolas" pitchFamily="49" charset="0"/>
              </a:rPr>
              <a:t>(</a:t>
            </a:r>
            <a:r>
              <a:rPr lang="nl-NL" sz="1600" dirty="0">
                <a:solidFill>
                  <a:srgbClr val="A31515"/>
                </a:solidFill>
                <a:latin typeface="Consolas" pitchFamily="49" charset="0"/>
                <a:cs typeface="Consolas" pitchFamily="49" charset="0"/>
              </a:rPr>
              <a:t>"File stand.txt kan niet gelezen worden.\n"</a:t>
            </a:r>
            <a:r>
              <a:rPr lang="nl-NL" sz="1600" dirty="0">
                <a:solidFill>
                  <a:prstClr val="black"/>
                </a:solidFill>
                <a:latin typeface="Consolas" pitchFamily="49" charset="0"/>
                <a:cs typeface="Consolas" pitchFamily="49" charset="0"/>
              </a:rPr>
              <a:t>);</a:t>
            </a:r>
          </a:p>
          <a:p>
            <a:pPr algn="l"/>
            <a:r>
              <a:rPr lang="en-US" sz="1600" dirty="0" smtClean="0">
                <a:solidFill>
                  <a:prstClr val="black"/>
                </a:solidFill>
                <a:latin typeface="Consolas" pitchFamily="49" charset="0"/>
                <a:cs typeface="Consolas" pitchFamily="49" charset="0"/>
              </a:rPr>
              <a:t>        </a:t>
            </a:r>
            <a:r>
              <a:rPr lang="en-US" sz="1600" dirty="0" err="1" smtClean="0">
                <a:solidFill>
                  <a:prstClr val="black"/>
                </a:solidFill>
                <a:latin typeface="Consolas" pitchFamily="49" charset="0"/>
                <a:cs typeface="Consolas" pitchFamily="49" charset="0"/>
              </a:rPr>
              <a:t>st.aantalSpelers</a:t>
            </a:r>
            <a:r>
              <a:rPr lang="en-US" sz="1600" dirty="0" smtClean="0">
                <a:solidFill>
                  <a:prstClr val="black"/>
                </a:solidFill>
                <a:latin typeface="Consolas" pitchFamily="49" charset="0"/>
                <a:cs typeface="Consolas" pitchFamily="49" charset="0"/>
              </a:rPr>
              <a:t> = 0</a:t>
            </a:r>
            <a:r>
              <a:rPr lang="en-US" sz="1600" dirty="0">
                <a:solidFill>
                  <a:prstClr val="black"/>
                </a:solidFill>
                <a:latin typeface="Consolas" pitchFamily="49" charset="0"/>
                <a:cs typeface="Consolas" pitchFamily="49" charset="0"/>
              </a:rPr>
              <a:t>;</a:t>
            </a:r>
          </a:p>
          <a:p>
            <a:pPr algn="l"/>
            <a:r>
              <a:rPr lang="en-US" sz="1600" dirty="0" smtClean="0">
                <a:solidFill>
                  <a:prstClr val="black"/>
                </a:solidFill>
                <a:latin typeface="Consolas" pitchFamily="49" charset="0"/>
                <a:cs typeface="Consolas" pitchFamily="49" charset="0"/>
              </a:rPr>
              <a:t>    } </a:t>
            </a:r>
            <a:endParaRPr lang="en-US" sz="1600" dirty="0">
              <a:solidFill>
                <a:prstClr val="black"/>
              </a:solidFill>
              <a:latin typeface="Consolas" pitchFamily="49" charset="0"/>
              <a:cs typeface="Consolas" pitchFamily="49" charset="0"/>
            </a:endParaRPr>
          </a:p>
          <a:p>
            <a:pPr algn="l"/>
            <a:r>
              <a:rPr lang="en-US" sz="1600" dirty="0" smtClean="0">
                <a:solidFill>
                  <a:prstClr val="black"/>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else</a:t>
            </a:r>
            <a:r>
              <a:rPr lang="en-US" sz="1600" dirty="0" smtClean="0">
                <a:solidFill>
                  <a:prstClr val="black"/>
                </a:solidFill>
                <a:latin typeface="Consolas" pitchFamily="49" charset="0"/>
                <a:cs typeface="Consolas" pitchFamily="49" charset="0"/>
              </a:rPr>
              <a:t> </a:t>
            </a:r>
            <a:r>
              <a:rPr lang="en-US" sz="1600" dirty="0">
                <a:solidFill>
                  <a:prstClr val="black"/>
                </a:solidFill>
                <a:latin typeface="Consolas" pitchFamily="49" charset="0"/>
                <a:cs typeface="Consolas" pitchFamily="49" charset="0"/>
              </a:rPr>
              <a:t>{</a:t>
            </a:r>
          </a:p>
          <a:p>
            <a:pPr algn="l"/>
            <a:r>
              <a:rPr lang="en-US" sz="1600" dirty="0" smtClean="0">
                <a:solidFill>
                  <a:prstClr val="black"/>
                </a:solidFill>
                <a:latin typeface="Consolas" pitchFamily="49" charset="0"/>
                <a:cs typeface="Consolas" pitchFamily="49" charset="0"/>
              </a:rPr>
              <a:t>        </a:t>
            </a:r>
            <a:r>
              <a:rPr lang="en-US" sz="1600" dirty="0" err="1" smtClean="0">
                <a:solidFill>
                  <a:srgbClr val="0000FF"/>
                </a:solidFill>
                <a:latin typeface="Consolas" pitchFamily="49" charset="0"/>
                <a:cs typeface="Consolas" pitchFamily="49" charset="0"/>
              </a:rPr>
              <a:t>int</a:t>
            </a:r>
            <a:r>
              <a:rPr lang="en-US" sz="1600" dirty="0" smtClean="0">
                <a:solidFill>
                  <a:prstClr val="black"/>
                </a:solidFill>
                <a:latin typeface="Consolas" pitchFamily="49" charset="0"/>
                <a:cs typeface="Consolas" pitchFamily="49" charset="0"/>
              </a:rPr>
              <a:t> i = 0, </a:t>
            </a:r>
            <a:r>
              <a:rPr lang="en-US" sz="1600" dirty="0" err="1" smtClean="0">
                <a:solidFill>
                  <a:prstClr val="black"/>
                </a:solidFill>
                <a:latin typeface="Consolas" pitchFamily="49" charset="0"/>
                <a:cs typeface="Consolas" pitchFamily="49" charset="0"/>
              </a:rPr>
              <a:t>punten</a:t>
            </a:r>
            <a:r>
              <a:rPr lang="en-US" sz="1600" dirty="0" smtClean="0">
                <a:solidFill>
                  <a:prstClr val="black"/>
                </a:solidFill>
                <a:latin typeface="Consolas" pitchFamily="49" charset="0"/>
                <a:cs typeface="Consolas" pitchFamily="49" charset="0"/>
              </a:rPr>
              <a:t>;</a:t>
            </a:r>
            <a:endParaRPr lang="en-US" sz="1600" dirty="0">
              <a:solidFill>
                <a:prstClr val="black"/>
              </a:solidFill>
              <a:latin typeface="Consolas" pitchFamily="49" charset="0"/>
              <a:cs typeface="Consolas" pitchFamily="49" charset="0"/>
            </a:endParaRPr>
          </a:p>
          <a:p>
            <a:pPr algn="l"/>
            <a:r>
              <a:rPr lang="en-US" sz="1600" dirty="0" smtClean="0">
                <a:solidFill>
                  <a:prstClr val="black"/>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char</a:t>
            </a:r>
            <a:r>
              <a:rPr lang="en-US" sz="1600" dirty="0" smtClean="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naam</a:t>
            </a:r>
            <a:r>
              <a:rPr lang="en-US" sz="1600" dirty="0">
                <a:solidFill>
                  <a:prstClr val="black"/>
                </a:solidFill>
                <a:latin typeface="Consolas" pitchFamily="49" charset="0"/>
                <a:cs typeface="Consolas" pitchFamily="49" charset="0"/>
              </a:rPr>
              <a:t>[80];</a:t>
            </a:r>
          </a:p>
          <a:p>
            <a:pPr algn="l"/>
            <a:r>
              <a:rPr lang="en-US" sz="1600" dirty="0" smtClean="0">
                <a:solidFill>
                  <a:srgbClr val="0000FF"/>
                </a:solidFill>
                <a:latin typeface="Consolas" pitchFamily="49" charset="0"/>
                <a:cs typeface="Consolas" pitchFamily="49" charset="0"/>
              </a:rPr>
              <a:t>        while</a:t>
            </a:r>
            <a:r>
              <a:rPr lang="en-US" sz="1600" dirty="0" smtClean="0">
                <a:solidFill>
                  <a:prstClr val="black"/>
                </a:solidFill>
                <a:latin typeface="Consolas" pitchFamily="49" charset="0"/>
                <a:cs typeface="Consolas" pitchFamily="49" charset="0"/>
              </a:rPr>
              <a:t> (i &lt; 100 </a:t>
            </a:r>
            <a:r>
              <a:rPr lang="en-US" sz="1600" dirty="0">
                <a:solidFill>
                  <a:prstClr val="black"/>
                </a:solidFill>
                <a:latin typeface="Consolas" pitchFamily="49" charset="0"/>
                <a:cs typeface="Consolas" pitchFamily="49" charset="0"/>
              </a:rPr>
              <a:t>&amp;&amp; </a:t>
            </a:r>
            <a:endParaRPr lang="en-US" sz="1600" dirty="0" smtClean="0">
              <a:solidFill>
                <a:prstClr val="black"/>
              </a:solidFill>
              <a:latin typeface="Consolas" pitchFamily="49" charset="0"/>
              <a:cs typeface="Consolas" pitchFamily="49" charset="0"/>
            </a:endParaRPr>
          </a:p>
          <a:p>
            <a:pPr algn="r"/>
            <a:r>
              <a:rPr lang="en-US" sz="1600" dirty="0" err="1" smtClean="0">
                <a:solidFill>
                  <a:prstClr val="black"/>
                </a:solidFill>
                <a:latin typeface="Consolas" pitchFamily="49" charset="0"/>
                <a:cs typeface="Consolas" pitchFamily="49" charset="0"/>
              </a:rPr>
              <a:t>fscanf</a:t>
            </a:r>
            <a:r>
              <a:rPr lang="en-US" sz="1600" dirty="0" smtClean="0">
                <a:solidFill>
                  <a:prstClr val="black"/>
                </a:solidFill>
                <a:latin typeface="Consolas" pitchFamily="49" charset="0"/>
                <a:cs typeface="Consolas" pitchFamily="49" charset="0"/>
              </a:rPr>
              <a:t>(</a:t>
            </a:r>
            <a:r>
              <a:rPr lang="en-US" sz="1600" dirty="0" err="1" smtClean="0">
                <a:solidFill>
                  <a:prstClr val="black"/>
                </a:solidFill>
                <a:latin typeface="Consolas" pitchFamily="49" charset="0"/>
                <a:cs typeface="Consolas" pitchFamily="49" charset="0"/>
              </a:rPr>
              <a:t>infile</a:t>
            </a:r>
            <a:r>
              <a:rPr lang="en-US" sz="1600" dirty="0">
                <a:solidFill>
                  <a:prstClr val="black"/>
                </a:solidFill>
                <a:latin typeface="Consolas" pitchFamily="49" charset="0"/>
                <a:cs typeface="Consolas" pitchFamily="49" charset="0"/>
              </a:rPr>
              <a:t>, </a:t>
            </a:r>
            <a:r>
              <a:rPr lang="en-US" sz="1600" dirty="0">
                <a:solidFill>
                  <a:srgbClr val="A31515"/>
                </a:solidFill>
                <a:latin typeface="Consolas" pitchFamily="49" charset="0"/>
                <a:cs typeface="Consolas" pitchFamily="49" charset="0"/>
              </a:rPr>
              <a:t>"%79s%d"</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naam</a:t>
            </a:r>
            <a:r>
              <a:rPr lang="en-US" sz="1600" dirty="0">
                <a:solidFill>
                  <a:prstClr val="black"/>
                </a:solidFill>
                <a:latin typeface="Consolas" pitchFamily="49" charset="0"/>
                <a:cs typeface="Consolas" pitchFamily="49" charset="0"/>
              </a:rPr>
              <a:t>, &amp;</a:t>
            </a:r>
            <a:r>
              <a:rPr lang="en-US" sz="1600" dirty="0" err="1">
                <a:solidFill>
                  <a:prstClr val="black"/>
                </a:solidFill>
                <a:latin typeface="Consolas" pitchFamily="49" charset="0"/>
                <a:cs typeface="Consolas" pitchFamily="49" charset="0"/>
              </a:rPr>
              <a:t>punten</a:t>
            </a:r>
            <a:r>
              <a:rPr lang="en-US" sz="1600" dirty="0" smtClean="0">
                <a:solidFill>
                  <a:prstClr val="black"/>
                </a:solidFill>
                <a:latin typeface="Consolas" pitchFamily="49" charset="0"/>
                <a:cs typeface="Consolas" pitchFamily="49" charset="0"/>
              </a:rPr>
              <a:t>) == 2</a:t>
            </a:r>
            <a:r>
              <a:rPr lang="en-US" sz="1600" dirty="0">
                <a:solidFill>
                  <a:prstClr val="black"/>
                </a:solidFill>
                <a:latin typeface="Consolas" pitchFamily="49" charset="0"/>
                <a:cs typeface="Consolas" pitchFamily="49" charset="0"/>
              </a:rPr>
              <a:t>) {</a:t>
            </a:r>
          </a:p>
          <a:p>
            <a:pPr algn="l"/>
            <a:r>
              <a:rPr lang="en-US" sz="1600" dirty="0" smtClean="0">
                <a:solidFill>
                  <a:prstClr val="black"/>
                </a:solidFill>
                <a:latin typeface="Consolas" pitchFamily="49" charset="0"/>
                <a:cs typeface="Consolas" pitchFamily="49" charset="0"/>
              </a:rPr>
              <a:t>            </a:t>
            </a:r>
            <a:r>
              <a:rPr lang="en-US" sz="1600" dirty="0" err="1" smtClean="0">
                <a:solidFill>
                  <a:prstClr val="black"/>
                </a:solidFill>
                <a:latin typeface="Consolas" pitchFamily="49" charset="0"/>
                <a:cs typeface="Consolas" pitchFamily="49" charset="0"/>
              </a:rPr>
              <a:t>strcpy</a:t>
            </a:r>
            <a:r>
              <a:rPr lang="en-US" sz="1600" dirty="0" smtClean="0">
                <a:solidFill>
                  <a:prstClr val="black"/>
                </a:solidFill>
                <a:latin typeface="Consolas" pitchFamily="49" charset="0"/>
                <a:cs typeface="Consolas" pitchFamily="49" charset="0"/>
              </a:rPr>
              <a:t>(</a:t>
            </a:r>
            <a:r>
              <a:rPr lang="en-US" sz="1600" dirty="0" err="1" smtClean="0">
                <a:solidFill>
                  <a:prstClr val="black"/>
                </a:solidFill>
                <a:latin typeface="Consolas" pitchFamily="49" charset="0"/>
                <a:cs typeface="Consolas" pitchFamily="49" charset="0"/>
              </a:rPr>
              <a:t>st.speler</a:t>
            </a:r>
            <a:r>
              <a:rPr lang="en-US" sz="1600" dirty="0" smtClean="0">
                <a:solidFill>
                  <a:prstClr val="black"/>
                </a:solidFill>
                <a:latin typeface="Consolas" pitchFamily="49" charset="0"/>
                <a:cs typeface="Consolas" pitchFamily="49" charset="0"/>
              </a:rPr>
              <a:t>[</a:t>
            </a:r>
            <a:r>
              <a:rPr lang="en-US" sz="1600" dirty="0" err="1" smtClean="0">
                <a:solidFill>
                  <a:prstClr val="black"/>
                </a:solidFill>
                <a:latin typeface="Consolas" pitchFamily="49" charset="0"/>
                <a:cs typeface="Consolas" pitchFamily="49" charset="0"/>
              </a:rPr>
              <a:t>i</a:t>
            </a:r>
            <a:r>
              <a:rPr lang="en-US" sz="1600" dirty="0">
                <a:solidFill>
                  <a:prstClr val="black"/>
                </a:solidFill>
                <a:latin typeface="Consolas" pitchFamily="49" charset="0"/>
                <a:cs typeface="Consolas" pitchFamily="49" charset="0"/>
              </a:rPr>
              <a:t>].</a:t>
            </a:r>
            <a:r>
              <a:rPr lang="en-US" sz="1600" dirty="0" err="1">
                <a:solidFill>
                  <a:prstClr val="black"/>
                </a:solidFill>
                <a:latin typeface="Consolas" pitchFamily="49" charset="0"/>
                <a:cs typeface="Consolas" pitchFamily="49" charset="0"/>
              </a:rPr>
              <a:t>naam</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naam</a:t>
            </a:r>
            <a:r>
              <a:rPr lang="en-US" sz="1600" dirty="0">
                <a:solidFill>
                  <a:prstClr val="black"/>
                </a:solidFill>
                <a:latin typeface="Consolas" pitchFamily="49" charset="0"/>
                <a:cs typeface="Consolas" pitchFamily="49" charset="0"/>
              </a:rPr>
              <a:t>);</a:t>
            </a:r>
          </a:p>
          <a:p>
            <a:pPr algn="l"/>
            <a:r>
              <a:rPr lang="en-US" sz="1600" dirty="0" smtClean="0">
                <a:solidFill>
                  <a:prstClr val="black"/>
                </a:solidFill>
                <a:latin typeface="Consolas" pitchFamily="49" charset="0"/>
                <a:cs typeface="Consolas" pitchFamily="49" charset="0"/>
              </a:rPr>
              <a:t>            </a:t>
            </a:r>
            <a:r>
              <a:rPr lang="en-US" sz="1600" dirty="0" err="1" smtClean="0">
                <a:solidFill>
                  <a:prstClr val="black"/>
                </a:solidFill>
                <a:latin typeface="Consolas" pitchFamily="49" charset="0"/>
                <a:cs typeface="Consolas" pitchFamily="49" charset="0"/>
              </a:rPr>
              <a:t>st.speler</a:t>
            </a:r>
            <a:r>
              <a:rPr lang="en-US" sz="1600" dirty="0" smtClean="0">
                <a:solidFill>
                  <a:prstClr val="black"/>
                </a:solidFill>
                <a:latin typeface="Consolas" pitchFamily="49" charset="0"/>
                <a:cs typeface="Consolas" pitchFamily="49" charset="0"/>
              </a:rPr>
              <a:t>[</a:t>
            </a:r>
            <a:r>
              <a:rPr lang="en-US" sz="1600" dirty="0" err="1" smtClean="0">
                <a:solidFill>
                  <a:prstClr val="black"/>
                </a:solidFill>
                <a:latin typeface="Consolas" pitchFamily="49" charset="0"/>
                <a:cs typeface="Consolas" pitchFamily="49" charset="0"/>
              </a:rPr>
              <a:t>i</a:t>
            </a:r>
            <a:r>
              <a:rPr lang="en-US" sz="1600" dirty="0">
                <a:solidFill>
                  <a:prstClr val="black"/>
                </a:solidFill>
                <a:latin typeface="Consolas" pitchFamily="49" charset="0"/>
                <a:cs typeface="Consolas" pitchFamily="49" charset="0"/>
              </a:rPr>
              <a:t>].</a:t>
            </a:r>
            <a:r>
              <a:rPr lang="en-US" sz="1600" dirty="0" err="1" smtClean="0">
                <a:solidFill>
                  <a:prstClr val="black"/>
                </a:solidFill>
                <a:latin typeface="Consolas" pitchFamily="49" charset="0"/>
                <a:cs typeface="Consolas" pitchFamily="49" charset="0"/>
              </a:rPr>
              <a:t>punten</a:t>
            </a:r>
            <a:r>
              <a:rPr lang="en-US" sz="1600" dirty="0" smtClean="0">
                <a:solidFill>
                  <a:prstClr val="black"/>
                </a:solidFill>
                <a:latin typeface="Consolas" pitchFamily="49" charset="0"/>
                <a:cs typeface="Consolas" pitchFamily="49" charset="0"/>
              </a:rPr>
              <a:t> = </a:t>
            </a:r>
            <a:r>
              <a:rPr lang="en-US" sz="1600" dirty="0" err="1" smtClean="0">
                <a:solidFill>
                  <a:prstClr val="black"/>
                </a:solidFill>
                <a:latin typeface="Consolas" pitchFamily="49" charset="0"/>
                <a:cs typeface="Consolas" pitchFamily="49" charset="0"/>
              </a:rPr>
              <a:t>punten</a:t>
            </a:r>
            <a:r>
              <a:rPr lang="en-US" sz="1600" dirty="0">
                <a:solidFill>
                  <a:prstClr val="black"/>
                </a:solidFill>
                <a:latin typeface="Consolas" pitchFamily="49" charset="0"/>
                <a:cs typeface="Consolas" pitchFamily="49" charset="0"/>
              </a:rPr>
              <a:t>;</a:t>
            </a:r>
          </a:p>
          <a:p>
            <a:pPr algn="l"/>
            <a:r>
              <a:rPr lang="en-US" sz="1600" dirty="0" smtClean="0">
                <a:solidFill>
                  <a:prstClr val="black"/>
                </a:solidFill>
                <a:latin typeface="Consolas" pitchFamily="49" charset="0"/>
                <a:cs typeface="Consolas" pitchFamily="49" charset="0"/>
              </a:rPr>
              <a:t>            </a:t>
            </a:r>
            <a:r>
              <a:rPr lang="en-US" sz="1600" dirty="0" err="1" smtClean="0">
                <a:solidFill>
                  <a:prstClr val="black"/>
                </a:solidFill>
                <a:latin typeface="Consolas" pitchFamily="49" charset="0"/>
                <a:cs typeface="Consolas" pitchFamily="49" charset="0"/>
              </a:rPr>
              <a:t>i</a:t>
            </a:r>
            <a:r>
              <a:rPr lang="en-US" sz="1600" dirty="0">
                <a:solidFill>
                  <a:prstClr val="black"/>
                </a:solidFill>
                <a:latin typeface="Consolas" pitchFamily="49" charset="0"/>
                <a:cs typeface="Consolas" pitchFamily="49" charset="0"/>
              </a:rPr>
              <a:t>++;</a:t>
            </a:r>
          </a:p>
          <a:p>
            <a:pPr algn="l"/>
            <a:r>
              <a:rPr lang="en-US" sz="1600" dirty="0" smtClean="0">
                <a:solidFill>
                  <a:prstClr val="black"/>
                </a:solidFill>
                <a:latin typeface="Consolas" pitchFamily="49" charset="0"/>
                <a:cs typeface="Consolas" pitchFamily="49" charset="0"/>
              </a:rPr>
              <a:t>        }</a:t>
            </a:r>
            <a:endParaRPr lang="en-US" sz="1600" dirty="0">
              <a:solidFill>
                <a:prstClr val="black"/>
              </a:solidFill>
              <a:latin typeface="Consolas" pitchFamily="49" charset="0"/>
              <a:cs typeface="Consolas" pitchFamily="49" charset="0"/>
            </a:endParaRPr>
          </a:p>
          <a:p>
            <a:pPr algn="l"/>
            <a:r>
              <a:rPr lang="en-US" sz="1600" dirty="0" smtClean="0">
                <a:solidFill>
                  <a:prstClr val="black"/>
                </a:solidFill>
                <a:latin typeface="Consolas" pitchFamily="49" charset="0"/>
                <a:cs typeface="Consolas" pitchFamily="49" charset="0"/>
              </a:rPr>
              <a:t>        </a:t>
            </a:r>
            <a:r>
              <a:rPr lang="en-US" sz="1600" dirty="0" err="1" smtClean="0">
                <a:solidFill>
                  <a:prstClr val="black"/>
                </a:solidFill>
                <a:latin typeface="Consolas" pitchFamily="49" charset="0"/>
                <a:cs typeface="Consolas" pitchFamily="49" charset="0"/>
              </a:rPr>
              <a:t>st.aantalSpelers</a:t>
            </a:r>
            <a:r>
              <a:rPr lang="en-US" sz="1600" dirty="0" smtClean="0">
                <a:solidFill>
                  <a:prstClr val="black"/>
                </a:solidFill>
                <a:latin typeface="Consolas" pitchFamily="49" charset="0"/>
                <a:cs typeface="Consolas" pitchFamily="49" charset="0"/>
              </a:rPr>
              <a:t> = i</a:t>
            </a:r>
            <a:r>
              <a:rPr lang="en-US" sz="1600" dirty="0">
                <a:solidFill>
                  <a:prstClr val="black"/>
                </a:solidFill>
                <a:latin typeface="Consolas" pitchFamily="49" charset="0"/>
                <a:cs typeface="Consolas" pitchFamily="49" charset="0"/>
              </a:rPr>
              <a:t>;</a:t>
            </a:r>
          </a:p>
          <a:p>
            <a:pPr algn="l"/>
            <a:r>
              <a:rPr lang="en-US" sz="1600" dirty="0" smtClean="0">
                <a:solidFill>
                  <a:prstClr val="black"/>
                </a:solidFill>
                <a:latin typeface="Consolas" pitchFamily="49" charset="0"/>
                <a:cs typeface="Consolas" pitchFamily="49" charset="0"/>
              </a:rPr>
              <a:t>        </a:t>
            </a:r>
            <a:r>
              <a:rPr lang="en-US" sz="1600" dirty="0" err="1" smtClean="0">
                <a:solidFill>
                  <a:prstClr val="black"/>
                </a:solidFill>
                <a:latin typeface="Consolas" pitchFamily="49" charset="0"/>
                <a:cs typeface="Consolas" pitchFamily="49" charset="0"/>
              </a:rPr>
              <a:t>fclose</a:t>
            </a:r>
            <a:r>
              <a:rPr lang="en-US" sz="1600" dirty="0" smtClean="0">
                <a:solidFill>
                  <a:prstClr val="black"/>
                </a:solidFill>
                <a:latin typeface="Consolas" pitchFamily="49" charset="0"/>
                <a:cs typeface="Consolas" pitchFamily="49" charset="0"/>
              </a:rPr>
              <a:t>(</a:t>
            </a:r>
            <a:r>
              <a:rPr lang="en-US" sz="1600" dirty="0" err="1" smtClean="0">
                <a:solidFill>
                  <a:prstClr val="black"/>
                </a:solidFill>
                <a:latin typeface="Consolas" pitchFamily="49" charset="0"/>
                <a:cs typeface="Consolas" pitchFamily="49" charset="0"/>
              </a:rPr>
              <a:t>infile</a:t>
            </a:r>
            <a:r>
              <a:rPr lang="en-US" sz="1600" dirty="0">
                <a:solidFill>
                  <a:prstClr val="black"/>
                </a:solidFill>
                <a:latin typeface="Consolas" pitchFamily="49" charset="0"/>
                <a:cs typeface="Consolas" pitchFamily="49" charset="0"/>
              </a:rPr>
              <a:t>);</a:t>
            </a:r>
          </a:p>
          <a:p>
            <a:pPr algn="l"/>
            <a:r>
              <a:rPr lang="en-US" sz="1600" dirty="0" smtClean="0">
                <a:solidFill>
                  <a:prstClr val="black"/>
                </a:solidFill>
                <a:latin typeface="Consolas" pitchFamily="49" charset="0"/>
                <a:cs typeface="Consolas" pitchFamily="49" charset="0"/>
              </a:rPr>
              <a:t>    }</a:t>
            </a:r>
            <a:endParaRPr lang="en-US" sz="1600" dirty="0">
              <a:solidFill>
                <a:prstClr val="black"/>
              </a:solidFill>
              <a:latin typeface="Consolas" pitchFamily="49" charset="0"/>
              <a:cs typeface="Consolas" pitchFamily="49" charset="0"/>
            </a:endParaRPr>
          </a:p>
          <a:p>
            <a:pPr algn="l"/>
            <a:r>
              <a:rPr lang="en-US" sz="1600" dirty="0" smtClean="0">
                <a:solidFill>
                  <a:prstClr val="black"/>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return</a:t>
            </a:r>
            <a:r>
              <a:rPr lang="en-US" sz="1600" dirty="0" smtClean="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st</a:t>
            </a:r>
            <a:r>
              <a:rPr lang="en-US" sz="1600" dirty="0">
                <a:solidFill>
                  <a:prstClr val="black"/>
                </a:solidFill>
                <a:latin typeface="Consolas" pitchFamily="49" charset="0"/>
                <a:cs typeface="Consolas" pitchFamily="49" charset="0"/>
              </a:rPr>
              <a:t>;</a:t>
            </a:r>
          </a:p>
          <a:p>
            <a:pPr algn="l"/>
            <a:r>
              <a:rPr lang="en-US" sz="1600" dirty="0" smtClean="0">
                <a:solidFill>
                  <a:prstClr val="black"/>
                </a:solidFill>
                <a:latin typeface="Consolas" pitchFamily="49" charset="0"/>
                <a:cs typeface="Consolas" pitchFamily="49" charset="0"/>
              </a:rPr>
              <a:t>}</a:t>
            </a:r>
            <a:endParaRPr lang="en-US" sz="1600" dirty="0">
              <a:solidFill>
                <a:prstClr val="black"/>
              </a:solidFill>
              <a:latin typeface="Consolas" pitchFamily="49" charset="0"/>
              <a:cs typeface="Consolas" pitchFamily="49" charset="0"/>
            </a:endParaRPr>
          </a:p>
        </p:txBody>
      </p:sp>
      <p:sp>
        <p:nvSpPr>
          <p:cNvPr id="129028" name="Rectangle 2"/>
          <p:cNvSpPr>
            <a:spLocks noGrp="1" noChangeArrowheads="1"/>
          </p:cNvSpPr>
          <p:nvPr>
            <p:ph type="title"/>
          </p:nvPr>
        </p:nvSpPr>
        <p:spPr/>
        <p:txBody>
          <a:bodyPr/>
          <a:lstStyle/>
          <a:p>
            <a:r>
              <a:rPr lang="en-US" dirty="0" err="1" smtClean="0"/>
              <a:t>Uitwerking</a:t>
            </a:r>
            <a:endParaRPr lang="nl-NL" dirty="0" smtClean="0"/>
          </a:p>
        </p:txBody>
      </p:sp>
      <p:sp>
        <p:nvSpPr>
          <p:cNvPr id="129029" name="Text Box 4"/>
          <p:cNvSpPr txBox="1">
            <a:spLocks noChangeArrowheads="1"/>
          </p:cNvSpPr>
          <p:nvPr/>
        </p:nvSpPr>
        <p:spPr bwMode="auto">
          <a:xfrm>
            <a:off x="6084168" y="2634992"/>
            <a:ext cx="2087562" cy="738664"/>
          </a:xfrm>
          <a:prstGeom prst="rect">
            <a:avLst/>
          </a:prstGeom>
          <a:solidFill>
            <a:srgbClr val="FFFF00"/>
          </a:solidFill>
          <a:ln>
            <a:noFill/>
          </a:ln>
          <a:effectLst/>
          <a:extLs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sz="4400">
                <a:solidFill>
                  <a:schemeClr val="hlink"/>
                </a:solidFill>
                <a:latin typeface="Univers" pitchFamily="34" charset="0"/>
              </a:defRPr>
            </a:lvl1pPr>
            <a:lvl2pPr marL="742950" indent="-285750">
              <a:defRPr kumimoji="1" sz="4400">
                <a:solidFill>
                  <a:schemeClr val="hlink"/>
                </a:solidFill>
                <a:latin typeface="Univers" pitchFamily="34" charset="0"/>
              </a:defRPr>
            </a:lvl2pPr>
            <a:lvl3pPr marL="1143000" indent="-228600">
              <a:defRPr kumimoji="1" sz="4400">
                <a:solidFill>
                  <a:schemeClr val="hlink"/>
                </a:solidFill>
                <a:latin typeface="Univers" pitchFamily="34" charset="0"/>
              </a:defRPr>
            </a:lvl3pPr>
            <a:lvl4pPr marL="1600200" indent="-228600">
              <a:defRPr kumimoji="1" sz="4400">
                <a:solidFill>
                  <a:schemeClr val="hlink"/>
                </a:solidFill>
                <a:latin typeface="Univers" pitchFamily="34" charset="0"/>
              </a:defRPr>
            </a:lvl4pPr>
            <a:lvl5pPr marL="2057400" indent="-228600">
              <a:defRPr kumimoji="1" sz="4400">
                <a:solidFill>
                  <a:schemeClr val="hlink"/>
                </a:solidFill>
                <a:latin typeface="Univers" pitchFamily="34" charset="0"/>
              </a:defRPr>
            </a:lvl5pPr>
            <a:lvl6pPr marL="2514600" indent="-228600" eaLnBrk="0" fontAlgn="base" hangingPunct="0">
              <a:spcBef>
                <a:spcPct val="0"/>
              </a:spcBef>
              <a:spcAft>
                <a:spcPct val="0"/>
              </a:spcAft>
              <a:defRPr kumimoji="1" sz="4400">
                <a:solidFill>
                  <a:schemeClr val="hlink"/>
                </a:solidFill>
                <a:latin typeface="Univers" pitchFamily="34" charset="0"/>
              </a:defRPr>
            </a:lvl6pPr>
            <a:lvl7pPr marL="2971800" indent="-228600" eaLnBrk="0" fontAlgn="base" hangingPunct="0">
              <a:spcBef>
                <a:spcPct val="0"/>
              </a:spcBef>
              <a:spcAft>
                <a:spcPct val="0"/>
              </a:spcAft>
              <a:defRPr kumimoji="1" sz="4400">
                <a:solidFill>
                  <a:schemeClr val="hlink"/>
                </a:solidFill>
                <a:latin typeface="Univers" pitchFamily="34" charset="0"/>
              </a:defRPr>
            </a:lvl7pPr>
            <a:lvl8pPr marL="3429000" indent="-228600" eaLnBrk="0" fontAlgn="base" hangingPunct="0">
              <a:spcBef>
                <a:spcPct val="0"/>
              </a:spcBef>
              <a:spcAft>
                <a:spcPct val="0"/>
              </a:spcAft>
              <a:defRPr kumimoji="1" sz="4400">
                <a:solidFill>
                  <a:schemeClr val="hlink"/>
                </a:solidFill>
                <a:latin typeface="Univers" pitchFamily="34" charset="0"/>
              </a:defRPr>
            </a:lvl8pPr>
            <a:lvl9pPr marL="3886200" indent="-228600" eaLnBrk="0" fontAlgn="base" hangingPunct="0">
              <a:spcBef>
                <a:spcPct val="0"/>
              </a:spcBef>
              <a:spcAft>
                <a:spcPct val="0"/>
              </a:spcAft>
              <a:defRPr kumimoji="1" sz="4400">
                <a:solidFill>
                  <a:schemeClr val="hlink"/>
                </a:solidFill>
                <a:latin typeface="Univers" pitchFamily="34" charset="0"/>
              </a:defRPr>
            </a:lvl9pPr>
          </a:lstStyle>
          <a:p>
            <a:pPr algn="ctr"/>
            <a:r>
              <a:rPr lang="en-US" sz="2400" dirty="0" err="1">
                <a:latin typeface="Calibri" pitchFamily="34" charset="0"/>
              </a:rPr>
              <a:t>Zie</a:t>
            </a:r>
            <a:r>
              <a:rPr lang="en-US" sz="2400" dirty="0">
                <a:latin typeface="Calibri" pitchFamily="34" charset="0"/>
              </a:rPr>
              <a:t> BB </a:t>
            </a:r>
            <a:r>
              <a:rPr lang="en-US" sz="2400" dirty="0" err="1">
                <a:latin typeface="Calibri" pitchFamily="34" charset="0"/>
              </a:rPr>
              <a:t>voor</a:t>
            </a:r>
            <a:r>
              <a:rPr lang="en-US" sz="2400" dirty="0">
                <a:latin typeface="Calibri" pitchFamily="34" charset="0"/>
              </a:rPr>
              <a:t> het </a:t>
            </a:r>
            <a:r>
              <a:rPr lang="en-US" sz="2400" dirty="0" err="1">
                <a:latin typeface="Calibri" pitchFamily="34" charset="0"/>
              </a:rPr>
              <a:t>hele</a:t>
            </a:r>
            <a:r>
              <a:rPr lang="en-US" sz="2400" dirty="0">
                <a:latin typeface="Calibri" pitchFamily="34" charset="0"/>
              </a:rPr>
              <a:t> </a:t>
            </a:r>
            <a:r>
              <a:rPr lang="en-US" sz="2400" dirty="0" err="1">
                <a:latin typeface="Calibri" pitchFamily="34" charset="0"/>
              </a:rPr>
              <a:t>programma</a:t>
            </a:r>
            <a:endParaRPr lang="nl-NL" sz="2400" dirty="0">
              <a:latin typeface="Calibri" pitchFamily="34" charset="0"/>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4741" y="5022190"/>
            <a:ext cx="3121521" cy="1461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6" name="Tijdelijke aanduiding voor dianummer 5"/>
          <p:cNvSpPr>
            <a:spLocks noGrp="1"/>
          </p:cNvSpPr>
          <p:nvPr>
            <p:ph type="sldNum" sz="quarter" idx="12"/>
          </p:nvPr>
        </p:nvSpPr>
        <p:spPr/>
        <p:txBody>
          <a:bodyPr/>
          <a:lstStyle/>
          <a:p>
            <a:fld id="{520F5AE5-675F-4C53-86B8-6BB4E175C417}" type="slidenum">
              <a:rPr lang="en-US" smtClean="0"/>
              <a:pPr/>
              <a:t>169</a:t>
            </a:fld>
            <a:endParaRPr lang="en-US" dirty="0"/>
          </a:p>
        </p:txBody>
      </p:sp>
    </p:spTree>
    <p:extLst>
      <p:ext uri="{BB962C8B-B14F-4D97-AF65-F5344CB8AC3E}">
        <p14:creationId xmlns:p14="http://schemas.microsoft.com/office/powerpoint/2010/main" val="3685237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Gestructureerd</a:t>
            </a:r>
            <a:r>
              <a:rPr lang="en-US" dirty="0" smtClean="0"/>
              <a:t> </a:t>
            </a:r>
            <a:r>
              <a:rPr lang="en-US" dirty="0" err="1" smtClean="0"/>
              <a:t>programmeren</a:t>
            </a:r>
            <a:endParaRPr lang="nl-NL" dirty="0"/>
          </a:p>
        </p:txBody>
      </p:sp>
      <p:sp>
        <p:nvSpPr>
          <p:cNvPr id="3" name="Tijdelijke aanduiding voor inhoud 2"/>
          <p:cNvSpPr>
            <a:spLocks noGrp="1"/>
          </p:cNvSpPr>
          <p:nvPr>
            <p:ph idx="1"/>
          </p:nvPr>
        </p:nvSpPr>
        <p:spPr>
          <a:xfrm>
            <a:off x="457200" y="1196752"/>
            <a:ext cx="8239944" cy="4752528"/>
          </a:xfrm>
        </p:spPr>
        <p:txBody>
          <a:bodyPr>
            <a:normAutofit/>
          </a:bodyPr>
          <a:lstStyle/>
          <a:p>
            <a:r>
              <a:rPr lang="en-US" dirty="0" err="1" smtClean="0"/>
              <a:t>Belangrijkste</a:t>
            </a:r>
            <a:r>
              <a:rPr lang="en-US" dirty="0" smtClean="0"/>
              <a:t> </a:t>
            </a:r>
            <a:r>
              <a:rPr lang="en-US" dirty="0" err="1" smtClean="0"/>
              <a:t>verschillen</a:t>
            </a:r>
            <a:r>
              <a:rPr lang="en-US" dirty="0" smtClean="0"/>
              <a:t> </a:t>
            </a:r>
            <a:r>
              <a:rPr lang="en-US" dirty="0" err="1" smtClean="0"/>
              <a:t>tussen</a:t>
            </a:r>
            <a:r>
              <a:rPr lang="en-US" dirty="0" smtClean="0"/>
              <a:t> </a:t>
            </a:r>
            <a:r>
              <a:rPr lang="en-US" dirty="0" err="1" smtClean="0"/>
              <a:t>gestructureerd</a:t>
            </a:r>
            <a:r>
              <a:rPr lang="en-US" dirty="0" smtClean="0"/>
              <a:t> en </a:t>
            </a:r>
            <a:r>
              <a:rPr lang="en-US" dirty="0" err="1" smtClean="0"/>
              <a:t>procedureel</a:t>
            </a:r>
            <a:r>
              <a:rPr lang="en-US" dirty="0" smtClean="0"/>
              <a:t>:</a:t>
            </a:r>
          </a:p>
          <a:p>
            <a:pPr lvl="1"/>
            <a:r>
              <a:rPr lang="en-US" dirty="0" err="1" smtClean="0"/>
              <a:t>Gebruik</a:t>
            </a:r>
            <a:r>
              <a:rPr lang="en-US" dirty="0" smtClean="0"/>
              <a:t> van subroutines (in C </a:t>
            </a:r>
            <a:r>
              <a:rPr lang="en-US" dirty="0" err="1" smtClean="0"/>
              <a:t>functies</a:t>
            </a:r>
            <a:r>
              <a:rPr lang="en-US" dirty="0" smtClean="0"/>
              <a:t> </a:t>
            </a:r>
            <a:r>
              <a:rPr lang="en-US" dirty="0" err="1" smtClean="0"/>
              <a:t>genoemd</a:t>
            </a:r>
            <a:r>
              <a:rPr lang="en-US" dirty="0" smtClean="0"/>
              <a:t>)</a:t>
            </a:r>
          </a:p>
          <a:p>
            <a:pPr lvl="1"/>
            <a:r>
              <a:rPr lang="en-US" i="1" dirty="0" err="1" smtClean="0"/>
              <a:t>Gebruik</a:t>
            </a:r>
            <a:r>
              <a:rPr lang="en-US" i="1" dirty="0" smtClean="0"/>
              <a:t> van ‘block structures’ </a:t>
            </a:r>
            <a:r>
              <a:rPr lang="en-US" i="1" dirty="0" err="1" smtClean="0"/>
              <a:t>groepering</a:t>
            </a:r>
            <a:r>
              <a:rPr lang="en-US" i="1" dirty="0" smtClean="0"/>
              <a:t> van code</a:t>
            </a:r>
          </a:p>
          <a:p>
            <a:pPr lvl="1"/>
            <a:r>
              <a:rPr lang="en-US" i="1" dirty="0" smtClean="0"/>
              <a:t>Maar de </a:t>
            </a:r>
            <a:r>
              <a:rPr lang="en-US" i="1" dirty="0" err="1" smtClean="0"/>
              <a:t>verschillen</a:t>
            </a:r>
            <a:r>
              <a:rPr lang="en-US" i="1" dirty="0" smtClean="0"/>
              <a:t> </a:t>
            </a:r>
            <a:r>
              <a:rPr lang="en-US" i="1" dirty="0" err="1" smtClean="0"/>
              <a:t>zijn</a:t>
            </a:r>
            <a:r>
              <a:rPr lang="en-US" i="1" dirty="0" smtClean="0"/>
              <a:t> </a:t>
            </a:r>
            <a:r>
              <a:rPr lang="en-US" i="1" dirty="0" err="1" smtClean="0"/>
              <a:t>vaag</a:t>
            </a:r>
            <a:r>
              <a:rPr lang="en-US" i="1" dirty="0" smtClean="0"/>
              <a:t>…</a:t>
            </a:r>
          </a:p>
        </p:txBody>
      </p:sp>
      <p:pic>
        <p:nvPicPr>
          <p:cNvPr id="8" name="Picture 2" descr="File:Structured program patter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002" y="5862225"/>
            <a:ext cx="5576342" cy="995775"/>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17</a:t>
            </a:fld>
            <a:endParaRPr lang="en-US" dirty="0"/>
          </a:p>
        </p:txBody>
      </p:sp>
    </p:spTree>
    <p:extLst>
      <p:ext uri="{BB962C8B-B14F-4D97-AF65-F5344CB8AC3E}">
        <p14:creationId xmlns:p14="http://schemas.microsoft.com/office/powerpoint/2010/main" val="322012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subTitle" sz="quarter" idx="1"/>
          </p:nvPr>
        </p:nvSpPr>
        <p:spPr>
          <a:solidFill>
            <a:schemeClr val="bg1"/>
          </a:solidFill>
        </p:spPr>
        <p:txBody>
          <a:bodyPr/>
          <a:lstStyle/>
          <a:p>
            <a:r>
              <a:rPr lang="en-US" dirty="0" smtClean="0"/>
              <a:t>Scope, lifetime, </a:t>
            </a:r>
            <a:r>
              <a:rPr lang="en-US" dirty="0" err="1" smtClean="0"/>
              <a:t>recursiviteit</a:t>
            </a:r>
            <a:endParaRPr lang="nl-NL" dirty="0" smtClean="0"/>
          </a:p>
        </p:txBody>
      </p:sp>
      <p:sp>
        <p:nvSpPr>
          <p:cNvPr id="4" name="Tekstvak 3"/>
          <p:cNvSpPr txBox="1"/>
          <p:nvPr/>
        </p:nvSpPr>
        <p:spPr>
          <a:xfrm>
            <a:off x="5637535" y="260648"/>
            <a:ext cx="360040" cy="769441"/>
          </a:xfrm>
          <a:prstGeom prst="rect">
            <a:avLst/>
          </a:prstGeom>
          <a:noFill/>
        </p:spPr>
        <p:txBody>
          <a:bodyPr wrap="square" rtlCol="0">
            <a:spAutoFit/>
          </a:bodyPr>
          <a:lstStyle/>
          <a:p>
            <a:r>
              <a:rPr lang="en-US" sz="4400" b="1" dirty="0" smtClean="0">
                <a:solidFill>
                  <a:schemeClr val="bg1">
                    <a:lumMod val="50000"/>
                  </a:schemeClr>
                </a:solidFill>
              </a:rPr>
              <a:t>6</a:t>
            </a:r>
            <a:endParaRPr lang="nl-NL" sz="4400" b="1" dirty="0">
              <a:solidFill>
                <a:schemeClr val="bg1">
                  <a:lumMod val="50000"/>
                </a:schemeClr>
              </a:solidFill>
            </a:endParaRPr>
          </a:p>
        </p:txBody>
      </p:sp>
    </p:spTree>
    <p:extLst>
      <p:ext uri="{BB962C8B-B14F-4D97-AF65-F5344CB8AC3E}">
        <p14:creationId xmlns:p14="http://schemas.microsoft.com/office/powerpoint/2010/main" val="247327603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p:txBody>
          <a:bodyPr>
            <a:normAutofit/>
          </a:bodyPr>
          <a:lstStyle/>
          <a:p>
            <a:r>
              <a:rPr lang="en-US" smtClean="0"/>
              <a:t>Scope versus Lifetime</a:t>
            </a:r>
            <a:endParaRPr lang="nl-NL" smtClean="0"/>
          </a:p>
        </p:txBody>
      </p:sp>
      <p:graphicFrame>
        <p:nvGraphicFramePr>
          <p:cNvPr id="1319940" name="Group 4"/>
          <p:cNvGraphicFramePr>
            <a:graphicFrameLocks noGrp="1"/>
          </p:cNvGraphicFramePr>
          <p:nvPr>
            <p:ph idx="1"/>
            <p:extLst>
              <p:ext uri="{D42A27DB-BD31-4B8C-83A1-F6EECF244321}">
                <p14:modId xmlns:p14="http://schemas.microsoft.com/office/powerpoint/2010/main" val="861403124"/>
              </p:ext>
            </p:extLst>
          </p:nvPr>
        </p:nvGraphicFramePr>
        <p:xfrm>
          <a:off x="471267" y="3703675"/>
          <a:ext cx="8229600" cy="1998663"/>
        </p:xfrm>
        <a:graphic>
          <a:graphicData uri="http://schemas.openxmlformats.org/drawingml/2006/table">
            <a:tbl>
              <a:tblPr/>
              <a:tblGrid>
                <a:gridCol w="1253140"/>
                <a:gridCol w="2571042"/>
                <a:gridCol w="4405418"/>
              </a:tblGrid>
              <a:tr h="504841">
                <a:tc>
                  <a:txBody>
                    <a:body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sz="2000" b="0" i="0" u="none" strike="noStrike" cap="none" normalizeH="0" baseline="0" dirty="0" err="1" smtClean="0">
                          <a:ln>
                            <a:noFill/>
                          </a:ln>
                          <a:solidFill>
                            <a:schemeClr val="tx1"/>
                          </a:solidFill>
                          <a:effectLst/>
                          <a:latin typeface="Calibri" pitchFamily="34" charset="0"/>
                        </a:rPr>
                        <a:t>Variabele</a:t>
                      </a:r>
                      <a:endParaRPr kumimoji="1" lang="nl-NL" sz="2000" b="0" i="0" u="none" strike="noStrike" cap="none" normalizeH="0" baseline="0" dirty="0" smtClean="0">
                        <a:ln>
                          <a:noFill/>
                        </a:ln>
                        <a:solidFill>
                          <a:schemeClr val="tx1"/>
                        </a:solidFill>
                        <a:effectLst/>
                        <a:latin typeface="Calibri" pitchFamily="34" charset="0"/>
                      </a:endParaRPr>
                    </a:p>
                  </a:txBody>
                  <a:tcPr marL="91788" marR="91788" marT="46801" marB="46801" horzOverflow="overflow">
                    <a:lnL w="19050" cap="flat" cmpd="sng" algn="ctr">
                      <a:solidFill>
                        <a:schemeClr val="bg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sz="2000" b="1" i="0" u="none" strike="noStrike" cap="none" normalizeH="0" baseline="0" dirty="0" smtClean="0">
                          <a:ln>
                            <a:noFill/>
                          </a:ln>
                          <a:solidFill>
                            <a:schemeClr val="bg1"/>
                          </a:solidFill>
                          <a:effectLst/>
                          <a:latin typeface="Calibri" pitchFamily="34" charset="0"/>
                        </a:rPr>
                        <a:t>Scope</a:t>
                      </a:r>
                      <a:endParaRPr kumimoji="1" lang="nl-NL" sz="2000" b="1" i="0" u="none" strike="noStrike" cap="none" normalizeH="0" baseline="0" dirty="0" smtClean="0">
                        <a:ln>
                          <a:noFill/>
                        </a:ln>
                        <a:solidFill>
                          <a:schemeClr val="bg1"/>
                        </a:solidFill>
                        <a:effectLst/>
                        <a:latin typeface="Calibri" pitchFamily="34" charset="0"/>
                      </a:endParaRPr>
                    </a:p>
                  </a:txBody>
                  <a:tcPr marL="91788" marR="91788" marT="46801" marB="46801"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rgbClr val="0000FF"/>
                    </a:solid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sz="2000" b="1" i="0" u="none" strike="noStrike" cap="none" normalizeH="0" baseline="0" dirty="0" smtClean="0">
                          <a:ln>
                            <a:noFill/>
                          </a:ln>
                          <a:solidFill>
                            <a:schemeClr val="bg1"/>
                          </a:solidFill>
                          <a:effectLst/>
                          <a:latin typeface="Calibri" pitchFamily="34" charset="0"/>
                        </a:rPr>
                        <a:t>Lifetime</a:t>
                      </a:r>
                      <a:endParaRPr kumimoji="1" lang="nl-NL" sz="2000" b="1" i="0" u="none" strike="noStrike" cap="none" normalizeH="0" baseline="0" dirty="0" smtClean="0">
                        <a:ln>
                          <a:noFill/>
                        </a:ln>
                        <a:solidFill>
                          <a:schemeClr val="bg1"/>
                        </a:solidFill>
                        <a:effectLst/>
                        <a:latin typeface="Calibri" pitchFamily="34" charset="0"/>
                      </a:endParaRPr>
                    </a:p>
                  </a:txBody>
                  <a:tcPr marL="91788" marR="91788" marT="46801" marB="46801"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rgbClr val="0000FF"/>
                    </a:solidFill>
                  </a:tcPr>
                </a:tc>
              </a:tr>
              <a:tr h="790600">
                <a:tc>
                  <a:txBody>
                    <a:body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sz="2000" b="1" i="0" u="none" strike="noStrike" cap="none" normalizeH="0" baseline="0" dirty="0" err="1" smtClean="0">
                          <a:ln>
                            <a:noFill/>
                          </a:ln>
                          <a:solidFill>
                            <a:schemeClr val="bg1"/>
                          </a:solidFill>
                          <a:effectLst/>
                          <a:latin typeface="Calibri" pitchFamily="34" charset="0"/>
                        </a:rPr>
                        <a:t>Globaal</a:t>
                      </a:r>
                      <a:endParaRPr kumimoji="1" lang="nl-NL" sz="2000" b="1" i="0" u="none" strike="noStrike" cap="none" normalizeH="0" baseline="0" dirty="0" smtClean="0">
                        <a:ln>
                          <a:noFill/>
                        </a:ln>
                        <a:solidFill>
                          <a:schemeClr val="bg1"/>
                        </a:solidFill>
                        <a:effectLst/>
                        <a:latin typeface="Calibri" pitchFamily="34" charset="0"/>
                      </a:endParaRPr>
                    </a:p>
                  </a:txBody>
                  <a:tcPr marL="91788" marR="91788" marT="46801" marB="46801"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rgbClr val="0000FF"/>
                    </a:solid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sz="2000" b="0" i="0" u="none" strike="noStrike" cap="none" normalizeH="0" baseline="0" dirty="0" err="1" smtClean="0">
                          <a:ln>
                            <a:noFill/>
                          </a:ln>
                          <a:solidFill>
                            <a:schemeClr val="tx1"/>
                          </a:solidFill>
                          <a:effectLst/>
                          <a:latin typeface="Calibri" pitchFamily="34" charset="0"/>
                        </a:rPr>
                        <a:t>Hele</a:t>
                      </a:r>
                      <a:r>
                        <a:rPr kumimoji="1" lang="en-US" sz="2000" b="0" i="0" u="none" strike="noStrike" cap="none" normalizeH="0" baseline="0" dirty="0" smtClean="0">
                          <a:ln>
                            <a:noFill/>
                          </a:ln>
                          <a:solidFill>
                            <a:schemeClr val="tx1"/>
                          </a:solidFill>
                          <a:effectLst/>
                          <a:latin typeface="Calibri" pitchFamily="34" charset="0"/>
                        </a:rPr>
                        <a:t> </a:t>
                      </a:r>
                      <a:r>
                        <a:rPr kumimoji="1" lang="en-US" sz="2000" b="0" i="0" u="none" strike="noStrike" cap="none" normalizeH="0" baseline="0" dirty="0" err="1" smtClean="0">
                          <a:ln>
                            <a:noFill/>
                          </a:ln>
                          <a:solidFill>
                            <a:schemeClr val="tx1"/>
                          </a:solidFill>
                          <a:effectLst/>
                          <a:latin typeface="Calibri" pitchFamily="34" charset="0"/>
                        </a:rPr>
                        <a:t>programma</a:t>
                      </a:r>
                      <a:r>
                        <a:rPr kumimoji="1" lang="en-US" sz="2000" b="0" i="0" u="none" strike="noStrike" cap="none" normalizeH="0" baseline="0" dirty="0" smtClean="0">
                          <a:ln>
                            <a:noFill/>
                          </a:ln>
                          <a:solidFill>
                            <a:schemeClr val="tx1"/>
                          </a:solidFill>
                          <a:effectLst/>
                          <a:latin typeface="Calibri" pitchFamily="34" charset="0"/>
                        </a:rPr>
                        <a:t> (</a:t>
                      </a:r>
                      <a:r>
                        <a:rPr kumimoji="1" lang="en-US" sz="2000" b="0" i="0" u="none" strike="noStrike" cap="none" normalizeH="0" baseline="0" dirty="0" err="1" smtClean="0">
                          <a:ln>
                            <a:noFill/>
                          </a:ln>
                          <a:solidFill>
                            <a:schemeClr val="tx1"/>
                          </a:solidFill>
                          <a:effectLst/>
                          <a:latin typeface="Calibri" pitchFamily="34" charset="0"/>
                        </a:rPr>
                        <a:t>kan</a:t>
                      </a:r>
                      <a:r>
                        <a:rPr kumimoji="1" lang="en-US" sz="2000" b="0" i="0" u="none" strike="noStrike" cap="none" normalizeH="0" baseline="0" dirty="0" smtClean="0">
                          <a:ln>
                            <a:noFill/>
                          </a:ln>
                          <a:solidFill>
                            <a:schemeClr val="tx1"/>
                          </a:solidFill>
                          <a:effectLst/>
                          <a:latin typeface="Calibri" pitchFamily="34" charset="0"/>
                        </a:rPr>
                        <a:t> </a:t>
                      </a:r>
                      <a:r>
                        <a:rPr kumimoji="1" lang="en-US" sz="2000" b="0" i="0" u="none" strike="noStrike" cap="none" normalizeH="0" baseline="0" dirty="0" err="1" smtClean="0">
                          <a:ln>
                            <a:noFill/>
                          </a:ln>
                          <a:solidFill>
                            <a:schemeClr val="tx1"/>
                          </a:solidFill>
                          <a:effectLst/>
                          <a:latin typeface="Calibri" pitchFamily="34" charset="0"/>
                        </a:rPr>
                        <a:t>verborgen</a:t>
                      </a:r>
                      <a:r>
                        <a:rPr kumimoji="1" lang="en-US" sz="2000" b="0" i="0" u="none" strike="noStrike" cap="none" normalizeH="0" baseline="0" dirty="0" smtClean="0">
                          <a:ln>
                            <a:noFill/>
                          </a:ln>
                          <a:solidFill>
                            <a:schemeClr val="tx1"/>
                          </a:solidFill>
                          <a:effectLst/>
                          <a:latin typeface="Calibri" pitchFamily="34" charset="0"/>
                        </a:rPr>
                        <a:t> </a:t>
                      </a:r>
                      <a:r>
                        <a:rPr kumimoji="1" lang="en-US" sz="2000" b="0" i="0" u="none" strike="noStrike" cap="none" normalizeH="0" baseline="0" dirty="0" err="1" smtClean="0">
                          <a:ln>
                            <a:noFill/>
                          </a:ln>
                          <a:solidFill>
                            <a:schemeClr val="tx1"/>
                          </a:solidFill>
                          <a:effectLst/>
                          <a:latin typeface="Calibri" pitchFamily="34" charset="0"/>
                        </a:rPr>
                        <a:t>zijn</a:t>
                      </a:r>
                      <a:r>
                        <a:rPr kumimoji="1" lang="en-US" sz="2000" b="0" i="0" u="none" strike="noStrike" cap="none" normalizeH="0" baseline="0" dirty="0" smtClean="0">
                          <a:ln>
                            <a:noFill/>
                          </a:ln>
                          <a:solidFill>
                            <a:schemeClr val="tx1"/>
                          </a:solidFill>
                          <a:effectLst/>
                          <a:latin typeface="Calibri" pitchFamily="34" charset="0"/>
                        </a:rPr>
                        <a:t>)</a:t>
                      </a:r>
                      <a:endParaRPr kumimoji="1" lang="nl-NL" sz="2000" b="0" i="0" u="none" strike="noStrike" cap="none" normalizeH="0" baseline="0" dirty="0" smtClean="0">
                        <a:ln>
                          <a:noFill/>
                        </a:ln>
                        <a:solidFill>
                          <a:schemeClr val="tx1"/>
                        </a:solidFill>
                        <a:effectLst/>
                        <a:latin typeface="Calibri" pitchFamily="34" charset="0"/>
                      </a:endParaRPr>
                    </a:p>
                  </a:txBody>
                  <a:tcPr marL="91788" marR="91788" marT="46801" marB="46801"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sz="2000" b="0" i="0" u="none" strike="noStrike" cap="none" normalizeH="0" baseline="0" dirty="0" err="1" smtClean="0">
                          <a:ln>
                            <a:noFill/>
                          </a:ln>
                          <a:solidFill>
                            <a:schemeClr val="tx1"/>
                          </a:solidFill>
                          <a:effectLst/>
                          <a:latin typeface="Calibri" pitchFamily="34" charset="0"/>
                        </a:rPr>
                        <a:t>Bestaat</a:t>
                      </a:r>
                      <a:r>
                        <a:rPr kumimoji="1" lang="en-US" sz="2000" b="0" i="0" u="none" strike="noStrike" cap="none" normalizeH="0" baseline="0" dirty="0" smtClean="0">
                          <a:ln>
                            <a:noFill/>
                          </a:ln>
                          <a:solidFill>
                            <a:schemeClr val="tx1"/>
                          </a:solidFill>
                          <a:effectLst/>
                          <a:latin typeface="Calibri" pitchFamily="34" charset="0"/>
                        </a:rPr>
                        <a:t> </a:t>
                      </a:r>
                      <a:r>
                        <a:rPr kumimoji="1" lang="en-US" sz="2000" b="0" i="0" u="none" strike="noStrike" cap="none" normalizeH="0" baseline="0" dirty="0" err="1" smtClean="0">
                          <a:ln>
                            <a:noFill/>
                          </a:ln>
                          <a:solidFill>
                            <a:schemeClr val="tx1"/>
                          </a:solidFill>
                          <a:effectLst/>
                          <a:latin typeface="Calibri" pitchFamily="34" charset="0"/>
                        </a:rPr>
                        <a:t>alleen</a:t>
                      </a:r>
                      <a:r>
                        <a:rPr kumimoji="1" lang="en-US" sz="2000" b="0" i="0" u="none" strike="noStrike" cap="none" normalizeH="0" baseline="0" dirty="0" smtClean="0">
                          <a:ln>
                            <a:noFill/>
                          </a:ln>
                          <a:solidFill>
                            <a:schemeClr val="tx1"/>
                          </a:solidFill>
                          <a:effectLst/>
                          <a:latin typeface="Calibri" pitchFamily="34" charset="0"/>
                        </a:rPr>
                        <a:t> </a:t>
                      </a:r>
                      <a:r>
                        <a:rPr kumimoji="1" lang="en-US" sz="2000" b="0" i="0" u="none" strike="noStrike" cap="none" normalizeH="0" baseline="0" dirty="0" err="1" smtClean="0">
                          <a:ln>
                            <a:noFill/>
                          </a:ln>
                          <a:solidFill>
                            <a:schemeClr val="tx1"/>
                          </a:solidFill>
                          <a:effectLst/>
                          <a:latin typeface="Calibri" pitchFamily="34" charset="0"/>
                        </a:rPr>
                        <a:t>als</a:t>
                      </a:r>
                      <a:r>
                        <a:rPr kumimoji="1" lang="en-US" sz="2000" b="0" i="0" u="none" strike="noStrike" cap="none" normalizeH="0" baseline="0" dirty="0" smtClean="0">
                          <a:ln>
                            <a:noFill/>
                          </a:ln>
                          <a:solidFill>
                            <a:schemeClr val="tx1"/>
                          </a:solidFill>
                          <a:effectLst/>
                          <a:latin typeface="Calibri" pitchFamily="34" charset="0"/>
                        </a:rPr>
                        <a:t> het </a:t>
                      </a:r>
                      <a:r>
                        <a:rPr kumimoji="1" lang="en-US" sz="2000" b="0" i="0" u="none" strike="noStrike" cap="none" normalizeH="0" baseline="0" dirty="0" err="1" smtClean="0">
                          <a:ln>
                            <a:noFill/>
                          </a:ln>
                          <a:solidFill>
                            <a:schemeClr val="tx1"/>
                          </a:solidFill>
                          <a:effectLst/>
                          <a:latin typeface="Calibri" pitchFamily="34" charset="0"/>
                        </a:rPr>
                        <a:t>programma</a:t>
                      </a:r>
                      <a:r>
                        <a:rPr kumimoji="1" lang="en-US" sz="2000" b="0" i="0" u="none" strike="noStrike" cap="none" normalizeH="0" baseline="0" dirty="0" smtClean="0">
                          <a:ln>
                            <a:noFill/>
                          </a:ln>
                          <a:solidFill>
                            <a:schemeClr val="tx1"/>
                          </a:solidFill>
                          <a:effectLst/>
                          <a:latin typeface="Calibri" pitchFamily="34" charset="0"/>
                        </a:rPr>
                        <a:t> </a:t>
                      </a:r>
                      <a:r>
                        <a:rPr kumimoji="1" lang="en-US" sz="2000" b="0" i="0" u="none" strike="noStrike" cap="none" normalizeH="0" baseline="0" dirty="0" err="1" smtClean="0">
                          <a:ln>
                            <a:noFill/>
                          </a:ln>
                          <a:solidFill>
                            <a:schemeClr val="tx1"/>
                          </a:solidFill>
                          <a:effectLst/>
                          <a:latin typeface="Calibri" pitchFamily="34" charset="0"/>
                        </a:rPr>
                        <a:t>wordt</a:t>
                      </a:r>
                      <a:r>
                        <a:rPr kumimoji="1" lang="en-US" sz="2000" b="0" i="0" u="none" strike="noStrike" cap="none" normalizeH="0" baseline="0" dirty="0" smtClean="0">
                          <a:ln>
                            <a:noFill/>
                          </a:ln>
                          <a:solidFill>
                            <a:schemeClr val="tx1"/>
                          </a:solidFill>
                          <a:effectLst/>
                          <a:latin typeface="Calibri" pitchFamily="34" charset="0"/>
                        </a:rPr>
                        <a:t> </a:t>
                      </a:r>
                      <a:r>
                        <a:rPr kumimoji="1" lang="en-US" sz="2000" b="0" i="0" u="none" strike="noStrike" cap="none" normalizeH="0" baseline="0" dirty="0" err="1" smtClean="0">
                          <a:ln>
                            <a:noFill/>
                          </a:ln>
                          <a:solidFill>
                            <a:schemeClr val="tx1"/>
                          </a:solidFill>
                          <a:effectLst/>
                          <a:latin typeface="Calibri" pitchFamily="34" charset="0"/>
                        </a:rPr>
                        <a:t>uitgevoerd</a:t>
                      </a:r>
                      <a:endParaRPr kumimoji="1" lang="nl-NL" sz="2000" b="0" i="0" u="none" strike="noStrike" cap="none" normalizeH="0" baseline="0" dirty="0" smtClean="0">
                        <a:ln>
                          <a:noFill/>
                        </a:ln>
                        <a:solidFill>
                          <a:schemeClr val="tx1"/>
                        </a:solidFill>
                        <a:effectLst/>
                        <a:latin typeface="Calibri" pitchFamily="34" charset="0"/>
                      </a:endParaRPr>
                    </a:p>
                  </a:txBody>
                  <a:tcPr marL="91788" marR="91788" marT="46801" marB="46801"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r>
              <a:tr h="703222">
                <a:tc>
                  <a:txBody>
                    <a:body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sz="2000" b="1" i="0" u="none" strike="noStrike" cap="none" normalizeH="0" baseline="0" dirty="0" err="1" smtClean="0">
                          <a:ln>
                            <a:noFill/>
                          </a:ln>
                          <a:solidFill>
                            <a:schemeClr val="bg1"/>
                          </a:solidFill>
                          <a:effectLst/>
                          <a:latin typeface="Calibri" pitchFamily="34" charset="0"/>
                        </a:rPr>
                        <a:t>Lokaal</a:t>
                      </a:r>
                      <a:endParaRPr kumimoji="1" lang="nl-NL" sz="2000" b="1" i="0" u="none" strike="noStrike" cap="none" normalizeH="0" baseline="0" dirty="0" smtClean="0">
                        <a:ln>
                          <a:noFill/>
                        </a:ln>
                        <a:solidFill>
                          <a:schemeClr val="bg1"/>
                        </a:solidFill>
                        <a:effectLst/>
                        <a:latin typeface="Calibri" pitchFamily="34" charset="0"/>
                      </a:endParaRPr>
                    </a:p>
                  </a:txBody>
                  <a:tcPr marL="91788" marR="91788" marT="46801" marB="46801"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rgbClr val="0000FF"/>
                    </a:solid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sz="2000" b="0" i="0" u="none" strike="noStrike" cap="none" normalizeH="0" baseline="0" dirty="0" err="1" smtClean="0">
                          <a:ln>
                            <a:noFill/>
                          </a:ln>
                          <a:solidFill>
                            <a:schemeClr val="tx1"/>
                          </a:solidFill>
                          <a:effectLst/>
                          <a:latin typeface="Calibri" pitchFamily="34" charset="0"/>
                        </a:rPr>
                        <a:t>Functie</a:t>
                      </a:r>
                      <a:endParaRPr kumimoji="1" lang="nl-NL" sz="2000" b="0" i="0" u="none" strike="noStrike" cap="none" normalizeH="0" baseline="0" dirty="0" smtClean="0">
                        <a:ln>
                          <a:noFill/>
                        </a:ln>
                        <a:solidFill>
                          <a:schemeClr val="tx1"/>
                        </a:solidFill>
                        <a:effectLst/>
                        <a:latin typeface="Calibri" pitchFamily="34" charset="0"/>
                      </a:endParaRPr>
                    </a:p>
                  </a:txBody>
                  <a:tcPr marL="91788" marR="91788" marT="46801" marB="46801"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sz="2000" b="0" i="0" u="none" strike="noStrike" cap="none" normalizeH="0" baseline="0" dirty="0" err="1" smtClean="0">
                          <a:ln>
                            <a:noFill/>
                          </a:ln>
                          <a:solidFill>
                            <a:schemeClr val="tx1"/>
                          </a:solidFill>
                          <a:effectLst/>
                          <a:latin typeface="Calibri" pitchFamily="34" charset="0"/>
                        </a:rPr>
                        <a:t>Bestaat</a:t>
                      </a:r>
                      <a:r>
                        <a:rPr kumimoji="1" lang="en-US" sz="2000" b="0" i="0" u="none" strike="noStrike" cap="none" normalizeH="0" baseline="0" dirty="0" smtClean="0">
                          <a:ln>
                            <a:noFill/>
                          </a:ln>
                          <a:solidFill>
                            <a:schemeClr val="tx1"/>
                          </a:solidFill>
                          <a:effectLst/>
                          <a:latin typeface="Calibri" pitchFamily="34" charset="0"/>
                        </a:rPr>
                        <a:t> </a:t>
                      </a:r>
                      <a:r>
                        <a:rPr kumimoji="1" lang="en-US" sz="2000" b="0" i="0" u="none" strike="noStrike" cap="none" normalizeH="0" baseline="0" dirty="0" err="1" smtClean="0">
                          <a:ln>
                            <a:noFill/>
                          </a:ln>
                          <a:solidFill>
                            <a:schemeClr val="tx1"/>
                          </a:solidFill>
                          <a:effectLst/>
                          <a:latin typeface="Calibri" pitchFamily="34" charset="0"/>
                        </a:rPr>
                        <a:t>alleen</a:t>
                      </a:r>
                      <a:r>
                        <a:rPr kumimoji="1" lang="en-US" sz="2000" b="0" i="0" u="none" strike="noStrike" cap="none" normalizeH="0" baseline="0" dirty="0" smtClean="0">
                          <a:ln>
                            <a:noFill/>
                          </a:ln>
                          <a:solidFill>
                            <a:schemeClr val="tx1"/>
                          </a:solidFill>
                          <a:effectLst/>
                          <a:latin typeface="Calibri" pitchFamily="34" charset="0"/>
                        </a:rPr>
                        <a:t> </a:t>
                      </a:r>
                      <a:r>
                        <a:rPr kumimoji="1" lang="en-US" sz="2000" b="0" i="0" u="none" strike="noStrike" cap="none" normalizeH="0" baseline="0" dirty="0" err="1" smtClean="0">
                          <a:ln>
                            <a:noFill/>
                          </a:ln>
                          <a:solidFill>
                            <a:schemeClr val="tx1"/>
                          </a:solidFill>
                          <a:effectLst/>
                          <a:latin typeface="Calibri" pitchFamily="34" charset="0"/>
                        </a:rPr>
                        <a:t>als</a:t>
                      </a:r>
                      <a:r>
                        <a:rPr kumimoji="1" lang="en-US" sz="2000" b="0" i="0" u="none" strike="noStrike" cap="none" normalizeH="0" baseline="0" dirty="0" smtClean="0">
                          <a:ln>
                            <a:noFill/>
                          </a:ln>
                          <a:solidFill>
                            <a:schemeClr val="tx1"/>
                          </a:solidFill>
                          <a:effectLst/>
                          <a:latin typeface="Calibri" pitchFamily="34" charset="0"/>
                        </a:rPr>
                        <a:t> de </a:t>
                      </a:r>
                      <a:r>
                        <a:rPr kumimoji="1" lang="en-US" sz="2000" b="0" i="0" u="none" strike="noStrike" cap="none" normalizeH="0" baseline="0" dirty="0" err="1" smtClean="0">
                          <a:ln>
                            <a:noFill/>
                          </a:ln>
                          <a:solidFill>
                            <a:schemeClr val="tx1"/>
                          </a:solidFill>
                          <a:effectLst/>
                          <a:latin typeface="Calibri" pitchFamily="34" charset="0"/>
                        </a:rPr>
                        <a:t>functie</a:t>
                      </a:r>
                      <a:r>
                        <a:rPr kumimoji="1" lang="en-US" sz="2000" b="0" i="0" u="none" strike="noStrike" cap="none" normalizeH="0" baseline="0" dirty="0" smtClean="0">
                          <a:ln>
                            <a:noFill/>
                          </a:ln>
                          <a:solidFill>
                            <a:schemeClr val="tx1"/>
                          </a:solidFill>
                          <a:effectLst/>
                          <a:latin typeface="Calibri" pitchFamily="34" charset="0"/>
                        </a:rPr>
                        <a:t> </a:t>
                      </a:r>
                      <a:r>
                        <a:rPr kumimoji="1" lang="en-US" sz="2000" b="0" i="0" u="none" strike="noStrike" cap="none" normalizeH="0" baseline="0" dirty="0" err="1" smtClean="0">
                          <a:ln>
                            <a:noFill/>
                          </a:ln>
                          <a:solidFill>
                            <a:schemeClr val="tx1"/>
                          </a:solidFill>
                          <a:effectLst/>
                          <a:latin typeface="Calibri" pitchFamily="34" charset="0"/>
                        </a:rPr>
                        <a:t>wordt</a:t>
                      </a:r>
                      <a:r>
                        <a:rPr kumimoji="1" lang="en-US" sz="2000" b="0" i="0" u="none" strike="noStrike" cap="none" normalizeH="0" baseline="0" dirty="0" smtClean="0">
                          <a:ln>
                            <a:noFill/>
                          </a:ln>
                          <a:solidFill>
                            <a:schemeClr val="tx1"/>
                          </a:solidFill>
                          <a:effectLst/>
                          <a:latin typeface="Calibri" pitchFamily="34" charset="0"/>
                        </a:rPr>
                        <a:t> </a:t>
                      </a:r>
                      <a:r>
                        <a:rPr kumimoji="1" lang="en-US" sz="2000" b="0" i="0" u="none" strike="noStrike" cap="none" normalizeH="0" baseline="0" dirty="0" err="1" smtClean="0">
                          <a:ln>
                            <a:noFill/>
                          </a:ln>
                          <a:solidFill>
                            <a:schemeClr val="tx1"/>
                          </a:solidFill>
                          <a:effectLst/>
                          <a:latin typeface="Calibri" pitchFamily="34" charset="0"/>
                        </a:rPr>
                        <a:t>uitgevoerd</a:t>
                      </a:r>
                      <a:endParaRPr kumimoji="1" lang="nl-NL" sz="2000" b="0" i="0" u="none" strike="noStrike" cap="none" normalizeH="0" baseline="0" dirty="0" smtClean="0">
                        <a:ln>
                          <a:noFill/>
                        </a:ln>
                        <a:solidFill>
                          <a:schemeClr val="tx1"/>
                        </a:solidFill>
                        <a:effectLst/>
                        <a:latin typeface="Calibri" pitchFamily="34" charset="0"/>
                      </a:endParaRPr>
                    </a:p>
                  </a:txBody>
                  <a:tcPr marL="91788" marR="91788" marT="46801" marB="46801"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70660" name="Rectangle 3"/>
          <p:cNvSpPr>
            <a:spLocks noGrp="1" noChangeArrowheads="1"/>
          </p:cNvSpPr>
          <p:nvPr>
            <p:ph type="body" sz="half" idx="4294967295"/>
          </p:nvPr>
        </p:nvSpPr>
        <p:spPr>
          <a:xfrm>
            <a:off x="471267" y="1196752"/>
            <a:ext cx="8389938" cy="2447925"/>
          </a:xfrm>
        </p:spPr>
        <p:txBody>
          <a:bodyPr>
            <a:normAutofit fontScale="92500"/>
          </a:bodyPr>
          <a:lstStyle/>
          <a:p>
            <a:r>
              <a:rPr lang="en-US" dirty="0" err="1" smtClean="0"/>
              <a:t>Elke</a:t>
            </a:r>
            <a:r>
              <a:rPr lang="en-US" dirty="0" smtClean="0"/>
              <a:t> </a:t>
            </a:r>
            <a:r>
              <a:rPr lang="en-US" dirty="0" err="1" smtClean="0"/>
              <a:t>variabele</a:t>
            </a:r>
            <a:r>
              <a:rPr lang="en-US" dirty="0" smtClean="0"/>
              <a:t> </a:t>
            </a:r>
            <a:r>
              <a:rPr lang="en-US" dirty="0" err="1" smtClean="0"/>
              <a:t>heeft</a:t>
            </a:r>
            <a:r>
              <a:rPr lang="en-US" dirty="0" smtClean="0"/>
              <a:t> </a:t>
            </a:r>
            <a:r>
              <a:rPr lang="en-US" dirty="0" err="1" smtClean="0"/>
              <a:t>een</a:t>
            </a:r>
            <a:r>
              <a:rPr lang="en-US" dirty="0" smtClean="0"/>
              <a:t>:</a:t>
            </a:r>
          </a:p>
          <a:p>
            <a:pPr lvl="1"/>
            <a:r>
              <a:rPr lang="en-US" dirty="0" smtClean="0">
                <a:solidFill>
                  <a:schemeClr val="accent2"/>
                </a:solidFill>
              </a:rPr>
              <a:t>Scope </a:t>
            </a:r>
            <a:r>
              <a:rPr lang="en-US" dirty="0" smtClean="0"/>
              <a:t>(</a:t>
            </a:r>
            <a:r>
              <a:rPr lang="en-US" dirty="0" err="1" smtClean="0"/>
              <a:t>bereik</a:t>
            </a:r>
            <a:r>
              <a:rPr lang="en-US" dirty="0" smtClean="0"/>
              <a:t>) </a:t>
            </a:r>
            <a:r>
              <a:rPr lang="en-US" dirty="0" smtClean="0">
                <a:sym typeface="Wingdings" pitchFamily="2" charset="2"/>
              </a:rPr>
              <a:t> </a:t>
            </a:r>
            <a:r>
              <a:rPr lang="en-US" dirty="0" err="1" smtClean="0">
                <a:solidFill>
                  <a:schemeClr val="hlink"/>
                </a:solidFill>
                <a:sym typeface="Wingdings" pitchFamily="2" charset="2"/>
              </a:rPr>
              <a:t>waar</a:t>
            </a:r>
            <a:r>
              <a:rPr lang="en-US" dirty="0" smtClean="0">
                <a:sym typeface="Wingdings" pitchFamily="2" charset="2"/>
              </a:rPr>
              <a:t> kun je de </a:t>
            </a:r>
            <a:r>
              <a:rPr lang="en-US" dirty="0" err="1" smtClean="0">
                <a:sym typeface="Wingdings" pitchFamily="2" charset="2"/>
              </a:rPr>
              <a:t>variabele</a:t>
            </a:r>
            <a:r>
              <a:rPr lang="en-US" dirty="0" smtClean="0">
                <a:sym typeface="Wingdings" pitchFamily="2" charset="2"/>
              </a:rPr>
              <a:t> </a:t>
            </a:r>
            <a:r>
              <a:rPr lang="en-US" dirty="0" err="1" smtClean="0">
                <a:sym typeface="Wingdings" pitchFamily="2" charset="2"/>
              </a:rPr>
              <a:t>gebruiken</a:t>
            </a:r>
            <a:r>
              <a:rPr lang="en-US" dirty="0" smtClean="0">
                <a:sym typeface="Wingdings" pitchFamily="2" charset="2"/>
              </a:rPr>
              <a:t> (</a:t>
            </a:r>
            <a:r>
              <a:rPr lang="en-US" dirty="0" err="1" smtClean="0">
                <a:sym typeface="Wingdings" pitchFamily="2" charset="2"/>
              </a:rPr>
              <a:t>tijdens</a:t>
            </a:r>
            <a:r>
              <a:rPr lang="en-US" dirty="0" smtClean="0">
                <a:sym typeface="Wingdings" pitchFamily="2" charset="2"/>
              </a:rPr>
              <a:t> het </a:t>
            </a:r>
            <a:r>
              <a:rPr lang="en-US" dirty="0" err="1" smtClean="0">
                <a:solidFill>
                  <a:schemeClr val="hlink"/>
                </a:solidFill>
                <a:sym typeface="Wingdings" pitchFamily="2" charset="2"/>
              </a:rPr>
              <a:t>coderen</a:t>
            </a:r>
            <a:r>
              <a:rPr lang="en-US" dirty="0" smtClean="0">
                <a:sym typeface="Wingdings" pitchFamily="2" charset="2"/>
              </a:rPr>
              <a:t> van het </a:t>
            </a:r>
            <a:r>
              <a:rPr lang="en-US" dirty="0" err="1" smtClean="0">
                <a:sym typeface="Wingdings" pitchFamily="2" charset="2"/>
              </a:rPr>
              <a:t>programma</a:t>
            </a:r>
            <a:r>
              <a:rPr lang="en-US" dirty="0" smtClean="0">
                <a:sym typeface="Wingdings" pitchFamily="2" charset="2"/>
              </a:rPr>
              <a:t>)</a:t>
            </a:r>
            <a:endParaRPr lang="en-US" dirty="0" smtClean="0"/>
          </a:p>
          <a:p>
            <a:pPr lvl="1"/>
            <a:r>
              <a:rPr lang="en-US" dirty="0" smtClean="0">
                <a:solidFill>
                  <a:schemeClr val="accent2"/>
                </a:solidFill>
              </a:rPr>
              <a:t>Lifetime </a:t>
            </a:r>
            <a:r>
              <a:rPr lang="en-US" dirty="0" smtClean="0"/>
              <a:t>(</a:t>
            </a:r>
            <a:r>
              <a:rPr lang="en-US" dirty="0" err="1" smtClean="0"/>
              <a:t>levensduur</a:t>
            </a:r>
            <a:r>
              <a:rPr lang="en-US" dirty="0" smtClean="0"/>
              <a:t>) </a:t>
            </a:r>
            <a:r>
              <a:rPr lang="en-US" dirty="0" smtClean="0">
                <a:sym typeface="Wingdings" pitchFamily="2" charset="2"/>
              </a:rPr>
              <a:t> </a:t>
            </a:r>
            <a:r>
              <a:rPr lang="en-US" dirty="0" err="1" smtClean="0">
                <a:solidFill>
                  <a:schemeClr val="hlink"/>
                </a:solidFill>
                <a:sym typeface="Wingdings" pitchFamily="2" charset="2"/>
              </a:rPr>
              <a:t>wanneer</a:t>
            </a:r>
            <a:r>
              <a:rPr lang="en-US" dirty="0" smtClean="0">
                <a:sym typeface="Wingdings" pitchFamily="2" charset="2"/>
              </a:rPr>
              <a:t> </a:t>
            </a:r>
            <a:r>
              <a:rPr lang="en-US" dirty="0" err="1" smtClean="0">
                <a:sym typeface="Wingdings" pitchFamily="2" charset="2"/>
              </a:rPr>
              <a:t>bestaat</a:t>
            </a:r>
            <a:r>
              <a:rPr lang="en-US" dirty="0" smtClean="0">
                <a:sym typeface="Wingdings" pitchFamily="2" charset="2"/>
              </a:rPr>
              <a:t> de </a:t>
            </a:r>
            <a:r>
              <a:rPr lang="en-US" dirty="0" err="1" smtClean="0">
                <a:sym typeface="Wingdings" pitchFamily="2" charset="2"/>
              </a:rPr>
              <a:t>variabele</a:t>
            </a:r>
            <a:r>
              <a:rPr lang="en-US" dirty="0" smtClean="0">
                <a:sym typeface="Wingdings" pitchFamily="2" charset="2"/>
              </a:rPr>
              <a:t> (</a:t>
            </a:r>
            <a:r>
              <a:rPr lang="en-US" dirty="0" err="1" smtClean="0">
                <a:sym typeface="Wingdings" pitchFamily="2" charset="2"/>
              </a:rPr>
              <a:t>tijdens</a:t>
            </a:r>
            <a:r>
              <a:rPr lang="en-US" dirty="0" smtClean="0">
                <a:sym typeface="Wingdings" pitchFamily="2" charset="2"/>
              </a:rPr>
              <a:t> het </a:t>
            </a:r>
            <a:r>
              <a:rPr lang="en-US" dirty="0" err="1" smtClean="0">
                <a:solidFill>
                  <a:schemeClr val="hlink"/>
                </a:solidFill>
                <a:sym typeface="Wingdings" pitchFamily="2" charset="2"/>
              </a:rPr>
              <a:t>uitvoeren</a:t>
            </a:r>
            <a:r>
              <a:rPr lang="en-US" dirty="0" smtClean="0">
                <a:sym typeface="Wingdings" pitchFamily="2" charset="2"/>
              </a:rPr>
              <a:t> van het </a:t>
            </a:r>
            <a:r>
              <a:rPr lang="en-US" dirty="0" err="1" smtClean="0">
                <a:sym typeface="Wingdings" pitchFamily="2" charset="2"/>
              </a:rPr>
              <a:t>programma</a:t>
            </a:r>
            <a:r>
              <a:rPr lang="en-US" dirty="0" smtClean="0">
                <a:sym typeface="Wingdings" pitchFamily="2" charset="2"/>
              </a:rPr>
              <a:t>)</a:t>
            </a:r>
            <a:endParaRPr lang="nl-NL" dirty="0" smtClean="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171</a:t>
            </a:fld>
            <a:endParaRPr lang="en-US" dirty="0"/>
          </a:p>
        </p:txBody>
      </p:sp>
    </p:spTree>
    <p:extLst>
      <p:ext uri="{BB962C8B-B14F-4D97-AF65-F5344CB8AC3E}">
        <p14:creationId xmlns:p14="http://schemas.microsoft.com/office/powerpoint/2010/main" val="408871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6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6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99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uiExpand="1"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62" name="Line 2"/>
          <p:cNvSpPr>
            <a:spLocks noChangeShapeType="1"/>
          </p:cNvSpPr>
          <p:nvPr/>
        </p:nvSpPr>
        <p:spPr bwMode="auto">
          <a:xfrm>
            <a:off x="1835696" y="3861048"/>
            <a:ext cx="144011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p>
            <a:endParaRPr lang="nl-NL" dirty="0">
              <a:latin typeface="Calibri" pitchFamily="34" charset="0"/>
            </a:endParaRPr>
          </a:p>
        </p:txBody>
      </p:sp>
      <p:sp>
        <p:nvSpPr>
          <p:cNvPr id="71684" name="Rectangle 3"/>
          <p:cNvSpPr>
            <a:spLocks noGrp="1" noChangeArrowheads="1"/>
          </p:cNvSpPr>
          <p:nvPr>
            <p:ph type="title"/>
          </p:nvPr>
        </p:nvSpPr>
        <p:spPr/>
        <p:txBody>
          <a:bodyPr/>
          <a:lstStyle/>
          <a:p>
            <a:r>
              <a:rPr lang="en-US" smtClean="0"/>
              <a:t>Scope</a:t>
            </a:r>
            <a:endParaRPr lang="nl-NL" smtClean="0"/>
          </a:p>
        </p:txBody>
      </p:sp>
      <p:sp>
        <p:nvSpPr>
          <p:cNvPr id="1320965" name="Rectangle 5"/>
          <p:cNvSpPr>
            <a:spLocks noChangeArrowheads="1"/>
          </p:cNvSpPr>
          <p:nvPr/>
        </p:nvSpPr>
        <p:spPr bwMode="auto">
          <a:xfrm>
            <a:off x="5292725" y="3140968"/>
            <a:ext cx="792163" cy="2432597"/>
          </a:xfrm>
          <a:prstGeom prst="rect">
            <a:avLst/>
          </a:prstGeom>
          <a:solidFill>
            <a:srgbClr val="0099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noAutofit/>
          </a:bodyPr>
          <a:lstStyle/>
          <a:p>
            <a:endParaRPr lang="nl-NL" dirty="0">
              <a:latin typeface="Calibri" pitchFamily="34" charset="0"/>
            </a:endParaRPr>
          </a:p>
        </p:txBody>
      </p:sp>
      <p:sp>
        <p:nvSpPr>
          <p:cNvPr id="1320966" name="Rectangle 6"/>
          <p:cNvSpPr>
            <a:spLocks noChangeArrowheads="1"/>
          </p:cNvSpPr>
          <p:nvPr/>
        </p:nvSpPr>
        <p:spPr bwMode="auto">
          <a:xfrm>
            <a:off x="5292725" y="2204864"/>
            <a:ext cx="792163" cy="936104"/>
          </a:xfrm>
          <a:prstGeom prst="rect">
            <a:avLst/>
          </a:prstGeom>
          <a:solidFill>
            <a:schemeClr val="tx2"/>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noAutofit/>
          </a:bodyPr>
          <a:lstStyle/>
          <a:p>
            <a:endParaRPr lang="nl-NL" dirty="0">
              <a:latin typeface="Calibri" pitchFamily="34" charset="0"/>
            </a:endParaRPr>
          </a:p>
        </p:txBody>
      </p:sp>
      <p:sp>
        <p:nvSpPr>
          <p:cNvPr id="1320967" name="Rectangle 7"/>
          <p:cNvSpPr>
            <a:spLocks noChangeArrowheads="1"/>
          </p:cNvSpPr>
          <p:nvPr/>
        </p:nvSpPr>
        <p:spPr bwMode="auto">
          <a:xfrm>
            <a:off x="4284663" y="2204864"/>
            <a:ext cx="792162" cy="936104"/>
          </a:xfrm>
          <a:prstGeom prst="rect">
            <a:avLst/>
          </a:prstGeom>
          <a:solidFill>
            <a:srgbClr val="0099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noAutofit/>
          </a:bodyPr>
          <a:lstStyle/>
          <a:p>
            <a:endParaRPr lang="nl-NL" dirty="0">
              <a:latin typeface="Calibri" pitchFamily="34" charset="0"/>
            </a:endParaRPr>
          </a:p>
        </p:txBody>
      </p:sp>
      <p:sp>
        <p:nvSpPr>
          <p:cNvPr id="1320968" name="Rectangle 8"/>
          <p:cNvSpPr>
            <a:spLocks noChangeArrowheads="1"/>
          </p:cNvSpPr>
          <p:nvPr/>
        </p:nvSpPr>
        <p:spPr bwMode="auto">
          <a:xfrm>
            <a:off x="3276600" y="3717033"/>
            <a:ext cx="792163" cy="1856532"/>
          </a:xfrm>
          <a:prstGeom prst="rect">
            <a:avLst/>
          </a:prstGeom>
          <a:solidFill>
            <a:srgbClr val="0099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noAutofit/>
          </a:bodyPr>
          <a:lstStyle/>
          <a:p>
            <a:endParaRPr lang="nl-NL" dirty="0">
              <a:latin typeface="Calibri" pitchFamily="34" charset="0"/>
            </a:endParaRPr>
          </a:p>
        </p:txBody>
      </p:sp>
      <p:sp>
        <p:nvSpPr>
          <p:cNvPr id="1320969" name="Rectangle 9"/>
          <p:cNvSpPr>
            <a:spLocks noChangeArrowheads="1"/>
          </p:cNvSpPr>
          <p:nvPr/>
        </p:nvSpPr>
        <p:spPr bwMode="auto">
          <a:xfrm>
            <a:off x="4284663" y="3140968"/>
            <a:ext cx="792162" cy="2432597"/>
          </a:xfrm>
          <a:prstGeom prst="rect">
            <a:avLst/>
          </a:prstGeom>
          <a:solidFill>
            <a:schemeClr val="tx2"/>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noAutofit/>
          </a:bodyPr>
          <a:lstStyle/>
          <a:p>
            <a:endParaRPr lang="nl-NL" dirty="0">
              <a:latin typeface="Calibri" pitchFamily="34" charset="0"/>
            </a:endParaRPr>
          </a:p>
        </p:txBody>
      </p:sp>
      <p:sp>
        <p:nvSpPr>
          <p:cNvPr id="1320970" name="Rectangle 10"/>
          <p:cNvSpPr>
            <a:spLocks noChangeArrowheads="1"/>
          </p:cNvSpPr>
          <p:nvPr/>
        </p:nvSpPr>
        <p:spPr bwMode="auto">
          <a:xfrm>
            <a:off x="3276600" y="1228220"/>
            <a:ext cx="792163" cy="2488812"/>
          </a:xfrm>
          <a:prstGeom prst="rect">
            <a:avLst/>
          </a:prstGeom>
          <a:solidFill>
            <a:schemeClr val="tx2"/>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noAutofit/>
          </a:bodyPr>
          <a:lstStyle/>
          <a:p>
            <a:endParaRPr lang="nl-NL" dirty="0">
              <a:latin typeface="Calibri" pitchFamily="34" charset="0"/>
            </a:endParaRPr>
          </a:p>
        </p:txBody>
      </p:sp>
      <p:sp>
        <p:nvSpPr>
          <p:cNvPr id="1320971" name="Rectangle 11"/>
          <p:cNvSpPr>
            <a:spLocks noChangeArrowheads="1"/>
          </p:cNvSpPr>
          <p:nvPr/>
        </p:nvSpPr>
        <p:spPr bwMode="auto">
          <a:xfrm>
            <a:off x="4284663" y="1228220"/>
            <a:ext cx="792162" cy="976644"/>
          </a:xfrm>
          <a:prstGeom prst="rect">
            <a:avLst/>
          </a:prstGeom>
          <a:solidFill>
            <a:schemeClr val="tx2"/>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noAutofit/>
          </a:bodyPr>
          <a:lstStyle/>
          <a:p>
            <a:endParaRPr lang="nl-NL" dirty="0">
              <a:latin typeface="Calibri" pitchFamily="34" charset="0"/>
            </a:endParaRPr>
          </a:p>
        </p:txBody>
      </p:sp>
      <p:sp>
        <p:nvSpPr>
          <p:cNvPr id="1320972" name="Line 12"/>
          <p:cNvSpPr>
            <a:spLocks noChangeShapeType="1"/>
          </p:cNvSpPr>
          <p:nvPr/>
        </p:nvSpPr>
        <p:spPr bwMode="auto">
          <a:xfrm>
            <a:off x="2267744" y="2348880"/>
            <a:ext cx="201691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p>
            <a:endParaRPr lang="nl-NL" dirty="0">
              <a:latin typeface="Calibri" pitchFamily="34" charset="0"/>
            </a:endParaRPr>
          </a:p>
        </p:txBody>
      </p:sp>
      <p:sp>
        <p:nvSpPr>
          <p:cNvPr id="1320973" name="Line 13"/>
          <p:cNvSpPr>
            <a:spLocks noChangeShapeType="1"/>
          </p:cNvSpPr>
          <p:nvPr/>
        </p:nvSpPr>
        <p:spPr bwMode="auto">
          <a:xfrm>
            <a:off x="1331640" y="1484313"/>
            <a:ext cx="396187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p>
            <a:endParaRPr lang="nl-NL" dirty="0">
              <a:latin typeface="Calibri" pitchFamily="34" charset="0"/>
            </a:endParaRPr>
          </a:p>
        </p:txBody>
      </p:sp>
      <p:sp>
        <p:nvSpPr>
          <p:cNvPr id="1320974" name="Rectangle 14"/>
          <p:cNvSpPr>
            <a:spLocks noChangeArrowheads="1"/>
          </p:cNvSpPr>
          <p:nvPr/>
        </p:nvSpPr>
        <p:spPr bwMode="auto">
          <a:xfrm>
            <a:off x="7200443" y="6002385"/>
            <a:ext cx="1583828" cy="371513"/>
          </a:xfrm>
          <a:prstGeom prst="rect">
            <a:avLst/>
          </a:prstGeom>
          <a:solidFill>
            <a:schemeClr val="tx2"/>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r>
              <a:rPr lang="en-US" dirty="0">
                <a:solidFill>
                  <a:schemeClr val="bg1"/>
                </a:solidFill>
                <a:latin typeface="+mn-lt"/>
              </a:rPr>
              <a:t>Out of scope</a:t>
            </a:r>
            <a:endParaRPr lang="nl-NL" dirty="0">
              <a:solidFill>
                <a:schemeClr val="bg1"/>
              </a:solidFill>
              <a:latin typeface="+mn-lt"/>
            </a:endParaRPr>
          </a:p>
        </p:txBody>
      </p:sp>
      <p:sp>
        <p:nvSpPr>
          <p:cNvPr id="1320975" name="Rectangle 15"/>
          <p:cNvSpPr>
            <a:spLocks noChangeArrowheads="1"/>
          </p:cNvSpPr>
          <p:nvPr/>
        </p:nvSpPr>
        <p:spPr bwMode="auto">
          <a:xfrm>
            <a:off x="7200443" y="5427710"/>
            <a:ext cx="1583828" cy="371513"/>
          </a:xfrm>
          <a:prstGeom prst="rect">
            <a:avLst/>
          </a:prstGeom>
          <a:solidFill>
            <a:srgbClr val="0099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r>
              <a:rPr lang="en-US" dirty="0">
                <a:solidFill>
                  <a:schemeClr val="bg1"/>
                </a:solidFill>
                <a:latin typeface="+mn-lt"/>
              </a:rPr>
              <a:t>In scope</a:t>
            </a:r>
            <a:endParaRPr lang="nl-NL" dirty="0">
              <a:solidFill>
                <a:schemeClr val="bg1"/>
              </a:solidFill>
              <a:latin typeface="+mn-lt"/>
            </a:endParaRPr>
          </a:p>
        </p:txBody>
      </p:sp>
      <p:sp>
        <p:nvSpPr>
          <p:cNvPr id="17" name="Rectangle 5"/>
          <p:cNvSpPr>
            <a:spLocks noChangeArrowheads="1"/>
          </p:cNvSpPr>
          <p:nvPr/>
        </p:nvSpPr>
        <p:spPr bwMode="auto">
          <a:xfrm>
            <a:off x="5292724" y="1228220"/>
            <a:ext cx="792163" cy="976644"/>
          </a:xfrm>
          <a:prstGeom prst="rect">
            <a:avLst/>
          </a:prstGeom>
          <a:solidFill>
            <a:srgbClr val="0099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noAutofit/>
          </a:bodyPr>
          <a:lstStyle/>
          <a:p>
            <a:endParaRPr lang="nl-NL" dirty="0">
              <a:latin typeface="Calibri" pitchFamily="34" charset="0"/>
            </a:endParaRPr>
          </a:p>
        </p:txBody>
      </p:sp>
      <p:sp>
        <p:nvSpPr>
          <p:cNvPr id="20" name="AutoShape 6"/>
          <p:cNvSpPr>
            <a:spLocks noChangeArrowheads="1"/>
          </p:cNvSpPr>
          <p:nvPr/>
        </p:nvSpPr>
        <p:spPr bwMode="auto">
          <a:xfrm>
            <a:off x="6300192" y="1784756"/>
            <a:ext cx="2735858" cy="708140"/>
          </a:xfrm>
          <a:prstGeom prst="wedgeRoundRectCallout">
            <a:avLst>
              <a:gd name="adj1" fmla="val -68308"/>
              <a:gd name="adj2" fmla="val 60145"/>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smtClean="0">
                <a:latin typeface="+mn-lt"/>
              </a:rPr>
              <a:t>De globale </a:t>
            </a:r>
            <a:r>
              <a:rPr lang="nl-NL" dirty="0" smtClean="0">
                <a:latin typeface="Consolas"/>
              </a:rPr>
              <a:t>a</a:t>
            </a:r>
            <a:r>
              <a:rPr lang="nl-NL" dirty="0" smtClean="0">
                <a:latin typeface="+mn-lt"/>
              </a:rPr>
              <a:t> is verborgen (door de lokale </a:t>
            </a:r>
            <a:r>
              <a:rPr lang="nl-NL" dirty="0" smtClean="0">
                <a:latin typeface="Consolas"/>
              </a:rPr>
              <a:t>a</a:t>
            </a:r>
            <a:r>
              <a:rPr lang="nl-NL" dirty="0" smtClean="0">
                <a:latin typeface="+mn-lt"/>
              </a:rPr>
              <a:t>).</a:t>
            </a:r>
            <a:endParaRPr lang="nl-NL" dirty="0">
              <a:latin typeface="+mn-lt"/>
            </a:endParaRPr>
          </a:p>
        </p:txBody>
      </p:sp>
      <p:sp>
        <p:nvSpPr>
          <p:cNvPr id="21" name="Text Box 3"/>
          <p:cNvSpPr txBox="1">
            <a:spLocks noChangeArrowheads="1"/>
          </p:cNvSpPr>
          <p:nvPr/>
        </p:nvSpPr>
        <p:spPr bwMode="auto">
          <a:xfrm>
            <a:off x="323850" y="1196975"/>
            <a:ext cx="8208963" cy="440338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err="1">
                <a:solidFill>
                  <a:schemeClr val="accent1"/>
                </a:solidFill>
                <a:latin typeface="Consolas"/>
              </a:rPr>
              <a:t>int</a:t>
            </a:r>
            <a:r>
              <a:rPr lang="en-US" sz="2000" dirty="0">
                <a:solidFill>
                  <a:schemeClr val="accent1"/>
                </a:solidFill>
                <a:latin typeface="Consolas"/>
              </a:rPr>
              <a:t> </a:t>
            </a:r>
            <a:r>
              <a:rPr lang="en-US" sz="2000" dirty="0">
                <a:solidFill>
                  <a:schemeClr val="tx1"/>
                </a:solidFill>
                <a:latin typeface="Consolas"/>
              </a:rPr>
              <a:t>a;</a:t>
            </a:r>
          </a:p>
          <a:p>
            <a:pPr algn="l"/>
            <a:endParaRPr lang="en-US" sz="2000" dirty="0">
              <a:solidFill>
                <a:schemeClr val="tx1"/>
              </a:solidFill>
              <a:latin typeface="Consolas"/>
            </a:endParaRPr>
          </a:p>
          <a:p>
            <a:pPr algn="l"/>
            <a:r>
              <a:rPr lang="en-US" sz="2000" dirty="0">
                <a:solidFill>
                  <a:schemeClr val="accent1"/>
                </a:solidFill>
                <a:latin typeface="Consolas"/>
              </a:rPr>
              <a:t>void</a:t>
            </a:r>
            <a:r>
              <a:rPr lang="en-US" sz="2000" dirty="0">
                <a:solidFill>
                  <a:schemeClr val="tx1"/>
                </a:solidFill>
                <a:latin typeface="Consolas"/>
              </a:rPr>
              <a:t> </a:t>
            </a:r>
            <a:r>
              <a:rPr lang="en-US" sz="2000" dirty="0" err="1" smtClean="0">
                <a:solidFill>
                  <a:schemeClr val="tx1"/>
                </a:solidFill>
                <a:latin typeface="Consolas"/>
              </a:rPr>
              <a:t>func</a:t>
            </a:r>
            <a:r>
              <a:rPr lang="en-US" sz="2000" dirty="0" smtClean="0">
                <a:solidFill>
                  <a:schemeClr val="tx1"/>
                </a:solidFill>
                <a:latin typeface="Consolas"/>
              </a:rPr>
              <a:t>(</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chemeClr val="accent1"/>
                </a:solidFill>
                <a:latin typeface="Consolas"/>
              </a:rPr>
              <a:t>int</a:t>
            </a:r>
            <a:r>
              <a:rPr lang="en-US" sz="2000" dirty="0" smtClean="0">
                <a:solidFill>
                  <a:schemeClr val="accent1"/>
                </a:solidFill>
                <a:latin typeface="Consolas"/>
              </a:rPr>
              <a:t> </a:t>
            </a:r>
            <a:r>
              <a:rPr lang="en-US" sz="2000" dirty="0">
                <a:solidFill>
                  <a:schemeClr val="tx1"/>
                </a:solidFill>
                <a:latin typeface="Consolas"/>
              </a:rPr>
              <a:t>a, b;</a:t>
            </a:r>
          </a:p>
          <a:p>
            <a:pPr algn="l"/>
            <a:r>
              <a:rPr lang="en-US" sz="2000" dirty="0" smtClean="0">
                <a:solidFill>
                  <a:schemeClr val="tx1"/>
                </a:solidFill>
                <a:latin typeface="Consolas"/>
              </a:rPr>
              <a:t>    </a:t>
            </a:r>
            <a:r>
              <a:rPr lang="en-US" sz="2000" dirty="0" smtClean="0">
                <a:solidFill>
                  <a:srgbClr val="008000"/>
                </a:solidFill>
                <a:latin typeface="Consolas"/>
              </a:rPr>
              <a:t>…</a:t>
            </a:r>
            <a:endParaRPr lang="en-US" sz="2000" dirty="0">
              <a:solidFill>
                <a:srgbClr val="008000"/>
              </a:solidFill>
              <a:latin typeface="Consolas"/>
            </a:endParaRPr>
          </a:p>
          <a:p>
            <a:pPr algn="l"/>
            <a:r>
              <a:rPr lang="en-US" sz="2000" dirty="0">
                <a:solidFill>
                  <a:schemeClr val="tx1"/>
                </a:solidFill>
                <a:latin typeface="Consolas"/>
              </a:rPr>
              <a:t>} </a:t>
            </a:r>
          </a:p>
          <a:p>
            <a:pPr algn="l"/>
            <a:endParaRPr lang="en-US" sz="2000" dirty="0">
              <a:solidFill>
                <a:schemeClr val="tx1"/>
              </a:solidFill>
              <a:latin typeface="Consolas"/>
            </a:endParaRPr>
          </a:p>
          <a:p>
            <a:pPr algn="l"/>
            <a:r>
              <a:rPr lang="en-US" sz="2000" dirty="0" err="1">
                <a:solidFill>
                  <a:schemeClr val="accent1"/>
                </a:solidFill>
                <a:latin typeface="Consolas"/>
              </a:rPr>
              <a:t>int</a:t>
            </a:r>
            <a:r>
              <a:rPr lang="en-US" sz="2000" dirty="0">
                <a:solidFill>
                  <a:schemeClr val="accent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chemeClr val="accent1"/>
                </a:solidFill>
                <a:latin typeface="Consolas"/>
              </a:rPr>
              <a:t>int</a:t>
            </a:r>
            <a:r>
              <a:rPr lang="en-US" sz="2000" dirty="0" smtClean="0">
                <a:solidFill>
                  <a:schemeClr val="accent1"/>
                </a:solidFill>
                <a:latin typeface="Consolas"/>
              </a:rPr>
              <a:t> </a:t>
            </a:r>
            <a:r>
              <a:rPr lang="en-US" sz="2000" dirty="0">
                <a:solidFill>
                  <a:schemeClr val="tx1"/>
                </a:solidFill>
                <a:latin typeface="Consolas"/>
              </a:rPr>
              <a:t>b;</a:t>
            </a:r>
          </a:p>
          <a:p>
            <a:pPr algn="l"/>
            <a:r>
              <a:rPr lang="en-US" sz="2000" dirty="0" smtClean="0">
                <a:solidFill>
                  <a:schemeClr val="tx1"/>
                </a:solidFill>
                <a:latin typeface="Consolas"/>
              </a:rPr>
              <a:t>    </a:t>
            </a:r>
            <a:r>
              <a:rPr lang="en-US" sz="2000" dirty="0" smtClean="0">
                <a:solidFill>
                  <a:srgbClr val="008000"/>
                </a:solidFill>
                <a:latin typeface="Consolas"/>
              </a:rPr>
              <a:t>…</a:t>
            </a:r>
            <a:endParaRPr lang="en-US" sz="2000" dirty="0">
              <a:solidFill>
                <a:srgbClr val="008000"/>
              </a:solidFill>
              <a:latin typeface="Consolas"/>
            </a:endParaRPr>
          </a:p>
          <a:p>
            <a:pPr algn="l"/>
            <a:r>
              <a:rPr lang="en-US" sz="2000" dirty="0" smtClean="0">
                <a:solidFill>
                  <a:schemeClr val="tx1"/>
                </a:solidFill>
                <a:latin typeface="Consolas"/>
              </a:rPr>
              <a:t>    </a:t>
            </a:r>
            <a:r>
              <a:rPr lang="en-US" sz="2000" dirty="0" err="1" smtClean="0">
                <a:solidFill>
                  <a:schemeClr val="tx1"/>
                </a:solidFill>
                <a:latin typeface="Consolas"/>
              </a:rPr>
              <a:t>func</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smtClean="0">
                <a:solidFill>
                  <a:srgbClr val="008000"/>
                </a:solidFill>
                <a:latin typeface="Consolas"/>
              </a:rPr>
              <a:t>…</a:t>
            </a:r>
            <a:endParaRPr lang="en-US" sz="2000" dirty="0">
              <a:solidFill>
                <a:srgbClr val="008000"/>
              </a:solidFill>
              <a:latin typeface="Consolas"/>
            </a:endParaRPr>
          </a:p>
          <a:p>
            <a:pPr algn="l"/>
            <a:r>
              <a:rPr lang="en-US" sz="2000" dirty="0" smtClean="0">
                <a:solidFill>
                  <a:schemeClr val="tx1"/>
                </a:solidFill>
                <a:latin typeface="Consolas"/>
              </a:rPr>
              <a:t>    </a:t>
            </a:r>
            <a:r>
              <a:rPr lang="en-US" sz="2000" dirty="0" smtClean="0">
                <a:solidFill>
                  <a:schemeClr val="accent1"/>
                </a:solidFill>
                <a:latin typeface="Consolas"/>
              </a:rPr>
              <a:t>return</a:t>
            </a:r>
            <a:r>
              <a:rPr lang="en-US" sz="2000" dirty="0" smtClean="0">
                <a:solidFill>
                  <a:schemeClr val="tx1"/>
                </a:solidFill>
                <a:latin typeface="Consolas"/>
              </a:rPr>
              <a:t> </a:t>
            </a:r>
            <a:r>
              <a:rPr lang="en-US" sz="2000" dirty="0">
                <a:solidFill>
                  <a:schemeClr val="tx1"/>
                </a:solidFill>
                <a:latin typeface="Consolas"/>
              </a:rPr>
              <a:t>0;</a:t>
            </a:r>
          </a:p>
          <a:p>
            <a:pPr algn="l"/>
            <a:r>
              <a:rPr lang="en-US" sz="2000" dirty="0">
                <a:solidFill>
                  <a:schemeClr val="tx1"/>
                </a:solidFill>
                <a:latin typeface="Consolas"/>
              </a:rPr>
              <a:t>}</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172</a:t>
            </a:fld>
            <a:endParaRPr lang="en-US" dirty="0"/>
          </a:p>
        </p:txBody>
      </p:sp>
    </p:spTree>
    <p:extLst>
      <p:ext uri="{BB962C8B-B14F-4D97-AF65-F5344CB8AC3E}">
        <p14:creationId xmlns:p14="http://schemas.microsoft.com/office/powerpoint/2010/main" val="34874160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09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209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209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209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2097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09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209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209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2096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209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209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209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mph" presetSubtype="2" fill="hold" nodeType="clickEffect">
                                  <p:stCondLst>
                                    <p:cond delay="0"/>
                                  </p:stCondLst>
                                  <p:childTnLst>
                                    <p:animClr clrSpc="rgb" dir="cw">
                                      <p:cBhvr override="childStyle">
                                        <p:cTn id="42" dur="500" fill="hold"/>
                                        <p:tgtEl>
                                          <p:spTgt spid="21">
                                            <p:txEl>
                                              <p:pRg st="2" end="2"/>
                                            </p:txEl>
                                          </p:spTgt>
                                        </p:tgtEl>
                                        <p:attrNameLst>
                                          <p:attrName>style.color</p:attrName>
                                        </p:attrNameLst>
                                      </p:cBhvr>
                                      <p:to>
                                        <a:schemeClr val="accent2"/>
                                      </p:to>
                                    </p:animClr>
                                  </p:childTnLst>
                                </p:cTn>
                              </p:par>
                              <p:par>
                                <p:cTn id="43" presetID="3" presetClass="emph" presetSubtype="2" fill="hold" nodeType="withEffect">
                                  <p:stCondLst>
                                    <p:cond delay="0"/>
                                  </p:stCondLst>
                                  <p:childTnLst>
                                    <p:animClr clrSpc="rgb" dir="cw">
                                      <p:cBhvr override="childStyle">
                                        <p:cTn id="44" dur="500" fill="hold"/>
                                        <p:tgtEl>
                                          <p:spTgt spid="21">
                                            <p:txEl>
                                              <p:pRg st="3" end="3"/>
                                            </p:txEl>
                                          </p:spTgt>
                                        </p:tgtEl>
                                        <p:attrNameLst>
                                          <p:attrName>style.color</p:attrName>
                                        </p:attrNameLst>
                                      </p:cBhvr>
                                      <p:to>
                                        <a:schemeClr val="accent2"/>
                                      </p:to>
                                    </p:animClr>
                                  </p:childTnLst>
                                </p:cTn>
                              </p:par>
                              <p:par>
                                <p:cTn id="45" presetID="3" presetClass="emph" presetSubtype="2" fill="hold" nodeType="withEffect">
                                  <p:stCondLst>
                                    <p:cond delay="0"/>
                                  </p:stCondLst>
                                  <p:childTnLst>
                                    <p:animClr clrSpc="rgb" dir="cw">
                                      <p:cBhvr override="childStyle">
                                        <p:cTn id="46" dur="500" fill="hold"/>
                                        <p:tgtEl>
                                          <p:spTgt spid="21">
                                            <p:txEl>
                                              <p:pRg st="4" end="4"/>
                                            </p:txEl>
                                          </p:spTgt>
                                        </p:tgtEl>
                                        <p:attrNameLst>
                                          <p:attrName>style.color</p:attrName>
                                        </p:attrNameLst>
                                      </p:cBhvr>
                                      <p:to>
                                        <a:schemeClr val="accent2"/>
                                      </p:to>
                                    </p:animClr>
                                  </p:childTnLst>
                                </p:cTn>
                              </p:par>
                              <p:par>
                                <p:cTn id="47" presetID="3" presetClass="emph" presetSubtype="2" fill="hold" nodeType="withEffect">
                                  <p:stCondLst>
                                    <p:cond delay="0"/>
                                  </p:stCondLst>
                                  <p:childTnLst>
                                    <p:animClr clrSpc="rgb" dir="cw">
                                      <p:cBhvr override="childStyle">
                                        <p:cTn id="48" dur="500" fill="hold"/>
                                        <p:tgtEl>
                                          <p:spTgt spid="21">
                                            <p:txEl>
                                              <p:pRg st="5" end="5"/>
                                            </p:txEl>
                                          </p:spTgt>
                                        </p:tgtEl>
                                        <p:attrNameLst>
                                          <p:attrName>style.color</p:attrName>
                                        </p:attrNameLst>
                                      </p:cBhvr>
                                      <p:to>
                                        <a:schemeClr val="accent2"/>
                                      </p:to>
                                    </p:animClr>
                                  </p:childTnLst>
                                </p:cTn>
                              </p:par>
                              <p:par>
                                <p:cTn id="49" presetID="3" presetClass="emph" presetSubtype="2" fill="hold" nodeType="withEffect">
                                  <p:stCondLst>
                                    <p:cond delay="0"/>
                                  </p:stCondLst>
                                  <p:childTnLst>
                                    <p:animClr clrSpc="rgb" dir="cw">
                                      <p:cBhvr override="childStyle">
                                        <p:cTn id="50" dur="500" fill="hold"/>
                                        <p:tgtEl>
                                          <p:spTgt spid="21">
                                            <p:txEl>
                                              <p:pRg st="7" end="7"/>
                                            </p:txEl>
                                          </p:spTgt>
                                        </p:tgtEl>
                                        <p:attrNameLst>
                                          <p:attrName>style.color</p:attrName>
                                        </p:attrNameLst>
                                      </p:cBhvr>
                                      <p:to>
                                        <a:schemeClr val="accent2"/>
                                      </p:to>
                                    </p:animClr>
                                  </p:childTnLst>
                                </p:cTn>
                              </p:par>
                              <p:par>
                                <p:cTn id="51" presetID="3" presetClass="emph" presetSubtype="2" fill="hold" nodeType="withEffect">
                                  <p:stCondLst>
                                    <p:cond delay="0"/>
                                  </p:stCondLst>
                                  <p:childTnLst>
                                    <p:animClr clrSpc="rgb" dir="cw">
                                      <p:cBhvr override="childStyle">
                                        <p:cTn id="52" dur="500" fill="hold"/>
                                        <p:tgtEl>
                                          <p:spTgt spid="21">
                                            <p:txEl>
                                              <p:pRg st="8" end="8"/>
                                            </p:txEl>
                                          </p:spTgt>
                                        </p:tgtEl>
                                        <p:attrNameLst>
                                          <p:attrName>style.color</p:attrName>
                                        </p:attrNameLst>
                                      </p:cBhvr>
                                      <p:to>
                                        <a:schemeClr val="accent2"/>
                                      </p:to>
                                    </p:animClr>
                                  </p:childTnLst>
                                </p:cTn>
                              </p:par>
                              <p:par>
                                <p:cTn id="53" presetID="3" presetClass="emph" presetSubtype="2" fill="hold" nodeType="withEffect">
                                  <p:stCondLst>
                                    <p:cond delay="0"/>
                                  </p:stCondLst>
                                  <p:childTnLst>
                                    <p:animClr clrSpc="rgb" dir="cw">
                                      <p:cBhvr override="childStyle">
                                        <p:cTn id="54" dur="500" fill="hold"/>
                                        <p:tgtEl>
                                          <p:spTgt spid="21">
                                            <p:txEl>
                                              <p:pRg st="9" end="9"/>
                                            </p:txEl>
                                          </p:spTgt>
                                        </p:tgtEl>
                                        <p:attrNameLst>
                                          <p:attrName>style.color</p:attrName>
                                        </p:attrNameLst>
                                      </p:cBhvr>
                                      <p:to>
                                        <a:schemeClr val="accent2"/>
                                      </p:to>
                                    </p:animClr>
                                  </p:childTnLst>
                                </p:cTn>
                              </p:par>
                              <p:par>
                                <p:cTn id="55" presetID="3" presetClass="emph" presetSubtype="2" fill="hold" nodeType="withEffect">
                                  <p:stCondLst>
                                    <p:cond delay="0"/>
                                  </p:stCondLst>
                                  <p:childTnLst>
                                    <p:animClr clrSpc="rgb" dir="cw">
                                      <p:cBhvr override="childStyle">
                                        <p:cTn id="56" dur="500" fill="hold"/>
                                        <p:tgtEl>
                                          <p:spTgt spid="21">
                                            <p:txEl>
                                              <p:pRg st="10" end="10"/>
                                            </p:txEl>
                                          </p:spTgt>
                                        </p:tgtEl>
                                        <p:attrNameLst>
                                          <p:attrName>style.color</p:attrName>
                                        </p:attrNameLst>
                                      </p:cBhvr>
                                      <p:to>
                                        <a:schemeClr val="accent2"/>
                                      </p:to>
                                    </p:animClr>
                                  </p:childTnLst>
                                </p:cTn>
                              </p:par>
                              <p:par>
                                <p:cTn id="57" presetID="3" presetClass="emph" presetSubtype="2" fill="hold" nodeType="withEffect">
                                  <p:stCondLst>
                                    <p:cond delay="0"/>
                                  </p:stCondLst>
                                  <p:childTnLst>
                                    <p:animClr clrSpc="rgb" dir="cw">
                                      <p:cBhvr override="childStyle">
                                        <p:cTn id="58" dur="500" fill="hold"/>
                                        <p:tgtEl>
                                          <p:spTgt spid="21">
                                            <p:txEl>
                                              <p:pRg st="11" end="11"/>
                                            </p:txEl>
                                          </p:spTgt>
                                        </p:tgtEl>
                                        <p:attrNameLst>
                                          <p:attrName>style.color</p:attrName>
                                        </p:attrNameLst>
                                      </p:cBhvr>
                                      <p:to>
                                        <a:schemeClr val="accent2"/>
                                      </p:to>
                                    </p:animClr>
                                  </p:childTnLst>
                                </p:cTn>
                              </p:par>
                              <p:par>
                                <p:cTn id="59" presetID="3" presetClass="emph" presetSubtype="2" fill="hold" nodeType="withEffect">
                                  <p:stCondLst>
                                    <p:cond delay="0"/>
                                  </p:stCondLst>
                                  <p:childTnLst>
                                    <p:animClr clrSpc="rgb" dir="cw">
                                      <p:cBhvr override="childStyle">
                                        <p:cTn id="60" dur="500" fill="hold"/>
                                        <p:tgtEl>
                                          <p:spTgt spid="21">
                                            <p:txEl>
                                              <p:pRg st="12" end="12"/>
                                            </p:txEl>
                                          </p:spTgt>
                                        </p:tgtEl>
                                        <p:attrNameLst>
                                          <p:attrName>style.color</p:attrName>
                                        </p:attrNameLst>
                                      </p:cBhvr>
                                      <p:to>
                                        <a:schemeClr val="accent2"/>
                                      </p:to>
                                    </p:animClr>
                                  </p:childTnLst>
                                </p:cTn>
                              </p:par>
                              <p:par>
                                <p:cTn id="61" presetID="3" presetClass="emph" presetSubtype="2" fill="hold" nodeType="withEffect">
                                  <p:stCondLst>
                                    <p:cond delay="0"/>
                                  </p:stCondLst>
                                  <p:childTnLst>
                                    <p:animClr clrSpc="rgb" dir="cw">
                                      <p:cBhvr override="childStyle">
                                        <p:cTn id="62" dur="500" fill="hold"/>
                                        <p:tgtEl>
                                          <p:spTgt spid="21">
                                            <p:txEl>
                                              <p:pRg st="13" end="13"/>
                                            </p:txEl>
                                          </p:spTgt>
                                        </p:tgtEl>
                                        <p:attrNameLst>
                                          <p:attrName>style.color</p:attrName>
                                        </p:attrNameLst>
                                      </p:cBhvr>
                                      <p:to>
                                        <a:schemeClr val="accent2"/>
                                      </p:to>
                                    </p:animClr>
                                  </p:childTnLst>
                                </p:cTn>
                              </p:par>
                            </p:childTnLst>
                          </p:cTn>
                        </p:par>
                      </p:childTnLst>
                    </p:cTn>
                  </p:par>
                  <p:par>
                    <p:cTn id="63" fill="hold">
                      <p:stCondLst>
                        <p:cond delay="indefinite"/>
                      </p:stCondLst>
                      <p:childTnLst>
                        <p:par>
                          <p:cTn id="64" fill="hold">
                            <p:stCondLst>
                              <p:cond delay="0"/>
                            </p:stCondLst>
                            <p:childTnLst>
                              <p:par>
                                <p:cTn id="65" presetID="3" presetClass="emph" presetSubtype="2" fill="hold" nodeType="clickEffect">
                                  <p:stCondLst>
                                    <p:cond delay="0"/>
                                  </p:stCondLst>
                                  <p:childTnLst>
                                    <p:animClr clrSpc="rgb" dir="cw">
                                      <p:cBhvr override="childStyle">
                                        <p:cTn id="66" dur="500" fill="hold"/>
                                        <p:tgtEl>
                                          <p:spTgt spid="21">
                                            <p:txEl>
                                              <p:pRg st="7" end="7"/>
                                            </p:txEl>
                                          </p:spTgt>
                                        </p:tgtEl>
                                        <p:attrNameLst>
                                          <p:attrName>style.color</p:attrName>
                                        </p:attrNameLst>
                                      </p:cBhvr>
                                      <p:to>
                                        <a:schemeClr val="tx1"/>
                                      </p:to>
                                    </p:animClr>
                                  </p:childTnLst>
                                </p:cTn>
                              </p:par>
                            </p:childTnLst>
                          </p:cTn>
                        </p:par>
                      </p:childTnLst>
                    </p:cTn>
                  </p:par>
                  <p:par>
                    <p:cTn id="67" fill="hold">
                      <p:stCondLst>
                        <p:cond delay="indefinite"/>
                      </p:stCondLst>
                      <p:childTnLst>
                        <p:par>
                          <p:cTn id="68" fill="hold">
                            <p:stCondLst>
                              <p:cond delay="0"/>
                            </p:stCondLst>
                            <p:childTnLst>
                              <p:par>
                                <p:cTn id="69" presetID="3" presetClass="emph" presetSubtype="2" fill="hold" nodeType="clickEffect">
                                  <p:stCondLst>
                                    <p:cond delay="0"/>
                                  </p:stCondLst>
                                  <p:childTnLst>
                                    <p:animClr clrSpc="rgb" dir="cw">
                                      <p:cBhvr override="childStyle">
                                        <p:cTn id="70" dur="500" fill="hold"/>
                                        <p:tgtEl>
                                          <p:spTgt spid="21">
                                            <p:txEl>
                                              <p:pRg st="8" end="8"/>
                                            </p:txEl>
                                          </p:spTgt>
                                        </p:tgtEl>
                                        <p:attrNameLst>
                                          <p:attrName>style.color</p:attrName>
                                        </p:attrNameLst>
                                      </p:cBhvr>
                                      <p:to>
                                        <a:schemeClr val="tx1"/>
                                      </p:to>
                                    </p:animClr>
                                  </p:childTnLst>
                                </p:cTn>
                              </p:par>
                            </p:childTnLst>
                          </p:cTn>
                        </p:par>
                      </p:childTnLst>
                    </p:cTn>
                  </p:par>
                  <p:par>
                    <p:cTn id="71" fill="hold">
                      <p:stCondLst>
                        <p:cond delay="indefinite"/>
                      </p:stCondLst>
                      <p:childTnLst>
                        <p:par>
                          <p:cTn id="72" fill="hold">
                            <p:stCondLst>
                              <p:cond delay="0"/>
                            </p:stCondLst>
                            <p:childTnLst>
                              <p:par>
                                <p:cTn id="73" presetID="3" presetClass="emph" presetSubtype="2" fill="hold" nodeType="clickEffect">
                                  <p:stCondLst>
                                    <p:cond delay="0"/>
                                  </p:stCondLst>
                                  <p:childTnLst>
                                    <p:animClr clrSpc="rgb" dir="cw">
                                      <p:cBhvr override="childStyle">
                                        <p:cTn id="74" dur="500" fill="hold"/>
                                        <p:tgtEl>
                                          <p:spTgt spid="21">
                                            <p:txEl>
                                              <p:pRg st="9" end="9"/>
                                            </p:txEl>
                                          </p:spTgt>
                                        </p:tgtEl>
                                        <p:attrNameLst>
                                          <p:attrName>style.color</p:attrName>
                                        </p:attrNameLst>
                                      </p:cBhvr>
                                      <p:to>
                                        <a:srgbClr val="008000"/>
                                      </p:to>
                                    </p:animClr>
                                  </p:childTnLst>
                                </p:cTn>
                              </p:par>
                            </p:childTnLst>
                          </p:cTn>
                        </p:par>
                      </p:childTnLst>
                    </p:cTn>
                  </p:par>
                  <p:par>
                    <p:cTn id="75" fill="hold">
                      <p:stCondLst>
                        <p:cond delay="indefinite"/>
                      </p:stCondLst>
                      <p:childTnLst>
                        <p:par>
                          <p:cTn id="76" fill="hold">
                            <p:stCondLst>
                              <p:cond delay="0"/>
                            </p:stCondLst>
                            <p:childTnLst>
                              <p:par>
                                <p:cTn id="77" presetID="3" presetClass="emph" presetSubtype="2" fill="hold" nodeType="clickEffect">
                                  <p:stCondLst>
                                    <p:cond delay="0"/>
                                  </p:stCondLst>
                                  <p:childTnLst>
                                    <p:animClr clrSpc="rgb" dir="cw">
                                      <p:cBhvr override="childStyle">
                                        <p:cTn id="78" dur="500" fill="hold"/>
                                        <p:tgtEl>
                                          <p:spTgt spid="21">
                                            <p:txEl>
                                              <p:pRg st="10" end="10"/>
                                            </p:txEl>
                                          </p:spTgt>
                                        </p:tgtEl>
                                        <p:attrNameLst>
                                          <p:attrName>style.color</p:attrName>
                                        </p:attrNameLst>
                                      </p:cBhvr>
                                      <p:to>
                                        <a:schemeClr val="tx1"/>
                                      </p:to>
                                    </p:animClr>
                                  </p:childTnLst>
                                </p:cTn>
                              </p:par>
                            </p:childTnLst>
                          </p:cTn>
                        </p:par>
                      </p:childTnLst>
                    </p:cTn>
                  </p:par>
                  <p:par>
                    <p:cTn id="79" fill="hold">
                      <p:stCondLst>
                        <p:cond delay="indefinite"/>
                      </p:stCondLst>
                      <p:childTnLst>
                        <p:par>
                          <p:cTn id="80" fill="hold">
                            <p:stCondLst>
                              <p:cond delay="0"/>
                            </p:stCondLst>
                            <p:childTnLst>
                              <p:par>
                                <p:cTn id="81" presetID="3" presetClass="emph" presetSubtype="2" fill="hold" nodeType="clickEffect">
                                  <p:stCondLst>
                                    <p:cond delay="0"/>
                                  </p:stCondLst>
                                  <p:childTnLst>
                                    <p:animClr clrSpc="rgb" dir="cw">
                                      <p:cBhvr override="childStyle">
                                        <p:cTn id="82" dur="500" fill="hold"/>
                                        <p:tgtEl>
                                          <p:spTgt spid="21">
                                            <p:txEl>
                                              <p:pRg st="2" end="2"/>
                                            </p:txEl>
                                          </p:spTgt>
                                        </p:tgtEl>
                                        <p:attrNameLst>
                                          <p:attrName>style.color</p:attrName>
                                        </p:attrNameLst>
                                      </p:cBhvr>
                                      <p:to>
                                        <a:schemeClr val="tx1"/>
                                      </p:to>
                                    </p:animClr>
                                  </p:childTnLst>
                                </p:cTn>
                              </p:par>
                            </p:childTnLst>
                          </p:cTn>
                        </p:par>
                      </p:childTnLst>
                    </p:cTn>
                  </p:par>
                  <p:par>
                    <p:cTn id="83" fill="hold">
                      <p:stCondLst>
                        <p:cond delay="indefinite"/>
                      </p:stCondLst>
                      <p:childTnLst>
                        <p:par>
                          <p:cTn id="84" fill="hold">
                            <p:stCondLst>
                              <p:cond delay="0"/>
                            </p:stCondLst>
                            <p:childTnLst>
                              <p:par>
                                <p:cTn id="85" presetID="3" presetClass="emph" presetSubtype="2" fill="hold" nodeType="clickEffect">
                                  <p:stCondLst>
                                    <p:cond delay="0"/>
                                  </p:stCondLst>
                                  <p:childTnLst>
                                    <p:animClr clrSpc="rgb" dir="cw">
                                      <p:cBhvr override="childStyle">
                                        <p:cTn id="86" dur="500" fill="hold"/>
                                        <p:tgtEl>
                                          <p:spTgt spid="21">
                                            <p:txEl>
                                              <p:pRg st="3" end="3"/>
                                            </p:txEl>
                                          </p:spTgt>
                                        </p:tgtEl>
                                        <p:attrNameLst>
                                          <p:attrName>style.color</p:attrName>
                                        </p:attrNameLst>
                                      </p:cBhvr>
                                      <p:to>
                                        <a:schemeClr val="tx1"/>
                                      </p:to>
                                    </p:animClr>
                                  </p:childTnLst>
                                </p:cTn>
                              </p:par>
                            </p:childTnLst>
                          </p:cTn>
                        </p:par>
                      </p:childTnLst>
                    </p:cTn>
                  </p:par>
                  <p:par>
                    <p:cTn id="87" fill="hold">
                      <p:stCondLst>
                        <p:cond delay="indefinite"/>
                      </p:stCondLst>
                      <p:childTnLst>
                        <p:par>
                          <p:cTn id="88" fill="hold">
                            <p:stCondLst>
                              <p:cond delay="0"/>
                            </p:stCondLst>
                            <p:childTnLst>
                              <p:par>
                                <p:cTn id="89" presetID="3" presetClass="emph" presetSubtype="2" fill="hold" nodeType="clickEffect">
                                  <p:stCondLst>
                                    <p:cond delay="0"/>
                                  </p:stCondLst>
                                  <p:childTnLst>
                                    <p:animClr clrSpc="rgb" dir="cw">
                                      <p:cBhvr override="childStyle">
                                        <p:cTn id="90" dur="500" fill="hold"/>
                                        <p:tgtEl>
                                          <p:spTgt spid="21">
                                            <p:txEl>
                                              <p:pRg st="4" end="4"/>
                                            </p:txEl>
                                          </p:spTgt>
                                        </p:tgtEl>
                                        <p:attrNameLst>
                                          <p:attrName>style.color</p:attrName>
                                        </p:attrNameLst>
                                      </p:cBhvr>
                                      <p:to>
                                        <a:srgbClr val="008000"/>
                                      </p:to>
                                    </p:animClr>
                                  </p:childTnLst>
                                </p:cTn>
                              </p:par>
                            </p:childTnLst>
                          </p:cTn>
                        </p:par>
                      </p:childTnLst>
                    </p:cTn>
                  </p:par>
                  <p:par>
                    <p:cTn id="91" fill="hold">
                      <p:stCondLst>
                        <p:cond delay="indefinite"/>
                      </p:stCondLst>
                      <p:childTnLst>
                        <p:par>
                          <p:cTn id="92" fill="hold">
                            <p:stCondLst>
                              <p:cond delay="0"/>
                            </p:stCondLst>
                            <p:childTnLst>
                              <p:par>
                                <p:cTn id="93" presetID="3" presetClass="emph" presetSubtype="2" fill="hold" nodeType="clickEffect">
                                  <p:stCondLst>
                                    <p:cond delay="0"/>
                                  </p:stCondLst>
                                  <p:childTnLst>
                                    <p:animClr clrSpc="rgb" dir="cw">
                                      <p:cBhvr override="childStyle">
                                        <p:cTn id="94" dur="500" fill="hold"/>
                                        <p:tgtEl>
                                          <p:spTgt spid="21">
                                            <p:txEl>
                                              <p:pRg st="5" end="5"/>
                                            </p:txEl>
                                          </p:spTgt>
                                        </p:tgtEl>
                                        <p:attrNameLst>
                                          <p:attrName>style.color</p:attrName>
                                        </p:attrNameLst>
                                      </p:cBhvr>
                                      <p:to>
                                        <a:schemeClr val="tx1"/>
                                      </p:to>
                                    </p:animClr>
                                  </p:childTnLst>
                                </p:cTn>
                              </p:par>
                            </p:childTnLst>
                          </p:cTn>
                        </p:par>
                      </p:childTnLst>
                    </p:cTn>
                  </p:par>
                  <p:par>
                    <p:cTn id="95" fill="hold">
                      <p:stCondLst>
                        <p:cond delay="indefinite"/>
                      </p:stCondLst>
                      <p:childTnLst>
                        <p:par>
                          <p:cTn id="96" fill="hold">
                            <p:stCondLst>
                              <p:cond delay="0"/>
                            </p:stCondLst>
                            <p:childTnLst>
                              <p:par>
                                <p:cTn id="97" presetID="3" presetClass="emph" presetSubtype="2" fill="hold" nodeType="clickEffect">
                                  <p:stCondLst>
                                    <p:cond delay="0"/>
                                  </p:stCondLst>
                                  <p:childTnLst>
                                    <p:animClr clrSpc="rgb" dir="cw">
                                      <p:cBhvr override="childStyle">
                                        <p:cTn id="98" dur="500" fill="hold"/>
                                        <p:tgtEl>
                                          <p:spTgt spid="21">
                                            <p:txEl>
                                              <p:pRg st="11" end="11"/>
                                            </p:txEl>
                                          </p:spTgt>
                                        </p:tgtEl>
                                        <p:attrNameLst>
                                          <p:attrName>style.color</p:attrName>
                                        </p:attrNameLst>
                                      </p:cBhvr>
                                      <p:to>
                                        <a:srgbClr val="008000"/>
                                      </p:to>
                                    </p:animClr>
                                  </p:childTnLst>
                                </p:cTn>
                              </p:par>
                            </p:childTnLst>
                          </p:cTn>
                        </p:par>
                      </p:childTnLst>
                    </p:cTn>
                  </p:par>
                  <p:par>
                    <p:cTn id="99" fill="hold">
                      <p:stCondLst>
                        <p:cond delay="indefinite"/>
                      </p:stCondLst>
                      <p:childTnLst>
                        <p:par>
                          <p:cTn id="100" fill="hold">
                            <p:stCondLst>
                              <p:cond delay="0"/>
                            </p:stCondLst>
                            <p:childTnLst>
                              <p:par>
                                <p:cTn id="101" presetID="3" presetClass="emph" presetSubtype="2" fill="hold" nodeType="clickEffect">
                                  <p:stCondLst>
                                    <p:cond delay="0"/>
                                  </p:stCondLst>
                                  <p:childTnLst>
                                    <p:animClr clrSpc="rgb" dir="cw">
                                      <p:cBhvr override="childStyle">
                                        <p:cTn id="102" dur="500" fill="hold"/>
                                        <p:tgtEl>
                                          <p:spTgt spid="21">
                                            <p:txEl>
                                              <p:pRg st="12" end="12"/>
                                            </p:txEl>
                                          </p:spTgt>
                                        </p:tgtEl>
                                        <p:attrNameLst>
                                          <p:attrName>style.color</p:attrName>
                                        </p:attrNameLst>
                                      </p:cBhvr>
                                      <p:to>
                                        <a:schemeClr val="tx1"/>
                                      </p:to>
                                    </p:animClr>
                                  </p:childTnLst>
                                </p:cTn>
                              </p:par>
                              <p:par>
                                <p:cTn id="103" presetID="3" presetClass="emph" presetSubtype="2" fill="hold" nodeType="withEffect">
                                  <p:stCondLst>
                                    <p:cond delay="0"/>
                                  </p:stCondLst>
                                  <p:childTnLst>
                                    <p:animClr clrSpc="rgb" dir="cw">
                                      <p:cBhvr override="childStyle">
                                        <p:cTn id="104" dur="500" fill="hold"/>
                                        <p:tgtEl>
                                          <p:spTgt spid="21">
                                            <p:txEl>
                                              <p:pRg st="13" end="13"/>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62" grpId="0" animBg="1"/>
      <p:bldP spid="1320965" grpId="0" animBg="1"/>
      <p:bldP spid="1320966" grpId="0" animBg="1"/>
      <p:bldP spid="1320967" grpId="0" animBg="1"/>
      <p:bldP spid="1320968" grpId="0" animBg="1"/>
      <p:bldP spid="1320969" grpId="0" animBg="1"/>
      <p:bldP spid="1320970" grpId="0" animBg="1"/>
      <p:bldP spid="1320971" grpId="0" animBg="1"/>
      <p:bldP spid="1320972" grpId="0" animBg="1"/>
      <p:bldP spid="1320973" grpId="0" animBg="1"/>
      <p:bldP spid="1320974" grpId="0" animBg="1"/>
      <p:bldP spid="1320975" grpId="0" animBg="1"/>
      <p:bldP spid="17" grpId="0" animBg="1"/>
      <p:bldP spid="20"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r>
              <a:rPr lang="en-US" smtClean="0"/>
              <a:t>Lifetime</a:t>
            </a:r>
            <a:endParaRPr lang="nl-NL" smtClean="0"/>
          </a:p>
        </p:txBody>
      </p:sp>
      <p:sp>
        <p:nvSpPr>
          <p:cNvPr id="1321987" name="Text Box 3"/>
          <p:cNvSpPr txBox="1">
            <a:spLocks noChangeArrowheads="1"/>
          </p:cNvSpPr>
          <p:nvPr/>
        </p:nvSpPr>
        <p:spPr bwMode="auto">
          <a:xfrm>
            <a:off x="323850" y="1196975"/>
            <a:ext cx="8208963" cy="440338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err="1">
                <a:solidFill>
                  <a:schemeClr val="accent1"/>
                </a:solidFill>
                <a:latin typeface="Consolas"/>
              </a:rPr>
              <a:t>int</a:t>
            </a:r>
            <a:r>
              <a:rPr lang="en-US" sz="2000" dirty="0">
                <a:solidFill>
                  <a:schemeClr val="accent1"/>
                </a:solidFill>
                <a:latin typeface="Consolas"/>
              </a:rPr>
              <a:t> </a:t>
            </a:r>
            <a:r>
              <a:rPr lang="en-US" sz="2000" dirty="0">
                <a:solidFill>
                  <a:schemeClr val="tx1"/>
                </a:solidFill>
                <a:latin typeface="Consolas"/>
              </a:rPr>
              <a:t>a;</a:t>
            </a:r>
          </a:p>
          <a:p>
            <a:pPr algn="l"/>
            <a:endParaRPr lang="en-US" sz="2000" dirty="0">
              <a:solidFill>
                <a:schemeClr val="tx1"/>
              </a:solidFill>
              <a:latin typeface="Consolas"/>
            </a:endParaRPr>
          </a:p>
          <a:p>
            <a:pPr algn="l"/>
            <a:r>
              <a:rPr lang="en-US" sz="2000" dirty="0">
                <a:solidFill>
                  <a:schemeClr val="accent1"/>
                </a:solidFill>
                <a:latin typeface="Consolas"/>
              </a:rPr>
              <a:t>void</a:t>
            </a:r>
            <a:r>
              <a:rPr lang="en-US" sz="2000" dirty="0">
                <a:solidFill>
                  <a:schemeClr val="tx1"/>
                </a:solidFill>
                <a:latin typeface="Consolas"/>
              </a:rPr>
              <a:t> </a:t>
            </a:r>
            <a:r>
              <a:rPr lang="en-US" sz="2000" dirty="0" err="1" smtClean="0">
                <a:solidFill>
                  <a:schemeClr val="tx1"/>
                </a:solidFill>
                <a:latin typeface="Consolas"/>
              </a:rPr>
              <a:t>func</a:t>
            </a:r>
            <a:r>
              <a:rPr lang="en-US" sz="2000" dirty="0" smtClean="0">
                <a:solidFill>
                  <a:schemeClr val="tx1"/>
                </a:solidFill>
                <a:latin typeface="Consolas"/>
              </a:rPr>
              <a:t>(</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chemeClr val="accent1"/>
                </a:solidFill>
                <a:latin typeface="Consolas"/>
              </a:rPr>
              <a:t>int</a:t>
            </a:r>
            <a:r>
              <a:rPr lang="en-US" sz="2000" dirty="0" smtClean="0">
                <a:solidFill>
                  <a:schemeClr val="accent1"/>
                </a:solidFill>
                <a:latin typeface="Consolas"/>
              </a:rPr>
              <a:t> </a:t>
            </a:r>
            <a:r>
              <a:rPr lang="en-US" sz="2000" dirty="0">
                <a:solidFill>
                  <a:schemeClr val="tx1"/>
                </a:solidFill>
                <a:latin typeface="Consolas"/>
              </a:rPr>
              <a:t>a, b;</a:t>
            </a:r>
          </a:p>
          <a:p>
            <a:pPr algn="l"/>
            <a:r>
              <a:rPr lang="en-US" sz="2000" dirty="0" smtClean="0">
                <a:solidFill>
                  <a:schemeClr val="tx1"/>
                </a:solidFill>
                <a:latin typeface="Consolas"/>
              </a:rPr>
              <a:t>    </a:t>
            </a:r>
            <a:r>
              <a:rPr lang="en-US" sz="2000" dirty="0" smtClean="0">
                <a:solidFill>
                  <a:srgbClr val="008000"/>
                </a:solidFill>
                <a:latin typeface="Consolas"/>
              </a:rPr>
              <a:t>…</a:t>
            </a:r>
            <a:endParaRPr lang="en-US" sz="2000" dirty="0">
              <a:solidFill>
                <a:srgbClr val="008000"/>
              </a:solidFill>
              <a:latin typeface="Consolas"/>
            </a:endParaRPr>
          </a:p>
          <a:p>
            <a:pPr algn="l"/>
            <a:r>
              <a:rPr lang="en-US" sz="2000" dirty="0">
                <a:solidFill>
                  <a:schemeClr val="tx1"/>
                </a:solidFill>
                <a:latin typeface="Consolas"/>
              </a:rPr>
              <a:t>} </a:t>
            </a:r>
          </a:p>
          <a:p>
            <a:pPr algn="l"/>
            <a:endParaRPr lang="en-US" sz="2000" dirty="0">
              <a:solidFill>
                <a:schemeClr val="tx1"/>
              </a:solidFill>
              <a:latin typeface="Consolas"/>
            </a:endParaRPr>
          </a:p>
          <a:p>
            <a:pPr algn="l"/>
            <a:r>
              <a:rPr lang="en-US" sz="2000" dirty="0" err="1">
                <a:solidFill>
                  <a:schemeClr val="accent1"/>
                </a:solidFill>
                <a:latin typeface="Consolas"/>
              </a:rPr>
              <a:t>int</a:t>
            </a:r>
            <a:r>
              <a:rPr lang="en-US" sz="2000" dirty="0">
                <a:solidFill>
                  <a:schemeClr val="accent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chemeClr val="accent1"/>
                </a:solidFill>
                <a:latin typeface="Consolas"/>
              </a:rPr>
              <a:t>int</a:t>
            </a:r>
            <a:r>
              <a:rPr lang="en-US" sz="2000" dirty="0" smtClean="0">
                <a:solidFill>
                  <a:schemeClr val="accent1"/>
                </a:solidFill>
                <a:latin typeface="Consolas"/>
              </a:rPr>
              <a:t> </a:t>
            </a:r>
            <a:r>
              <a:rPr lang="en-US" sz="2000" dirty="0">
                <a:solidFill>
                  <a:schemeClr val="tx1"/>
                </a:solidFill>
                <a:latin typeface="Consolas"/>
              </a:rPr>
              <a:t>b;</a:t>
            </a:r>
          </a:p>
          <a:p>
            <a:pPr algn="l"/>
            <a:r>
              <a:rPr lang="en-US" sz="2000" dirty="0" smtClean="0">
                <a:solidFill>
                  <a:schemeClr val="tx1"/>
                </a:solidFill>
                <a:latin typeface="Consolas"/>
              </a:rPr>
              <a:t>    </a:t>
            </a:r>
            <a:r>
              <a:rPr lang="en-US" sz="2000" dirty="0" smtClean="0">
                <a:solidFill>
                  <a:srgbClr val="008000"/>
                </a:solidFill>
                <a:latin typeface="Consolas"/>
              </a:rPr>
              <a:t>…</a:t>
            </a:r>
            <a:endParaRPr lang="en-US" sz="2000" dirty="0">
              <a:solidFill>
                <a:srgbClr val="008000"/>
              </a:solidFill>
              <a:latin typeface="Consolas"/>
            </a:endParaRPr>
          </a:p>
          <a:p>
            <a:pPr algn="l"/>
            <a:r>
              <a:rPr lang="en-US" sz="2000" dirty="0" smtClean="0">
                <a:solidFill>
                  <a:schemeClr val="tx1"/>
                </a:solidFill>
                <a:latin typeface="Consolas"/>
              </a:rPr>
              <a:t>    </a:t>
            </a:r>
            <a:r>
              <a:rPr lang="en-US" sz="2000" dirty="0" err="1" smtClean="0">
                <a:solidFill>
                  <a:schemeClr val="tx1"/>
                </a:solidFill>
                <a:latin typeface="Consolas"/>
              </a:rPr>
              <a:t>func</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smtClean="0">
                <a:solidFill>
                  <a:srgbClr val="008000"/>
                </a:solidFill>
                <a:latin typeface="Consolas"/>
              </a:rPr>
              <a:t>…</a:t>
            </a:r>
            <a:endParaRPr lang="en-US" sz="2000" dirty="0">
              <a:solidFill>
                <a:srgbClr val="008000"/>
              </a:solidFill>
              <a:latin typeface="Consolas"/>
            </a:endParaRPr>
          </a:p>
          <a:p>
            <a:pPr algn="l"/>
            <a:r>
              <a:rPr lang="en-US" sz="2000" dirty="0" smtClean="0">
                <a:solidFill>
                  <a:schemeClr val="tx1"/>
                </a:solidFill>
                <a:latin typeface="Consolas"/>
              </a:rPr>
              <a:t>    </a:t>
            </a:r>
            <a:r>
              <a:rPr lang="en-US" sz="2000" dirty="0" smtClean="0">
                <a:solidFill>
                  <a:schemeClr val="accent1"/>
                </a:solidFill>
                <a:latin typeface="Consolas"/>
              </a:rPr>
              <a:t>return</a:t>
            </a:r>
            <a:r>
              <a:rPr lang="en-US" sz="2000" dirty="0" smtClean="0">
                <a:solidFill>
                  <a:schemeClr val="tx1"/>
                </a:solidFill>
                <a:latin typeface="Consolas"/>
              </a:rPr>
              <a:t> </a:t>
            </a:r>
            <a:r>
              <a:rPr lang="en-US" sz="2000" dirty="0">
                <a:solidFill>
                  <a:schemeClr val="tx1"/>
                </a:solidFill>
                <a:latin typeface="Consolas"/>
              </a:rPr>
              <a:t>0;</a:t>
            </a:r>
          </a:p>
          <a:p>
            <a:pPr algn="l"/>
            <a:r>
              <a:rPr lang="en-US" sz="2000" dirty="0">
                <a:solidFill>
                  <a:schemeClr val="tx1"/>
                </a:solidFill>
                <a:latin typeface="Consolas"/>
              </a:rPr>
              <a:t>}</a:t>
            </a:r>
          </a:p>
        </p:txBody>
      </p:sp>
      <p:sp>
        <p:nvSpPr>
          <p:cNvPr id="1321988" name="AutoShape 4"/>
          <p:cNvSpPr>
            <a:spLocks noChangeArrowheads="1"/>
          </p:cNvSpPr>
          <p:nvPr/>
        </p:nvSpPr>
        <p:spPr bwMode="auto">
          <a:xfrm>
            <a:off x="3455938" y="945356"/>
            <a:ext cx="4248472" cy="503237"/>
          </a:xfrm>
          <a:prstGeom prst="wedgeRoundRectCallout">
            <a:avLst>
              <a:gd name="adj1" fmla="val -100797"/>
              <a:gd name="adj2" fmla="val 49083"/>
              <a:gd name="adj3" fmla="val 16667"/>
            </a:avLst>
          </a:prstGeom>
          <a:solidFill>
            <a:schemeClr val="accent2">
              <a:lumMod val="60000"/>
              <a:lumOff val="40000"/>
            </a:schemeClr>
          </a:solidFill>
          <a:ln w="9525" algn="ctr">
            <a:solidFill>
              <a:schemeClr val="tx1"/>
            </a:solidFill>
            <a:miter lim="800000"/>
            <a:headEnd/>
            <a:tailEnd/>
          </a:ln>
          <a:effectLst/>
          <a:extLst/>
        </p:spPr>
        <p:txBody>
          <a:bodyPr lIns="90000" tIns="46800" rIns="90000" bIns="46800"/>
          <a:lstStyle/>
          <a:p>
            <a:r>
              <a:rPr lang="en-US" dirty="0" err="1">
                <a:latin typeface="+mn-lt"/>
              </a:rPr>
              <a:t>Reserveer</a:t>
            </a:r>
            <a:r>
              <a:rPr lang="en-US" dirty="0">
                <a:latin typeface="+mn-lt"/>
              </a:rPr>
              <a:t> </a:t>
            </a:r>
            <a:r>
              <a:rPr lang="en-US" dirty="0" err="1">
                <a:latin typeface="+mn-lt"/>
              </a:rPr>
              <a:t>geheugenruimte</a:t>
            </a:r>
            <a:r>
              <a:rPr lang="en-US" dirty="0">
                <a:latin typeface="+mn-lt"/>
              </a:rPr>
              <a:t> </a:t>
            </a:r>
            <a:r>
              <a:rPr lang="en-US" dirty="0" err="1">
                <a:latin typeface="+mn-lt"/>
              </a:rPr>
              <a:t>voor</a:t>
            </a:r>
            <a:r>
              <a:rPr lang="en-US" dirty="0">
                <a:latin typeface="+mn-lt"/>
              </a:rPr>
              <a:t> </a:t>
            </a:r>
            <a:r>
              <a:rPr lang="en-US" dirty="0" err="1">
                <a:latin typeface="+mn-lt"/>
              </a:rPr>
              <a:t>globale</a:t>
            </a:r>
            <a:r>
              <a:rPr lang="en-US" dirty="0">
                <a:latin typeface="+mn-lt"/>
              </a:rPr>
              <a:t> </a:t>
            </a:r>
            <a:r>
              <a:rPr lang="en-US" dirty="0">
                <a:latin typeface="Consolas"/>
              </a:rPr>
              <a:t>a</a:t>
            </a:r>
            <a:endParaRPr lang="nl-NL" dirty="0">
              <a:latin typeface="Consolas"/>
            </a:endParaRPr>
          </a:p>
        </p:txBody>
      </p:sp>
      <p:sp>
        <p:nvSpPr>
          <p:cNvPr id="1321989" name="AutoShape 5"/>
          <p:cNvSpPr>
            <a:spLocks noChangeArrowheads="1"/>
          </p:cNvSpPr>
          <p:nvPr/>
        </p:nvSpPr>
        <p:spPr bwMode="auto">
          <a:xfrm>
            <a:off x="3455938" y="3789040"/>
            <a:ext cx="2844254" cy="694813"/>
          </a:xfrm>
          <a:prstGeom prst="wedgeRoundRectCallout">
            <a:avLst>
              <a:gd name="adj1" fmla="val -86008"/>
              <a:gd name="adj2" fmla="val -44865"/>
              <a:gd name="adj3" fmla="val 16667"/>
            </a:avLst>
          </a:prstGeom>
          <a:solidFill>
            <a:schemeClr val="accent2">
              <a:lumMod val="60000"/>
              <a:lumOff val="40000"/>
            </a:schemeClr>
          </a:solidFill>
          <a:ln w="9525" algn="ctr">
            <a:solidFill>
              <a:schemeClr val="tx1"/>
            </a:solidFill>
            <a:miter lim="800000"/>
            <a:headEnd/>
            <a:tailEnd/>
          </a:ln>
          <a:effectLst/>
          <a:extLst/>
        </p:spPr>
        <p:txBody>
          <a:bodyPr lIns="90000" tIns="46800" rIns="90000" bIns="46800"/>
          <a:lstStyle/>
          <a:p>
            <a:r>
              <a:rPr lang="en-US" dirty="0" err="1">
                <a:latin typeface="+mn-lt"/>
              </a:rPr>
              <a:t>Reserveer</a:t>
            </a:r>
            <a:r>
              <a:rPr lang="en-US" dirty="0">
                <a:latin typeface="+mn-lt"/>
              </a:rPr>
              <a:t> </a:t>
            </a:r>
            <a:r>
              <a:rPr lang="en-US" dirty="0" err="1">
                <a:latin typeface="+mn-lt"/>
              </a:rPr>
              <a:t>geheugenruimte</a:t>
            </a:r>
            <a:r>
              <a:rPr lang="en-US" dirty="0">
                <a:latin typeface="+mn-lt"/>
              </a:rPr>
              <a:t> </a:t>
            </a:r>
            <a:r>
              <a:rPr lang="en-US" dirty="0" err="1">
                <a:latin typeface="+mn-lt"/>
              </a:rPr>
              <a:t>voor</a:t>
            </a:r>
            <a:r>
              <a:rPr lang="en-US" dirty="0">
                <a:latin typeface="+mn-lt"/>
              </a:rPr>
              <a:t> </a:t>
            </a:r>
            <a:r>
              <a:rPr lang="en-US" dirty="0" err="1">
                <a:latin typeface="+mn-lt"/>
              </a:rPr>
              <a:t>lokale</a:t>
            </a:r>
            <a:r>
              <a:rPr lang="en-US" dirty="0">
                <a:latin typeface="+mn-lt"/>
              </a:rPr>
              <a:t> </a:t>
            </a:r>
            <a:r>
              <a:rPr lang="en-US" dirty="0">
                <a:latin typeface="Consolas"/>
              </a:rPr>
              <a:t>b</a:t>
            </a:r>
            <a:r>
              <a:rPr lang="en-US" dirty="0">
                <a:latin typeface="+mn-lt"/>
              </a:rPr>
              <a:t> in </a:t>
            </a:r>
            <a:r>
              <a:rPr lang="en-US" dirty="0">
                <a:latin typeface="Consolas"/>
              </a:rPr>
              <a:t>main</a:t>
            </a:r>
            <a:endParaRPr lang="nl-NL" dirty="0">
              <a:latin typeface="Consolas"/>
            </a:endParaRPr>
          </a:p>
        </p:txBody>
      </p:sp>
      <p:sp>
        <p:nvSpPr>
          <p:cNvPr id="1321990" name="AutoShape 6"/>
          <p:cNvSpPr>
            <a:spLocks noChangeArrowheads="1"/>
          </p:cNvSpPr>
          <p:nvPr/>
        </p:nvSpPr>
        <p:spPr bwMode="auto">
          <a:xfrm>
            <a:off x="3416970" y="4869160"/>
            <a:ext cx="2523182" cy="731201"/>
          </a:xfrm>
          <a:prstGeom prst="wedgeRoundRectCallout">
            <a:avLst>
              <a:gd name="adj1" fmla="val -160935"/>
              <a:gd name="adj2" fmla="val 17737"/>
              <a:gd name="adj3" fmla="val 16667"/>
            </a:avLst>
          </a:prstGeom>
          <a:solidFill>
            <a:schemeClr val="accent2">
              <a:lumMod val="20000"/>
              <a:lumOff val="80000"/>
            </a:schemeClr>
          </a:solidFill>
          <a:ln w="9525" algn="ctr">
            <a:solidFill>
              <a:schemeClr val="tx1"/>
            </a:solidFill>
            <a:miter lim="800000"/>
            <a:headEnd/>
            <a:tailEnd/>
          </a:ln>
          <a:effectLst/>
          <a:extLst/>
        </p:spPr>
        <p:txBody>
          <a:bodyPr lIns="90000" tIns="46800" rIns="90000" bIns="46800"/>
          <a:lstStyle/>
          <a:p>
            <a:r>
              <a:rPr lang="en-US" dirty="0" err="1">
                <a:solidFill>
                  <a:schemeClr val="tx1"/>
                </a:solidFill>
                <a:latin typeface="+mn-lt"/>
              </a:rPr>
              <a:t>Geef</a:t>
            </a:r>
            <a:r>
              <a:rPr lang="en-US" dirty="0">
                <a:solidFill>
                  <a:schemeClr val="tx1"/>
                </a:solidFill>
                <a:latin typeface="+mn-lt"/>
              </a:rPr>
              <a:t> </a:t>
            </a:r>
            <a:r>
              <a:rPr lang="en-US" dirty="0" err="1">
                <a:solidFill>
                  <a:schemeClr val="tx1"/>
                </a:solidFill>
                <a:latin typeface="+mn-lt"/>
              </a:rPr>
              <a:t>geheugenruimte</a:t>
            </a:r>
            <a:r>
              <a:rPr lang="en-US" dirty="0">
                <a:solidFill>
                  <a:schemeClr val="tx1"/>
                </a:solidFill>
                <a:latin typeface="+mn-lt"/>
              </a:rPr>
              <a:t> </a:t>
            </a:r>
            <a:r>
              <a:rPr lang="en-US" dirty="0" err="1">
                <a:solidFill>
                  <a:schemeClr val="tx1"/>
                </a:solidFill>
                <a:latin typeface="+mn-lt"/>
              </a:rPr>
              <a:t>vrij</a:t>
            </a:r>
            <a:r>
              <a:rPr lang="en-US" dirty="0">
                <a:solidFill>
                  <a:schemeClr val="tx1"/>
                </a:solidFill>
                <a:latin typeface="+mn-lt"/>
              </a:rPr>
              <a:t> van </a:t>
            </a:r>
            <a:r>
              <a:rPr lang="en-US" dirty="0" err="1">
                <a:solidFill>
                  <a:schemeClr val="tx1"/>
                </a:solidFill>
                <a:latin typeface="+mn-lt"/>
              </a:rPr>
              <a:t>lokale</a:t>
            </a:r>
            <a:r>
              <a:rPr lang="en-US" dirty="0">
                <a:solidFill>
                  <a:schemeClr val="tx1"/>
                </a:solidFill>
                <a:latin typeface="+mn-lt"/>
              </a:rPr>
              <a:t> </a:t>
            </a:r>
            <a:r>
              <a:rPr lang="en-US" dirty="0">
                <a:solidFill>
                  <a:schemeClr val="tx1"/>
                </a:solidFill>
                <a:latin typeface="Consolas"/>
              </a:rPr>
              <a:t>b</a:t>
            </a:r>
            <a:r>
              <a:rPr lang="en-US" dirty="0">
                <a:solidFill>
                  <a:schemeClr val="tx1"/>
                </a:solidFill>
                <a:latin typeface="+mn-lt"/>
              </a:rPr>
              <a:t> in </a:t>
            </a:r>
            <a:r>
              <a:rPr lang="en-US" dirty="0">
                <a:solidFill>
                  <a:schemeClr val="tx1"/>
                </a:solidFill>
                <a:latin typeface="Consolas"/>
              </a:rPr>
              <a:t>main</a:t>
            </a:r>
            <a:endParaRPr lang="nl-NL" dirty="0">
              <a:solidFill>
                <a:schemeClr val="tx1"/>
              </a:solidFill>
              <a:latin typeface="Consolas"/>
            </a:endParaRPr>
          </a:p>
        </p:txBody>
      </p:sp>
      <p:sp>
        <p:nvSpPr>
          <p:cNvPr id="1321991" name="AutoShape 7"/>
          <p:cNvSpPr>
            <a:spLocks noChangeArrowheads="1"/>
          </p:cNvSpPr>
          <p:nvPr/>
        </p:nvSpPr>
        <p:spPr bwMode="auto">
          <a:xfrm>
            <a:off x="1067990" y="5985668"/>
            <a:ext cx="5376217" cy="503237"/>
          </a:xfrm>
          <a:prstGeom prst="wedgeRoundRectCallout">
            <a:avLst>
              <a:gd name="adj1" fmla="val -61392"/>
              <a:gd name="adj2" fmla="val -109367"/>
              <a:gd name="adj3" fmla="val 16667"/>
            </a:avLst>
          </a:prstGeom>
          <a:solidFill>
            <a:schemeClr val="accent2">
              <a:lumMod val="20000"/>
              <a:lumOff val="80000"/>
            </a:schemeClr>
          </a:solidFill>
          <a:ln w="9525" algn="ctr">
            <a:solidFill>
              <a:schemeClr val="tx1"/>
            </a:solidFill>
            <a:miter lim="800000"/>
            <a:headEnd/>
            <a:tailEnd/>
          </a:ln>
          <a:effectLst/>
          <a:extLst/>
        </p:spPr>
        <p:txBody>
          <a:bodyPr lIns="90000" tIns="46800" rIns="90000" bIns="46800"/>
          <a:lstStyle/>
          <a:p>
            <a:r>
              <a:rPr lang="en-US" dirty="0" err="1">
                <a:solidFill>
                  <a:schemeClr val="tx1"/>
                </a:solidFill>
                <a:latin typeface="+mn-lt"/>
              </a:rPr>
              <a:t>Geef</a:t>
            </a:r>
            <a:r>
              <a:rPr lang="en-US" dirty="0">
                <a:solidFill>
                  <a:schemeClr val="tx1"/>
                </a:solidFill>
                <a:latin typeface="+mn-lt"/>
              </a:rPr>
              <a:t> </a:t>
            </a:r>
            <a:r>
              <a:rPr lang="en-US" dirty="0" err="1">
                <a:solidFill>
                  <a:schemeClr val="tx1"/>
                </a:solidFill>
                <a:latin typeface="+mn-lt"/>
              </a:rPr>
              <a:t>geheugenruimte</a:t>
            </a:r>
            <a:r>
              <a:rPr lang="en-US" dirty="0">
                <a:solidFill>
                  <a:schemeClr val="tx1"/>
                </a:solidFill>
                <a:latin typeface="+mn-lt"/>
              </a:rPr>
              <a:t> </a:t>
            </a:r>
            <a:r>
              <a:rPr lang="en-US" dirty="0" err="1">
                <a:solidFill>
                  <a:schemeClr val="tx1"/>
                </a:solidFill>
                <a:latin typeface="+mn-lt"/>
              </a:rPr>
              <a:t>vrij</a:t>
            </a:r>
            <a:r>
              <a:rPr lang="en-US" dirty="0">
                <a:solidFill>
                  <a:schemeClr val="tx1"/>
                </a:solidFill>
                <a:latin typeface="+mn-lt"/>
              </a:rPr>
              <a:t> </a:t>
            </a:r>
            <a:r>
              <a:rPr lang="en-US" dirty="0" err="1">
                <a:solidFill>
                  <a:schemeClr val="tx1"/>
                </a:solidFill>
                <a:latin typeface="+mn-lt"/>
              </a:rPr>
              <a:t>voor</a:t>
            </a:r>
            <a:r>
              <a:rPr lang="en-US" dirty="0">
                <a:solidFill>
                  <a:schemeClr val="tx1"/>
                </a:solidFill>
                <a:latin typeface="+mn-lt"/>
              </a:rPr>
              <a:t> </a:t>
            </a:r>
            <a:r>
              <a:rPr lang="en-US" dirty="0" err="1">
                <a:solidFill>
                  <a:schemeClr val="tx1"/>
                </a:solidFill>
                <a:latin typeface="+mn-lt"/>
              </a:rPr>
              <a:t>globale</a:t>
            </a:r>
            <a:r>
              <a:rPr lang="en-US" dirty="0">
                <a:solidFill>
                  <a:schemeClr val="tx1"/>
                </a:solidFill>
                <a:latin typeface="+mn-lt"/>
              </a:rPr>
              <a:t> </a:t>
            </a:r>
            <a:r>
              <a:rPr lang="en-US" dirty="0">
                <a:solidFill>
                  <a:schemeClr val="tx1"/>
                </a:solidFill>
                <a:latin typeface="Consolas"/>
              </a:rPr>
              <a:t>a</a:t>
            </a:r>
            <a:endParaRPr lang="nl-NL" dirty="0">
              <a:solidFill>
                <a:schemeClr val="tx1"/>
              </a:solidFill>
              <a:latin typeface="Consolas"/>
            </a:endParaRPr>
          </a:p>
        </p:txBody>
      </p:sp>
      <p:sp>
        <p:nvSpPr>
          <p:cNvPr id="1321992" name="AutoShape 8"/>
          <p:cNvSpPr>
            <a:spLocks noChangeArrowheads="1"/>
          </p:cNvSpPr>
          <p:nvPr/>
        </p:nvSpPr>
        <p:spPr bwMode="auto">
          <a:xfrm>
            <a:off x="3455938" y="1628800"/>
            <a:ext cx="3168352" cy="672645"/>
          </a:xfrm>
          <a:prstGeom prst="wedgeRoundRectCallout">
            <a:avLst>
              <a:gd name="adj1" fmla="val -88016"/>
              <a:gd name="adj2" fmla="val 50895"/>
              <a:gd name="adj3" fmla="val 16667"/>
            </a:avLst>
          </a:prstGeom>
          <a:solidFill>
            <a:schemeClr val="accent2">
              <a:lumMod val="60000"/>
              <a:lumOff val="40000"/>
            </a:schemeClr>
          </a:solidFill>
          <a:ln w="9525" algn="ctr">
            <a:solidFill>
              <a:schemeClr val="tx1"/>
            </a:solidFill>
            <a:miter lim="800000"/>
            <a:headEnd/>
            <a:tailEnd/>
          </a:ln>
          <a:effectLst/>
          <a:extLst/>
        </p:spPr>
        <p:txBody>
          <a:bodyPr lIns="90000" tIns="46800" rIns="90000" bIns="46800"/>
          <a:lstStyle/>
          <a:p>
            <a:r>
              <a:rPr lang="en-US" dirty="0" err="1">
                <a:latin typeface="+mn-lt"/>
              </a:rPr>
              <a:t>Reserveer</a:t>
            </a:r>
            <a:r>
              <a:rPr lang="en-US" dirty="0">
                <a:latin typeface="+mn-lt"/>
              </a:rPr>
              <a:t> </a:t>
            </a:r>
            <a:r>
              <a:rPr lang="en-US" dirty="0" err="1">
                <a:latin typeface="+mn-lt"/>
              </a:rPr>
              <a:t>geheugenruimte</a:t>
            </a:r>
            <a:r>
              <a:rPr lang="en-US" dirty="0">
                <a:latin typeface="+mn-lt"/>
              </a:rPr>
              <a:t> </a:t>
            </a:r>
            <a:r>
              <a:rPr lang="en-US" dirty="0" err="1">
                <a:latin typeface="+mn-lt"/>
              </a:rPr>
              <a:t>voor</a:t>
            </a:r>
            <a:r>
              <a:rPr lang="en-US" dirty="0">
                <a:latin typeface="+mn-lt"/>
              </a:rPr>
              <a:t> </a:t>
            </a:r>
            <a:r>
              <a:rPr lang="en-US" dirty="0" err="1">
                <a:latin typeface="+mn-lt"/>
              </a:rPr>
              <a:t>lokale</a:t>
            </a:r>
            <a:r>
              <a:rPr lang="en-US" dirty="0">
                <a:latin typeface="+mn-lt"/>
              </a:rPr>
              <a:t> </a:t>
            </a:r>
            <a:r>
              <a:rPr lang="en-US" dirty="0">
                <a:latin typeface="Consolas"/>
              </a:rPr>
              <a:t>a</a:t>
            </a:r>
            <a:r>
              <a:rPr lang="en-US" dirty="0">
                <a:latin typeface="+mn-lt"/>
              </a:rPr>
              <a:t> en </a:t>
            </a:r>
            <a:r>
              <a:rPr lang="en-US" dirty="0">
                <a:latin typeface="Consolas"/>
              </a:rPr>
              <a:t>b</a:t>
            </a:r>
            <a:r>
              <a:rPr lang="en-US" dirty="0">
                <a:latin typeface="+mn-lt"/>
              </a:rPr>
              <a:t> in </a:t>
            </a:r>
            <a:r>
              <a:rPr lang="en-US" dirty="0" err="1">
                <a:latin typeface="Consolas"/>
              </a:rPr>
              <a:t>func</a:t>
            </a:r>
            <a:endParaRPr lang="nl-NL" dirty="0">
              <a:latin typeface="Consolas"/>
            </a:endParaRPr>
          </a:p>
        </p:txBody>
      </p:sp>
      <p:sp>
        <p:nvSpPr>
          <p:cNvPr id="1321993" name="AutoShape 9"/>
          <p:cNvSpPr>
            <a:spLocks noChangeArrowheads="1"/>
          </p:cNvSpPr>
          <p:nvPr/>
        </p:nvSpPr>
        <p:spPr bwMode="auto">
          <a:xfrm>
            <a:off x="3404165" y="2780928"/>
            <a:ext cx="2861759" cy="745248"/>
          </a:xfrm>
          <a:prstGeom prst="wedgeRoundRectCallout">
            <a:avLst>
              <a:gd name="adj1" fmla="val -146071"/>
              <a:gd name="adj2" fmla="val -30219"/>
              <a:gd name="adj3" fmla="val 16667"/>
            </a:avLst>
          </a:prstGeom>
          <a:solidFill>
            <a:schemeClr val="accent2">
              <a:lumMod val="20000"/>
              <a:lumOff val="80000"/>
            </a:schemeClr>
          </a:solidFill>
          <a:ln w="9525" algn="ctr">
            <a:solidFill>
              <a:schemeClr val="tx1"/>
            </a:solidFill>
            <a:miter lim="800000"/>
            <a:headEnd/>
            <a:tailEnd/>
          </a:ln>
          <a:effectLst/>
          <a:extLst/>
        </p:spPr>
        <p:txBody>
          <a:bodyPr lIns="90000" tIns="46800" rIns="90000" bIns="46800"/>
          <a:lstStyle/>
          <a:p>
            <a:r>
              <a:rPr lang="en-US" dirty="0" err="1">
                <a:solidFill>
                  <a:schemeClr val="tx1"/>
                </a:solidFill>
                <a:latin typeface="+mn-lt"/>
              </a:rPr>
              <a:t>Geef</a:t>
            </a:r>
            <a:r>
              <a:rPr lang="en-US" dirty="0">
                <a:solidFill>
                  <a:schemeClr val="tx1"/>
                </a:solidFill>
                <a:latin typeface="+mn-lt"/>
              </a:rPr>
              <a:t> </a:t>
            </a:r>
            <a:r>
              <a:rPr lang="en-US" dirty="0" err="1">
                <a:solidFill>
                  <a:schemeClr val="tx1"/>
                </a:solidFill>
                <a:latin typeface="+mn-lt"/>
              </a:rPr>
              <a:t>geheugenruimte</a:t>
            </a:r>
            <a:r>
              <a:rPr lang="en-US" dirty="0">
                <a:solidFill>
                  <a:schemeClr val="tx1"/>
                </a:solidFill>
                <a:latin typeface="+mn-lt"/>
              </a:rPr>
              <a:t> </a:t>
            </a:r>
            <a:r>
              <a:rPr lang="en-US" dirty="0" err="1">
                <a:solidFill>
                  <a:schemeClr val="tx1"/>
                </a:solidFill>
                <a:latin typeface="+mn-lt"/>
              </a:rPr>
              <a:t>vrij</a:t>
            </a:r>
            <a:r>
              <a:rPr lang="en-US" dirty="0">
                <a:solidFill>
                  <a:schemeClr val="tx1"/>
                </a:solidFill>
                <a:latin typeface="+mn-lt"/>
              </a:rPr>
              <a:t> van </a:t>
            </a:r>
            <a:r>
              <a:rPr lang="en-US" dirty="0" err="1">
                <a:solidFill>
                  <a:schemeClr val="tx1"/>
                </a:solidFill>
                <a:latin typeface="+mn-lt"/>
              </a:rPr>
              <a:t>lokale</a:t>
            </a:r>
            <a:r>
              <a:rPr lang="en-US" dirty="0">
                <a:solidFill>
                  <a:schemeClr val="tx1"/>
                </a:solidFill>
                <a:latin typeface="+mn-lt"/>
              </a:rPr>
              <a:t> </a:t>
            </a:r>
            <a:r>
              <a:rPr lang="en-US" dirty="0">
                <a:solidFill>
                  <a:schemeClr val="tx1"/>
                </a:solidFill>
                <a:latin typeface="Consolas"/>
              </a:rPr>
              <a:t>a</a:t>
            </a:r>
            <a:r>
              <a:rPr lang="en-US" dirty="0">
                <a:solidFill>
                  <a:schemeClr val="tx1"/>
                </a:solidFill>
                <a:latin typeface="+mn-lt"/>
              </a:rPr>
              <a:t> en </a:t>
            </a:r>
            <a:r>
              <a:rPr lang="en-US" dirty="0">
                <a:solidFill>
                  <a:schemeClr val="tx1"/>
                </a:solidFill>
                <a:latin typeface="Consolas"/>
              </a:rPr>
              <a:t>b</a:t>
            </a:r>
            <a:r>
              <a:rPr lang="en-US" dirty="0">
                <a:solidFill>
                  <a:schemeClr val="tx1"/>
                </a:solidFill>
                <a:latin typeface="+mn-lt"/>
              </a:rPr>
              <a:t> in </a:t>
            </a:r>
            <a:r>
              <a:rPr lang="en-US" dirty="0" err="1">
                <a:solidFill>
                  <a:schemeClr val="tx1"/>
                </a:solidFill>
                <a:latin typeface="Consolas"/>
              </a:rPr>
              <a:t>func</a:t>
            </a:r>
            <a:endParaRPr lang="nl-NL" dirty="0">
              <a:solidFill>
                <a:schemeClr val="tx1"/>
              </a:solidFill>
              <a:latin typeface="Consolas"/>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173</a:t>
            </a:fld>
            <a:endParaRPr lang="en-US" dirty="0"/>
          </a:p>
        </p:txBody>
      </p:sp>
    </p:spTree>
    <p:extLst>
      <p:ext uri="{BB962C8B-B14F-4D97-AF65-F5344CB8AC3E}">
        <p14:creationId xmlns:p14="http://schemas.microsoft.com/office/powerpoint/2010/main" val="28518813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500" fill="hold"/>
                                        <p:tgtEl>
                                          <p:spTgt spid="1321987">
                                            <p:txEl>
                                              <p:pRg st="2" end="2"/>
                                            </p:txEl>
                                          </p:spTgt>
                                        </p:tgtEl>
                                        <p:attrNameLst>
                                          <p:attrName>style.color</p:attrName>
                                        </p:attrNameLst>
                                      </p:cBhvr>
                                      <p:to>
                                        <a:schemeClr val="accent2"/>
                                      </p:to>
                                    </p:animClr>
                                  </p:childTnLst>
                                </p:cTn>
                              </p:par>
                              <p:par>
                                <p:cTn id="7" presetID="3" presetClass="emph" presetSubtype="2" fill="hold" nodeType="withEffect">
                                  <p:stCondLst>
                                    <p:cond delay="0"/>
                                  </p:stCondLst>
                                  <p:childTnLst>
                                    <p:animClr clrSpc="rgb" dir="cw">
                                      <p:cBhvr override="childStyle">
                                        <p:cTn id="8" dur="500" fill="hold"/>
                                        <p:tgtEl>
                                          <p:spTgt spid="1321987">
                                            <p:txEl>
                                              <p:pRg st="3" end="3"/>
                                            </p:txEl>
                                          </p:spTgt>
                                        </p:tgtEl>
                                        <p:attrNameLst>
                                          <p:attrName>style.color</p:attrName>
                                        </p:attrNameLst>
                                      </p:cBhvr>
                                      <p:to>
                                        <a:schemeClr val="accent2"/>
                                      </p:to>
                                    </p:animClr>
                                  </p:childTnLst>
                                </p:cTn>
                              </p:par>
                              <p:par>
                                <p:cTn id="9" presetID="3" presetClass="emph" presetSubtype="2" fill="hold" nodeType="withEffect">
                                  <p:stCondLst>
                                    <p:cond delay="0"/>
                                  </p:stCondLst>
                                  <p:childTnLst>
                                    <p:animClr clrSpc="rgb" dir="cw">
                                      <p:cBhvr override="childStyle">
                                        <p:cTn id="10" dur="500" fill="hold"/>
                                        <p:tgtEl>
                                          <p:spTgt spid="1321987">
                                            <p:txEl>
                                              <p:pRg st="4" end="4"/>
                                            </p:txEl>
                                          </p:spTgt>
                                        </p:tgtEl>
                                        <p:attrNameLst>
                                          <p:attrName>style.color</p:attrName>
                                        </p:attrNameLst>
                                      </p:cBhvr>
                                      <p:to>
                                        <a:schemeClr val="accent2"/>
                                      </p:to>
                                    </p:animClr>
                                  </p:childTnLst>
                                </p:cTn>
                              </p:par>
                              <p:par>
                                <p:cTn id="11" presetID="3" presetClass="emph" presetSubtype="2" fill="hold" nodeType="withEffect">
                                  <p:stCondLst>
                                    <p:cond delay="0"/>
                                  </p:stCondLst>
                                  <p:childTnLst>
                                    <p:animClr clrSpc="rgb" dir="cw">
                                      <p:cBhvr override="childStyle">
                                        <p:cTn id="12" dur="500" fill="hold"/>
                                        <p:tgtEl>
                                          <p:spTgt spid="1321987">
                                            <p:txEl>
                                              <p:pRg st="5" end="5"/>
                                            </p:txEl>
                                          </p:spTgt>
                                        </p:tgtEl>
                                        <p:attrNameLst>
                                          <p:attrName>style.color</p:attrName>
                                        </p:attrNameLst>
                                      </p:cBhvr>
                                      <p:to>
                                        <a:schemeClr val="accent2"/>
                                      </p:to>
                                    </p:animClr>
                                  </p:childTnLst>
                                </p:cTn>
                              </p:par>
                              <p:par>
                                <p:cTn id="13" presetID="3" presetClass="emph" presetSubtype="2" fill="hold" nodeType="withEffect">
                                  <p:stCondLst>
                                    <p:cond delay="0"/>
                                  </p:stCondLst>
                                  <p:childTnLst>
                                    <p:animClr clrSpc="rgb" dir="cw">
                                      <p:cBhvr override="childStyle">
                                        <p:cTn id="14" dur="500" fill="hold"/>
                                        <p:tgtEl>
                                          <p:spTgt spid="1321987">
                                            <p:txEl>
                                              <p:pRg st="7" end="7"/>
                                            </p:txEl>
                                          </p:spTgt>
                                        </p:tgtEl>
                                        <p:attrNameLst>
                                          <p:attrName>style.color</p:attrName>
                                        </p:attrNameLst>
                                      </p:cBhvr>
                                      <p:to>
                                        <a:schemeClr val="accent2"/>
                                      </p:to>
                                    </p:animClr>
                                  </p:childTnLst>
                                </p:cTn>
                              </p:par>
                              <p:par>
                                <p:cTn id="15" presetID="3" presetClass="emph" presetSubtype="2" fill="hold" nodeType="withEffect">
                                  <p:stCondLst>
                                    <p:cond delay="0"/>
                                  </p:stCondLst>
                                  <p:childTnLst>
                                    <p:animClr clrSpc="rgb" dir="cw">
                                      <p:cBhvr override="childStyle">
                                        <p:cTn id="16" dur="500" fill="hold"/>
                                        <p:tgtEl>
                                          <p:spTgt spid="1321987">
                                            <p:txEl>
                                              <p:pRg st="8" end="8"/>
                                            </p:txEl>
                                          </p:spTgt>
                                        </p:tgtEl>
                                        <p:attrNameLst>
                                          <p:attrName>style.color</p:attrName>
                                        </p:attrNameLst>
                                      </p:cBhvr>
                                      <p:to>
                                        <a:schemeClr val="accent2"/>
                                      </p:to>
                                    </p:animClr>
                                  </p:childTnLst>
                                </p:cTn>
                              </p:par>
                              <p:par>
                                <p:cTn id="17" presetID="3" presetClass="emph" presetSubtype="2" fill="hold" nodeType="withEffect">
                                  <p:stCondLst>
                                    <p:cond delay="0"/>
                                  </p:stCondLst>
                                  <p:childTnLst>
                                    <p:animClr clrSpc="rgb" dir="cw">
                                      <p:cBhvr override="childStyle">
                                        <p:cTn id="18" dur="500" fill="hold"/>
                                        <p:tgtEl>
                                          <p:spTgt spid="1321987">
                                            <p:txEl>
                                              <p:pRg st="9" end="9"/>
                                            </p:txEl>
                                          </p:spTgt>
                                        </p:tgtEl>
                                        <p:attrNameLst>
                                          <p:attrName>style.color</p:attrName>
                                        </p:attrNameLst>
                                      </p:cBhvr>
                                      <p:to>
                                        <a:schemeClr val="accent2"/>
                                      </p:to>
                                    </p:animClr>
                                  </p:childTnLst>
                                </p:cTn>
                              </p:par>
                              <p:par>
                                <p:cTn id="19" presetID="3" presetClass="emph" presetSubtype="2" fill="hold" nodeType="withEffect">
                                  <p:stCondLst>
                                    <p:cond delay="0"/>
                                  </p:stCondLst>
                                  <p:childTnLst>
                                    <p:animClr clrSpc="rgb" dir="cw">
                                      <p:cBhvr override="childStyle">
                                        <p:cTn id="20" dur="500" fill="hold"/>
                                        <p:tgtEl>
                                          <p:spTgt spid="1321987">
                                            <p:txEl>
                                              <p:pRg st="10" end="10"/>
                                            </p:txEl>
                                          </p:spTgt>
                                        </p:tgtEl>
                                        <p:attrNameLst>
                                          <p:attrName>style.color</p:attrName>
                                        </p:attrNameLst>
                                      </p:cBhvr>
                                      <p:to>
                                        <a:schemeClr val="accent2"/>
                                      </p:to>
                                    </p:animClr>
                                  </p:childTnLst>
                                </p:cTn>
                              </p:par>
                              <p:par>
                                <p:cTn id="21" presetID="3" presetClass="emph" presetSubtype="2" fill="hold" nodeType="withEffect">
                                  <p:stCondLst>
                                    <p:cond delay="0"/>
                                  </p:stCondLst>
                                  <p:childTnLst>
                                    <p:animClr clrSpc="rgb" dir="cw">
                                      <p:cBhvr override="childStyle">
                                        <p:cTn id="22" dur="500" fill="hold"/>
                                        <p:tgtEl>
                                          <p:spTgt spid="1321987">
                                            <p:txEl>
                                              <p:pRg st="11" end="11"/>
                                            </p:txEl>
                                          </p:spTgt>
                                        </p:tgtEl>
                                        <p:attrNameLst>
                                          <p:attrName>style.color</p:attrName>
                                        </p:attrNameLst>
                                      </p:cBhvr>
                                      <p:to>
                                        <a:schemeClr val="accent2"/>
                                      </p:to>
                                    </p:animClr>
                                  </p:childTnLst>
                                </p:cTn>
                              </p:par>
                              <p:par>
                                <p:cTn id="23" presetID="3" presetClass="emph" presetSubtype="2" fill="hold" nodeType="withEffect">
                                  <p:stCondLst>
                                    <p:cond delay="0"/>
                                  </p:stCondLst>
                                  <p:childTnLst>
                                    <p:animClr clrSpc="rgb" dir="cw">
                                      <p:cBhvr override="childStyle">
                                        <p:cTn id="24" dur="500" fill="hold"/>
                                        <p:tgtEl>
                                          <p:spTgt spid="1321987">
                                            <p:txEl>
                                              <p:pRg st="12" end="12"/>
                                            </p:txEl>
                                          </p:spTgt>
                                        </p:tgtEl>
                                        <p:attrNameLst>
                                          <p:attrName>style.color</p:attrName>
                                        </p:attrNameLst>
                                      </p:cBhvr>
                                      <p:to>
                                        <a:schemeClr val="accent2"/>
                                      </p:to>
                                    </p:animClr>
                                  </p:childTnLst>
                                </p:cTn>
                              </p:par>
                              <p:par>
                                <p:cTn id="25" presetID="3" presetClass="emph" presetSubtype="2" fill="hold" nodeType="withEffect">
                                  <p:stCondLst>
                                    <p:cond delay="0"/>
                                  </p:stCondLst>
                                  <p:childTnLst>
                                    <p:animClr clrSpc="rgb" dir="cw">
                                      <p:cBhvr override="childStyle">
                                        <p:cTn id="26" dur="500" fill="hold"/>
                                        <p:tgtEl>
                                          <p:spTgt spid="1321987">
                                            <p:txEl>
                                              <p:pRg st="13" end="13"/>
                                            </p:txEl>
                                          </p:spTgt>
                                        </p:tgtEl>
                                        <p:attrNameLst>
                                          <p:attrName>style.color</p:attrName>
                                        </p:attrNameLst>
                                      </p:cBhvr>
                                      <p:to>
                                        <a:schemeClr val="accent2"/>
                                      </p:to>
                                    </p:animClr>
                                  </p:childTnLst>
                                </p:cTn>
                              </p:par>
                              <p:par>
                                <p:cTn id="27" presetID="1" presetClass="entr" presetSubtype="0" fill="hold" grpId="0" nodeType="withEffect">
                                  <p:stCondLst>
                                    <p:cond delay="0"/>
                                  </p:stCondLst>
                                  <p:childTnLst>
                                    <p:set>
                                      <p:cBhvr>
                                        <p:cTn id="28" dur="1" fill="hold">
                                          <p:stCondLst>
                                            <p:cond delay="0"/>
                                          </p:stCondLst>
                                        </p:cTn>
                                        <p:tgtEl>
                                          <p:spTgt spid="132198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mph" presetSubtype="2" fill="hold" nodeType="clickEffect">
                                  <p:stCondLst>
                                    <p:cond delay="0"/>
                                  </p:stCondLst>
                                  <p:childTnLst>
                                    <p:animClr clrSpc="rgb" dir="cw">
                                      <p:cBhvr override="childStyle">
                                        <p:cTn id="32" dur="500" fill="hold"/>
                                        <p:tgtEl>
                                          <p:spTgt spid="1321987">
                                            <p:txEl>
                                              <p:pRg st="7" end="7"/>
                                            </p:txEl>
                                          </p:spTgt>
                                        </p:tgtEl>
                                        <p:attrNameLst>
                                          <p:attrName>style.color</p:attrName>
                                        </p:attrNameLst>
                                      </p:cBhvr>
                                      <p:to>
                                        <a:schemeClr val="tx1"/>
                                      </p:to>
                                    </p:animClr>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mph" presetSubtype="2" fill="hold" nodeType="clickEffect">
                                  <p:stCondLst>
                                    <p:cond delay="0"/>
                                  </p:stCondLst>
                                  <p:childTnLst>
                                    <p:animClr clrSpc="rgb" dir="cw">
                                      <p:cBhvr override="childStyle">
                                        <p:cTn id="36" dur="500" fill="hold"/>
                                        <p:tgtEl>
                                          <p:spTgt spid="1321987">
                                            <p:txEl>
                                              <p:pRg st="8" end="8"/>
                                            </p:txEl>
                                          </p:spTgt>
                                        </p:tgtEl>
                                        <p:attrNameLst>
                                          <p:attrName>style.color</p:attrName>
                                        </p:attrNameLst>
                                      </p:cBhvr>
                                      <p:to>
                                        <a:schemeClr val="tx1"/>
                                      </p:to>
                                    </p:animClr>
                                  </p:childTnLst>
                                </p:cTn>
                              </p:par>
                              <p:par>
                                <p:cTn id="37" presetID="1" presetClass="entr" presetSubtype="0" fill="hold" grpId="0" nodeType="withEffect">
                                  <p:stCondLst>
                                    <p:cond delay="0"/>
                                  </p:stCondLst>
                                  <p:childTnLst>
                                    <p:set>
                                      <p:cBhvr>
                                        <p:cTn id="38" dur="1" fill="hold">
                                          <p:stCondLst>
                                            <p:cond delay="0"/>
                                          </p:stCondLst>
                                        </p:cTn>
                                        <p:tgtEl>
                                          <p:spTgt spid="132198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mph" presetSubtype="2" fill="hold" nodeType="clickEffect">
                                  <p:stCondLst>
                                    <p:cond delay="0"/>
                                  </p:stCondLst>
                                  <p:childTnLst>
                                    <p:animClr clrSpc="rgb" dir="cw">
                                      <p:cBhvr override="childStyle">
                                        <p:cTn id="42" dur="500" fill="hold"/>
                                        <p:tgtEl>
                                          <p:spTgt spid="1321987">
                                            <p:txEl>
                                              <p:pRg st="9" end="9"/>
                                            </p:txEl>
                                          </p:spTgt>
                                        </p:tgtEl>
                                        <p:attrNameLst>
                                          <p:attrName>style.color</p:attrName>
                                        </p:attrNameLst>
                                      </p:cBhvr>
                                      <p:to>
                                        <a:srgbClr val="008000"/>
                                      </p:to>
                                    </p:animClr>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mph" presetSubtype="2" fill="hold" nodeType="clickEffect">
                                  <p:stCondLst>
                                    <p:cond delay="0"/>
                                  </p:stCondLst>
                                  <p:childTnLst>
                                    <p:animClr clrSpc="rgb" dir="cw">
                                      <p:cBhvr override="childStyle">
                                        <p:cTn id="46" dur="500" fill="hold"/>
                                        <p:tgtEl>
                                          <p:spTgt spid="1321987">
                                            <p:txEl>
                                              <p:pRg st="10" end="10"/>
                                            </p:txEl>
                                          </p:spTgt>
                                        </p:tgtEl>
                                        <p:attrNameLst>
                                          <p:attrName>style.color</p:attrName>
                                        </p:attrNameLst>
                                      </p:cBhvr>
                                      <p:to>
                                        <a:schemeClr val="tx1"/>
                                      </p:to>
                                    </p:animClr>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mph" presetSubtype="2" fill="hold" nodeType="clickEffect">
                                  <p:stCondLst>
                                    <p:cond delay="0"/>
                                  </p:stCondLst>
                                  <p:childTnLst>
                                    <p:animClr clrSpc="rgb" dir="cw">
                                      <p:cBhvr override="childStyle">
                                        <p:cTn id="50" dur="500" fill="hold"/>
                                        <p:tgtEl>
                                          <p:spTgt spid="1321987">
                                            <p:txEl>
                                              <p:pRg st="2" end="2"/>
                                            </p:txEl>
                                          </p:spTgt>
                                        </p:tgtEl>
                                        <p:attrNameLst>
                                          <p:attrName>style.color</p:attrName>
                                        </p:attrNameLst>
                                      </p:cBhvr>
                                      <p:to>
                                        <a:schemeClr val="tx1"/>
                                      </p:to>
                                    </p:animClr>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mph" presetSubtype="2" fill="hold" nodeType="clickEffect">
                                  <p:stCondLst>
                                    <p:cond delay="0"/>
                                  </p:stCondLst>
                                  <p:childTnLst>
                                    <p:animClr clrSpc="rgb" dir="cw">
                                      <p:cBhvr override="childStyle">
                                        <p:cTn id="54" dur="500" fill="hold"/>
                                        <p:tgtEl>
                                          <p:spTgt spid="1321987">
                                            <p:txEl>
                                              <p:pRg st="3" end="3"/>
                                            </p:txEl>
                                          </p:spTgt>
                                        </p:tgtEl>
                                        <p:attrNameLst>
                                          <p:attrName>style.color</p:attrName>
                                        </p:attrNameLst>
                                      </p:cBhvr>
                                      <p:to>
                                        <a:schemeClr val="tx1"/>
                                      </p:to>
                                    </p:animClr>
                                  </p:childTnLst>
                                </p:cTn>
                              </p:par>
                              <p:par>
                                <p:cTn id="55" presetID="1" presetClass="entr" presetSubtype="0" fill="hold" grpId="0" nodeType="withEffect">
                                  <p:stCondLst>
                                    <p:cond delay="0"/>
                                  </p:stCondLst>
                                  <p:childTnLst>
                                    <p:set>
                                      <p:cBhvr>
                                        <p:cTn id="56" dur="1" fill="hold">
                                          <p:stCondLst>
                                            <p:cond delay="0"/>
                                          </p:stCondLst>
                                        </p:cTn>
                                        <p:tgtEl>
                                          <p:spTgt spid="1321992"/>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mph" presetSubtype="2" fill="hold" nodeType="clickEffect">
                                  <p:stCondLst>
                                    <p:cond delay="0"/>
                                  </p:stCondLst>
                                  <p:childTnLst>
                                    <p:animClr clrSpc="rgb" dir="cw">
                                      <p:cBhvr override="childStyle">
                                        <p:cTn id="60" dur="500" fill="hold"/>
                                        <p:tgtEl>
                                          <p:spTgt spid="1321987">
                                            <p:txEl>
                                              <p:pRg st="4" end="4"/>
                                            </p:txEl>
                                          </p:spTgt>
                                        </p:tgtEl>
                                        <p:attrNameLst>
                                          <p:attrName>style.color</p:attrName>
                                        </p:attrNameLst>
                                      </p:cBhvr>
                                      <p:to>
                                        <a:srgbClr val="008000"/>
                                      </p:to>
                                    </p:animClr>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mph" presetSubtype="2" fill="hold" nodeType="clickEffect">
                                  <p:stCondLst>
                                    <p:cond delay="0"/>
                                  </p:stCondLst>
                                  <p:childTnLst>
                                    <p:animClr clrSpc="rgb" dir="cw">
                                      <p:cBhvr override="childStyle">
                                        <p:cTn id="64" dur="500" fill="hold"/>
                                        <p:tgtEl>
                                          <p:spTgt spid="1321987">
                                            <p:txEl>
                                              <p:pRg st="5" end="5"/>
                                            </p:txEl>
                                          </p:spTgt>
                                        </p:tgtEl>
                                        <p:attrNameLst>
                                          <p:attrName>style.color</p:attrName>
                                        </p:attrNameLst>
                                      </p:cBhvr>
                                      <p:to>
                                        <a:schemeClr val="tx1"/>
                                      </p:to>
                                    </p:animClr>
                                  </p:childTnLst>
                                </p:cTn>
                              </p:par>
                              <p:par>
                                <p:cTn id="65" presetID="1" presetClass="entr" presetSubtype="0" fill="hold" grpId="0" nodeType="withEffect">
                                  <p:stCondLst>
                                    <p:cond delay="0"/>
                                  </p:stCondLst>
                                  <p:childTnLst>
                                    <p:set>
                                      <p:cBhvr>
                                        <p:cTn id="66" dur="1" fill="hold">
                                          <p:stCondLst>
                                            <p:cond delay="0"/>
                                          </p:stCondLst>
                                        </p:cTn>
                                        <p:tgtEl>
                                          <p:spTgt spid="1321993"/>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mph" presetSubtype="2" fill="hold" nodeType="clickEffect">
                                  <p:stCondLst>
                                    <p:cond delay="0"/>
                                  </p:stCondLst>
                                  <p:childTnLst>
                                    <p:animClr clrSpc="rgb" dir="cw">
                                      <p:cBhvr override="childStyle">
                                        <p:cTn id="70" dur="500" fill="hold"/>
                                        <p:tgtEl>
                                          <p:spTgt spid="1321987">
                                            <p:txEl>
                                              <p:pRg st="11" end="11"/>
                                            </p:txEl>
                                          </p:spTgt>
                                        </p:tgtEl>
                                        <p:attrNameLst>
                                          <p:attrName>style.color</p:attrName>
                                        </p:attrNameLst>
                                      </p:cBhvr>
                                      <p:to>
                                        <a:srgbClr val="008000"/>
                                      </p:to>
                                    </p:animClr>
                                  </p:childTnLst>
                                </p:cTn>
                              </p:par>
                            </p:childTnLst>
                          </p:cTn>
                        </p:par>
                      </p:childTnLst>
                    </p:cTn>
                  </p:par>
                  <p:par>
                    <p:cTn id="71" fill="hold" nodeType="clickPar">
                      <p:stCondLst>
                        <p:cond delay="indefinite"/>
                      </p:stCondLst>
                      <p:childTnLst>
                        <p:par>
                          <p:cTn id="72" fill="hold" nodeType="withGroup">
                            <p:stCondLst>
                              <p:cond delay="0"/>
                            </p:stCondLst>
                            <p:childTnLst>
                              <p:par>
                                <p:cTn id="73" presetID="3" presetClass="emph" presetSubtype="2" fill="hold" nodeType="clickEffect">
                                  <p:stCondLst>
                                    <p:cond delay="0"/>
                                  </p:stCondLst>
                                  <p:childTnLst>
                                    <p:animClr clrSpc="rgb" dir="cw">
                                      <p:cBhvr override="childStyle">
                                        <p:cTn id="74" dur="500" fill="hold"/>
                                        <p:tgtEl>
                                          <p:spTgt spid="1321987">
                                            <p:txEl>
                                              <p:pRg st="12" end="12"/>
                                            </p:txEl>
                                          </p:spTgt>
                                        </p:tgtEl>
                                        <p:attrNameLst>
                                          <p:attrName>style.color</p:attrName>
                                        </p:attrNameLst>
                                      </p:cBhvr>
                                      <p:to>
                                        <a:schemeClr val="tx1"/>
                                      </p:to>
                                    </p:animClr>
                                  </p:childTnLst>
                                </p:cTn>
                              </p:par>
                              <p:par>
                                <p:cTn id="75" presetID="3" presetClass="emph" presetSubtype="2" fill="hold" nodeType="withEffect">
                                  <p:stCondLst>
                                    <p:cond delay="0"/>
                                  </p:stCondLst>
                                  <p:childTnLst>
                                    <p:animClr clrSpc="rgb" dir="cw">
                                      <p:cBhvr override="childStyle">
                                        <p:cTn id="76" dur="500" fill="hold"/>
                                        <p:tgtEl>
                                          <p:spTgt spid="1321987">
                                            <p:txEl>
                                              <p:pRg st="13" end="13"/>
                                            </p:txEl>
                                          </p:spTgt>
                                        </p:tgtEl>
                                        <p:attrNameLst>
                                          <p:attrName>style.color</p:attrName>
                                        </p:attrNameLst>
                                      </p:cBhvr>
                                      <p:to>
                                        <a:schemeClr val="tx1"/>
                                      </p:to>
                                    </p:animClr>
                                  </p:childTnLst>
                                </p:cTn>
                              </p:par>
                              <p:par>
                                <p:cTn id="77" presetID="1" presetClass="entr" presetSubtype="0" fill="hold" grpId="0" nodeType="withEffect">
                                  <p:stCondLst>
                                    <p:cond delay="0"/>
                                  </p:stCondLst>
                                  <p:childTnLst>
                                    <p:set>
                                      <p:cBhvr>
                                        <p:cTn id="78" dur="1" fill="hold">
                                          <p:stCondLst>
                                            <p:cond delay="0"/>
                                          </p:stCondLst>
                                        </p:cTn>
                                        <p:tgtEl>
                                          <p:spTgt spid="1321990"/>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3219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988" grpId="0" animBg="1"/>
      <p:bldP spid="1321989" grpId="0" animBg="1"/>
      <p:bldP spid="1321990" grpId="0" animBg="1"/>
      <p:bldP spid="1321991" grpId="0" animBg="1"/>
      <p:bldP spid="1321992" grpId="0" animBg="1"/>
      <p:bldP spid="1321993"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Recursieve</a:t>
            </a:r>
            <a:r>
              <a:rPr lang="en-US" dirty="0" smtClean="0"/>
              <a:t> </a:t>
            </a:r>
            <a:r>
              <a:rPr lang="en-US" dirty="0" err="1" smtClean="0"/>
              <a:t>functies</a:t>
            </a:r>
            <a:endParaRPr lang="nl-NL" dirty="0"/>
          </a:p>
        </p:txBody>
      </p:sp>
      <p:sp>
        <p:nvSpPr>
          <p:cNvPr id="3" name="Tijdelijke aanduiding voor inhoud 2"/>
          <p:cNvSpPr>
            <a:spLocks noGrp="1"/>
          </p:cNvSpPr>
          <p:nvPr>
            <p:ph idx="1"/>
          </p:nvPr>
        </p:nvSpPr>
        <p:spPr>
          <a:xfrm>
            <a:off x="467544" y="1263241"/>
            <a:ext cx="8229600" cy="5294308"/>
          </a:xfrm>
        </p:spPr>
        <p:txBody>
          <a:bodyPr>
            <a:normAutofit/>
          </a:bodyPr>
          <a:lstStyle/>
          <a:p>
            <a:r>
              <a:rPr lang="en-US" dirty="0" err="1" smtClean="0"/>
              <a:t>Een</a:t>
            </a:r>
            <a:r>
              <a:rPr lang="en-US" dirty="0" smtClean="0"/>
              <a:t> </a:t>
            </a:r>
            <a:r>
              <a:rPr lang="en-US" dirty="0" err="1" smtClean="0"/>
              <a:t>recursieve</a:t>
            </a:r>
            <a:r>
              <a:rPr lang="en-US" dirty="0" smtClean="0"/>
              <a:t> </a:t>
            </a:r>
            <a:r>
              <a:rPr lang="en-US" dirty="0" err="1" smtClean="0"/>
              <a:t>functie</a:t>
            </a:r>
            <a:r>
              <a:rPr lang="en-US" dirty="0" smtClean="0"/>
              <a:t> </a:t>
            </a:r>
            <a:r>
              <a:rPr lang="en-US" dirty="0" err="1" smtClean="0"/>
              <a:t>roept</a:t>
            </a:r>
            <a:r>
              <a:rPr lang="en-US" dirty="0" smtClean="0"/>
              <a:t> </a:t>
            </a:r>
            <a:r>
              <a:rPr lang="en-US" dirty="0" err="1" smtClean="0"/>
              <a:t>zichzelf</a:t>
            </a:r>
            <a:r>
              <a:rPr lang="en-US" dirty="0" smtClean="0"/>
              <a:t> </a:t>
            </a:r>
            <a:r>
              <a:rPr lang="en-US" dirty="0" err="1" smtClean="0"/>
              <a:t>aan</a:t>
            </a:r>
            <a:endParaRPr lang="en-US" dirty="0"/>
          </a:p>
          <a:p>
            <a:pPr lvl="1"/>
            <a:r>
              <a:rPr lang="en-US" dirty="0" smtClean="0"/>
              <a:t>In de </a:t>
            </a:r>
            <a:r>
              <a:rPr lang="en-US" dirty="0" err="1" smtClean="0"/>
              <a:t>functie</a:t>
            </a:r>
            <a:r>
              <a:rPr lang="en-US" dirty="0" smtClean="0"/>
              <a:t> </a:t>
            </a:r>
            <a:r>
              <a:rPr lang="en-US" dirty="0" err="1" smtClean="0"/>
              <a:t>definitie</a:t>
            </a:r>
            <a:r>
              <a:rPr lang="en-US" dirty="0" smtClean="0"/>
              <a:t> </a:t>
            </a:r>
            <a:r>
              <a:rPr lang="en-US" dirty="0" err="1" smtClean="0"/>
              <a:t>staat</a:t>
            </a:r>
            <a:r>
              <a:rPr lang="en-US" dirty="0" smtClean="0"/>
              <a:t> </a:t>
            </a:r>
            <a:r>
              <a:rPr lang="en-US" dirty="0" err="1" smtClean="0"/>
              <a:t>een</a:t>
            </a:r>
            <a:r>
              <a:rPr lang="en-US" dirty="0" smtClean="0"/>
              <a:t> </a:t>
            </a:r>
            <a:r>
              <a:rPr lang="en-US" dirty="0" err="1" smtClean="0">
                <a:solidFill>
                  <a:schemeClr val="accent2"/>
                </a:solidFill>
              </a:rPr>
              <a:t>functie-aanroep</a:t>
            </a:r>
            <a:r>
              <a:rPr lang="en-US" dirty="0" smtClean="0"/>
              <a:t> </a:t>
            </a:r>
            <a:r>
              <a:rPr lang="en-US" dirty="0" err="1" smtClean="0"/>
              <a:t>naar</a:t>
            </a:r>
            <a:r>
              <a:rPr lang="en-US" dirty="0" smtClean="0"/>
              <a:t> </a:t>
            </a:r>
            <a:r>
              <a:rPr lang="en-US" dirty="0" err="1" smtClean="0"/>
              <a:t>zichzelf</a:t>
            </a:r>
            <a:r>
              <a:rPr lang="en-US" dirty="0" smtClean="0"/>
              <a:t>.</a:t>
            </a:r>
          </a:p>
        </p:txBody>
      </p:sp>
      <p:grpSp>
        <p:nvGrpSpPr>
          <p:cNvPr id="6" name="Groep 5"/>
          <p:cNvGrpSpPr>
            <a:grpSpLocks noChangeAspect="1"/>
          </p:cNvGrpSpPr>
          <p:nvPr/>
        </p:nvGrpSpPr>
        <p:grpSpPr>
          <a:xfrm>
            <a:off x="5724128" y="5125109"/>
            <a:ext cx="3659589" cy="1770991"/>
            <a:chOff x="103200" y="3283164"/>
            <a:chExt cx="5749041" cy="2782142"/>
          </a:xfrm>
        </p:grpSpPr>
        <p:pic>
          <p:nvPicPr>
            <p:cNvPr id="7" name="Picture 61" descr="http://www.1888pressrelease.com/product_images/344266/announcem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98" y="3283164"/>
              <a:ext cx="2782143" cy="27821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1" descr="http://www.1888pressrelease.com/product_images/344266/announcement.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889" b="96889" l="9778" r="89778"/>
                      </a14:imgEffect>
                    </a14:imgLayer>
                  </a14:imgProps>
                </a:ext>
                <a:ext uri="{28A0092B-C50C-407E-A947-70E740481C1C}">
                  <a14:useLocalDpi xmlns:a14="http://schemas.microsoft.com/office/drawing/2010/main" val="0"/>
                </a:ext>
              </a:extLst>
            </a:blip>
            <a:srcRect/>
            <a:stretch>
              <a:fillRect/>
            </a:stretch>
          </p:blipFill>
          <p:spPr bwMode="auto">
            <a:xfrm>
              <a:off x="1985786" y="4008103"/>
              <a:ext cx="1997350" cy="19973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1" descr="http://www.1888pressrelease.com/product_images/344266/announcement.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889" b="96889" l="9778" r="89778"/>
                      </a14:imgEffect>
                    </a14:imgLayer>
                  </a14:imgProps>
                </a:ext>
                <a:ext uri="{28A0092B-C50C-407E-A947-70E740481C1C}">
                  <a14:useLocalDpi xmlns:a14="http://schemas.microsoft.com/office/drawing/2010/main" val="0"/>
                </a:ext>
              </a:extLst>
            </a:blip>
            <a:srcRect/>
            <a:stretch>
              <a:fillRect/>
            </a:stretch>
          </p:blipFill>
          <p:spPr bwMode="auto">
            <a:xfrm>
              <a:off x="1295833" y="4508419"/>
              <a:ext cx="1430099" cy="14355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1" descr="http://www.1888pressrelease.com/product_images/344266/announcement.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889" b="96889" l="9778" r="89778"/>
                      </a14:imgEffect>
                    </a14:imgLayer>
                  </a14:imgProps>
                </a:ext>
                <a:ext uri="{28A0092B-C50C-407E-A947-70E740481C1C}">
                  <a14:useLocalDpi xmlns:a14="http://schemas.microsoft.com/office/drawing/2010/main" val="0"/>
                </a:ext>
              </a:extLst>
            </a:blip>
            <a:srcRect/>
            <a:stretch>
              <a:fillRect/>
            </a:stretch>
          </p:blipFill>
          <p:spPr bwMode="auto">
            <a:xfrm>
              <a:off x="710114" y="4863188"/>
              <a:ext cx="1109461" cy="11094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1" descr="http://www.1888pressrelease.com/product_images/344266/announcement.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889" b="96889" l="9778" r="89778"/>
                      </a14:imgEffect>
                    </a14:imgLayer>
                  </a14:imgProps>
                </a:ext>
                <a:ext uri="{28A0092B-C50C-407E-A947-70E740481C1C}">
                  <a14:useLocalDpi xmlns:a14="http://schemas.microsoft.com/office/drawing/2010/main" val="0"/>
                </a:ext>
              </a:extLst>
            </a:blip>
            <a:srcRect/>
            <a:stretch>
              <a:fillRect/>
            </a:stretch>
          </p:blipFill>
          <p:spPr bwMode="auto">
            <a:xfrm>
              <a:off x="291408" y="5234521"/>
              <a:ext cx="744027" cy="7440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1" descr="http://www.1888pressrelease.com/product_images/344266/announcement.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4889" b="96889" l="9778" r="89778"/>
                      </a14:imgEffect>
                    </a14:imgLayer>
                  </a14:imgProps>
                </a:ext>
                <a:ext uri="{28A0092B-C50C-407E-A947-70E740481C1C}">
                  <a14:useLocalDpi xmlns:a14="http://schemas.microsoft.com/office/drawing/2010/main" val="0"/>
                </a:ext>
              </a:extLst>
            </a:blip>
            <a:srcRect/>
            <a:stretch>
              <a:fillRect/>
            </a:stretch>
          </p:blipFill>
          <p:spPr bwMode="auto">
            <a:xfrm>
              <a:off x="103200" y="5594909"/>
              <a:ext cx="369457" cy="369457"/>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174</a:t>
            </a:fld>
            <a:endParaRPr lang="en-US" dirty="0"/>
          </a:p>
        </p:txBody>
      </p:sp>
    </p:spTree>
    <p:extLst>
      <p:ext uri="{BB962C8B-B14F-4D97-AF65-F5344CB8AC3E}">
        <p14:creationId xmlns:p14="http://schemas.microsoft.com/office/powerpoint/2010/main" val="4065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Inception </a:t>
            </a:r>
            <a:endParaRPr lang="nl-NL" dirty="0"/>
          </a:p>
        </p:txBody>
      </p:sp>
      <p:pic>
        <p:nvPicPr>
          <p:cNvPr id="6" name="Picture 2" descr="http://4.bp.blogspot.com/_vsS3dgtYYLM/TGqT_WQ60OI/AAAAAAAABjU/31_rKwqeRx0/s400/droste_effect_images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8530" y="1346860"/>
            <a:ext cx="2498313" cy="2847081"/>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http://upload.wikimedia.org/wikipedia/commons/6/62/Dros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46860"/>
            <a:ext cx="2170624" cy="3322383"/>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ttp://my.fakingnews.firstpost.com/files/2013/09/inception-movie-review.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2100" y="1346860"/>
            <a:ext cx="3414076" cy="5061399"/>
          </a:xfrm>
          <a:prstGeom prst="rect">
            <a:avLst/>
          </a:prstGeom>
          <a:noFill/>
          <a:extLst>
            <a:ext uri="{909E8E84-426E-40DD-AFC4-6F175D3DCCD1}">
              <a14:hiddenFill xmlns:a14="http://schemas.microsoft.com/office/drawing/2010/main">
                <a:solidFill>
                  <a:srgbClr val="FFFFFF"/>
                </a:solidFill>
              </a14:hiddenFill>
            </a:ext>
          </a:extLst>
        </p:spPr>
      </p:pic>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8" name="Tijdelijke aanduiding voor dianummer 7"/>
          <p:cNvSpPr>
            <a:spLocks noGrp="1"/>
          </p:cNvSpPr>
          <p:nvPr>
            <p:ph type="sldNum" sz="quarter" idx="12"/>
          </p:nvPr>
        </p:nvSpPr>
        <p:spPr/>
        <p:txBody>
          <a:bodyPr/>
          <a:lstStyle/>
          <a:p>
            <a:fld id="{520F5AE5-675F-4C53-86B8-6BB4E175C417}" type="slidenum">
              <a:rPr lang="en-US" smtClean="0"/>
              <a:pPr/>
              <a:t>175</a:t>
            </a:fld>
            <a:endParaRPr lang="en-US" dirty="0"/>
          </a:p>
        </p:txBody>
      </p:sp>
    </p:spTree>
    <p:extLst>
      <p:ext uri="{BB962C8B-B14F-4D97-AF65-F5344CB8AC3E}">
        <p14:creationId xmlns:p14="http://schemas.microsoft.com/office/powerpoint/2010/main" val="2080280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Recursieve</a:t>
            </a:r>
            <a:r>
              <a:rPr lang="en-US" dirty="0" smtClean="0"/>
              <a:t> </a:t>
            </a:r>
            <a:r>
              <a:rPr lang="en-US" dirty="0" err="1" smtClean="0"/>
              <a:t>functies</a:t>
            </a:r>
            <a:endParaRPr lang="nl-NL" dirty="0"/>
          </a:p>
        </p:txBody>
      </p:sp>
      <p:sp>
        <p:nvSpPr>
          <p:cNvPr id="3" name="Tijdelijke aanduiding voor inhoud 2"/>
          <p:cNvSpPr>
            <a:spLocks noGrp="1"/>
          </p:cNvSpPr>
          <p:nvPr>
            <p:ph idx="1"/>
          </p:nvPr>
        </p:nvSpPr>
        <p:spPr>
          <a:xfrm>
            <a:off x="467544" y="1263241"/>
            <a:ext cx="8229600" cy="5294308"/>
          </a:xfrm>
        </p:spPr>
        <p:txBody>
          <a:bodyPr>
            <a:normAutofit/>
          </a:bodyPr>
          <a:lstStyle/>
          <a:p>
            <a:r>
              <a:rPr lang="en-US" dirty="0" err="1" smtClean="0"/>
              <a:t>Een</a:t>
            </a:r>
            <a:r>
              <a:rPr lang="en-US" dirty="0" smtClean="0"/>
              <a:t> </a:t>
            </a:r>
            <a:r>
              <a:rPr lang="en-US" dirty="0" err="1" smtClean="0"/>
              <a:t>recursieve</a:t>
            </a:r>
            <a:r>
              <a:rPr lang="en-US" dirty="0" smtClean="0"/>
              <a:t> </a:t>
            </a:r>
            <a:r>
              <a:rPr lang="en-US" dirty="0" err="1" smtClean="0"/>
              <a:t>functie</a:t>
            </a:r>
            <a:r>
              <a:rPr lang="en-US" dirty="0" smtClean="0"/>
              <a:t> </a:t>
            </a:r>
            <a:r>
              <a:rPr lang="en-US" dirty="0" err="1" smtClean="0"/>
              <a:t>roept</a:t>
            </a:r>
            <a:r>
              <a:rPr lang="en-US" dirty="0" smtClean="0"/>
              <a:t> </a:t>
            </a:r>
            <a:r>
              <a:rPr lang="en-US" dirty="0" err="1" smtClean="0"/>
              <a:t>zichzelf</a:t>
            </a:r>
            <a:r>
              <a:rPr lang="en-US" dirty="0" smtClean="0"/>
              <a:t> </a:t>
            </a:r>
            <a:r>
              <a:rPr lang="en-US" dirty="0" err="1" smtClean="0"/>
              <a:t>aan</a:t>
            </a:r>
            <a:endParaRPr lang="en-US" dirty="0"/>
          </a:p>
          <a:p>
            <a:pPr lvl="1"/>
            <a:r>
              <a:rPr lang="en-US" dirty="0" smtClean="0"/>
              <a:t>In de </a:t>
            </a:r>
            <a:r>
              <a:rPr lang="en-US" dirty="0" err="1" smtClean="0"/>
              <a:t>functie</a:t>
            </a:r>
            <a:r>
              <a:rPr lang="en-US" dirty="0" smtClean="0"/>
              <a:t> </a:t>
            </a:r>
            <a:r>
              <a:rPr lang="en-US" dirty="0" err="1" smtClean="0"/>
              <a:t>definitie</a:t>
            </a:r>
            <a:r>
              <a:rPr lang="en-US" dirty="0" smtClean="0"/>
              <a:t> </a:t>
            </a:r>
            <a:r>
              <a:rPr lang="en-US" dirty="0" err="1" smtClean="0"/>
              <a:t>staat</a:t>
            </a:r>
            <a:r>
              <a:rPr lang="en-US" dirty="0" smtClean="0"/>
              <a:t> </a:t>
            </a:r>
            <a:r>
              <a:rPr lang="en-US" dirty="0" err="1" smtClean="0"/>
              <a:t>een</a:t>
            </a:r>
            <a:r>
              <a:rPr lang="en-US" dirty="0" smtClean="0"/>
              <a:t> </a:t>
            </a:r>
            <a:r>
              <a:rPr lang="en-US" dirty="0" err="1" smtClean="0">
                <a:solidFill>
                  <a:schemeClr val="accent2"/>
                </a:solidFill>
              </a:rPr>
              <a:t>functie-aanroep</a:t>
            </a:r>
            <a:r>
              <a:rPr lang="en-US" dirty="0" smtClean="0"/>
              <a:t> </a:t>
            </a:r>
            <a:r>
              <a:rPr lang="en-US" dirty="0" err="1" smtClean="0"/>
              <a:t>naar</a:t>
            </a:r>
            <a:r>
              <a:rPr lang="en-US" dirty="0" smtClean="0"/>
              <a:t> </a:t>
            </a:r>
            <a:r>
              <a:rPr lang="en-US" dirty="0" err="1" smtClean="0"/>
              <a:t>zichzelf</a:t>
            </a:r>
            <a:r>
              <a:rPr lang="en-US" dirty="0" smtClean="0"/>
              <a:t>.</a:t>
            </a:r>
          </a:p>
          <a:p>
            <a:r>
              <a:rPr lang="en-US" dirty="0" err="1" smtClean="0"/>
              <a:t>Heeft</a:t>
            </a:r>
            <a:r>
              <a:rPr lang="en-US" dirty="0" smtClean="0"/>
              <a:t> </a:t>
            </a:r>
            <a:r>
              <a:rPr lang="en-US" dirty="0" err="1" smtClean="0">
                <a:solidFill>
                  <a:schemeClr val="accent2"/>
                </a:solidFill>
              </a:rPr>
              <a:t>altijd</a:t>
            </a:r>
            <a:r>
              <a:rPr lang="en-US" dirty="0" smtClean="0">
                <a:solidFill>
                  <a:schemeClr val="accent2"/>
                </a:solidFill>
              </a:rPr>
              <a:t> </a:t>
            </a:r>
            <a:r>
              <a:rPr lang="en-US" dirty="0" err="1" smtClean="0"/>
              <a:t>een</a:t>
            </a:r>
            <a:r>
              <a:rPr lang="en-US" dirty="0" smtClean="0"/>
              <a:t> </a:t>
            </a:r>
            <a:r>
              <a:rPr lang="en-US" dirty="0" err="1" smtClean="0"/>
              <a:t>stopconditie</a:t>
            </a:r>
            <a:endParaRPr lang="en-US" dirty="0" smtClean="0"/>
          </a:p>
          <a:p>
            <a:r>
              <a:rPr lang="en-US" dirty="0" err="1" smtClean="0"/>
              <a:t>Roept</a:t>
            </a:r>
            <a:r>
              <a:rPr lang="en-US" dirty="0" smtClean="0"/>
              <a:t> </a:t>
            </a:r>
            <a:r>
              <a:rPr lang="en-US" dirty="0" err="1" smtClean="0"/>
              <a:t>zichzelf</a:t>
            </a:r>
            <a:r>
              <a:rPr lang="en-US" dirty="0" smtClean="0"/>
              <a:t> </a:t>
            </a:r>
            <a:r>
              <a:rPr lang="en-US" dirty="0" err="1" smtClean="0"/>
              <a:t>een</a:t>
            </a:r>
            <a:r>
              <a:rPr lang="en-US" dirty="0" smtClean="0"/>
              <a:t> </a:t>
            </a:r>
            <a:r>
              <a:rPr lang="en-US" i="1" dirty="0" smtClean="0">
                <a:solidFill>
                  <a:schemeClr val="accent2"/>
                </a:solidFill>
              </a:rPr>
              <a:t>x</a:t>
            </a:r>
            <a:r>
              <a:rPr lang="en-US" dirty="0" smtClean="0">
                <a:solidFill>
                  <a:schemeClr val="accent2"/>
                </a:solidFill>
              </a:rPr>
              <a:t> </a:t>
            </a:r>
            <a:r>
              <a:rPr lang="en-US" dirty="0" err="1" smtClean="0">
                <a:solidFill>
                  <a:schemeClr val="accent2"/>
                </a:solidFill>
              </a:rPr>
              <a:t>aantal</a:t>
            </a:r>
            <a:r>
              <a:rPr lang="en-US" dirty="0" smtClean="0">
                <a:solidFill>
                  <a:schemeClr val="accent2"/>
                </a:solidFill>
              </a:rPr>
              <a:t> </a:t>
            </a:r>
            <a:r>
              <a:rPr lang="en-US" dirty="0" err="1" smtClean="0"/>
              <a:t>keren</a:t>
            </a:r>
            <a:r>
              <a:rPr lang="en-US" dirty="0" smtClean="0"/>
              <a:t> </a:t>
            </a:r>
            <a:r>
              <a:rPr lang="en-US" dirty="0" err="1" smtClean="0"/>
              <a:t>aan</a:t>
            </a:r>
            <a:r>
              <a:rPr lang="en-US" dirty="0" smtClean="0"/>
              <a:t>. </a:t>
            </a:r>
          </a:p>
          <a:p>
            <a:r>
              <a:rPr lang="en-US" dirty="0" smtClean="0"/>
              <a:t>In </a:t>
            </a:r>
            <a:r>
              <a:rPr lang="en-US" dirty="0" err="1" smtClean="0"/>
              <a:t>een</a:t>
            </a:r>
            <a:r>
              <a:rPr lang="en-US" dirty="0" smtClean="0"/>
              <a:t> </a:t>
            </a:r>
            <a:r>
              <a:rPr lang="en-US" dirty="0" err="1" smtClean="0"/>
              <a:t>recursieve</a:t>
            </a:r>
            <a:r>
              <a:rPr lang="en-US" dirty="0" smtClean="0"/>
              <a:t> </a:t>
            </a:r>
            <a:r>
              <a:rPr lang="en-US" dirty="0" err="1" smtClean="0"/>
              <a:t>functie</a:t>
            </a:r>
            <a:r>
              <a:rPr lang="en-US" dirty="0" smtClean="0"/>
              <a:t> </a:t>
            </a:r>
            <a:r>
              <a:rPr lang="en-US" dirty="0" err="1" smtClean="0"/>
              <a:t>zitten</a:t>
            </a:r>
            <a:r>
              <a:rPr lang="en-US" dirty="0"/>
              <a:t> </a:t>
            </a:r>
            <a:r>
              <a:rPr lang="en-US" dirty="0" smtClean="0"/>
              <a:t>(</a:t>
            </a:r>
            <a:r>
              <a:rPr lang="en-US" dirty="0" err="1" smtClean="0"/>
              <a:t>bijna</a:t>
            </a:r>
            <a:r>
              <a:rPr lang="en-US" dirty="0" smtClean="0"/>
              <a:t>) </a:t>
            </a:r>
            <a:r>
              <a:rPr lang="en-US" dirty="0" err="1" smtClean="0"/>
              <a:t>nooit</a:t>
            </a:r>
            <a:r>
              <a:rPr lang="en-US" dirty="0" smtClean="0"/>
              <a:t>, </a:t>
            </a:r>
            <a:r>
              <a:rPr lang="en-US" dirty="0" err="1" smtClean="0">
                <a:solidFill>
                  <a:schemeClr val="accent2"/>
                </a:solidFill>
              </a:rPr>
              <a:t>herhalingslussen</a:t>
            </a:r>
            <a:r>
              <a:rPr lang="en-US" dirty="0" smtClean="0">
                <a:solidFill>
                  <a:schemeClr val="accent2"/>
                </a:solidFill>
              </a:rPr>
              <a:t> </a:t>
            </a:r>
            <a:r>
              <a:rPr lang="en-US" dirty="0" smtClean="0"/>
              <a:t>(</a:t>
            </a:r>
            <a:r>
              <a:rPr lang="en-US" dirty="0" smtClean="0">
                <a:solidFill>
                  <a:schemeClr val="accent1"/>
                </a:solidFill>
                <a:latin typeface="Consolas" panose="020B0609020204030204" pitchFamily="49" charset="0"/>
                <a:cs typeface="Consolas" panose="020B0609020204030204" pitchFamily="49" charset="0"/>
              </a:rPr>
              <a:t>while</a:t>
            </a:r>
            <a:r>
              <a:rPr lang="en-US" dirty="0" smtClean="0"/>
              <a:t>, </a:t>
            </a:r>
            <a:r>
              <a:rPr lang="en-US" dirty="0" smtClean="0">
                <a:solidFill>
                  <a:schemeClr val="accent1"/>
                </a:solidFill>
                <a:latin typeface="Consolas" panose="020B0609020204030204" pitchFamily="49" charset="0"/>
                <a:cs typeface="Consolas" panose="020B0609020204030204" pitchFamily="49" charset="0"/>
              </a:rPr>
              <a:t>do-while</a:t>
            </a:r>
            <a:r>
              <a:rPr lang="en-US" dirty="0" smtClean="0"/>
              <a:t>, </a:t>
            </a:r>
            <a:r>
              <a:rPr lang="en-US" dirty="0" smtClean="0">
                <a:solidFill>
                  <a:schemeClr val="accent1"/>
                </a:solidFill>
                <a:latin typeface="Consolas" panose="020B0609020204030204" pitchFamily="49" charset="0"/>
                <a:cs typeface="Consolas" panose="020B0609020204030204" pitchFamily="49" charset="0"/>
              </a:rPr>
              <a:t>for</a:t>
            </a:r>
            <a:r>
              <a:rPr lang="en-US" dirty="0" smtClean="0"/>
              <a:t>).</a:t>
            </a:r>
          </a:p>
        </p:txBody>
      </p:sp>
      <p:grpSp>
        <p:nvGrpSpPr>
          <p:cNvPr id="6" name="Groep 5"/>
          <p:cNvGrpSpPr>
            <a:grpSpLocks noChangeAspect="1"/>
          </p:cNvGrpSpPr>
          <p:nvPr/>
        </p:nvGrpSpPr>
        <p:grpSpPr>
          <a:xfrm>
            <a:off x="5724128" y="5125109"/>
            <a:ext cx="3659589" cy="1770991"/>
            <a:chOff x="103200" y="3283164"/>
            <a:chExt cx="5749041" cy="2782142"/>
          </a:xfrm>
        </p:grpSpPr>
        <p:pic>
          <p:nvPicPr>
            <p:cNvPr id="7" name="Picture 61" descr="http://www.1888pressrelease.com/product_images/344266/announcem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98" y="3283164"/>
              <a:ext cx="2782143" cy="27821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1" descr="http://www.1888pressrelease.com/product_images/344266/announcement.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889" b="96889" l="9778" r="89778"/>
                      </a14:imgEffect>
                    </a14:imgLayer>
                  </a14:imgProps>
                </a:ext>
                <a:ext uri="{28A0092B-C50C-407E-A947-70E740481C1C}">
                  <a14:useLocalDpi xmlns:a14="http://schemas.microsoft.com/office/drawing/2010/main" val="0"/>
                </a:ext>
              </a:extLst>
            </a:blip>
            <a:srcRect/>
            <a:stretch>
              <a:fillRect/>
            </a:stretch>
          </p:blipFill>
          <p:spPr bwMode="auto">
            <a:xfrm>
              <a:off x="1985786" y="4008103"/>
              <a:ext cx="1997350" cy="19973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1" descr="http://www.1888pressrelease.com/product_images/344266/announcement.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889" b="96889" l="9778" r="89778"/>
                      </a14:imgEffect>
                    </a14:imgLayer>
                  </a14:imgProps>
                </a:ext>
                <a:ext uri="{28A0092B-C50C-407E-A947-70E740481C1C}">
                  <a14:useLocalDpi xmlns:a14="http://schemas.microsoft.com/office/drawing/2010/main" val="0"/>
                </a:ext>
              </a:extLst>
            </a:blip>
            <a:srcRect/>
            <a:stretch>
              <a:fillRect/>
            </a:stretch>
          </p:blipFill>
          <p:spPr bwMode="auto">
            <a:xfrm>
              <a:off x="1295833" y="4508419"/>
              <a:ext cx="1430099" cy="14355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1" descr="http://www.1888pressrelease.com/product_images/344266/announcement.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889" b="96889" l="9778" r="89778"/>
                      </a14:imgEffect>
                    </a14:imgLayer>
                  </a14:imgProps>
                </a:ext>
                <a:ext uri="{28A0092B-C50C-407E-A947-70E740481C1C}">
                  <a14:useLocalDpi xmlns:a14="http://schemas.microsoft.com/office/drawing/2010/main" val="0"/>
                </a:ext>
              </a:extLst>
            </a:blip>
            <a:srcRect/>
            <a:stretch>
              <a:fillRect/>
            </a:stretch>
          </p:blipFill>
          <p:spPr bwMode="auto">
            <a:xfrm>
              <a:off x="710114" y="4863188"/>
              <a:ext cx="1109461" cy="11094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1" descr="http://www.1888pressrelease.com/product_images/344266/announcement.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889" b="96889" l="9778" r="89778"/>
                      </a14:imgEffect>
                    </a14:imgLayer>
                  </a14:imgProps>
                </a:ext>
                <a:ext uri="{28A0092B-C50C-407E-A947-70E740481C1C}">
                  <a14:useLocalDpi xmlns:a14="http://schemas.microsoft.com/office/drawing/2010/main" val="0"/>
                </a:ext>
              </a:extLst>
            </a:blip>
            <a:srcRect/>
            <a:stretch>
              <a:fillRect/>
            </a:stretch>
          </p:blipFill>
          <p:spPr bwMode="auto">
            <a:xfrm>
              <a:off x="291408" y="5234521"/>
              <a:ext cx="744027" cy="7440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1" descr="http://www.1888pressrelease.com/product_images/344266/announcement.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4889" b="96889" l="9778" r="89778"/>
                      </a14:imgEffect>
                    </a14:imgLayer>
                  </a14:imgProps>
                </a:ext>
                <a:ext uri="{28A0092B-C50C-407E-A947-70E740481C1C}">
                  <a14:useLocalDpi xmlns:a14="http://schemas.microsoft.com/office/drawing/2010/main" val="0"/>
                </a:ext>
              </a:extLst>
            </a:blip>
            <a:srcRect/>
            <a:stretch>
              <a:fillRect/>
            </a:stretch>
          </p:blipFill>
          <p:spPr bwMode="auto">
            <a:xfrm>
              <a:off x="103200" y="5594909"/>
              <a:ext cx="369457" cy="369457"/>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 Box 4"/>
          <p:cNvSpPr txBox="1">
            <a:spLocks noChangeArrowheads="1"/>
          </p:cNvSpPr>
          <p:nvPr/>
        </p:nvSpPr>
        <p:spPr bwMode="auto">
          <a:xfrm>
            <a:off x="5137761" y="2364508"/>
            <a:ext cx="1407913" cy="463846"/>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smtClean="0">
                <a:latin typeface="+mn-lt"/>
              </a:rPr>
              <a:t>Waarom?</a:t>
            </a:r>
            <a:endParaRPr lang="nl-NL" dirty="0">
              <a:solidFill>
                <a:schemeClr val="tx1"/>
              </a:solidFill>
              <a:latin typeface="+mn-lt"/>
            </a:endParaRPr>
          </a:p>
        </p:txBody>
      </p:sp>
      <p:sp>
        <p:nvSpPr>
          <p:cNvPr id="18" name="Text Box 4"/>
          <p:cNvSpPr txBox="1">
            <a:spLocks noChangeArrowheads="1"/>
          </p:cNvSpPr>
          <p:nvPr/>
        </p:nvSpPr>
        <p:spPr bwMode="auto">
          <a:xfrm>
            <a:off x="2670455" y="4773343"/>
            <a:ext cx="2049134" cy="1202510"/>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mn-lt"/>
              </a:rPr>
              <a:t>Waarom is dat (bijna) nooit nodig?</a:t>
            </a:r>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176</a:t>
            </a:fld>
            <a:endParaRPr lang="en-US" dirty="0"/>
          </a:p>
        </p:txBody>
      </p:sp>
    </p:spTree>
    <p:extLst>
      <p:ext uri="{BB962C8B-B14F-4D97-AF65-F5344CB8AC3E}">
        <p14:creationId xmlns:p14="http://schemas.microsoft.com/office/powerpoint/2010/main" val="398259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P spid="18"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p:txBody>
          <a:bodyPr>
            <a:normAutofit/>
          </a:bodyPr>
          <a:lstStyle/>
          <a:p>
            <a:r>
              <a:rPr lang="nl-NL" dirty="0" smtClean="0"/>
              <a:t>Faculteit</a:t>
            </a:r>
          </a:p>
        </p:txBody>
      </p:sp>
      <p:sp>
        <p:nvSpPr>
          <p:cNvPr id="74756" name="Rectangle 3"/>
          <p:cNvSpPr>
            <a:spLocks noGrp="1" noChangeArrowheads="1"/>
          </p:cNvSpPr>
          <p:nvPr>
            <p:ph idx="1"/>
          </p:nvPr>
        </p:nvSpPr>
        <p:spPr/>
        <p:txBody>
          <a:bodyPr/>
          <a:lstStyle/>
          <a:p>
            <a:r>
              <a:rPr lang="en-US" dirty="0" err="1" smtClean="0"/>
              <a:t>Bereken</a:t>
            </a:r>
            <a:r>
              <a:rPr lang="en-US" dirty="0" smtClean="0"/>
              <a:t> n! = 1 * 2 * 3 * … * n</a:t>
            </a:r>
            <a:endParaRPr lang="nl-NL" dirty="0" smtClean="0"/>
          </a:p>
        </p:txBody>
      </p:sp>
      <p:sp>
        <p:nvSpPr>
          <p:cNvPr id="1324036" name="Text Box 4"/>
          <p:cNvSpPr txBox="1">
            <a:spLocks noChangeArrowheads="1"/>
          </p:cNvSpPr>
          <p:nvPr/>
        </p:nvSpPr>
        <p:spPr bwMode="auto">
          <a:xfrm>
            <a:off x="323528" y="1844824"/>
            <a:ext cx="5688310" cy="22489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err="1">
                <a:latin typeface="Consolas"/>
              </a:rPr>
              <a:t>int</a:t>
            </a:r>
            <a:r>
              <a:rPr lang="en-US" sz="2000" dirty="0">
                <a:solidFill>
                  <a:schemeClr val="tx1"/>
                </a:solidFill>
                <a:latin typeface="Consolas"/>
              </a:rPr>
              <a:t> </a:t>
            </a:r>
            <a:r>
              <a:rPr lang="en-US" sz="2000" b="1" dirty="0" err="1">
                <a:solidFill>
                  <a:schemeClr val="tx1"/>
                </a:solidFill>
                <a:latin typeface="Consolas"/>
              </a:rPr>
              <a:t>faculteit</a:t>
            </a:r>
            <a:r>
              <a:rPr lang="en-US" sz="2000" dirty="0">
                <a:solidFill>
                  <a:schemeClr val="tx1"/>
                </a:solidFill>
                <a:latin typeface="Consolas"/>
              </a:rPr>
              <a:t>(</a:t>
            </a:r>
            <a:r>
              <a:rPr lang="en-US" sz="2000" dirty="0" err="1">
                <a:latin typeface="Consolas"/>
              </a:rPr>
              <a:t>int</a:t>
            </a:r>
            <a:r>
              <a:rPr lang="en-US" sz="2000" dirty="0">
                <a:solidFill>
                  <a:schemeClr val="tx1"/>
                </a:solidFill>
                <a:latin typeface="Consolas"/>
              </a:rPr>
              <a:t> n) {</a:t>
            </a:r>
          </a:p>
          <a:p>
            <a:pPr algn="l"/>
            <a:r>
              <a:rPr lang="en-US" sz="2000" dirty="0" smtClean="0">
                <a:solidFill>
                  <a:schemeClr val="tx1"/>
                </a:solidFill>
                <a:latin typeface="Consolas"/>
              </a:rPr>
              <a:t>    </a:t>
            </a:r>
            <a:r>
              <a:rPr lang="en-US" sz="2000" dirty="0" err="1" smtClean="0">
                <a:latin typeface="Consolas"/>
              </a:rPr>
              <a:t>int</a:t>
            </a:r>
            <a:r>
              <a:rPr lang="en-US" sz="2000" dirty="0" smtClean="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 res = 1;</a:t>
            </a:r>
          </a:p>
          <a:p>
            <a:pPr algn="l"/>
            <a:r>
              <a:rPr lang="en-US" sz="2000" dirty="0" smtClean="0">
                <a:solidFill>
                  <a:schemeClr val="tx1"/>
                </a:solidFill>
                <a:latin typeface="Consolas"/>
              </a:rPr>
              <a:t>    </a:t>
            </a:r>
            <a:r>
              <a:rPr lang="en-US" sz="2000" dirty="0" smtClean="0">
                <a:latin typeface="Consolas"/>
              </a:rPr>
              <a:t>for</a:t>
            </a:r>
            <a:r>
              <a:rPr lang="en-US" sz="2000" dirty="0" smtClean="0">
                <a:solidFill>
                  <a:schemeClr val="tx1"/>
                </a:solidFill>
                <a:latin typeface="Consolas"/>
              </a:rPr>
              <a:t> </a:t>
            </a:r>
            <a:r>
              <a:rPr lang="en-US" sz="2000" dirty="0">
                <a:solidFill>
                  <a:schemeClr val="tx1"/>
                </a:solidFill>
                <a:latin typeface="Consolas"/>
              </a:rPr>
              <a:t>(</a:t>
            </a:r>
            <a:r>
              <a:rPr lang="en-US" sz="2000" dirty="0" err="1">
                <a:solidFill>
                  <a:schemeClr val="tx1"/>
                </a:solidFill>
                <a:latin typeface="Consolas"/>
              </a:rPr>
              <a:t>i</a:t>
            </a:r>
            <a:r>
              <a:rPr lang="en-US" sz="2000" dirty="0">
                <a:solidFill>
                  <a:schemeClr val="tx1"/>
                </a:solidFill>
                <a:latin typeface="Consolas"/>
              </a:rPr>
              <a:t> = 1; </a:t>
            </a:r>
            <a:r>
              <a:rPr lang="en-US" sz="2000" dirty="0" err="1">
                <a:solidFill>
                  <a:schemeClr val="tx1"/>
                </a:solidFill>
                <a:latin typeface="Consolas"/>
              </a:rPr>
              <a:t>i</a:t>
            </a:r>
            <a:r>
              <a:rPr lang="en-US" sz="2000" dirty="0">
                <a:solidFill>
                  <a:schemeClr val="tx1"/>
                </a:solidFill>
                <a:latin typeface="Consolas"/>
              </a:rPr>
              <a:t> &lt;= n; </a:t>
            </a:r>
            <a:r>
              <a:rPr lang="en-US" sz="2000" dirty="0" err="1">
                <a:solidFill>
                  <a:schemeClr val="tx1"/>
                </a:solidFill>
                <a:latin typeface="Consolas"/>
              </a:rPr>
              <a:t>i</a:t>
            </a:r>
            <a:r>
              <a:rPr lang="en-US" sz="2000" dirty="0">
                <a:solidFill>
                  <a:schemeClr val="tx1"/>
                </a:solidFill>
                <a:latin typeface="Consolas"/>
              </a:rPr>
              <a:t> = </a:t>
            </a:r>
            <a:r>
              <a:rPr lang="en-US" sz="2000" dirty="0" err="1">
                <a:solidFill>
                  <a:schemeClr val="tx1"/>
                </a:solidFill>
                <a:latin typeface="Consolas"/>
              </a:rPr>
              <a:t>i</a:t>
            </a:r>
            <a:r>
              <a:rPr lang="en-US" sz="2000" dirty="0">
                <a:solidFill>
                  <a:schemeClr val="tx1"/>
                </a:solidFill>
                <a:latin typeface="Consolas"/>
              </a:rPr>
              <a:t> + 1) {</a:t>
            </a:r>
          </a:p>
          <a:p>
            <a:pPr algn="l"/>
            <a:r>
              <a:rPr lang="en-US" sz="2000" dirty="0" smtClean="0">
                <a:solidFill>
                  <a:schemeClr val="tx1"/>
                </a:solidFill>
                <a:latin typeface="Consolas"/>
              </a:rPr>
              <a:t>        res </a:t>
            </a:r>
            <a:r>
              <a:rPr lang="en-US" sz="2000" dirty="0">
                <a:solidFill>
                  <a:schemeClr val="tx1"/>
                </a:solidFill>
                <a:latin typeface="Consolas"/>
              </a:rPr>
              <a:t>= res * </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endParaRPr lang="en-US" sz="2000" dirty="0">
              <a:solidFill>
                <a:schemeClr val="tx1"/>
              </a:solidFill>
              <a:latin typeface="Consolas"/>
            </a:endParaRPr>
          </a:p>
          <a:p>
            <a:pPr algn="l"/>
            <a:r>
              <a:rPr lang="en-US" sz="2000" dirty="0" smtClean="0">
                <a:solidFill>
                  <a:schemeClr val="tx1"/>
                </a:solidFill>
                <a:latin typeface="Consolas"/>
              </a:rPr>
              <a:t>    </a:t>
            </a:r>
            <a:r>
              <a:rPr lang="en-US" sz="2000" dirty="0" smtClean="0">
                <a:latin typeface="Consolas"/>
              </a:rPr>
              <a:t>return</a:t>
            </a:r>
            <a:r>
              <a:rPr lang="en-US" sz="2000" dirty="0" smtClean="0">
                <a:solidFill>
                  <a:schemeClr val="tx1"/>
                </a:solidFill>
                <a:latin typeface="Consolas"/>
              </a:rPr>
              <a:t> </a:t>
            </a:r>
            <a:r>
              <a:rPr lang="en-US" sz="2000" dirty="0">
                <a:solidFill>
                  <a:schemeClr val="tx1"/>
                </a:solidFill>
                <a:latin typeface="Consolas"/>
              </a:rPr>
              <a:t>res;</a:t>
            </a:r>
          </a:p>
          <a:p>
            <a:pPr algn="l"/>
            <a:r>
              <a:rPr lang="en-US" sz="2000" dirty="0">
                <a:solidFill>
                  <a:schemeClr val="tx1"/>
                </a:solidFill>
                <a:latin typeface="Consolas"/>
              </a:rPr>
              <a:t>} </a:t>
            </a:r>
          </a:p>
        </p:txBody>
      </p:sp>
      <p:sp>
        <p:nvSpPr>
          <p:cNvPr id="1324037" name="Text Box 5"/>
          <p:cNvSpPr txBox="1">
            <a:spLocks noChangeArrowheads="1"/>
          </p:cNvSpPr>
          <p:nvPr/>
        </p:nvSpPr>
        <p:spPr bwMode="auto">
          <a:xfrm>
            <a:off x="3275856" y="4869160"/>
            <a:ext cx="5364088" cy="163339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err="1">
                <a:latin typeface="Consolas"/>
              </a:rPr>
              <a:t>int</a:t>
            </a:r>
            <a:r>
              <a:rPr lang="en-US" sz="2000" dirty="0">
                <a:solidFill>
                  <a:schemeClr val="tx1"/>
                </a:solidFill>
                <a:latin typeface="Consolas"/>
              </a:rPr>
              <a:t> </a:t>
            </a:r>
            <a:r>
              <a:rPr lang="en-US" sz="2000" b="1" dirty="0" err="1">
                <a:solidFill>
                  <a:schemeClr val="tx1"/>
                </a:solidFill>
                <a:latin typeface="Consolas"/>
              </a:rPr>
              <a:t>faculteit</a:t>
            </a:r>
            <a:r>
              <a:rPr lang="en-US" sz="2000" dirty="0">
                <a:solidFill>
                  <a:schemeClr val="tx1"/>
                </a:solidFill>
                <a:latin typeface="Consolas"/>
              </a:rPr>
              <a:t>(</a:t>
            </a:r>
            <a:r>
              <a:rPr lang="en-US" sz="2000" dirty="0" err="1">
                <a:latin typeface="Consolas"/>
              </a:rPr>
              <a:t>int</a:t>
            </a:r>
            <a:r>
              <a:rPr lang="en-US" sz="2000" dirty="0">
                <a:solidFill>
                  <a:schemeClr val="tx1"/>
                </a:solidFill>
                <a:latin typeface="Consolas"/>
              </a:rPr>
              <a:t> n) {</a:t>
            </a:r>
          </a:p>
          <a:p>
            <a:pPr algn="l"/>
            <a:r>
              <a:rPr lang="en-US" sz="2000" dirty="0" smtClean="0">
                <a:solidFill>
                  <a:schemeClr val="tx1"/>
                </a:solidFill>
                <a:latin typeface="Consolas"/>
              </a:rPr>
              <a:t>    </a:t>
            </a:r>
            <a:r>
              <a:rPr lang="en-US" sz="2000" dirty="0" smtClean="0">
                <a:latin typeface="Consolas"/>
              </a:rPr>
              <a:t>if</a:t>
            </a:r>
            <a:r>
              <a:rPr lang="en-US" sz="2000" dirty="0" smtClean="0">
                <a:solidFill>
                  <a:schemeClr val="tx1"/>
                </a:solidFill>
                <a:latin typeface="Consolas"/>
              </a:rPr>
              <a:t> </a:t>
            </a:r>
            <a:r>
              <a:rPr lang="en-US" sz="2000" dirty="0">
                <a:solidFill>
                  <a:schemeClr val="tx1"/>
                </a:solidFill>
                <a:latin typeface="Consolas"/>
              </a:rPr>
              <a:t>(n &gt; 0) </a:t>
            </a:r>
          </a:p>
          <a:p>
            <a:pPr algn="l"/>
            <a:r>
              <a:rPr lang="en-US" sz="2000" dirty="0" smtClean="0">
                <a:solidFill>
                  <a:schemeClr val="tx1"/>
                </a:solidFill>
                <a:latin typeface="Consolas"/>
              </a:rPr>
              <a:t>        </a:t>
            </a:r>
            <a:r>
              <a:rPr lang="en-US" sz="2000" dirty="0" smtClean="0">
                <a:latin typeface="Consolas"/>
              </a:rPr>
              <a:t>return</a:t>
            </a:r>
            <a:r>
              <a:rPr lang="en-US" sz="2000" dirty="0" smtClean="0">
                <a:solidFill>
                  <a:schemeClr val="tx1"/>
                </a:solidFill>
                <a:latin typeface="Consolas"/>
              </a:rPr>
              <a:t> </a:t>
            </a:r>
            <a:r>
              <a:rPr lang="en-US" sz="2000" dirty="0">
                <a:solidFill>
                  <a:schemeClr val="tx1"/>
                </a:solidFill>
                <a:latin typeface="Consolas"/>
              </a:rPr>
              <a:t>n * </a:t>
            </a:r>
            <a:r>
              <a:rPr lang="en-US" sz="2000" b="1" dirty="0" err="1">
                <a:solidFill>
                  <a:schemeClr val="tx1"/>
                </a:solidFill>
                <a:latin typeface="Consolas"/>
              </a:rPr>
              <a:t>faculteit</a:t>
            </a:r>
            <a:r>
              <a:rPr lang="en-US" sz="2000" dirty="0">
                <a:solidFill>
                  <a:schemeClr val="tx1"/>
                </a:solidFill>
                <a:latin typeface="Consolas"/>
              </a:rPr>
              <a:t>(n - 1);</a:t>
            </a:r>
          </a:p>
          <a:p>
            <a:pPr algn="l"/>
            <a:r>
              <a:rPr lang="en-US" sz="2000" dirty="0" smtClean="0">
                <a:solidFill>
                  <a:schemeClr val="tx1"/>
                </a:solidFill>
                <a:latin typeface="Consolas"/>
              </a:rPr>
              <a:t>    </a:t>
            </a:r>
            <a:r>
              <a:rPr lang="en-US" sz="2000" dirty="0" smtClean="0">
                <a:latin typeface="Consolas"/>
              </a:rPr>
              <a:t>return</a:t>
            </a:r>
            <a:r>
              <a:rPr lang="en-US" sz="2000" dirty="0" smtClean="0">
                <a:solidFill>
                  <a:schemeClr val="tx1"/>
                </a:solidFill>
                <a:latin typeface="Consolas"/>
              </a:rPr>
              <a:t> </a:t>
            </a:r>
            <a:r>
              <a:rPr lang="en-US" sz="2000" dirty="0">
                <a:solidFill>
                  <a:schemeClr val="tx1"/>
                </a:solidFill>
                <a:latin typeface="Consolas"/>
              </a:rPr>
              <a:t>1;</a:t>
            </a:r>
          </a:p>
          <a:p>
            <a:pPr algn="l"/>
            <a:r>
              <a:rPr lang="en-US" sz="2000" dirty="0">
                <a:solidFill>
                  <a:schemeClr val="tx1"/>
                </a:solidFill>
                <a:latin typeface="Consolas"/>
              </a:rPr>
              <a:t>} </a:t>
            </a:r>
          </a:p>
        </p:txBody>
      </p:sp>
      <p:sp>
        <p:nvSpPr>
          <p:cNvPr id="1324038" name="AutoShape 6"/>
          <p:cNvSpPr>
            <a:spLocks noChangeArrowheads="1"/>
          </p:cNvSpPr>
          <p:nvPr/>
        </p:nvSpPr>
        <p:spPr bwMode="auto">
          <a:xfrm>
            <a:off x="4032547" y="1784757"/>
            <a:ext cx="2555677" cy="442198"/>
          </a:xfrm>
          <a:prstGeom prst="wedgeRoundRectCallout">
            <a:avLst>
              <a:gd name="adj1" fmla="val -50357"/>
              <a:gd name="adj2" fmla="val 109105"/>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mn-lt"/>
              </a:rPr>
              <a:t>Iteratieve implementatie</a:t>
            </a:r>
          </a:p>
        </p:txBody>
      </p:sp>
      <p:sp>
        <p:nvSpPr>
          <p:cNvPr id="1324039" name="AutoShape 7"/>
          <p:cNvSpPr>
            <a:spLocks noChangeArrowheads="1"/>
          </p:cNvSpPr>
          <p:nvPr/>
        </p:nvSpPr>
        <p:spPr bwMode="auto">
          <a:xfrm>
            <a:off x="3635896" y="4221088"/>
            <a:ext cx="2664296" cy="504825"/>
          </a:xfrm>
          <a:prstGeom prst="wedgeRoundRectCallout">
            <a:avLst>
              <a:gd name="adj1" fmla="val 12703"/>
              <a:gd name="adj2" fmla="val 76730"/>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mn-lt"/>
              </a:rPr>
              <a:t>Recursieve implementatie</a:t>
            </a:r>
          </a:p>
        </p:txBody>
      </p:sp>
      <p:sp>
        <p:nvSpPr>
          <p:cNvPr id="1324040" name="Text Box 8"/>
          <p:cNvSpPr txBox="1">
            <a:spLocks noChangeArrowheads="1"/>
          </p:cNvSpPr>
          <p:nvPr/>
        </p:nvSpPr>
        <p:spPr bwMode="auto">
          <a:xfrm>
            <a:off x="468313" y="5516563"/>
            <a:ext cx="2231479" cy="463846"/>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smtClean="0">
                <a:latin typeface="+mn-lt"/>
              </a:rPr>
              <a:t>Welke </a:t>
            </a:r>
            <a:r>
              <a:rPr lang="nl-NL" dirty="0">
                <a:latin typeface="+mn-lt"/>
              </a:rPr>
              <a:t>is beter ?</a:t>
            </a:r>
            <a:endParaRPr lang="nl-NL" dirty="0">
              <a:solidFill>
                <a:schemeClr val="tx1"/>
              </a:solidFill>
              <a:latin typeface="+mn-lt"/>
            </a:endParaRPr>
          </a:p>
        </p:txBody>
      </p:sp>
      <p:sp>
        <p:nvSpPr>
          <p:cNvPr id="1324041" name="Text Box 9"/>
          <p:cNvSpPr txBox="1">
            <a:spLocks noChangeArrowheads="1"/>
          </p:cNvSpPr>
          <p:nvPr/>
        </p:nvSpPr>
        <p:spPr bwMode="auto">
          <a:xfrm>
            <a:off x="5148064" y="3232013"/>
            <a:ext cx="830975" cy="52540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sz="2800" dirty="0">
                <a:solidFill>
                  <a:schemeClr val="tx1"/>
                </a:solidFill>
                <a:latin typeface="+mn-lt"/>
              </a:rPr>
              <a:t>n! = </a:t>
            </a:r>
            <a:endParaRPr lang="nl-NL" sz="2800" dirty="0">
              <a:solidFill>
                <a:schemeClr val="tx1"/>
              </a:solidFill>
              <a:latin typeface="+mn-lt"/>
            </a:endParaRPr>
          </a:p>
        </p:txBody>
      </p:sp>
      <p:sp>
        <p:nvSpPr>
          <p:cNvPr id="1324042" name="Text Box 10"/>
          <p:cNvSpPr txBox="1">
            <a:spLocks noChangeArrowheads="1"/>
          </p:cNvSpPr>
          <p:nvPr/>
        </p:nvSpPr>
        <p:spPr bwMode="auto">
          <a:xfrm>
            <a:off x="6029483" y="2974838"/>
            <a:ext cx="1719038" cy="52540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800" dirty="0">
                <a:solidFill>
                  <a:schemeClr val="tx1"/>
                </a:solidFill>
                <a:latin typeface="+mn-lt"/>
              </a:rPr>
              <a:t>1 </a:t>
            </a:r>
            <a:r>
              <a:rPr lang="en-US" sz="2800" dirty="0" err="1">
                <a:solidFill>
                  <a:schemeClr val="tx1"/>
                </a:solidFill>
                <a:latin typeface="+mn-lt"/>
              </a:rPr>
              <a:t>als</a:t>
            </a:r>
            <a:r>
              <a:rPr lang="en-US" sz="2800" dirty="0">
                <a:solidFill>
                  <a:schemeClr val="tx1"/>
                </a:solidFill>
                <a:latin typeface="+mn-lt"/>
              </a:rPr>
              <a:t> </a:t>
            </a:r>
            <a:r>
              <a:rPr lang="en-US" sz="2800" dirty="0" smtClean="0">
                <a:solidFill>
                  <a:schemeClr val="tx1"/>
                </a:solidFill>
                <a:latin typeface="+mn-lt"/>
              </a:rPr>
              <a:t>n = 0 </a:t>
            </a:r>
            <a:endParaRPr lang="nl-NL" sz="2800" dirty="0">
              <a:solidFill>
                <a:schemeClr val="tx1"/>
              </a:solidFill>
              <a:latin typeface="+mn-lt"/>
            </a:endParaRPr>
          </a:p>
        </p:txBody>
      </p:sp>
      <p:sp>
        <p:nvSpPr>
          <p:cNvPr id="1324043" name="Text Box 11"/>
          <p:cNvSpPr txBox="1">
            <a:spLocks noChangeArrowheads="1"/>
          </p:cNvSpPr>
          <p:nvPr/>
        </p:nvSpPr>
        <p:spPr bwMode="auto">
          <a:xfrm>
            <a:off x="6029483" y="3479663"/>
            <a:ext cx="3097213" cy="52540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800" dirty="0" smtClean="0">
                <a:solidFill>
                  <a:schemeClr val="tx1"/>
                </a:solidFill>
                <a:latin typeface="+mn-lt"/>
              </a:rPr>
              <a:t>n * (n - 1</a:t>
            </a:r>
            <a:r>
              <a:rPr lang="en-US" sz="2800" dirty="0">
                <a:solidFill>
                  <a:schemeClr val="tx1"/>
                </a:solidFill>
                <a:latin typeface="+mn-lt"/>
              </a:rPr>
              <a:t>)! </a:t>
            </a:r>
            <a:r>
              <a:rPr lang="en-US" sz="2800" dirty="0" err="1">
                <a:solidFill>
                  <a:schemeClr val="tx1"/>
                </a:solidFill>
                <a:latin typeface="+mn-lt"/>
              </a:rPr>
              <a:t>als</a:t>
            </a:r>
            <a:r>
              <a:rPr lang="en-US" sz="2800" dirty="0">
                <a:solidFill>
                  <a:schemeClr val="tx1"/>
                </a:solidFill>
                <a:latin typeface="+mn-lt"/>
              </a:rPr>
              <a:t> </a:t>
            </a:r>
            <a:r>
              <a:rPr lang="en-US" sz="2800" dirty="0" smtClean="0">
                <a:solidFill>
                  <a:schemeClr val="tx1"/>
                </a:solidFill>
                <a:latin typeface="+mn-lt"/>
              </a:rPr>
              <a:t>n &gt; 0 </a:t>
            </a:r>
            <a:endParaRPr lang="nl-NL" sz="2800" dirty="0">
              <a:solidFill>
                <a:schemeClr val="tx1"/>
              </a:solidFill>
              <a:latin typeface="+mn-lt"/>
            </a:endParaRPr>
          </a:p>
        </p:txBody>
      </p:sp>
      <p:sp>
        <p:nvSpPr>
          <p:cNvPr id="1324044" name="AutoShape 12"/>
          <p:cNvSpPr>
            <a:spLocks/>
          </p:cNvSpPr>
          <p:nvPr/>
        </p:nvSpPr>
        <p:spPr bwMode="auto">
          <a:xfrm>
            <a:off x="5957847" y="3119053"/>
            <a:ext cx="108000" cy="792088"/>
          </a:xfrm>
          <a:prstGeom prst="leftBrace">
            <a:avLst>
              <a:gd name="adj1" fmla="val 100741"/>
              <a:gd name="adj2" fmla="val 50000"/>
            </a:avLst>
          </a:prstGeom>
          <a:noFill/>
          <a:ln w="19050">
            <a:solidFill>
              <a:schemeClr val="tx1"/>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a:latin typeface="+mn-lt"/>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177</a:t>
            </a:fld>
            <a:endParaRPr lang="en-US" dirty="0"/>
          </a:p>
        </p:txBody>
      </p:sp>
    </p:spTree>
    <p:extLst>
      <p:ext uri="{BB962C8B-B14F-4D97-AF65-F5344CB8AC3E}">
        <p14:creationId xmlns:p14="http://schemas.microsoft.com/office/powerpoint/2010/main" val="19484690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40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240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240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240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24036">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24036">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24036">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24036">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24036">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24036">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24036">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240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3" presetClass="emph" presetSubtype="2" fill="hold" grpId="1" nodeType="clickEffect">
                                  <p:stCondLst>
                                    <p:cond delay="0"/>
                                  </p:stCondLst>
                                  <p:childTnLst>
                                    <p:animClr clrSpc="rgb" dir="cw">
                                      <p:cBhvr override="childStyle">
                                        <p:cTn id="44" dur="500" fill="hold"/>
                                        <p:tgtEl>
                                          <p:spTgt spid="1324036">
                                            <p:txEl>
                                              <p:pRg st="0" end="0"/>
                                            </p:txEl>
                                          </p:spTgt>
                                        </p:tgtEl>
                                        <p:attrNameLst>
                                          <p:attrName>style.color</p:attrName>
                                        </p:attrNameLst>
                                      </p:cBhvr>
                                      <p:to>
                                        <a:schemeClr val="accent2"/>
                                      </p:to>
                                    </p:animClr>
                                  </p:childTnLst>
                                </p:cTn>
                              </p:par>
                              <p:par>
                                <p:cTn id="45" presetID="3" presetClass="emph" presetSubtype="2" fill="hold" grpId="1" nodeType="withEffect">
                                  <p:stCondLst>
                                    <p:cond delay="0"/>
                                  </p:stCondLst>
                                  <p:childTnLst>
                                    <p:animClr clrSpc="rgb" dir="cw">
                                      <p:cBhvr override="childStyle">
                                        <p:cTn id="46" dur="500" fill="hold"/>
                                        <p:tgtEl>
                                          <p:spTgt spid="1324036">
                                            <p:txEl>
                                              <p:pRg st="1" end="1"/>
                                            </p:txEl>
                                          </p:spTgt>
                                        </p:tgtEl>
                                        <p:attrNameLst>
                                          <p:attrName>style.color</p:attrName>
                                        </p:attrNameLst>
                                      </p:cBhvr>
                                      <p:to>
                                        <a:schemeClr val="accent2"/>
                                      </p:to>
                                    </p:animClr>
                                  </p:childTnLst>
                                </p:cTn>
                              </p:par>
                              <p:par>
                                <p:cTn id="47" presetID="3" presetClass="emph" presetSubtype="2" fill="hold" grpId="1" nodeType="withEffect">
                                  <p:stCondLst>
                                    <p:cond delay="0"/>
                                  </p:stCondLst>
                                  <p:childTnLst>
                                    <p:animClr clrSpc="rgb" dir="cw">
                                      <p:cBhvr override="childStyle">
                                        <p:cTn id="48" dur="500" fill="hold"/>
                                        <p:tgtEl>
                                          <p:spTgt spid="1324036">
                                            <p:txEl>
                                              <p:pRg st="2" end="2"/>
                                            </p:txEl>
                                          </p:spTgt>
                                        </p:tgtEl>
                                        <p:attrNameLst>
                                          <p:attrName>style.color</p:attrName>
                                        </p:attrNameLst>
                                      </p:cBhvr>
                                      <p:to>
                                        <a:schemeClr val="accent2"/>
                                      </p:to>
                                    </p:animClr>
                                  </p:childTnLst>
                                </p:cTn>
                              </p:par>
                              <p:par>
                                <p:cTn id="49" presetID="3" presetClass="emph" presetSubtype="2" fill="hold" grpId="1" nodeType="withEffect">
                                  <p:stCondLst>
                                    <p:cond delay="0"/>
                                  </p:stCondLst>
                                  <p:childTnLst>
                                    <p:animClr clrSpc="rgb" dir="cw">
                                      <p:cBhvr override="childStyle">
                                        <p:cTn id="50" dur="500" fill="hold"/>
                                        <p:tgtEl>
                                          <p:spTgt spid="1324036">
                                            <p:txEl>
                                              <p:pRg st="3" end="3"/>
                                            </p:txEl>
                                          </p:spTgt>
                                        </p:tgtEl>
                                        <p:attrNameLst>
                                          <p:attrName>style.color</p:attrName>
                                        </p:attrNameLst>
                                      </p:cBhvr>
                                      <p:to>
                                        <a:schemeClr val="accent2"/>
                                      </p:to>
                                    </p:animClr>
                                  </p:childTnLst>
                                </p:cTn>
                              </p:par>
                              <p:par>
                                <p:cTn id="51" presetID="3" presetClass="emph" presetSubtype="2" fill="hold" grpId="1" nodeType="withEffect">
                                  <p:stCondLst>
                                    <p:cond delay="0"/>
                                  </p:stCondLst>
                                  <p:childTnLst>
                                    <p:animClr clrSpc="rgb" dir="cw">
                                      <p:cBhvr override="childStyle">
                                        <p:cTn id="52" dur="500" fill="hold"/>
                                        <p:tgtEl>
                                          <p:spTgt spid="1324036">
                                            <p:txEl>
                                              <p:pRg st="4" end="4"/>
                                            </p:txEl>
                                          </p:spTgt>
                                        </p:tgtEl>
                                        <p:attrNameLst>
                                          <p:attrName>style.color</p:attrName>
                                        </p:attrNameLst>
                                      </p:cBhvr>
                                      <p:to>
                                        <a:schemeClr val="accent2"/>
                                      </p:to>
                                    </p:animClr>
                                  </p:childTnLst>
                                </p:cTn>
                              </p:par>
                              <p:par>
                                <p:cTn id="53" presetID="3" presetClass="emph" presetSubtype="2" fill="hold" grpId="1" nodeType="withEffect">
                                  <p:stCondLst>
                                    <p:cond delay="0"/>
                                  </p:stCondLst>
                                  <p:childTnLst>
                                    <p:animClr clrSpc="rgb" dir="cw">
                                      <p:cBhvr override="childStyle">
                                        <p:cTn id="54" dur="500" fill="hold"/>
                                        <p:tgtEl>
                                          <p:spTgt spid="1324036">
                                            <p:txEl>
                                              <p:pRg st="5" end="5"/>
                                            </p:txEl>
                                          </p:spTgt>
                                        </p:tgtEl>
                                        <p:attrNameLst>
                                          <p:attrName>style.color</p:attrName>
                                        </p:attrNameLst>
                                      </p:cBhvr>
                                      <p:to>
                                        <a:schemeClr val="accent2"/>
                                      </p:to>
                                    </p:animClr>
                                  </p:childTnLst>
                                </p:cTn>
                              </p:par>
                              <p:par>
                                <p:cTn id="55" presetID="3" presetClass="emph" presetSubtype="2" fill="hold" grpId="1" nodeType="withEffect">
                                  <p:stCondLst>
                                    <p:cond delay="0"/>
                                  </p:stCondLst>
                                  <p:childTnLst>
                                    <p:animClr clrSpc="rgb" dir="cw">
                                      <p:cBhvr override="childStyle">
                                        <p:cTn id="56" dur="500" fill="hold"/>
                                        <p:tgtEl>
                                          <p:spTgt spid="1324036">
                                            <p:txEl>
                                              <p:pRg st="6" end="6"/>
                                            </p:txEl>
                                          </p:spTgt>
                                        </p:tgtEl>
                                        <p:attrNameLst>
                                          <p:attrName>style.color</p:attrName>
                                        </p:attrNameLst>
                                      </p:cBhvr>
                                      <p:to>
                                        <a:schemeClr val="accent2"/>
                                      </p:to>
                                    </p:animClr>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24037"/>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24039"/>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324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build="p"/>
      <p:bldP spid="1324036" grpId="0" uiExpand="1" build="allAtOnce"/>
      <p:bldP spid="1324036" grpId="1" build="allAtOnce"/>
      <p:bldP spid="1324037" grpId="0"/>
      <p:bldP spid="1324038" grpId="0" animBg="1"/>
      <p:bldP spid="1324039" grpId="0" animBg="1"/>
      <p:bldP spid="1324040" grpId="0" animBg="1"/>
      <p:bldP spid="1324041" grpId="0"/>
      <p:bldP spid="1324042" grpId="0"/>
      <p:bldP spid="1324043" grpId="0"/>
      <p:bldP spid="1324044"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Box 5"/>
          <p:cNvSpPr txBox="1">
            <a:spLocks noChangeArrowheads="1"/>
          </p:cNvSpPr>
          <p:nvPr/>
        </p:nvSpPr>
        <p:spPr bwMode="auto">
          <a:xfrm>
            <a:off x="3114177" y="4790152"/>
            <a:ext cx="3096344"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sz="2000" dirty="0" smtClean="0">
                <a:latin typeface="Consolas"/>
              </a:rPr>
              <a:t>return </a:t>
            </a:r>
            <a:r>
              <a:rPr lang="en-US" sz="2000" dirty="0">
                <a:solidFill>
                  <a:schemeClr val="tx1"/>
                </a:solidFill>
                <a:latin typeface="Consolas"/>
              </a:rPr>
              <a:t>1</a:t>
            </a:r>
            <a:r>
              <a:rPr lang="en-US" sz="2000" dirty="0" smtClean="0">
                <a:solidFill>
                  <a:schemeClr val="tx1"/>
                </a:solidFill>
                <a:latin typeface="Consolas"/>
              </a:rPr>
              <a:t> * 1;</a:t>
            </a:r>
            <a:endParaRPr lang="en-US" sz="2000" dirty="0">
              <a:solidFill>
                <a:schemeClr val="tx1"/>
              </a:solidFill>
              <a:latin typeface="Consolas"/>
            </a:endParaRPr>
          </a:p>
        </p:txBody>
      </p:sp>
      <p:sp>
        <p:nvSpPr>
          <p:cNvPr id="23" name="Text Box 5"/>
          <p:cNvSpPr txBox="1">
            <a:spLocks noChangeArrowheads="1"/>
          </p:cNvSpPr>
          <p:nvPr/>
        </p:nvSpPr>
        <p:spPr bwMode="auto">
          <a:xfrm>
            <a:off x="3114177" y="4790152"/>
            <a:ext cx="3600400"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sz="2000" dirty="0" smtClean="0">
                <a:latin typeface="Consolas"/>
              </a:rPr>
              <a:t>return </a:t>
            </a:r>
            <a:r>
              <a:rPr lang="en-US" sz="2000" dirty="0" smtClean="0">
                <a:solidFill>
                  <a:schemeClr val="tx1"/>
                </a:solidFill>
                <a:latin typeface="Consolas"/>
              </a:rPr>
              <a:t>1;</a:t>
            </a:r>
            <a:endParaRPr lang="en-US" sz="2000" dirty="0">
              <a:solidFill>
                <a:schemeClr val="tx1"/>
              </a:solidFill>
              <a:latin typeface="Consolas"/>
            </a:endParaRPr>
          </a:p>
        </p:txBody>
      </p:sp>
      <p:sp>
        <p:nvSpPr>
          <p:cNvPr id="33" name="Text Box 5"/>
          <p:cNvSpPr txBox="1">
            <a:spLocks noChangeArrowheads="1"/>
          </p:cNvSpPr>
          <p:nvPr/>
        </p:nvSpPr>
        <p:spPr bwMode="auto">
          <a:xfrm>
            <a:off x="1727282" y="2934950"/>
            <a:ext cx="3617670"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sz="2000" dirty="0" smtClean="0">
                <a:latin typeface="Consolas"/>
              </a:rPr>
              <a:t>return </a:t>
            </a:r>
            <a:r>
              <a:rPr lang="en-US" sz="2000" dirty="0" smtClean="0">
                <a:solidFill>
                  <a:schemeClr val="tx1"/>
                </a:solidFill>
                <a:latin typeface="Consolas"/>
              </a:rPr>
              <a:t>6;</a:t>
            </a:r>
            <a:endParaRPr lang="en-US" sz="2000" dirty="0">
              <a:solidFill>
                <a:schemeClr val="tx1"/>
              </a:solidFill>
              <a:latin typeface="Consolas"/>
            </a:endParaRPr>
          </a:p>
        </p:txBody>
      </p:sp>
      <p:sp>
        <p:nvSpPr>
          <p:cNvPr id="32" name="Text Box 5"/>
          <p:cNvSpPr txBox="1">
            <a:spLocks noChangeArrowheads="1"/>
          </p:cNvSpPr>
          <p:nvPr/>
        </p:nvSpPr>
        <p:spPr bwMode="auto">
          <a:xfrm>
            <a:off x="2351916" y="3907603"/>
            <a:ext cx="3617670"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sz="2000" dirty="0" smtClean="0">
                <a:latin typeface="Consolas"/>
              </a:rPr>
              <a:t>return </a:t>
            </a:r>
            <a:r>
              <a:rPr lang="en-US" sz="2000" dirty="0" smtClean="0">
                <a:solidFill>
                  <a:schemeClr val="tx1"/>
                </a:solidFill>
                <a:latin typeface="Consolas"/>
              </a:rPr>
              <a:t>2;</a:t>
            </a:r>
            <a:endParaRPr lang="en-US" sz="2000" dirty="0">
              <a:solidFill>
                <a:schemeClr val="tx1"/>
              </a:solidFill>
              <a:latin typeface="Consolas"/>
            </a:endParaRPr>
          </a:p>
        </p:txBody>
      </p:sp>
      <p:sp>
        <p:nvSpPr>
          <p:cNvPr id="10" name="Text Box 5"/>
          <p:cNvSpPr txBox="1">
            <a:spLocks noChangeArrowheads="1"/>
          </p:cNvSpPr>
          <p:nvPr/>
        </p:nvSpPr>
        <p:spPr bwMode="auto">
          <a:xfrm>
            <a:off x="3114177" y="4790152"/>
            <a:ext cx="3888432"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smtClean="0">
                <a:latin typeface="Consolas"/>
              </a:rPr>
              <a:t>return </a:t>
            </a:r>
            <a:r>
              <a:rPr lang="en-US" sz="2000" dirty="0">
                <a:solidFill>
                  <a:schemeClr val="tx1"/>
                </a:solidFill>
                <a:latin typeface="Consolas"/>
              </a:rPr>
              <a:t>1</a:t>
            </a:r>
            <a:r>
              <a:rPr lang="en-US" sz="2000" dirty="0" smtClean="0">
                <a:solidFill>
                  <a:schemeClr val="tx1"/>
                </a:solidFill>
                <a:latin typeface="Consolas"/>
              </a:rPr>
              <a:t> * </a:t>
            </a:r>
            <a:r>
              <a:rPr lang="en-US" sz="2000" dirty="0" err="1" smtClean="0">
                <a:solidFill>
                  <a:schemeClr val="tx1"/>
                </a:solidFill>
                <a:latin typeface="Consolas"/>
              </a:rPr>
              <a:t>faculteit</a:t>
            </a:r>
            <a:r>
              <a:rPr lang="en-US" sz="2000" dirty="0" smtClean="0">
                <a:solidFill>
                  <a:schemeClr val="tx1"/>
                </a:solidFill>
                <a:latin typeface="Consolas"/>
              </a:rPr>
              <a:t>(0);</a:t>
            </a:r>
            <a:endParaRPr lang="en-US" sz="2000" dirty="0">
              <a:solidFill>
                <a:schemeClr val="tx1"/>
              </a:solidFill>
              <a:latin typeface="Consolas"/>
            </a:endParaRPr>
          </a:p>
        </p:txBody>
      </p:sp>
      <p:sp>
        <p:nvSpPr>
          <p:cNvPr id="31" name="Text Box 5"/>
          <p:cNvSpPr txBox="1">
            <a:spLocks noChangeArrowheads="1"/>
          </p:cNvSpPr>
          <p:nvPr/>
        </p:nvSpPr>
        <p:spPr bwMode="auto">
          <a:xfrm>
            <a:off x="3114177" y="4790152"/>
            <a:ext cx="3617670"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sz="2000" dirty="0" smtClean="0">
                <a:latin typeface="Consolas"/>
              </a:rPr>
              <a:t>return </a:t>
            </a:r>
            <a:r>
              <a:rPr lang="en-US" sz="2000" dirty="0" smtClean="0">
                <a:solidFill>
                  <a:schemeClr val="tx1"/>
                </a:solidFill>
                <a:latin typeface="Consolas"/>
              </a:rPr>
              <a:t>1;</a:t>
            </a:r>
            <a:endParaRPr lang="en-US" sz="2000" dirty="0">
              <a:solidFill>
                <a:schemeClr val="tx1"/>
              </a:solidFill>
              <a:latin typeface="Consolas"/>
            </a:endParaRPr>
          </a:p>
        </p:txBody>
      </p:sp>
      <p:sp>
        <p:nvSpPr>
          <p:cNvPr id="11" name="Text Box 5"/>
          <p:cNvSpPr txBox="1">
            <a:spLocks noChangeArrowheads="1"/>
          </p:cNvSpPr>
          <p:nvPr/>
        </p:nvSpPr>
        <p:spPr bwMode="auto">
          <a:xfrm>
            <a:off x="3748029" y="5776580"/>
            <a:ext cx="3600400" cy="40229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sz="2000" dirty="0" smtClean="0">
                <a:latin typeface="Consolas"/>
              </a:rPr>
              <a:t>return </a:t>
            </a:r>
            <a:r>
              <a:rPr lang="en-US" sz="2000" dirty="0" smtClean="0">
                <a:solidFill>
                  <a:schemeClr val="tx1"/>
                </a:solidFill>
                <a:latin typeface="Consolas"/>
              </a:rPr>
              <a:t>1;</a:t>
            </a:r>
            <a:endParaRPr lang="en-US" sz="2000" dirty="0">
              <a:solidFill>
                <a:schemeClr val="tx1"/>
              </a:solidFill>
              <a:latin typeface="Consolas"/>
            </a:endParaRPr>
          </a:p>
        </p:txBody>
      </p:sp>
      <p:sp>
        <p:nvSpPr>
          <p:cNvPr id="7" name="Text Box 5"/>
          <p:cNvSpPr txBox="1">
            <a:spLocks noChangeArrowheads="1"/>
          </p:cNvSpPr>
          <p:nvPr/>
        </p:nvSpPr>
        <p:spPr bwMode="auto">
          <a:xfrm>
            <a:off x="1054627" y="2041332"/>
            <a:ext cx="3600400"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sz="2000" dirty="0" smtClean="0">
                <a:latin typeface="Consolas"/>
              </a:rPr>
              <a:t>return </a:t>
            </a:r>
            <a:r>
              <a:rPr lang="en-US" sz="2000" dirty="0" smtClean="0">
                <a:solidFill>
                  <a:schemeClr val="tx1"/>
                </a:solidFill>
                <a:latin typeface="Consolas"/>
              </a:rPr>
              <a:t>4 * </a:t>
            </a:r>
            <a:r>
              <a:rPr lang="en-US" sz="2000" dirty="0" err="1" smtClean="0">
                <a:solidFill>
                  <a:schemeClr val="tx1"/>
                </a:solidFill>
                <a:latin typeface="Consolas"/>
              </a:rPr>
              <a:t>faculteit</a:t>
            </a:r>
            <a:r>
              <a:rPr lang="en-US" sz="2000" dirty="0" smtClean="0">
                <a:solidFill>
                  <a:schemeClr val="tx1"/>
                </a:solidFill>
                <a:latin typeface="Consolas"/>
              </a:rPr>
              <a:t>(3);</a:t>
            </a:r>
            <a:endParaRPr lang="en-US" sz="2000" dirty="0">
              <a:solidFill>
                <a:schemeClr val="tx1"/>
              </a:solidFill>
              <a:latin typeface="Consolas"/>
            </a:endParaRPr>
          </a:p>
        </p:txBody>
      </p:sp>
      <p:sp>
        <p:nvSpPr>
          <p:cNvPr id="28" name="Text Box 5"/>
          <p:cNvSpPr txBox="1">
            <a:spLocks noChangeArrowheads="1"/>
          </p:cNvSpPr>
          <p:nvPr/>
        </p:nvSpPr>
        <p:spPr bwMode="auto">
          <a:xfrm>
            <a:off x="1054627" y="2041332"/>
            <a:ext cx="3600400"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sz="2000" dirty="0" smtClean="0">
                <a:latin typeface="Consolas"/>
              </a:rPr>
              <a:t>return </a:t>
            </a:r>
            <a:r>
              <a:rPr lang="en-US" sz="2000" dirty="0" smtClean="0">
                <a:solidFill>
                  <a:schemeClr val="tx1"/>
                </a:solidFill>
                <a:latin typeface="Consolas"/>
              </a:rPr>
              <a:t>4 * 6;</a:t>
            </a:r>
            <a:endParaRPr lang="en-US" sz="2000" dirty="0">
              <a:solidFill>
                <a:schemeClr val="tx1"/>
              </a:solidFill>
              <a:latin typeface="Consolas"/>
            </a:endParaRPr>
          </a:p>
        </p:txBody>
      </p:sp>
      <p:sp>
        <p:nvSpPr>
          <p:cNvPr id="2" name="Rechthoek 1"/>
          <p:cNvSpPr/>
          <p:nvPr/>
        </p:nvSpPr>
        <p:spPr bwMode="auto">
          <a:xfrm>
            <a:off x="8532440" y="6455351"/>
            <a:ext cx="432048" cy="350582"/>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nl-NL" sz="2400" b="0" i="0" u="none" strike="noStrike" cap="none" normalizeH="0" baseline="0" smtClean="0">
              <a:ln>
                <a:noFill/>
              </a:ln>
              <a:solidFill>
                <a:schemeClr val="hlink"/>
              </a:solidFill>
              <a:effectLst/>
              <a:latin typeface="Univers" pitchFamily="34" charset="0"/>
            </a:endParaRPr>
          </a:p>
        </p:txBody>
      </p:sp>
      <p:sp>
        <p:nvSpPr>
          <p:cNvPr id="29" name="Text Box 5"/>
          <p:cNvSpPr txBox="1">
            <a:spLocks noChangeArrowheads="1"/>
          </p:cNvSpPr>
          <p:nvPr/>
        </p:nvSpPr>
        <p:spPr bwMode="auto">
          <a:xfrm>
            <a:off x="1054627" y="2041332"/>
            <a:ext cx="3888432"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sz="2000" dirty="0" smtClean="0">
                <a:latin typeface="Consolas"/>
              </a:rPr>
              <a:t>return </a:t>
            </a:r>
            <a:r>
              <a:rPr lang="en-US" sz="2000" dirty="0" smtClean="0">
                <a:solidFill>
                  <a:schemeClr val="tx1"/>
                </a:solidFill>
                <a:latin typeface="Consolas"/>
              </a:rPr>
              <a:t>24;</a:t>
            </a:r>
            <a:endParaRPr lang="en-US" sz="2000" dirty="0">
              <a:solidFill>
                <a:schemeClr val="tx1"/>
              </a:solidFill>
              <a:latin typeface="Consolas"/>
            </a:endParaRPr>
          </a:p>
        </p:txBody>
      </p:sp>
      <p:sp>
        <p:nvSpPr>
          <p:cNvPr id="34" name="Text Box 5"/>
          <p:cNvSpPr txBox="1">
            <a:spLocks noChangeArrowheads="1"/>
          </p:cNvSpPr>
          <p:nvPr/>
        </p:nvSpPr>
        <p:spPr bwMode="auto">
          <a:xfrm>
            <a:off x="1054627" y="2041332"/>
            <a:ext cx="3617670"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sz="2000" dirty="0" smtClean="0">
                <a:latin typeface="Consolas"/>
              </a:rPr>
              <a:t>return </a:t>
            </a:r>
            <a:r>
              <a:rPr lang="en-US" sz="2000" dirty="0" smtClean="0">
                <a:solidFill>
                  <a:schemeClr val="tx1"/>
                </a:solidFill>
                <a:latin typeface="Consolas"/>
              </a:rPr>
              <a:t>24;</a:t>
            </a:r>
            <a:endParaRPr lang="en-US" sz="2000" dirty="0">
              <a:solidFill>
                <a:schemeClr val="tx1"/>
              </a:solidFill>
              <a:latin typeface="Consolas"/>
            </a:endParaRPr>
          </a:p>
        </p:txBody>
      </p:sp>
      <p:sp>
        <p:nvSpPr>
          <p:cNvPr id="4" name="Title 3"/>
          <p:cNvSpPr>
            <a:spLocks noGrp="1"/>
          </p:cNvSpPr>
          <p:nvPr>
            <p:ph type="title"/>
          </p:nvPr>
        </p:nvSpPr>
        <p:spPr>
          <a:xfrm>
            <a:off x="457200" y="274638"/>
            <a:ext cx="8229600" cy="777875"/>
          </a:xfrm>
        </p:spPr>
        <p:txBody>
          <a:bodyPr/>
          <a:lstStyle/>
          <a:p>
            <a:r>
              <a:rPr lang="en-US" dirty="0" err="1" smtClean="0"/>
              <a:t>Recursieve</a:t>
            </a:r>
            <a:r>
              <a:rPr lang="en-US" dirty="0" smtClean="0"/>
              <a:t> </a:t>
            </a:r>
            <a:r>
              <a:rPr lang="en-US" dirty="0" err="1" smtClean="0"/>
              <a:t>aanroep</a:t>
            </a:r>
            <a:r>
              <a:rPr lang="en-US" dirty="0" smtClean="0"/>
              <a:t> </a:t>
            </a:r>
            <a:r>
              <a:rPr lang="en-US" sz="3600" dirty="0" smtClean="0"/>
              <a:t>(</a:t>
            </a:r>
            <a:r>
              <a:rPr lang="en-US" sz="3600" dirty="0" err="1" smtClean="0"/>
              <a:t>voorbeeld</a:t>
            </a:r>
            <a:r>
              <a:rPr lang="en-US" sz="3600" dirty="0" smtClean="0"/>
              <a:t>)</a:t>
            </a:r>
            <a:endParaRPr lang="en-US" sz="3600" dirty="0"/>
          </a:p>
        </p:txBody>
      </p:sp>
      <p:sp>
        <p:nvSpPr>
          <p:cNvPr id="6" name="Text Box 5"/>
          <p:cNvSpPr txBox="1">
            <a:spLocks noChangeArrowheads="1"/>
          </p:cNvSpPr>
          <p:nvPr/>
        </p:nvSpPr>
        <p:spPr bwMode="auto">
          <a:xfrm>
            <a:off x="372384" y="1143627"/>
            <a:ext cx="3375645"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err="1">
                <a:latin typeface="Consolas"/>
              </a:rPr>
              <a:t>i</a:t>
            </a:r>
            <a:r>
              <a:rPr lang="en-US" sz="2000" dirty="0" err="1" smtClean="0">
                <a:latin typeface="Consolas"/>
              </a:rPr>
              <a:t>nt</a:t>
            </a:r>
            <a:r>
              <a:rPr lang="en-US" sz="2000" dirty="0" smtClean="0">
                <a:latin typeface="Consolas"/>
              </a:rPr>
              <a:t> </a:t>
            </a:r>
            <a:r>
              <a:rPr lang="en-US" sz="2000" dirty="0" smtClean="0">
                <a:solidFill>
                  <a:schemeClr val="tx1"/>
                </a:solidFill>
                <a:latin typeface="Consolas"/>
              </a:rPr>
              <a:t>j = </a:t>
            </a:r>
            <a:r>
              <a:rPr lang="en-US" sz="2000" dirty="0" err="1" smtClean="0">
                <a:solidFill>
                  <a:schemeClr val="tx1"/>
                </a:solidFill>
                <a:latin typeface="Consolas"/>
              </a:rPr>
              <a:t>faculteit</a:t>
            </a:r>
            <a:r>
              <a:rPr lang="en-US" sz="2000" dirty="0" smtClean="0">
                <a:solidFill>
                  <a:schemeClr val="tx1"/>
                </a:solidFill>
                <a:latin typeface="Consolas"/>
              </a:rPr>
              <a:t>(4);</a:t>
            </a:r>
            <a:endParaRPr lang="en-US" sz="2000" dirty="0">
              <a:solidFill>
                <a:schemeClr val="tx1"/>
              </a:solidFill>
              <a:latin typeface="Consolas"/>
            </a:endParaRPr>
          </a:p>
        </p:txBody>
      </p:sp>
      <p:sp>
        <p:nvSpPr>
          <p:cNvPr id="8" name="Text Box 5"/>
          <p:cNvSpPr txBox="1">
            <a:spLocks noChangeArrowheads="1"/>
          </p:cNvSpPr>
          <p:nvPr/>
        </p:nvSpPr>
        <p:spPr bwMode="auto">
          <a:xfrm>
            <a:off x="1727282" y="2934950"/>
            <a:ext cx="3600400"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sz="2000" dirty="0" smtClean="0">
                <a:latin typeface="Consolas"/>
              </a:rPr>
              <a:t>return </a:t>
            </a:r>
            <a:r>
              <a:rPr lang="en-US" sz="2000" dirty="0">
                <a:solidFill>
                  <a:schemeClr val="tx1"/>
                </a:solidFill>
                <a:latin typeface="Consolas"/>
              </a:rPr>
              <a:t>3</a:t>
            </a:r>
            <a:r>
              <a:rPr lang="en-US" sz="2000" dirty="0" smtClean="0">
                <a:solidFill>
                  <a:schemeClr val="tx1"/>
                </a:solidFill>
                <a:latin typeface="Consolas"/>
              </a:rPr>
              <a:t> * </a:t>
            </a:r>
            <a:r>
              <a:rPr lang="en-US" sz="2000" dirty="0" err="1" smtClean="0">
                <a:solidFill>
                  <a:schemeClr val="tx1"/>
                </a:solidFill>
                <a:latin typeface="Consolas"/>
              </a:rPr>
              <a:t>faculteit</a:t>
            </a:r>
            <a:r>
              <a:rPr lang="en-US" sz="2000" dirty="0" smtClean="0">
                <a:solidFill>
                  <a:schemeClr val="tx1"/>
                </a:solidFill>
                <a:latin typeface="Consolas"/>
              </a:rPr>
              <a:t>(2);</a:t>
            </a:r>
            <a:endParaRPr lang="en-US" sz="2000" dirty="0">
              <a:solidFill>
                <a:schemeClr val="tx1"/>
              </a:solidFill>
              <a:latin typeface="Consolas"/>
            </a:endParaRPr>
          </a:p>
        </p:txBody>
      </p:sp>
      <p:sp>
        <p:nvSpPr>
          <p:cNvPr id="9" name="Text Box 5"/>
          <p:cNvSpPr txBox="1">
            <a:spLocks noChangeArrowheads="1"/>
          </p:cNvSpPr>
          <p:nvPr/>
        </p:nvSpPr>
        <p:spPr bwMode="auto">
          <a:xfrm>
            <a:off x="2351916" y="3907603"/>
            <a:ext cx="3600400"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sz="2000" dirty="0" smtClean="0">
                <a:latin typeface="Consolas"/>
              </a:rPr>
              <a:t>return </a:t>
            </a:r>
            <a:r>
              <a:rPr lang="en-US" sz="2000" dirty="0" smtClean="0">
                <a:solidFill>
                  <a:schemeClr val="tx1"/>
                </a:solidFill>
                <a:latin typeface="Consolas"/>
              </a:rPr>
              <a:t>2 * </a:t>
            </a:r>
            <a:r>
              <a:rPr lang="en-US" sz="2000" dirty="0" err="1" smtClean="0">
                <a:solidFill>
                  <a:schemeClr val="tx1"/>
                </a:solidFill>
                <a:latin typeface="Consolas"/>
              </a:rPr>
              <a:t>faculteit</a:t>
            </a:r>
            <a:r>
              <a:rPr lang="en-US" sz="2000" dirty="0" smtClean="0">
                <a:solidFill>
                  <a:schemeClr val="tx1"/>
                </a:solidFill>
                <a:latin typeface="Consolas"/>
              </a:rPr>
              <a:t>(1);</a:t>
            </a:r>
            <a:endParaRPr lang="en-US" sz="2000" dirty="0">
              <a:solidFill>
                <a:schemeClr val="tx1"/>
              </a:solidFill>
              <a:latin typeface="Consolas"/>
            </a:endParaRPr>
          </a:p>
        </p:txBody>
      </p:sp>
      <p:sp>
        <p:nvSpPr>
          <p:cNvPr id="24" name="Text Box 5"/>
          <p:cNvSpPr txBox="1">
            <a:spLocks noChangeArrowheads="1"/>
          </p:cNvSpPr>
          <p:nvPr/>
        </p:nvSpPr>
        <p:spPr bwMode="auto">
          <a:xfrm>
            <a:off x="2588495" y="3930782"/>
            <a:ext cx="3096344"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sz="2000" dirty="0" smtClean="0">
                <a:latin typeface="Consolas"/>
              </a:rPr>
              <a:t>return </a:t>
            </a:r>
            <a:r>
              <a:rPr lang="en-US" sz="2000" dirty="0" smtClean="0">
                <a:solidFill>
                  <a:schemeClr val="tx1"/>
                </a:solidFill>
                <a:latin typeface="Consolas"/>
              </a:rPr>
              <a:t>2 * 1;</a:t>
            </a:r>
            <a:endParaRPr lang="en-US" sz="2000" dirty="0">
              <a:solidFill>
                <a:schemeClr val="tx1"/>
              </a:solidFill>
              <a:latin typeface="Consolas"/>
            </a:endParaRPr>
          </a:p>
        </p:txBody>
      </p:sp>
      <p:sp>
        <p:nvSpPr>
          <p:cNvPr id="25" name="Text Box 5"/>
          <p:cNvSpPr txBox="1">
            <a:spLocks noChangeArrowheads="1"/>
          </p:cNvSpPr>
          <p:nvPr/>
        </p:nvSpPr>
        <p:spPr bwMode="auto">
          <a:xfrm>
            <a:off x="2351916" y="3907603"/>
            <a:ext cx="3600400"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sz="2000" dirty="0" smtClean="0">
                <a:latin typeface="Consolas"/>
              </a:rPr>
              <a:t>return </a:t>
            </a:r>
            <a:r>
              <a:rPr lang="en-US" sz="2000" dirty="0" smtClean="0">
                <a:solidFill>
                  <a:schemeClr val="tx1"/>
                </a:solidFill>
                <a:latin typeface="Consolas"/>
              </a:rPr>
              <a:t>2;</a:t>
            </a:r>
            <a:endParaRPr lang="en-US" sz="2000" dirty="0">
              <a:solidFill>
                <a:schemeClr val="tx1"/>
              </a:solidFill>
              <a:latin typeface="Consolas"/>
            </a:endParaRPr>
          </a:p>
        </p:txBody>
      </p:sp>
      <p:sp>
        <p:nvSpPr>
          <p:cNvPr id="26" name="Text Box 5"/>
          <p:cNvSpPr txBox="1">
            <a:spLocks noChangeArrowheads="1"/>
          </p:cNvSpPr>
          <p:nvPr/>
        </p:nvSpPr>
        <p:spPr bwMode="auto">
          <a:xfrm>
            <a:off x="1727282" y="2934950"/>
            <a:ext cx="3096344"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sz="2000" dirty="0" smtClean="0">
                <a:latin typeface="Consolas"/>
              </a:rPr>
              <a:t>return </a:t>
            </a:r>
            <a:r>
              <a:rPr lang="en-US" sz="2000" dirty="0">
                <a:solidFill>
                  <a:schemeClr val="tx1"/>
                </a:solidFill>
                <a:latin typeface="Consolas"/>
              </a:rPr>
              <a:t>3</a:t>
            </a:r>
            <a:r>
              <a:rPr lang="en-US" sz="2000" dirty="0" smtClean="0">
                <a:solidFill>
                  <a:schemeClr val="tx1"/>
                </a:solidFill>
                <a:latin typeface="Consolas"/>
              </a:rPr>
              <a:t> * 2;</a:t>
            </a:r>
            <a:endParaRPr lang="en-US" sz="2000" dirty="0">
              <a:solidFill>
                <a:schemeClr val="tx1"/>
              </a:solidFill>
              <a:latin typeface="Consolas"/>
            </a:endParaRPr>
          </a:p>
        </p:txBody>
      </p:sp>
      <p:sp>
        <p:nvSpPr>
          <p:cNvPr id="27" name="Text Box 5"/>
          <p:cNvSpPr txBox="1">
            <a:spLocks noChangeArrowheads="1"/>
          </p:cNvSpPr>
          <p:nvPr/>
        </p:nvSpPr>
        <p:spPr bwMode="auto">
          <a:xfrm>
            <a:off x="1727282" y="2934950"/>
            <a:ext cx="3609035"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sz="2000" dirty="0" smtClean="0">
                <a:latin typeface="Consolas"/>
              </a:rPr>
              <a:t>return </a:t>
            </a:r>
            <a:r>
              <a:rPr lang="en-US" sz="2000" dirty="0" smtClean="0">
                <a:solidFill>
                  <a:schemeClr val="tx1"/>
                </a:solidFill>
                <a:latin typeface="Consolas"/>
              </a:rPr>
              <a:t>6;</a:t>
            </a:r>
            <a:endParaRPr lang="en-US" sz="2000" dirty="0">
              <a:solidFill>
                <a:schemeClr val="tx1"/>
              </a:solidFill>
              <a:latin typeface="Consolas"/>
            </a:endParaRPr>
          </a:p>
        </p:txBody>
      </p:sp>
      <p:sp>
        <p:nvSpPr>
          <p:cNvPr id="30" name="Text Box 5"/>
          <p:cNvSpPr txBox="1">
            <a:spLocks noChangeArrowheads="1"/>
          </p:cNvSpPr>
          <p:nvPr/>
        </p:nvSpPr>
        <p:spPr bwMode="auto">
          <a:xfrm>
            <a:off x="372385" y="1143627"/>
            <a:ext cx="3231628" cy="371513"/>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1800" dirty="0" err="1">
                <a:latin typeface="Consolas"/>
              </a:rPr>
              <a:t>i</a:t>
            </a:r>
            <a:r>
              <a:rPr lang="en-US" sz="1800" dirty="0" err="1" smtClean="0">
                <a:latin typeface="Consolas"/>
              </a:rPr>
              <a:t>nt</a:t>
            </a:r>
            <a:r>
              <a:rPr lang="en-US" sz="1800" dirty="0" smtClean="0">
                <a:latin typeface="Consolas"/>
              </a:rPr>
              <a:t> </a:t>
            </a:r>
            <a:r>
              <a:rPr lang="en-US" sz="1800" dirty="0" smtClean="0">
                <a:solidFill>
                  <a:schemeClr val="tx1"/>
                </a:solidFill>
                <a:latin typeface="Consolas"/>
              </a:rPr>
              <a:t>j = 24;</a:t>
            </a:r>
            <a:endParaRPr lang="en-US" sz="1800" dirty="0">
              <a:solidFill>
                <a:schemeClr val="tx1"/>
              </a:solidFill>
              <a:latin typeface="Consolas"/>
            </a:endParaRPr>
          </a:p>
        </p:txBody>
      </p:sp>
      <p:sp>
        <p:nvSpPr>
          <p:cNvPr id="21" name="Down Arrow 20"/>
          <p:cNvSpPr/>
          <p:nvPr/>
        </p:nvSpPr>
        <p:spPr bwMode="auto">
          <a:xfrm rot="10800000">
            <a:off x="2555776" y="1630652"/>
            <a:ext cx="504056" cy="444396"/>
          </a:xfrm>
          <a:prstGeom prst="down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000" b="0" i="0" u="none" strike="noStrike" cap="none" normalizeH="0" baseline="0" smtClean="0">
              <a:ln>
                <a:noFill/>
              </a:ln>
              <a:solidFill>
                <a:schemeClr val="hlink"/>
              </a:solidFill>
              <a:effectLst/>
              <a:latin typeface="Consolas"/>
            </a:endParaRPr>
          </a:p>
        </p:txBody>
      </p:sp>
      <p:sp>
        <p:nvSpPr>
          <p:cNvPr id="12" name="Down Arrow 11"/>
          <p:cNvSpPr/>
          <p:nvPr/>
        </p:nvSpPr>
        <p:spPr bwMode="auto">
          <a:xfrm>
            <a:off x="1915110" y="1630652"/>
            <a:ext cx="504056" cy="444396"/>
          </a:xfrm>
          <a:prstGeom prst="down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000" b="0" i="0" u="none" strike="noStrike" cap="none" normalizeH="0" baseline="0" smtClean="0">
              <a:ln>
                <a:noFill/>
              </a:ln>
              <a:solidFill>
                <a:schemeClr val="hlink"/>
              </a:solidFill>
              <a:effectLst/>
              <a:latin typeface="Consolas"/>
            </a:endParaRPr>
          </a:p>
        </p:txBody>
      </p:sp>
      <p:sp>
        <p:nvSpPr>
          <p:cNvPr id="13" name="Down Arrow 12"/>
          <p:cNvSpPr/>
          <p:nvPr/>
        </p:nvSpPr>
        <p:spPr bwMode="auto">
          <a:xfrm>
            <a:off x="2552396" y="2456264"/>
            <a:ext cx="504056" cy="444396"/>
          </a:xfrm>
          <a:prstGeom prst="down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000" b="0" i="0" u="none" strike="noStrike" cap="none" normalizeH="0" baseline="0" smtClean="0">
              <a:ln>
                <a:noFill/>
              </a:ln>
              <a:solidFill>
                <a:schemeClr val="hlink"/>
              </a:solidFill>
              <a:effectLst/>
              <a:latin typeface="Consolas"/>
            </a:endParaRPr>
          </a:p>
        </p:txBody>
      </p:sp>
      <p:sp>
        <p:nvSpPr>
          <p:cNvPr id="14" name="Down Arrow 13"/>
          <p:cNvSpPr/>
          <p:nvPr/>
        </p:nvSpPr>
        <p:spPr bwMode="auto">
          <a:xfrm>
            <a:off x="3243973" y="3446047"/>
            <a:ext cx="504056" cy="444396"/>
          </a:xfrm>
          <a:prstGeom prst="down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000" b="0" i="0" u="none" strike="noStrike" cap="none" normalizeH="0" baseline="0" smtClean="0">
              <a:ln>
                <a:noFill/>
              </a:ln>
              <a:solidFill>
                <a:schemeClr val="hlink"/>
              </a:solidFill>
              <a:effectLst/>
              <a:latin typeface="Consolas"/>
            </a:endParaRPr>
          </a:p>
        </p:txBody>
      </p:sp>
      <p:sp>
        <p:nvSpPr>
          <p:cNvPr id="15" name="Down Arrow 14"/>
          <p:cNvSpPr/>
          <p:nvPr/>
        </p:nvSpPr>
        <p:spPr bwMode="auto">
          <a:xfrm>
            <a:off x="3890369" y="4368935"/>
            <a:ext cx="504056" cy="444396"/>
          </a:xfrm>
          <a:prstGeom prst="down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000" b="0" i="0" u="none" strike="noStrike" cap="none" normalizeH="0" baseline="0" smtClean="0">
              <a:ln>
                <a:noFill/>
              </a:ln>
              <a:solidFill>
                <a:schemeClr val="hlink"/>
              </a:solidFill>
              <a:effectLst/>
              <a:latin typeface="Consolas"/>
            </a:endParaRPr>
          </a:p>
        </p:txBody>
      </p:sp>
      <p:sp>
        <p:nvSpPr>
          <p:cNvPr id="16" name="Down Arrow 15"/>
          <p:cNvSpPr/>
          <p:nvPr/>
        </p:nvSpPr>
        <p:spPr bwMode="auto">
          <a:xfrm>
            <a:off x="4546044" y="5284137"/>
            <a:ext cx="504056" cy="444396"/>
          </a:xfrm>
          <a:prstGeom prst="down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000" b="0" i="0" u="none" strike="noStrike" cap="none" normalizeH="0" baseline="0" smtClean="0">
              <a:ln>
                <a:noFill/>
              </a:ln>
              <a:solidFill>
                <a:schemeClr val="hlink"/>
              </a:solidFill>
              <a:effectLst/>
              <a:latin typeface="Consolas"/>
            </a:endParaRPr>
          </a:p>
        </p:txBody>
      </p:sp>
      <p:sp>
        <p:nvSpPr>
          <p:cNvPr id="17" name="Down Arrow 16"/>
          <p:cNvSpPr/>
          <p:nvPr/>
        </p:nvSpPr>
        <p:spPr bwMode="auto">
          <a:xfrm rot="10800000">
            <a:off x="5159592" y="5284137"/>
            <a:ext cx="504056" cy="444396"/>
          </a:xfrm>
          <a:prstGeom prst="down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000" b="0" i="0" u="none" strike="noStrike" cap="none" normalizeH="0" baseline="0" smtClean="0">
              <a:ln>
                <a:noFill/>
              </a:ln>
              <a:solidFill>
                <a:schemeClr val="hlink"/>
              </a:solidFill>
              <a:effectLst/>
              <a:latin typeface="Consolas"/>
            </a:endParaRPr>
          </a:p>
        </p:txBody>
      </p:sp>
      <p:sp>
        <p:nvSpPr>
          <p:cNvPr id="18" name="Down Arrow 17"/>
          <p:cNvSpPr/>
          <p:nvPr/>
        </p:nvSpPr>
        <p:spPr bwMode="auto">
          <a:xfrm rot="10800000">
            <a:off x="4531035" y="4368935"/>
            <a:ext cx="504056" cy="444396"/>
          </a:xfrm>
          <a:prstGeom prst="down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000" b="0" i="0" u="none" strike="noStrike" cap="none" normalizeH="0" baseline="0" smtClean="0">
              <a:ln>
                <a:noFill/>
              </a:ln>
              <a:solidFill>
                <a:schemeClr val="hlink"/>
              </a:solidFill>
              <a:effectLst/>
              <a:latin typeface="Consolas"/>
            </a:endParaRPr>
          </a:p>
        </p:txBody>
      </p:sp>
      <p:sp>
        <p:nvSpPr>
          <p:cNvPr id="19" name="Down Arrow 18"/>
          <p:cNvSpPr/>
          <p:nvPr/>
        </p:nvSpPr>
        <p:spPr bwMode="auto">
          <a:xfrm rot="10800000">
            <a:off x="3648060" y="3422868"/>
            <a:ext cx="504056" cy="444396"/>
          </a:xfrm>
          <a:prstGeom prst="down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000" b="0" i="0" u="none" strike="noStrike" cap="none" normalizeH="0" baseline="0" smtClean="0">
              <a:ln>
                <a:noFill/>
              </a:ln>
              <a:solidFill>
                <a:schemeClr val="hlink"/>
              </a:solidFill>
              <a:effectLst/>
              <a:latin typeface="Consolas"/>
            </a:endParaRPr>
          </a:p>
        </p:txBody>
      </p:sp>
      <p:sp>
        <p:nvSpPr>
          <p:cNvPr id="20" name="Down Arrow 19"/>
          <p:cNvSpPr/>
          <p:nvPr/>
        </p:nvSpPr>
        <p:spPr bwMode="auto">
          <a:xfrm rot="10800000">
            <a:off x="3193062" y="2456264"/>
            <a:ext cx="504056" cy="444396"/>
          </a:xfrm>
          <a:prstGeom prst="down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000" b="0" i="0" u="none" strike="noStrike" cap="none" normalizeH="0" baseline="0" smtClean="0">
              <a:ln>
                <a:noFill/>
              </a:ln>
              <a:solidFill>
                <a:schemeClr val="hlink"/>
              </a:solidFill>
              <a:effectLst/>
              <a:latin typeface="Consolas"/>
            </a:endParaRPr>
          </a:p>
        </p:txBody>
      </p:sp>
      <p:sp>
        <p:nvSpPr>
          <p:cNvPr id="5" name="Text Box 5"/>
          <p:cNvSpPr txBox="1">
            <a:spLocks noChangeArrowheads="1"/>
          </p:cNvSpPr>
          <p:nvPr/>
        </p:nvSpPr>
        <p:spPr bwMode="auto">
          <a:xfrm>
            <a:off x="4716016" y="1239284"/>
            <a:ext cx="4226022" cy="1325620"/>
          </a:xfrm>
          <a:prstGeom prst="rect">
            <a:avLst/>
          </a:prstGeom>
          <a:solidFill>
            <a:srgbClr val="FFFF00"/>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1600" dirty="0" err="1">
                <a:latin typeface="Consolas"/>
              </a:rPr>
              <a:t>int</a:t>
            </a:r>
            <a:r>
              <a:rPr lang="en-US" sz="1600" dirty="0">
                <a:solidFill>
                  <a:schemeClr val="tx1"/>
                </a:solidFill>
                <a:latin typeface="Consolas"/>
              </a:rPr>
              <a:t> </a:t>
            </a:r>
            <a:r>
              <a:rPr lang="en-US" sz="1600" b="1" dirty="0" err="1">
                <a:solidFill>
                  <a:schemeClr val="tx1"/>
                </a:solidFill>
                <a:latin typeface="Consolas"/>
              </a:rPr>
              <a:t>faculteit</a:t>
            </a:r>
            <a:r>
              <a:rPr lang="en-US" sz="1600" dirty="0">
                <a:solidFill>
                  <a:schemeClr val="tx1"/>
                </a:solidFill>
                <a:latin typeface="Consolas"/>
              </a:rPr>
              <a:t>(</a:t>
            </a:r>
            <a:r>
              <a:rPr lang="en-US" sz="1600" dirty="0" err="1">
                <a:latin typeface="Consolas"/>
              </a:rPr>
              <a:t>int</a:t>
            </a:r>
            <a:r>
              <a:rPr lang="en-US" sz="1600" dirty="0">
                <a:solidFill>
                  <a:schemeClr val="tx1"/>
                </a:solidFill>
                <a:latin typeface="Consolas"/>
              </a:rPr>
              <a:t> n) {</a:t>
            </a:r>
          </a:p>
          <a:p>
            <a:pPr algn="l"/>
            <a:r>
              <a:rPr lang="en-US" sz="1600" dirty="0" smtClean="0">
                <a:solidFill>
                  <a:schemeClr val="tx1"/>
                </a:solidFill>
                <a:latin typeface="Consolas"/>
              </a:rPr>
              <a:t>    </a:t>
            </a:r>
            <a:r>
              <a:rPr lang="en-US" sz="1600" dirty="0" smtClean="0">
                <a:latin typeface="Consolas"/>
              </a:rPr>
              <a:t>if</a:t>
            </a:r>
            <a:r>
              <a:rPr lang="en-US" sz="1600" dirty="0" smtClean="0">
                <a:solidFill>
                  <a:schemeClr val="tx1"/>
                </a:solidFill>
                <a:latin typeface="Consolas"/>
              </a:rPr>
              <a:t> </a:t>
            </a:r>
            <a:r>
              <a:rPr lang="en-US" sz="1600" dirty="0">
                <a:solidFill>
                  <a:schemeClr val="tx1"/>
                </a:solidFill>
                <a:latin typeface="Consolas"/>
              </a:rPr>
              <a:t>(n &gt; 0) </a:t>
            </a:r>
          </a:p>
          <a:p>
            <a:pPr algn="l"/>
            <a:r>
              <a:rPr lang="en-US" sz="1600" dirty="0" smtClean="0">
                <a:solidFill>
                  <a:schemeClr val="tx1"/>
                </a:solidFill>
                <a:latin typeface="Consolas"/>
              </a:rPr>
              <a:t>        </a:t>
            </a:r>
            <a:r>
              <a:rPr lang="en-US" sz="1600" dirty="0" smtClean="0">
                <a:latin typeface="Consolas"/>
              </a:rPr>
              <a:t>return</a:t>
            </a:r>
            <a:r>
              <a:rPr lang="en-US" sz="1600" dirty="0" smtClean="0">
                <a:solidFill>
                  <a:schemeClr val="tx1"/>
                </a:solidFill>
                <a:latin typeface="Consolas"/>
              </a:rPr>
              <a:t> </a:t>
            </a:r>
            <a:r>
              <a:rPr lang="en-US" sz="1600" dirty="0">
                <a:solidFill>
                  <a:schemeClr val="tx1"/>
                </a:solidFill>
                <a:latin typeface="Consolas"/>
              </a:rPr>
              <a:t>n * </a:t>
            </a:r>
            <a:r>
              <a:rPr lang="en-US" sz="1600" b="1" dirty="0" err="1">
                <a:solidFill>
                  <a:schemeClr val="tx1"/>
                </a:solidFill>
                <a:latin typeface="Consolas"/>
              </a:rPr>
              <a:t>faculteit</a:t>
            </a:r>
            <a:r>
              <a:rPr lang="en-US" sz="1600" dirty="0">
                <a:solidFill>
                  <a:schemeClr val="tx1"/>
                </a:solidFill>
                <a:latin typeface="Consolas"/>
              </a:rPr>
              <a:t>(n - 1);</a:t>
            </a:r>
          </a:p>
          <a:p>
            <a:pPr algn="l"/>
            <a:r>
              <a:rPr lang="en-US" sz="1600" dirty="0" smtClean="0">
                <a:solidFill>
                  <a:schemeClr val="tx1"/>
                </a:solidFill>
                <a:latin typeface="Consolas"/>
              </a:rPr>
              <a:t>    </a:t>
            </a:r>
            <a:r>
              <a:rPr lang="en-US" sz="1600" dirty="0" smtClean="0">
                <a:latin typeface="Consolas"/>
              </a:rPr>
              <a:t>return</a:t>
            </a:r>
            <a:r>
              <a:rPr lang="en-US" sz="1600" dirty="0" smtClean="0">
                <a:solidFill>
                  <a:schemeClr val="tx1"/>
                </a:solidFill>
                <a:latin typeface="Consolas"/>
              </a:rPr>
              <a:t> </a:t>
            </a:r>
            <a:r>
              <a:rPr lang="en-US" sz="1600" dirty="0">
                <a:solidFill>
                  <a:schemeClr val="tx1"/>
                </a:solidFill>
                <a:latin typeface="Consolas"/>
              </a:rPr>
              <a:t>1;</a:t>
            </a:r>
          </a:p>
          <a:p>
            <a:pPr algn="l"/>
            <a:r>
              <a:rPr lang="en-US" sz="1600" dirty="0">
                <a:solidFill>
                  <a:schemeClr val="tx1"/>
                </a:solidFill>
                <a:latin typeface="Consolas"/>
              </a:rPr>
              <a:t>} </a:t>
            </a:r>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35" name="Tijdelijke aanduiding voor dianummer 34"/>
          <p:cNvSpPr>
            <a:spLocks noGrp="1"/>
          </p:cNvSpPr>
          <p:nvPr>
            <p:ph type="sldNum" sz="quarter" idx="12"/>
          </p:nvPr>
        </p:nvSpPr>
        <p:spPr/>
        <p:txBody>
          <a:bodyPr/>
          <a:lstStyle/>
          <a:p>
            <a:fld id="{520F5AE5-675F-4C53-86B8-6BB4E175C417}" type="slidenum">
              <a:rPr lang="en-US" smtClean="0"/>
              <a:pPr/>
              <a:t>178</a:t>
            </a:fld>
            <a:endParaRPr lang="en-US" dirty="0"/>
          </a:p>
        </p:txBody>
      </p:sp>
    </p:spTree>
    <p:extLst>
      <p:ext uri="{BB962C8B-B14F-4D97-AF65-F5344CB8AC3E}">
        <p14:creationId xmlns:p14="http://schemas.microsoft.com/office/powerpoint/2010/main" val="404536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ntr" presetSubtype="0" fill="hold" grpId="1"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5"/>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9"/>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4"/>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14"/>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5"/>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8"/>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6"/>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2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13"/>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20"/>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7"/>
                                        </p:tgtEl>
                                        <p:attrNameLst>
                                          <p:attrName>style.visibility</p:attrName>
                                        </p:attrNameLst>
                                      </p:cBhvr>
                                      <p:to>
                                        <p:strVal val="hidden"/>
                                      </p:to>
                                    </p:set>
                                  </p:childTnLst>
                                </p:cTn>
                              </p:par>
                            </p:childTnLst>
                          </p:cTn>
                        </p:par>
                        <p:par>
                          <p:cTn id="111" fill="hold">
                            <p:stCondLst>
                              <p:cond delay="0"/>
                            </p:stCondLst>
                            <p:childTnLst>
                              <p:par>
                                <p:cTn id="112" presetID="1" presetClass="entr" presetSubtype="0" fill="hold" grpId="0" nodeType="afterEffect">
                                  <p:stCondLst>
                                    <p:cond delay="0"/>
                                  </p:stCondLst>
                                  <p:childTnLst>
                                    <p:set>
                                      <p:cBhvr>
                                        <p:cTn id="113" dur="1" fill="hold">
                                          <p:stCondLst>
                                            <p:cond delay="0"/>
                                          </p:stCondLst>
                                        </p:cTn>
                                        <p:tgtEl>
                                          <p:spTgt spid="28"/>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grpId="1" nodeType="clickEffect">
                                  <p:stCondLst>
                                    <p:cond delay="0"/>
                                  </p:stCondLst>
                                  <p:childTnLst>
                                    <p:set>
                                      <p:cBhvr>
                                        <p:cTn id="117" dur="1" fill="hold">
                                          <p:stCondLst>
                                            <p:cond delay="0"/>
                                          </p:stCondLst>
                                        </p:cTn>
                                        <p:tgtEl>
                                          <p:spTgt spid="28"/>
                                        </p:tgtEl>
                                        <p:attrNameLst>
                                          <p:attrName>style.visibility</p:attrName>
                                        </p:attrNameLst>
                                      </p:cBhvr>
                                      <p:to>
                                        <p:strVal val="hidden"/>
                                      </p:to>
                                    </p:set>
                                  </p:childTnLst>
                                </p:cTn>
                              </p:par>
                            </p:childTnLst>
                          </p:cTn>
                        </p:par>
                        <p:par>
                          <p:cTn id="118" fill="hold">
                            <p:stCondLst>
                              <p:cond delay="0"/>
                            </p:stCondLst>
                            <p:childTnLst>
                              <p:par>
                                <p:cTn id="119" presetID="1" presetClass="entr" presetSubtype="0" fill="hold" grpId="0" nodeType="afterEffect">
                                  <p:stCondLst>
                                    <p:cond delay="0"/>
                                  </p:stCondLst>
                                  <p:childTnLst>
                                    <p:set>
                                      <p:cBhvr>
                                        <p:cTn id="120" dur="1" fill="hold">
                                          <p:stCondLst>
                                            <p:cond delay="0"/>
                                          </p:stCondLst>
                                        </p:cTn>
                                        <p:tgtEl>
                                          <p:spTgt spid="2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2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12"/>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29"/>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21"/>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6"/>
                                        </p:tgtEl>
                                        <p:attrNameLst>
                                          <p:attrName>style.visibility</p:attrName>
                                        </p:attrNameLst>
                                      </p:cBhvr>
                                      <p:to>
                                        <p:strVal val="hidden"/>
                                      </p:to>
                                    </p:set>
                                  </p:childTnLst>
                                </p:cTn>
                              </p:par>
                              <p:par>
                                <p:cTn id="135" presetID="1" presetClass="entr" presetSubtype="0" fill="hold" grpId="0" nodeType="withEffect">
                                  <p:stCondLst>
                                    <p:cond delay="0"/>
                                  </p:stCondLst>
                                  <p:childTnLst>
                                    <p:set>
                                      <p:cBhvr>
                                        <p:cTn id="136" dur="1" fill="hold">
                                          <p:stCondLst>
                                            <p:cond delay="0"/>
                                          </p:stCondLst>
                                        </p:cTn>
                                        <p:tgtEl>
                                          <p:spTgt spid="3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31"/>
                                        </p:tgtEl>
                                        <p:attrNameLst>
                                          <p:attrName>style.visibility</p:attrName>
                                        </p:attrNameLst>
                                      </p:cBhvr>
                                      <p:to>
                                        <p:strVal val="visible"/>
                                      </p:to>
                                    </p:set>
                                  </p:childTnLst>
                                </p:cTn>
                              </p:par>
                              <p:par>
                                <p:cTn id="139" presetID="1" presetClass="exit" presetSubtype="0" fill="hold" grpId="1" nodeType="withEffect">
                                  <p:stCondLst>
                                    <p:cond delay="0"/>
                                  </p:stCondLst>
                                  <p:childTnLst>
                                    <p:set>
                                      <p:cBhvr>
                                        <p:cTn id="140" dur="1" fill="hold">
                                          <p:stCondLst>
                                            <p:cond delay="0"/>
                                          </p:stCondLst>
                                        </p:cTn>
                                        <p:tgtEl>
                                          <p:spTgt spid="31"/>
                                        </p:tgtEl>
                                        <p:attrNameLst>
                                          <p:attrName>style.visibility</p:attrName>
                                        </p:attrNameLst>
                                      </p:cBhvr>
                                      <p:to>
                                        <p:strVal val="hidden"/>
                                      </p:to>
                                    </p:set>
                                  </p:childTnLst>
                                </p:cTn>
                              </p:par>
                              <p:par>
                                <p:cTn id="141" presetID="1" presetClass="entr" presetSubtype="0" fill="hold" grpId="0" nodeType="withEffect">
                                  <p:stCondLst>
                                    <p:cond delay="0"/>
                                  </p:stCondLst>
                                  <p:childTnLst>
                                    <p:set>
                                      <p:cBhvr>
                                        <p:cTn id="142" dur="1" fill="hold">
                                          <p:stCondLst>
                                            <p:cond delay="0"/>
                                          </p:stCondLst>
                                        </p:cTn>
                                        <p:tgtEl>
                                          <p:spTgt spid="32"/>
                                        </p:tgtEl>
                                        <p:attrNameLst>
                                          <p:attrName>style.visibility</p:attrName>
                                        </p:attrNameLst>
                                      </p:cBhvr>
                                      <p:to>
                                        <p:strVal val="visible"/>
                                      </p:to>
                                    </p:set>
                                  </p:childTnLst>
                                </p:cTn>
                              </p:par>
                              <p:par>
                                <p:cTn id="143" presetID="1" presetClass="exit" presetSubtype="0" fill="hold" grpId="1" nodeType="withEffect">
                                  <p:stCondLst>
                                    <p:cond delay="0"/>
                                  </p:stCondLst>
                                  <p:childTnLst>
                                    <p:set>
                                      <p:cBhvr>
                                        <p:cTn id="144" dur="1" fill="hold">
                                          <p:stCondLst>
                                            <p:cond delay="0"/>
                                          </p:stCondLst>
                                        </p:cTn>
                                        <p:tgtEl>
                                          <p:spTgt spid="32"/>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childTnLst>
                                </p:cTn>
                              </p:par>
                              <p:par>
                                <p:cTn id="147" presetID="1" presetClass="exit" presetSubtype="0" fill="hold" grpId="1" nodeType="withEffect">
                                  <p:stCondLst>
                                    <p:cond delay="0"/>
                                  </p:stCondLst>
                                  <p:childTnLst>
                                    <p:set>
                                      <p:cBhvr>
                                        <p:cTn id="148" dur="1" fill="hold">
                                          <p:stCondLst>
                                            <p:cond delay="0"/>
                                          </p:stCondLst>
                                        </p:cTn>
                                        <p:tgtEl>
                                          <p:spTgt spid="33"/>
                                        </p:tgtEl>
                                        <p:attrNameLst>
                                          <p:attrName>style.visibility</p:attrName>
                                        </p:attrNameLst>
                                      </p:cBhvr>
                                      <p:to>
                                        <p:strVal val="hidden"/>
                                      </p:to>
                                    </p:set>
                                  </p:childTnLst>
                                </p:cTn>
                              </p:par>
                            </p:childTnLst>
                          </p:cTn>
                        </p:par>
                        <p:par>
                          <p:cTn id="149" fill="hold">
                            <p:stCondLst>
                              <p:cond delay="0"/>
                            </p:stCondLst>
                            <p:childTnLst>
                              <p:par>
                                <p:cTn id="150" presetID="1" presetClass="entr" presetSubtype="0" fill="hold" grpId="0" nodeType="afterEffect">
                                  <p:stCondLst>
                                    <p:cond delay="0"/>
                                  </p:stCondLst>
                                  <p:childTnLst>
                                    <p:set>
                                      <p:cBhvr>
                                        <p:cTn id="151" dur="1" fill="hold">
                                          <p:stCondLst>
                                            <p:cond delay="0"/>
                                          </p:stCondLst>
                                        </p:cTn>
                                        <p:tgtEl>
                                          <p:spTgt spid="34"/>
                                        </p:tgtEl>
                                        <p:attrNameLst>
                                          <p:attrName>style.visibility</p:attrName>
                                        </p:attrNameLst>
                                      </p:cBhvr>
                                      <p:to>
                                        <p:strVal val="visible"/>
                                      </p:to>
                                    </p:set>
                                  </p:childTnLst>
                                </p:cTn>
                              </p:par>
                              <p:par>
                                <p:cTn id="152" presetID="1" presetClass="exit" presetSubtype="0" fill="hold" grpId="1" nodeType="withEffect">
                                  <p:stCondLst>
                                    <p:cond delay="0"/>
                                  </p:stCondLst>
                                  <p:childTnLst>
                                    <p:set>
                                      <p:cBhvr>
                                        <p:cTn id="153"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3" grpId="0" animBg="1"/>
      <p:bldP spid="23" grpId="1" animBg="1"/>
      <p:bldP spid="33" grpId="0" animBg="1"/>
      <p:bldP spid="33" grpId="1" animBg="1"/>
      <p:bldP spid="32" grpId="0" animBg="1"/>
      <p:bldP spid="32" grpId="1" animBg="1"/>
      <p:bldP spid="10" grpId="0" animBg="1"/>
      <p:bldP spid="10" grpId="1" animBg="1"/>
      <p:bldP spid="31" grpId="0" animBg="1"/>
      <p:bldP spid="31" grpId="1" animBg="1"/>
      <p:bldP spid="11" grpId="0"/>
      <p:bldP spid="11" grpId="1"/>
      <p:bldP spid="7" grpId="0" animBg="1"/>
      <p:bldP spid="7" grpId="1" animBg="1"/>
      <p:bldP spid="28" grpId="0" animBg="1"/>
      <p:bldP spid="28" grpId="1" animBg="1"/>
      <p:bldP spid="29" grpId="0" animBg="1"/>
      <p:bldP spid="29" grpId="1" animBg="1"/>
      <p:bldP spid="34" grpId="0" animBg="1"/>
      <p:bldP spid="34" grpId="1" animBg="1"/>
      <p:bldP spid="6" grpId="0" animBg="1"/>
      <p:bldP spid="8" grpId="0" animBg="1"/>
      <p:bldP spid="8" grpId="1" animBg="1"/>
      <p:bldP spid="9" grpId="0" animBg="1"/>
      <p:bldP spid="9" grpId="1" animBg="1"/>
      <p:bldP spid="24" grpId="0" animBg="1"/>
      <p:bldP spid="24" grpId="1" animBg="1"/>
      <p:bldP spid="25" grpId="0" animBg="1"/>
      <p:bldP spid="25" grpId="1" animBg="1"/>
      <p:bldP spid="26" grpId="0" animBg="1"/>
      <p:bldP spid="26" grpId="1" animBg="1"/>
      <p:bldP spid="27" grpId="0" animBg="1"/>
      <p:bldP spid="27" grpId="1" animBg="1"/>
      <p:bldP spid="30" grpId="0" animBg="1"/>
      <p:bldP spid="21" grpId="0" animBg="1"/>
      <p:bldP spid="2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normAutofit/>
          </a:bodyPr>
          <a:lstStyle/>
          <a:p>
            <a:r>
              <a:rPr lang="en-US" dirty="0" smtClean="0"/>
              <a:t>n </a:t>
            </a:r>
            <a:r>
              <a:rPr lang="en-US" dirty="0" err="1" smtClean="0"/>
              <a:t>boven</a:t>
            </a:r>
            <a:r>
              <a:rPr lang="en-US" dirty="0" smtClean="0"/>
              <a:t> k</a:t>
            </a:r>
            <a:endParaRPr lang="nl-NL" dirty="0" smtClean="0"/>
          </a:p>
        </p:txBody>
      </p:sp>
      <mc:AlternateContent xmlns:mc="http://schemas.openxmlformats.org/markup-compatibility/2006" xmlns:a14="http://schemas.microsoft.com/office/drawing/2010/main">
        <mc:Choice Requires="a14">
          <p:sp>
            <p:nvSpPr>
              <p:cNvPr id="1325059" name="Rectangle 3"/>
              <p:cNvSpPr>
                <a:spLocks noGrp="1" noChangeArrowheads="1"/>
              </p:cNvSpPr>
              <p:nvPr>
                <p:ph idx="1"/>
              </p:nvPr>
            </p:nvSpPr>
            <p:spPr/>
            <p:txBody>
              <a:bodyPr>
                <a:normAutofit/>
              </a:bodyPr>
              <a:lstStyle/>
              <a:p>
                <a:r>
                  <a:rPr lang="en-US" dirty="0" smtClean="0"/>
                  <a:t>Bereken n </a:t>
                </a:r>
                <a:r>
                  <a:rPr lang="en-US" dirty="0" err="1" smtClean="0"/>
                  <a:t>boven</a:t>
                </a:r>
                <a:r>
                  <a:rPr lang="en-US" dirty="0" smtClean="0"/>
                  <a:t> k</a:t>
                </a:r>
              </a:p>
              <a:p>
                <a:pPr lvl="1"/>
                <a14:m>
                  <m:oMath xmlns:m="http://schemas.openxmlformats.org/officeDocument/2006/math">
                    <m:d>
                      <m:dPr>
                        <m:ctrlPr>
                          <a:rPr lang="nl-NL" i="1">
                            <a:latin typeface="Cambria Math" panose="02040503050406030204" pitchFamily="18" charset="0"/>
                          </a:rPr>
                        </m:ctrlPr>
                      </m:dPr>
                      <m:e>
                        <m:m>
                          <m:mPr>
                            <m:mcs>
                              <m:mc>
                                <m:mcPr>
                                  <m:count m:val="1"/>
                                  <m:mcJc m:val="center"/>
                                </m:mcPr>
                              </m:mc>
                            </m:mcs>
                            <m:ctrlPr>
                              <a:rPr lang="nl-NL" i="1">
                                <a:latin typeface="Cambria Math" panose="02040503050406030204" pitchFamily="18" charset="0"/>
                              </a:rPr>
                            </m:ctrlPr>
                          </m:mPr>
                          <m:mr>
                            <m:e>
                              <m:r>
                                <m:rPr>
                                  <m:brk m:alnAt="7"/>
                                </m:rPr>
                                <a:rPr lang="en-US" b="0" i="1">
                                  <a:latin typeface="Cambria Math" panose="02040503050406030204" pitchFamily="18" charset="0"/>
                                </a:rPr>
                                <m:t>𝑛</m:t>
                              </m:r>
                            </m:e>
                          </m:mr>
                          <m:mr>
                            <m:e>
                              <m:r>
                                <a:rPr lang="en-US" b="0" i="1">
                                  <a:latin typeface="Cambria Math" panose="02040503050406030204" pitchFamily="18" charset="0"/>
                                </a:rPr>
                                <m:t>𝑘</m:t>
                              </m:r>
                            </m:e>
                          </m:mr>
                        </m:m>
                      </m:e>
                    </m:d>
                    <m:r>
                      <a:rPr lang="en-US" b="0" i="1">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𝑛</m:t>
                        </m:r>
                        <m:r>
                          <a:rPr lang="en-US" b="0" i="1">
                            <a:latin typeface="Cambria Math" panose="02040503050406030204" pitchFamily="18" charset="0"/>
                          </a:rPr>
                          <m:t>!</m:t>
                        </m:r>
                      </m:num>
                      <m:den>
                        <m:r>
                          <a:rPr lang="en-US" b="0" i="1">
                            <a:latin typeface="Cambria Math" panose="02040503050406030204" pitchFamily="18" charset="0"/>
                          </a:rPr>
                          <m:t>𝑘</m:t>
                        </m:r>
                        <m:r>
                          <a:rPr lang="en-US" b="0" i="1">
                            <a:latin typeface="Cambria Math" panose="02040503050406030204" pitchFamily="18" charset="0"/>
                          </a:rPr>
                          <m:t>!</m:t>
                        </m:r>
                        <m:d>
                          <m:dPr>
                            <m:ctrlPr>
                              <a:rPr lang="en-US" i="1">
                                <a:latin typeface="Cambria Math" panose="02040503050406030204" pitchFamily="18" charset="0"/>
                              </a:rPr>
                            </m:ctrlPr>
                          </m:dPr>
                          <m:e>
                            <m:r>
                              <a:rPr lang="en-US" b="0" i="1">
                                <a:latin typeface="Cambria Math" panose="02040503050406030204" pitchFamily="18" charset="0"/>
                              </a:rPr>
                              <m:t>𝑛</m:t>
                            </m:r>
                            <m:r>
                              <a:rPr lang="en-US" b="0" i="1">
                                <a:latin typeface="Cambria Math" panose="02040503050406030204" pitchFamily="18" charset="0"/>
                              </a:rPr>
                              <m:t>−</m:t>
                            </m:r>
                            <m:r>
                              <a:rPr lang="en-US" b="0" i="1">
                                <a:latin typeface="Cambria Math" panose="02040503050406030204" pitchFamily="18" charset="0"/>
                              </a:rPr>
                              <m:t>𝑘</m:t>
                            </m:r>
                          </m:e>
                        </m:d>
                        <m:r>
                          <a:rPr lang="en-US" b="0" i="1">
                            <a:latin typeface="Cambria Math" panose="02040503050406030204" pitchFamily="18" charset="0"/>
                          </a:rPr>
                          <m:t>!</m:t>
                        </m:r>
                      </m:den>
                    </m:f>
                  </m:oMath>
                </a14:m>
                <a:endParaRPr lang="en-US" dirty="0" smtClean="0"/>
              </a:p>
              <a:p>
                <a:pPr marL="0" indent="0">
                  <a:buNone/>
                </a:pPr>
                <a:endParaRPr lang="en-US" dirty="0" smtClean="0"/>
              </a:p>
              <a:p>
                <a:pPr marL="0" indent="0">
                  <a:buNone/>
                </a:pPr>
                <a:endParaRPr lang="nl-NL" dirty="0" smtClean="0"/>
              </a:p>
              <a:p>
                <a:r>
                  <a:rPr lang="nl-NL" dirty="0" smtClean="0"/>
                  <a:t>n boven k </a:t>
                </a:r>
              </a:p>
              <a:p>
                <a:pPr lvl="1"/>
                <a14:m>
                  <m:oMath xmlns:m="http://schemas.openxmlformats.org/officeDocument/2006/math">
                    <m:d>
                      <m:dPr>
                        <m:ctrlPr>
                          <a:rPr lang="nl-NL" i="1" smtClean="0">
                            <a:latin typeface="Cambria Math" panose="02040503050406030204" pitchFamily="18" charset="0"/>
                          </a:rPr>
                        </m:ctrlPr>
                      </m:dPr>
                      <m:e>
                        <m:m>
                          <m:mPr>
                            <m:mcs>
                              <m:mc>
                                <m:mcPr>
                                  <m:count m:val="1"/>
                                  <m:mcJc m:val="center"/>
                                </m:mcPr>
                              </m:mc>
                            </m:mcs>
                            <m:ctrlPr>
                              <a:rPr lang="nl-NL" i="1" smtClean="0">
                                <a:latin typeface="Cambria Math" panose="02040503050406030204" pitchFamily="18" charset="0"/>
                              </a:rPr>
                            </m:ctrlPr>
                          </m:mPr>
                          <m:mr>
                            <m:e>
                              <m:r>
                                <m:rPr>
                                  <m:brk m:alnAt="7"/>
                                </m:rPr>
                                <a:rPr lang="en-US" b="0" i="1" smtClean="0">
                                  <a:latin typeface="Cambria Math" panose="02040503050406030204" pitchFamily="18" charset="0"/>
                                </a:rPr>
                                <m:t>𝑛</m:t>
                              </m:r>
                            </m:e>
                          </m:mr>
                          <m:mr>
                            <m:e>
                              <m:r>
                                <a:rPr lang="en-US" b="0" i="1" smtClean="0">
                                  <a:latin typeface="Cambria Math" panose="02040503050406030204" pitchFamily="18" charset="0"/>
                                </a:rPr>
                                <m:t>𝑘</m:t>
                              </m:r>
                            </m:e>
                          </m:mr>
                        </m:m>
                      </m:e>
                    </m:d>
                    <m:r>
                      <a:rPr lang="en-US" b="0" i="1" smtClean="0">
                        <a:latin typeface="Cambria Math" panose="02040503050406030204" pitchFamily="18" charset="0"/>
                      </a:rPr>
                      <m:t>=</m:t>
                    </m:r>
                    <m:d>
                      <m:dPr>
                        <m:ctrlPr>
                          <a:rPr lang="nl-NL" i="1">
                            <a:latin typeface="Cambria Math" panose="02040503050406030204" pitchFamily="18" charset="0"/>
                          </a:rPr>
                        </m:ctrlPr>
                      </m:dPr>
                      <m:e>
                        <m:m>
                          <m:mPr>
                            <m:mcs>
                              <m:mc>
                                <m:mcPr>
                                  <m:count m:val="1"/>
                                  <m:mcJc m:val="center"/>
                                </m:mcPr>
                              </m:mc>
                            </m:mcs>
                            <m:ctrlPr>
                              <a:rPr lang="nl-NL" i="1">
                                <a:latin typeface="Cambria Math" panose="02040503050406030204" pitchFamily="18" charset="0"/>
                              </a:rPr>
                            </m:ctrlPr>
                          </m:mPr>
                          <m:mr>
                            <m:e>
                              <m:r>
                                <m:rPr>
                                  <m:brk m:alnAt="7"/>
                                </m:rPr>
                                <a:rPr lang="en-US" i="1">
                                  <a:latin typeface="Cambria Math" panose="02040503050406030204" pitchFamily="18" charset="0"/>
                                </a:rPr>
                                <m:t>𝑛</m:t>
                              </m:r>
                              <m:r>
                                <a:rPr lang="en-US" b="0" i="1" smtClean="0">
                                  <a:latin typeface="Cambria Math" panose="02040503050406030204" pitchFamily="18" charset="0"/>
                                </a:rPr>
                                <m:t>−1</m:t>
                              </m:r>
                            </m:e>
                          </m:mr>
                          <m:mr>
                            <m:e>
                              <m:r>
                                <a:rPr lang="en-US" i="1">
                                  <a:latin typeface="Cambria Math" panose="02040503050406030204" pitchFamily="18" charset="0"/>
                                </a:rPr>
                                <m:t>𝑘</m:t>
                              </m:r>
                              <m:r>
                                <a:rPr lang="en-US" b="0" i="1" smtClean="0">
                                  <a:latin typeface="Cambria Math" panose="02040503050406030204" pitchFamily="18" charset="0"/>
                                </a:rPr>
                                <m:t>−1</m:t>
                              </m:r>
                            </m:e>
                          </m:mr>
                        </m:m>
                      </m:e>
                    </m:d>
                    <m:r>
                      <a:rPr lang="en-US" b="0" i="1" smtClean="0">
                        <a:latin typeface="Cambria Math" panose="02040503050406030204" pitchFamily="18" charset="0"/>
                      </a:rPr>
                      <m:t>+</m:t>
                    </m:r>
                    <m:d>
                      <m:dPr>
                        <m:ctrlPr>
                          <a:rPr lang="nl-NL" i="1">
                            <a:latin typeface="Cambria Math" panose="02040503050406030204" pitchFamily="18" charset="0"/>
                          </a:rPr>
                        </m:ctrlPr>
                      </m:dPr>
                      <m:e>
                        <m:m>
                          <m:mPr>
                            <m:mcs>
                              <m:mc>
                                <m:mcPr>
                                  <m:count m:val="1"/>
                                  <m:mcJc m:val="center"/>
                                </m:mcPr>
                              </m:mc>
                            </m:mcs>
                            <m:ctrlPr>
                              <a:rPr lang="nl-NL" i="1">
                                <a:latin typeface="Cambria Math" panose="02040503050406030204" pitchFamily="18" charset="0"/>
                              </a:rPr>
                            </m:ctrlPr>
                          </m:mPr>
                          <m:mr>
                            <m:e>
                              <m:r>
                                <m:rPr>
                                  <m:brk m:alnAt="7"/>
                                </m:rPr>
                                <a:rPr lang="en-US" i="1">
                                  <a:latin typeface="Cambria Math" panose="02040503050406030204" pitchFamily="18" charset="0"/>
                                </a:rPr>
                                <m:t>𝑛</m:t>
                              </m:r>
                              <m:r>
                                <a:rPr lang="en-US" b="0" i="1" smtClean="0">
                                  <a:latin typeface="Cambria Math" panose="02040503050406030204" pitchFamily="18" charset="0"/>
                                </a:rPr>
                                <m:t>−1</m:t>
                              </m:r>
                            </m:e>
                          </m:mr>
                          <m:mr>
                            <m:e>
                              <m:r>
                                <a:rPr lang="en-US" i="1">
                                  <a:latin typeface="Cambria Math" panose="02040503050406030204" pitchFamily="18" charset="0"/>
                                </a:rPr>
                                <m:t>𝑘</m:t>
                              </m:r>
                            </m:e>
                          </m:mr>
                        </m:m>
                      </m:e>
                    </m:d>
                  </m:oMath>
                </a14:m>
                <a:endParaRPr lang="nl-NL" dirty="0" smtClean="0"/>
              </a:p>
            </p:txBody>
          </p:sp>
        </mc:Choice>
        <mc:Fallback xmlns="">
          <p:sp>
            <p:nvSpPr>
              <p:cNvPr id="1325059" name="Rectangle 3"/>
              <p:cNvSpPr>
                <a:spLocks noGrp="1" noRot="1" noChangeAspect="1" noMove="1" noResize="1" noEditPoints="1" noAdjustHandles="1" noChangeArrowheads="1" noChangeShapeType="1" noTextEdit="1"/>
              </p:cNvSpPr>
              <p:nvPr>
                <p:ph idx="1"/>
              </p:nvPr>
            </p:nvSpPr>
            <p:spPr>
              <a:blipFill rotWithShape="0">
                <a:blip r:embed="rId3"/>
                <a:stretch>
                  <a:fillRect l="-1333" t="-1152"/>
                </a:stretch>
              </a:blipFill>
            </p:spPr>
            <p:txBody>
              <a:bodyPr/>
              <a:lstStyle/>
              <a:p>
                <a:r>
                  <a:rPr lang="nl-NL">
                    <a:noFill/>
                  </a:rPr>
                  <a:t> </a:t>
                </a:r>
              </a:p>
            </p:txBody>
          </p:sp>
        </mc:Fallback>
      </mc:AlternateContent>
      <p:sp>
        <p:nvSpPr>
          <p:cNvPr id="1325060" name="Text Box 4"/>
          <p:cNvSpPr txBox="1">
            <a:spLocks noChangeArrowheads="1"/>
          </p:cNvSpPr>
          <p:nvPr/>
        </p:nvSpPr>
        <p:spPr bwMode="auto">
          <a:xfrm>
            <a:off x="935645" y="2528556"/>
            <a:ext cx="8640763" cy="92551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1800" dirty="0">
                <a:latin typeface="Consolas"/>
              </a:rPr>
              <a:t>int</a:t>
            </a:r>
            <a:r>
              <a:rPr lang="nl-NL" sz="1800" dirty="0">
                <a:solidFill>
                  <a:schemeClr val="tx1"/>
                </a:solidFill>
                <a:latin typeface="Consolas"/>
              </a:rPr>
              <a:t> </a:t>
            </a:r>
            <a:r>
              <a:rPr lang="nl-NL" sz="1800" b="1" dirty="0" err="1">
                <a:solidFill>
                  <a:schemeClr val="tx1"/>
                </a:solidFill>
                <a:latin typeface="Consolas"/>
              </a:rPr>
              <a:t>n_boven_k</a:t>
            </a:r>
            <a:r>
              <a:rPr lang="nl-NL" sz="1800" dirty="0">
                <a:solidFill>
                  <a:schemeClr val="tx1"/>
                </a:solidFill>
                <a:latin typeface="Consolas"/>
              </a:rPr>
              <a:t>(</a:t>
            </a:r>
            <a:r>
              <a:rPr lang="nl-NL" sz="1800" dirty="0">
                <a:latin typeface="Consolas"/>
              </a:rPr>
              <a:t>int</a:t>
            </a:r>
            <a:r>
              <a:rPr lang="nl-NL" sz="1800" dirty="0">
                <a:solidFill>
                  <a:schemeClr val="tx1"/>
                </a:solidFill>
                <a:latin typeface="Consolas"/>
              </a:rPr>
              <a:t> n, </a:t>
            </a:r>
            <a:r>
              <a:rPr lang="nl-NL" sz="1800" dirty="0">
                <a:latin typeface="Consolas"/>
              </a:rPr>
              <a:t>int</a:t>
            </a:r>
            <a:r>
              <a:rPr lang="nl-NL" sz="1800" dirty="0">
                <a:solidFill>
                  <a:schemeClr val="tx1"/>
                </a:solidFill>
                <a:latin typeface="Consolas"/>
              </a:rPr>
              <a:t> k) {</a:t>
            </a:r>
          </a:p>
          <a:p>
            <a:pPr algn="l"/>
            <a:r>
              <a:rPr lang="nl-NL" sz="1800" dirty="0" smtClean="0">
                <a:solidFill>
                  <a:schemeClr val="tx1"/>
                </a:solidFill>
                <a:latin typeface="Consolas"/>
              </a:rPr>
              <a:t>    </a:t>
            </a:r>
            <a:r>
              <a:rPr lang="nl-NL" sz="1800" dirty="0" smtClean="0">
                <a:latin typeface="Consolas"/>
              </a:rPr>
              <a:t>return</a:t>
            </a:r>
            <a:r>
              <a:rPr lang="nl-NL" sz="1800" dirty="0" smtClean="0">
                <a:solidFill>
                  <a:schemeClr val="tx1"/>
                </a:solidFill>
                <a:latin typeface="Consolas"/>
              </a:rPr>
              <a:t> </a:t>
            </a:r>
            <a:r>
              <a:rPr lang="nl-NL" sz="1800" dirty="0">
                <a:solidFill>
                  <a:schemeClr val="tx1"/>
                </a:solidFill>
                <a:latin typeface="Consolas"/>
              </a:rPr>
              <a:t>faculteit(n) / (faculteit(k) * faculteit(n - k));</a:t>
            </a:r>
          </a:p>
          <a:p>
            <a:pPr algn="l"/>
            <a:r>
              <a:rPr lang="nl-NL" sz="1800" dirty="0">
                <a:solidFill>
                  <a:schemeClr val="tx1"/>
                </a:solidFill>
                <a:latin typeface="Consolas"/>
              </a:rPr>
              <a:t>}</a:t>
            </a:r>
            <a:endParaRPr lang="en-US" sz="1800" dirty="0">
              <a:solidFill>
                <a:schemeClr val="tx1"/>
              </a:solidFill>
              <a:latin typeface="Consolas"/>
            </a:endParaRPr>
          </a:p>
        </p:txBody>
      </p:sp>
      <p:sp>
        <p:nvSpPr>
          <p:cNvPr id="1325061" name="Text Box 5"/>
          <p:cNvSpPr txBox="1">
            <a:spLocks noChangeArrowheads="1"/>
          </p:cNvSpPr>
          <p:nvPr/>
        </p:nvSpPr>
        <p:spPr bwMode="auto">
          <a:xfrm>
            <a:off x="935645" y="4889611"/>
            <a:ext cx="8289924" cy="147950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1800" dirty="0" err="1">
                <a:latin typeface="Consolas"/>
              </a:rPr>
              <a:t>int</a:t>
            </a:r>
            <a:r>
              <a:rPr lang="en-US" sz="1800" dirty="0">
                <a:solidFill>
                  <a:schemeClr val="tx1"/>
                </a:solidFill>
                <a:latin typeface="Consolas"/>
              </a:rPr>
              <a:t> </a:t>
            </a:r>
            <a:r>
              <a:rPr lang="en-US" sz="1800" b="1" dirty="0" err="1">
                <a:solidFill>
                  <a:schemeClr val="tx1"/>
                </a:solidFill>
                <a:latin typeface="Consolas"/>
              </a:rPr>
              <a:t>n_boven_k</a:t>
            </a:r>
            <a:r>
              <a:rPr lang="en-US" sz="1800" dirty="0">
                <a:solidFill>
                  <a:schemeClr val="tx1"/>
                </a:solidFill>
                <a:latin typeface="Consolas"/>
              </a:rPr>
              <a:t>(</a:t>
            </a:r>
            <a:r>
              <a:rPr lang="en-US" sz="1800" dirty="0" err="1">
                <a:latin typeface="Consolas"/>
              </a:rPr>
              <a:t>int</a:t>
            </a:r>
            <a:r>
              <a:rPr lang="en-US" sz="1800" dirty="0">
                <a:solidFill>
                  <a:schemeClr val="tx1"/>
                </a:solidFill>
                <a:latin typeface="Consolas"/>
              </a:rPr>
              <a:t> n, </a:t>
            </a:r>
            <a:r>
              <a:rPr lang="en-US" sz="1800" dirty="0" err="1">
                <a:latin typeface="Consolas"/>
              </a:rPr>
              <a:t>int</a:t>
            </a:r>
            <a:r>
              <a:rPr lang="en-US" sz="1800" dirty="0">
                <a:solidFill>
                  <a:schemeClr val="tx1"/>
                </a:solidFill>
                <a:latin typeface="Consolas"/>
              </a:rPr>
              <a:t> k) {</a:t>
            </a:r>
          </a:p>
          <a:p>
            <a:pPr algn="l"/>
            <a:r>
              <a:rPr lang="en-US" sz="1800" dirty="0" smtClean="0">
                <a:solidFill>
                  <a:schemeClr val="tx1"/>
                </a:solidFill>
                <a:latin typeface="Consolas"/>
              </a:rPr>
              <a:t>    </a:t>
            </a:r>
            <a:r>
              <a:rPr lang="en-US" sz="1800" dirty="0" smtClean="0">
                <a:latin typeface="Consolas"/>
              </a:rPr>
              <a:t>if</a:t>
            </a:r>
            <a:r>
              <a:rPr lang="en-US" sz="1800" dirty="0" smtClean="0">
                <a:solidFill>
                  <a:schemeClr val="tx1"/>
                </a:solidFill>
                <a:latin typeface="Consolas"/>
              </a:rPr>
              <a:t> </a:t>
            </a:r>
            <a:r>
              <a:rPr lang="en-US" sz="1800" dirty="0">
                <a:solidFill>
                  <a:schemeClr val="tx1"/>
                </a:solidFill>
                <a:latin typeface="Consolas"/>
              </a:rPr>
              <a:t>(k == 0 || k == n)</a:t>
            </a:r>
          </a:p>
          <a:p>
            <a:pPr algn="l"/>
            <a:r>
              <a:rPr lang="en-US" sz="1800" dirty="0" smtClean="0">
                <a:solidFill>
                  <a:schemeClr val="tx1"/>
                </a:solidFill>
                <a:latin typeface="Consolas"/>
              </a:rPr>
              <a:t>        </a:t>
            </a:r>
            <a:r>
              <a:rPr lang="en-US" sz="1800" dirty="0" smtClean="0">
                <a:latin typeface="Consolas"/>
              </a:rPr>
              <a:t>return</a:t>
            </a:r>
            <a:r>
              <a:rPr lang="en-US" sz="1800" dirty="0" smtClean="0">
                <a:solidFill>
                  <a:schemeClr val="tx1"/>
                </a:solidFill>
                <a:latin typeface="Consolas"/>
              </a:rPr>
              <a:t> </a:t>
            </a:r>
            <a:r>
              <a:rPr lang="en-US" sz="1800" dirty="0">
                <a:solidFill>
                  <a:schemeClr val="tx1"/>
                </a:solidFill>
                <a:latin typeface="Consolas"/>
              </a:rPr>
              <a:t>1;</a:t>
            </a:r>
          </a:p>
          <a:p>
            <a:pPr algn="l"/>
            <a:r>
              <a:rPr lang="en-US" sz="1800" dirty="0" smtClean="0">
                <a:solidFill>
                  <a:schemeClr val="tx1"/>
                </a:solidFill>
                <a:latin typeface="Consolas"/>
              </a:rPr>
              <a:t>    </a:t>
            </a:r>
            <a:r>
              <a:rPr lang="en-US" sz="1800" dirty="0" smtClean="0">
                <a:latin typeface="Consolas"/>
              </a:rPr>
              <a:t>return</a:t>
            </a:r>
            <a:r>
              <a:rPr lang="en-US" sz="1800" dirty="0" smtClean="0">
                <a:solidFill>
                  <a:schemeClr val="tx1"/>
                </a:solidFill>
                <a:latin typeface="Consolas"/>
              </a:rPr>
              <a:t> </a:t>
            </a:r>
            <a:r>
              <a:rPr lang="en-US" sz="1800" b="1" dirty="0" err="1">
                <a:solidFill>
                  <a:schemeClr val="tx1"/>
                </a:solidFill>
                <a:latin typeface="Consolas"/>
              </a:rPr>
              <a:t>n_boven_k</a:t>
            </a:r>
            <a:r>
              <a:rPr lang="en-US" sz="1800" dirty="0">
                <a:solidFill>
                  <a:schemeClr val="tx1"/>
                </a:solidFill>
                <a:latin typeface="Consolas"/>
              </a:rPr>
              <a:t>(n - 1, k - 1) + </a:t>
            </a:r>
            <a:r>
              <a:rPr lang="en-US" sz="1800" b="1" dirty="0" err="1">
                <a:solidFill>
                  <a:schemeClr val="tx1"/>
                </a:solidFill>
                <a:latin typeface="Consolas"/>
              </a:rPr>
              <a:t>n_boven_k</a:t>
            </a:r>
            <a:r>
              <a:rPr lang="en-US" sz="1800" dirty="0">
                <a:solidFill>
                  <a:schemeClr val="tx1"/>
                </a:solidFill>
                <a:latin typeface="Consolas"/>
              </a:rPr>
              <a:t>(n - 1, k);</a:t>
            </a:r>
          </a:p>
          <a:p>
            <a:pPr algn="l"/>
            <a:r>
              <a:rPr lang="en-US" sz="1800" dirty="0">
                <a:solidFill>
                  <a:schemeClr val="tx1"/>
                </a:solidFill>
                <a:latin typeface="Consolas"/>
              </a:rPr>
              <a:t>}</a:t>
            </a:r>
          </a:p>
        </p:txBody>
      </p:sp>
      <p:sp>
        <p:nvSpPr>
          <p:cNvPr id="1325062" name="AutoShape 6"/>
          <p:cNvSpPr>
            <a:spLocks noChangeArrowheads="1"/>
          </p:cNvSpPr>
          <p:nvPr/>
        </p:nvSpPr>
        <p:spPr bwMode="auto">
          <a:xfrm>
            <a:off x="5642223" y="4672769"/>
            <a:ext cx="2736353" cy="400338"/>
          </a:xfrm>
          <a:prstGeom prst="wedgeRoundRectCallout">
            <a:avLst>
              <a:gd name="adj1" fmla="val -92012"/>
              <a:gd name="adj2" fmla="val 62032"/>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b="1" dirty="0">
                <a:latin typeface="+mn-lt"/>
              </a:rPr>
              <a:t>Recursieve implementatie</a:t>
            </a:r>
          </a:p>
        </p:txBody>
      </p:sp>
      <p:sp>
        <p:nvSpPr>
          <p:cNvPr id="1325063" name="Text Box 7"/>
          <p:cNvSpPr txBox="1">
            <a:spLocks noChangeArrowheads="1"/>
          </p:cNvSpPr>
          <p:nvPr/>
        </p:nvSpPr>
        <p:spPr bwMode="auto">
          <a:xfrm>
            <a:off x="6001556" y="1304583"/>
            <a:ext cx="2808288" cy="463846"/>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a:latin typeface="+mn-lt"/>
              </a:rPr>
              <a:t>Wat is beter ?</a:t>
            </a:r>
            <a:endParaRPr lang="nl-NL">
              <a:solidFill>
                <a:schemeClr val="tx1"/>
              </a:solidFill>
              <a:latin typeface="+mn-lt"/>
            </a:endParaRPr>
          </a:p>
        </p:txBody>
      </p:sp>
      <p:sp>
        <p:nvSpPr>
          <p:cNvPr id="4" name="Actieknop: Informatie 3">
            <a:hlinkClick r:id="rId4" action="ppaction://hlinksldjump" highlightClick="1"/>
          </p:cNvPr>
          <p:cNvSpPr/>
          <p:nvPr/>
        </p:nvSpPr>
        <p:spPr>
          <a:xfrm>
            <a:off x="4392000" y="6498000"/>
            <a:ext cx="360000" cy="360000"/>
          </a:xfrm>
          <a:prstGeom prst="actionButtonInformat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1" name="AutoShape 6"/>
          <p:cNvSpPr>
            <a:spLocks noChangeArrowheads="1"/>
          </p:cNvSpPr>
          <p:nvPr/>
        </p:nvSpPr>
        <p:spPr bwMode="auto">
          <a:xfrm>
            <a:off x="5763500" y="2223023"/>
            <a:ext cx="2736353" cy="400338"/>
          </a:xfrm>
          <a:prstGeom prst="wedgeRoundRectCallout">
            <a:avLst>
              <a:gd name="adj1" fmla="val -92012"/>
              <a:gd name="adj2" fmla="val 62032"/>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b="1" dirty="0" smtClean="0">
                <a:latin typeface="+mn-lt"/>
              </a:rPr>
              <a:t>Iteratieve </a:t>
            </a:r>
            <a:r>
              <a:rPr lang="nl-NL" b="1" dirty="0">
                <a:latin typeface="+mn-lt"/>
              </a:rPr>
              <a:t>implementatie</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179</a:t>
            </a:fld>
            <a:endParaRPr lang="en-US" dirty="0"/>
          </a:p>
        </p:txBody>
      </p:sp>
    </p:spTree>
    <p:extLst>
      <p:ext uri="{BB962C8B-B14F-4D97-AF65-F5344CB8AC3E}">
        <p14:creationId xmlns:p14="http://schemas.microsoft.com/office/powerpoint/2010/main" val="4280307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50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325059">
                                            <p:txEl>
                                              <p:pRg st="0" end="0"/>
                                            </p:txEl>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32505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325059">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32505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25060">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25060">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25060">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25059">
                                            <p:txEl>
                                              <p:pRg st="4" end="4"/>
                                            </p:txEl>
                                          </p:spTgt>
                                        </p:tgtEl>
                                        <p:attrNameLst>
                                          <p:attrName>style.visibility</p:attrName>
                                        </p:attrNameLst>
                                      </p:cBhvr>
                                      <p:to>
                                        <p:strVal val="visible"/>
                                      </p:to>
                                    </p:set>
                                  </p:childTnLst>
                                </p:cTn>
                              </p:par>
                              <p:par>
                                <p:cTn id="35" presetID="3" presetClass="emph" presetSubtype="2" fill="hold" nodeType="withEffect">
                                  <p:stCondLst>
                                    <p:cond delay="0"/>
                                  </p:stCondLst>
                                  <p:childTnLst>
                                    <p:animClr clrSpc="rgb" dir="cw">
                                      <p:cBhvr override="childStyle">
                                        <p:cTn id="36" dur="500" fill="hold"/>
                                        <p:tgtEl>
                                          <p:spTgt spid="1325060">
                                            <p:txEl>
                                              <p:pRg st="0" end="0"/>
                                            </p:txEl>
                                          </p:spTgt>
                                        </p:tgtEl>
                                        <p:attrNameLst>
                                          <p:attrName>style.color</p:attrName>
                                        </p:attrNameLst>
                                      </p:cBhvr>
                                      <p:to>
                                        <a:schemeClr val="accent2"/>
                                      </p:to>
                                    </p:animClr>
                                  </p:childTnLst>
                                </p:cTn>
                              </p:par>
                              <p:par>
                                <p:cTn id="37" presetID="3" presetClass="emph" presetSubtype="2" fill="hold" nodeType="withEffect">
                                  <p:stCondLst>
                                    <p:cond delay="0"/>
                                  </p:stCondLst>
                                  <p:childTnLst>
                                    <p:animClr clrSpc="rgb" dir="cw">
                                      <p:cBhvr override="childStyle">
                                        <p:cTn id="38" dur="500" fill="hold"/>
                                        <p:tgtEl>
                                          <p:spTgt spid="1325060">
                                            <p:txEl>
                                              <p:pRg st="1" end="1"/>
                                            </p:txEl>
                                          </p:spTgt>
                                        </p:tgtEl>
                                        <p:attrNameLst>
                                          <p:attrName>style.color</p:attrName>
                                        </p:attrNameLst>
                                      </p:cBhvr>
                                      <p:to>
                                        <a:schemeClr val="accent2"/>
                                      </p:to>
                                    </p:animClr>
                                  </p:childTnLst>
                                </p:cTn>
                              </p:par>
                              <p:par>
                                <p:cTn id="39" presetID="3" presetClass="emph" presetSubtype="2" fill="hold" nodeType="withEffect">
                                  <p:stCondLst>
                                    <p:cond delay="0"/>
                                  </p:stCondLst>
                                  <p:childTnLst>
                                    <p:animClr clrSpc="rgb" dir="cw">
                                      <p:cBhvr override="childStyle">
                                        <p:cTn id="40" dur="500" fill="hold"/>
                                        <p:tgtEl>
                                          <p:spTgt spid="1325060">
                                            <p:txEl>
                                              <p:pRg st="2" end="2"/>
                                            </p:txEl>
                                          </p:spTgt>
                                        </p:tgtEl>
                                        <p:attrNameLst>
                                          <p:attrName>style.color</p:attrName>
                                        </p:attrNameLst>
                                      </p:cBhvr>
                                      <p:to>
                                        <a:schemeClr val="accent2"/>
                                      </p:to>
                                    </p:animClr>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25059">
                                            <p:txEl>
                                              <p:pRg st="5" end="5"/>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250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2506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250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5059" grpId="0" uiExpand="1" build="p"/>
      <p:bldP spid="1325059" grpId="1" build="p"/>
      <p:bldP spid="1325060" grpId="0" build="allAtOnce"/>
      <p:bldP spid="1325061" grpId="0"/>
      <p:bldP spid="1325062" grpId="0" animBg="1"/>
      <p:bldP spid="1325063" grpId="0" animBg="1"/>
      <p:bldP spid="4"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nl-NL" sz="4400" dirty="0" smtClean="0"/>
              <a:t>Waarom </a:t>
            </a:r>
            <a:r>
              <a:rPr lang="nl-NL" dirty="0" smtClean="0"/>
              <a:t>programmeren</a:t>
            </a:r>
            <a:r>
              <a:rPr lang="nl-NL" sz="4400" dirty="0" smtClean="0"/>
              <a:t> in C?</a:t>
            </a:r>
          </a:p>
        </p:txBody>
      </p:sp>
      <p:sp>
        <p:nvSpPr>
          <p:cNvPr id="11268" name="Text Box 5"/>
          <p:cNvSpPr txBox="1">
            <a:spLocks noChangeArrowheads="1"/>
          </p:cNvSpPr>
          <p:nvPr/>
        </p:nvSpPr>
        <p:spPr bwMode="auto">
          <a:xfrm>
            <a:off x="1333731" y="6391126"/>
            <a:ext cx="65913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spcBef>
                <a:spcPct val="20000"/>
              </a:spcBef>
              <a:buClr>
                <a:schemeClr val="hlink"/>
              </a:buClr>
              <a:buSzPct val="90000"/>
              <a:buFont typeface="Wingdings" pitchFamily="2" charset="2"/>
              <a:buNone/>
            </a:pPr>
            <a:r>
              <a:rPr lang="nl-NL" sz="1600" dirty="0">
                <a:latin typeface="+mn-lt"/>
              </a:rPr>
              <a:t>Bron: </a:t>
            </a:r>
            <a:r>
              <a:rPr lang="nl-NL" sz="1600" dirty="0">
                <a:latin typeface="+mn-lt"/>
                <a:hlinkClick r:id="rId3"/>
              </a:rPr>
              <a:t>http://www.tiobe.com/index.php/content/paperinfo/tpci/index.html</a:t>
            </a:r>
            <a:r>
              <a:rPr lang="nl-NL" sz="1600" dirty="0">
                <a:latin typeface="+mn-lt"/>
              </a:rPr>
              <a:t> </a:t>
            </a:r>
          </a:p>
        </p:txBody>
      </p:sp>
      <p:pic>
        <p:nvPicPr>
          <p:cNvPr id="2" name="Afbeelding 1"/>
          <p:cNvPicPr>
            <a:picLocks noChangeAspect="1"/>
          </p:cNvPicPr>
          <p:nvPr/>
        </p:nvPicPr>
        <p:blipFill rotWithShape="1">
          <a:blip r:embed="rId4"/>
          <a:srcRect l="5979" t="40946" r="24174" b="10767"/>
          <a:stretch/>
        </p:blipFill>
        <p:spPr>
          <a:xfrm>
            <a:off x="117847" y="1246906"/>
            <a:ext cx="8877365" cy="4774381"/>
          </a:xfrm>
          <a:prstGeom prst="rect">
            <a:avLst/>
          </a:prstGeom>
        </p:spPr>
      </p:pic>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18</a:t>
            </a:fld>
            <a:endParaRPr lang="en-US" dirty="0"/>
          </a:p>
        </p:txBody>
      </p:sp>
    </p:spTree>
    <p:extLst>
      <p:ext uri="{BB962C8B-B14F-4D97-AF65-F5344CB8AC3E}">
        <p14:creationId xmlns:p14="http://schemas.microsoft.com/office/powerpoint/2010/main" val="64316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Binomiaalcoëfficiënt</a:t>
            </a:r>
            <a:endParaRPr lang="nl-NL" dirty="0"/>
          </a:p>
        </p:txBody>
      </p:sp>
      <p:sp>
        <p:nvSpPr>
          <p:cNvPr id="3" name="Tijdelijke aanduiding voor inhoud 2"/>
          <p:cNvSpPr>
            <a:spLocks noGrp="1"/>
          </p:cNvSpPr>
          <p:nvPr>
            <p:ph idx="1"/>
          </p:nvPr>
        </p:nvSpPr>
        <p:spPr/>
        <p:txBody>
          <a:bodyPr/>
          <a:lstStyle/>
          <a:p>
            <a:r>
              <a:rPr lang="en-US" dirty="0" smtClean="0"/>
              <a:t>Op </a:t>
            </a:r>
            <a:r>
              <a:rPr lang="en-US" dirty="0" err="1" smtClean="0"/>
              <a:t>hoeveel</a:t>
            </a:r>
            <a:r>
              <a:rPr lang="en-US" dirty="0" smtClean="0"/>
              <a:t> </a:t>
            </a:r>
            <a:r>
              <a:rPr lang="en-US" dirty="0" err="1" smtClean="0"/>
              <a:t>manieren</a:t>
            </a:r>
            <a:r>
              <a:rPr lang="en-US" dirty="0" smtClean="0"/>
              <a:t> kun je </a:t>
            </a:r>
            <a:r>
              <a:rPr lang="en-US" dirty="0" err="1" smtClean="0"/>
              <a:t>uit</a:t>
            </a:r>
            <a:r>
              <a:rPr lang="en-US" dirty="0" smtClean="0"/>
              <a:t> </a:t>
            </a:r>
            <a:r>
              <a:rPr lang="en-US" b="1" dirty="0" smtClean="0"/>
              <a:t>n</a:t>
            </a:r>
            <a:r>
              <a:rPr lang="en-US" dirty="0" smtClean="0"/>
              <a:t> </a:t>
            </a:r>
            <a:r>
              <a:rPr lang="en-US" dirty="0" err="1" smtClean="0"/>
              <a:t>objecten</a:t>
            </a:r>
            <a:r>
              <a:rPr lang="en-US" dirty="0" smtClean="0"/>
              <a:t> </a:t>
            </a:r>
            <a:r>
              <a:rPr lang="en-US" dirty="0" err="1" smtClean="0"/>
              <a:t>er</a:t>
            </a:r>
            <a:r>
              <a:rPr lang="en-US" dirty="0" smtClean="0"/>
              <a:t> </a:t>
            </a:r>
            <a:r>
              <a:rPr lang="en-US" dirty="0" err="1" smtClean="0"/>
              <a:t>zonder</a:t>
            </a:r>
            <a:r>
              <a:rPr lang="en-US" dirty="0" smtClean="0"/>
              <a:t> </a:t>
            </a:r>
            <a:r>
              <a:rPr lang="en-US" dirty="0" err="1" smtClean="0"/>
              <a:t>terugleggen</a:t>
            </a:r>
            <a:r>
              <a:rPr lang="en-US" dirty="0" smtClean="0"/>
              <a:t> </a:t>
            </a:r>
            <a:r>
              <a:rPr lang="en-US" b="1" dirty="0" smtClean="0"/>
              <a:t>k</a:t>
            </a:r>
            <a:r>
              <a:rPr lang="en-US" dirty="0" smtClean="0"/>
              <a:t> </a:t>
            </a:r>
            <a:r>
              <a:rPr lang="en-US" dirty="0" err="1" smtClean="0"/>
              <a:t>kiezen</a:t>
            </a:r>
            <a:r>
              <a:rPr lang="en-US" dirty="0" smtClean="0"/>
              <a:t>?</a:t>
            </a:r>
            <a:endParaRPr lang="nl-NL" dirty="0"/>
          </a:p>
        </p:txBody>
      </p:sp>
      <mc:AlternateContent xmlns:mc="http://schemas.openxmlformats.org/markup-compatibility/2006" xmlns:a14="http://schemas.microsoft.com/office/drawing/2010/main">
        <mc:Choice Requires="a14">
          <p:sp>
            <p:nvSpPr>
              <p:cNvPr id="6" name="Rechthoek 5"/>
              <p:cNvSpPr/>
              <p:nvPr/>
            </p:nvSpPr>
            <p:spPr>
              <a:xfrm>
                <a:off x="1835696" y="3485024"/>
                <a:ext cx="4198329" cy="8107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nl-NL" sz="2800" b="1" i="1">
                              <a:latin typeface="Cambria Math" panose="02040503050406030204" pitchFamily="18" charset="0"/>
                            </a:rPr>
                          </m:ctrlPr>
                        </m:dPr>
                        <m:e>
                          <m:m>
                            <m:mPr>
                              <m:mcs>
                                <m:mc>
                                  <m:mcPr>
                                    <m:count m:val="1"/>
                                    <m:mcJc m:val="center"/>
                                  </m:mcPr>
                                </m:mc>
                              </m:mcs>
                              <m:ctrlPr>
                                <a:rPr lang="nl-NL" sz="2800" b="1" i="1">
                                  <a:latin typeface="Cambria Math" panose="02040503050406030204" pitchFamily="18" charset="0"/>
                                </a:rPr>
                              </m:ctrlPr>
                            </m:mPr>
                            <m:mr>
                              <m:e>
                                <m:r>
                                  <m:rPr>
                                    <m:brk m:alnAt="7"/>
                                  </m:rPr>
                                  <a:rPr lang="en-US" sz="2800" b="1" i="1">
                                    <a:latin typeface="Cambria Math" panose="02040503050406030204" pitchFamily="18" charset="0"/>
                                  </a:rPr>
                                  <m:t>𝒏</m:t>
                                </m:r>
                              </m:e>
                            </m:mr>
                            <m:mr>
                              <m:e>
                                <m:r>
                                  <a:rPr lang="en-US" sz="2800" b="1" i="1">
                                    <a:latin typeface="Cambria Math" panose="02040503050406030204" pitchFamily="18" charset="0"/>
                                  </a:rPr>
                                  <m:t>𝒌</m:t>
                                </m:r>
                              </m:e>
                            </m:mr>
                          </m:m>
                        </m:e>
                      </m:d>
                      <m:r>
                        <a:rPr lang="en-US" sz="2800" b="1" i="1">
                          <a:latin typeface="Cambria Math" panose="02040503050406030204" pitchFamily="18" charset="0"/>
                        </a:rPr>
                        <m:t>=</m:t>
                      </m:r>
                      <m:d>
                        <m:dPr>
                          <m:ctrlPr>
                            <a:rPr lang="nl-NL" sz="2800" b="1" i="1">
                              <a:latin typeface="Cambria Math" panose="02040503050406030204" pitchFamily="18" charset="0"/>
                            </a:rPr>
                          </m:ctrlPr>
                        </m:dPr>
                        <m:e>
                          <m:m>
                            <m:mPr>
                              <m:mcs>
                                <m:mc>
                                  <m:mcPr>
                                    <m:count m:val="1"/>
                                    <m:mcJc m:val="center"/>
                                  </m:mcPr>
                                </m:mc>
                              </m:mcs>
                              <m:ctrlPr>
                                <a:rPr lang="nl-NL" sz="2800" b="1" i="1">
                                  <a:latin typeface="Cambria Math" panose="02040503050406030204" pitchFamily="18" charset="0"/>
                                </a:rPr>
                              </m:ctrlPr>
                            </m:mPr>
                            <m:mr>
                              <m:e>
                                <m:r>
                                  <m:rPr>
                                    <m:brk m:alnAt="7"/>
                                  </m:rPr>
                                  <a:rPr lang="en-US" sz="2800" b="1" i="1">
                                    <a:latin typeface="Cambria Math" panose="02040503050406030204" pitchFamily="18" charset="0"/>
                                  </a:rPr>
                                  <m:t>𝒏</m:t>
                                </m:r>
                                <m:r>
                                  <a:rPr lang="en-US" sz="2800" b="1" i="1">
                                    <a:latin typeface="Cambria Math" panose="02040503050406030204" pitchFamily="18" charset="0"/>
                                  </a:rPr>
                                  <m:t>−</m:t>
                                </m:r>
                                <m:r>
                                  <a:rPr lang="en-US" sz="2800" b="1" i="1">
                                    <a:latin typeface="Cambria Math" panose="02040503050406030204" pitchFamily="18" charset="0"/>
                                  </a:rPr>
                                  <m:t>𝟏</m:t>
                                </m:r>
                              </m:e>
                            </m:mr>
                            <m:mr>
                              <m:e>
                                <m:r>
                                  <a:rPr lang="en-US" sz="2800" b="1" i="1">
                                    <a:latin typeface="Cambria Math" panose="02040503050406030204" pitchFamily="18" charset="0"/>
                                  </a:rPr>
                                  <m:t>𝒌</m:t>
                                </m:r>
                                <m:r>
                                  <a:rPr lang="en-US" sz="2800" b="1" i="1">
                                    <a:latin typeface="Cambria Math" panose="02040503050406030204" pitchFamily="18" charset="0"/>
                                  </a:rPr>
                                  <m:t>−</m:t>
                                </m:r>
                                <m:r>
                                  <a:rPr lang="en-US" sz="2800" b="1" i="1">
                                    <a:latin typeface="Cambria Math" panose="02040503050406030204" pitchFamily="18" charset="0"/>
                                  </a:rPr>
                                  <m:t>𝟏</m:t>
                                </m:r>
                              </m:e>
                            </m:mr>
                          </m:m>
                        </m:e>
                      </m:d>
                      <m:r>
                        <a:rPr lang="en-US" sz="2800" b="1" i="1">
                          <a:latin typeface="Cambria Math" panose="02040503050406030204" pitchFamily="18" charset="0"/>
                        </a:rPr>
                        <m:t>+</m:t>
                      </m:r>
                      <m:d>
                        <m:dPr>
                          <m:ctrlPr>
                            <a:rPr lang="nl-NL" sz="2800" b="1" i="1">
                              <a:latin typeface="Cambria Math" panose="02040503050406030204" pitchFamily="18" charset="0"/>
                            </a:rPr>
                          </m:ctrlPr>
                        </m:dPr>
                        <m:e>
                          <m:m>
                            <m:mPr>
                              <m:mcs>
                                <m:mc>
                                  <m:mcPr>
                                    <m:count m:val="1"/>
                                    <m:mcJc m:val="center"/>
                                  </m:mcPr>
                                </m:mc>
                              </m:mcs>
                              <m:ctrlPr>
                                <a:rPr lang="nl-NL" sz="2800" b="1" i="1">
                                  <a:latin typeface="Cambria Math" panose="02040503050406030204" pitchFamily="18" charset="0"/>
                                </a:rPr>
                              </m:ctrlPr>
                            </m:mPr>
                            <m:mr>
                              <m:e>
                                <m:r>
                                  <m:rPr>
                                    <m:brk m:alnAt="7"/>
                                  </m:rPr>
                                  <a:rPr lang="en-US" sz="2800" b="1" i="1">
                                    <a:latin typeface="Cambria Math" panose="02040503050406030204" pitchFamily="18" charset="0"/>
                                  </a:rPr>
                                  <m:t>𝒏</m:t>
                                </m:r>
                                <m:r>
                                  <a:rPr lang="en-US" sz="2800" b="1" i="1">
                                    <a:latin typeface="Cambria Math" panose="02040503050406030204" pitchFamily="18" charset="0"/>
                                  </a:rPr>
                                  <m:t>−</m:t>
                                </m:r>
                                <m:r>
                                  <a:rPr lang="en-US" sz="2800" b="1" i="1">
                                    <a:latin typeface="Cambria Math" panose="02040503050406030204" pitchFamily="18" charset="0"/>
                                  </a:rPr>
                                  <m:t>𝟏</m:t>
                                </m:r>
                              </m:e>
                            </m:mr>
                            <m:mr>
                              <m:e>
                                <m:r>
                                  <a:rPr lang="en-US" sz="2800" b="1" i="1">
                                    <a:latin typeface="Cambria Math" panose="02040503050406030204" pitchFamily="18" charset="0"/>
                                  </a:rPr>
                                  <m:t>𝒌</m:t>
                                </m:r>
                              </m:e>
                            </m:mr>
                          </m:m>
                        </m:e>
                      </m:d>
                    </m:oMath>
                  </m:oMathPara>
                </a14:m>
                <a:endParaRPr lang="nl-NL" sz="2800" b="1" dirty="0"/>
              </a:p>
            </p:txBody>
          </p:sp>
        </mc:Choice>
        <mc:Fallback xmlns="">
          <p:sp>
            <p:nvSpPr>
              <p:cNvPr id="6" name="Rechthoek 5"/>
              <p:cNvSpPr>
                <a:spLocks noRot="1" noChangeAspect="1" noMove="1" noResize="1" noEditPoints="1" noAdjustHandles="1" noChangeArrowheads="1" noChangeShapeType="1" noTextEdit="1"/>
              </p:cNvSpPr>
              <p:nvPr/>
            </p:nvSpPr>
            <p:spPr>
              <a:xfrm>
                <a:off x="1835696" y="3485024"/>
                <a:ext cx="4198329" cy="810735"/>
              </a:xfrm>
              <a:prstGeom prst="rect">
                <a:avLst/>
              </a:prstGeom>
              <a:blipFill rotWithShape="0">
                <a:blip r:embed="rId3"/>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7" name="Rechthoek 6"/>
              <p:cNvSpPr/>
              <p:nvPr/>
            </p:nvSpPr>
            <p:spPr>
              <a:xfrm>
                <a:off x="1835696" y="2504350"/>
                <a:ext cx="5343451" cy="775020"/>
              </a:xfrm>
              <a:prstGeom prst="rect">
                <a:avLst/>
              </a:prstGeom>
            </p:spPr>
            <p:txBody>
              <a:bodyPr wrap="square">
                <a:spAutoFit/>
              </a:bodyPr>
              <a:lstStyle/>
              <a:p>
                <a14:m>
                  <m:oMath xmlns:m="http://schemas.openxmlformats.org/officeDocument/2006/math">
                    <m:d>
                      <m:dPr>
                        <m:ctrlPr>
                          <a:rPr lang="nl-NL" sz="2800" b="1" i="1" smtClean="0">
                            <a:latin typeface="Cambria Math" panose="02040503050406030204" pitchFamily="18" charset="0"/>
                          </a:rPr>
                        </m:ctrlPr>
                      </m:dPr>
                      <m:e>
                        <m:m>
                          <m:mPr>
                            <m:mcs>
                              <m:mc>
                                <m:mcPr>
                                  <m:count m:val="1"/>
                                  <m:mcJc m:val="center"/>
                                </m:mcPr>
                              </m:mc>
                            </m:mcs>
                            <m:ctrlPr>
                              <a:rPr lang="nl-NL" sz="2800" b="1" i="1">
                                <a:latin typeface="Cambria Math" panose="02040503050406030204" pitchFamily="18" charset="0"/>
                              </a:rPr>
                            </m:ctrlPr>
                          </m:mPr>
                          <m:mr>
                            <m:e>
                              <m:r>
                                <m:rPr>
                                  <m:brk m:alnAt="7"/>
                                </m:rPr>
                                <a:rPr lang="en-US" sz="2800" b="1" i="1">
                                  <a:latin typeface="Cambria Math" panose="02040503050406030204" pitchFamily="18" charset="0"/>
                                </a:rPr>
                                <m:t>𝒏</m:t>
                              </m:r>
                            </m:e>
                          </m:mr>
                          <m:mr>
                            <m:e>
                              <m:r>
                                <a:rPr lang="en-US" sz="2800" b="1" i="1">
                                  <a:latin typeface="Cambria Math" panose="02040503050406030204" pitchFamily="18" charset="0"/>
                                </a:rPr>
                                <m:t>𝒌</m:t>
                              </m:r>
                            </m:e>
                          </m:mr>
                        </m:m>
                      </m:e>
                    </m:d>
                    <m:r>
                      <a:rPr lang="en-US" sz="2800" b="1" i="1">
                        <a:latin typeface="Cambria Math" panose="02040503050406030204" pitchFamily="18" charset="0"/>
                      </a:rPr>
                      <m:t>=</m:t>
                    </m:r>
                    <m:f>
                      <m:fPr>
                        <m:ctrlPr>
                          <a:rPr lang="en-US" sz="2800" b="1" i="1" smtClean="0">
                            <a:latin typeface="Cambria Math" panose="02040503050406030204" pitchFamily="18" charset="0"/>
                          </a:rPr>
                        </m:ctrlPr>
                      </m:fPr>
                      <m:num>
                        <m:r>
                          <a:rPr lang="en-US" sz="2800" b="1" i="1" smtClean="0">
                            <a:latin typeface="Cambria Math" panose="02040503050406030204" pitchFamily="18" charset="0"/>
                          </a:rPr>
                          <m:t>𝒏</m:t>
                        </m:r>
                        <m:r>
                          <a:rPr lang="en-US" sz="2800" b="1" i="1" smtClean="0">
                            <a:latin typeface="Cambria Math" panose="02040503050406030204" pitchFamily="18" charset="0"/>
                          </a:rPr>
                          <m:t>!</m:t>
                        </m:r>
                      </m:num>
                      <m:den>
                        <m:r>
                          <a:rPr lang="en-US" sz="2800" b="1" i="1" smtClean="0">
                            <a:latin typeface="Cambria Math" panose="02040503050406030204" pitchFamily="18" charset="0"/>
                          </a:rPr>
                          <m:t>𝒌</m:t>
                        </m:r>
                        <m:r>
                          <a:rPr lang="en-US" sz="2800" b="1" i="1" smtClean="0">
                            <a:latin typeface="Cambria Math" panose="02040503050406030204" pitchFamily="18" charset="0"/>
                          </a:rPr>
                          <m:t>!</m:t>
                        </m:r>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𝒏</m:t>
                            </m:r>
                            <m:r>
                              <a:rPr lang="en-US" sz="2800" b="1" i="1" smtClean="0">
                                <a:latin typeface="Cambria Math" panose="02040503050406030204" pitchFamily="18" charset="0"/>
                              </a:rPr>
                              <m:t>−</m:t>
                            </m:r>
                            <m:r>
                              <a:rPr lang="en-US" sz="2800" b="1" i="1" smtClean="0">
                                <a:latin typeface="Cambria Math" panose="02040503050406030204" pitchFamily="18" charset="0"/>
                              </a:rPr>
                              <m:t>𝒌</m:t>
                            </m:r>
                          </m:e>
                        </m:d>
                        <m:r>
                          <a:rPr lang="en-US" sz="2800" b="1" i="1" smtClean="0">
                            <a:latin typeface="Cambria Math" panose="02040503050406030204" pitchFamily="18" charset="0"/>
                          </a:rPr>
                          <m:t>!</m:t>
                        </m:r>
                      </m:den>
                    </m:f>
                  </m:oMath>
                </a14:m>
                <a:r>
                  <a:rPr lang="nl-NL" sz="2800" i="1" dirty="0" smtClean="0"/>
                  <a:t> </a:t>
                </a:r>
                <a14:m>
                  <m:oMath xmlns:m="http://schemas.openxmlformats.org/officeDocument/2006/math">
                    <m:r>
                      <a:rPr lang="en-US" sz="1600" b="0" i="1" smtClean="0">
                        <a:latin typeface="Cambria Math" panose="02040503050406030204" pitchFamily="18" charset="0"/>
                      </a:rPr>
                      <m:t>    </m:t>
                    </m:r>
                    <m:r>
                      <a:rPr lang="en-US" sz="1600" i="1">
                        <a:latin typeface="Cambria Math" panose="02040503050406030204" pitchFamily="18" charset="0"/>
                      </a:rPr>
                      <m:t>𝑣𝑜𝑜𝑟</m:t>
                    </m:r>
                    <m:r>
                      <a:rPr lang="en-US" sz="1600" i="1">
                        <a:latin typeface="Cambria Math" panose="02040503050406030204" pitchFamily="18" charset="0"/>
                      </a:rPr>
                      <m:t> 0≤</m:t>
                    </m:r>
                    <m:r>
                      <a:rPr lang="en-US" sz="1600" i="1">
                        <a:latin typeface="Cambria Math" panose="02040503050406030204" pitchFamily="18" charset="0"/>
                        <a:ea typeface="Cambria Math" panose="02040503050406030204" pitchFamily="18" charset="0"/>
                      </a:rPr>
                      <m:t>𝑘</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m:t>
                    </m:r>
                  </m:oMath>
                </a14:m>
                <a:r>
                  <a:rPr lang="nl-NL" sz="1600" i="1" dirty="0"/>
                  <a:t> </a:t>
                </a:r>
                <a:endParaRPr lang="nl-NL" sz="2800" i="1" dirty="0"/>
              </a:p>
            </p:txBody>
          </p:sp>
        </mc:Choice>
        <mc:Fallback xmlns="">
          <p:sp>
            <p:nvSpPr>
              <p:cNvPr id="7" name="Rechthoek 6"/>
              <p:cNvSpPr>
                <a:spLocks noRot="1" noChangeAspect="1" noMove="1" noResize="1" noEditPoints="1" noAdjustHandles="1" noChangeArrowheads="1" noChangeShapeType="1" noTextEdit="1"/>
              </p:cNvSpPr>
              <p:nvPr/>
            </p:nvSpPr>
            <p:spPr>
              <a:xfrm>
                <a:off x="1835696" y="2504350"/>
                <a:ext cx="5343451" cy="775020"/>
              </a:xfrm>
              <a:prstGeom prst="rect">
                <a:avLst/>
              </a:prstGeom>
              <a:blipFill rotWithShape="0">
                <a:blip r:embed="rId4"/>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8" name="Rechthoek 7"/>
              <p:cNvSpPr/>
              <p:nvPr/>
            </p:nvSpPr>
            <p:spPr>
              <a:xfrm>
                <a:off x="1835696" y="4501413"/>
                <a:ext cx="5343451" cy="745332"/>
              </a:xfrm>
              <a:prstGeom prst="rect">
                <a:avLst/>
              </a:prstGeom>
            </p:spPr>
            <p:txBody>
              <a:bodyPr wrap="square">
                <a:spAutoFit/>
              </a:bodyPr>
              <a:lstStyle/>
              <a:p>
                <a14:m>
                  <m:oMath xmlns:m="http://schemas.openxmlformats.org/officeDocument/2006/math">
                    <m:d>
                      <m:dPr>
                        <m:ctrlPr>
                          <a:rPr lang="nl-NL" sz="2800" b="1" i="1" smtClean="0">
                            <a:latin typeface="Cambria Math" panose="02040503050406030204" pitchFamily="18" charset="0"/>
                          </a:rPr>
                        </m:ctrlPr>
                      </m:dPr>
                      <m:e>
                        <m:m>
                          <m:mPr>
                            <m:mcs>
                              <m:mc>
                                <m:mcPr>
                                  <m:count m:val="1"/>
                                  <m:mcJc m:val="center"/>
                                </m:mcPr>
                              </m:mc>
                            </m:mcs>
                            <m:ctrlPr>
                              <a:rPr lang="nl-NL" sz="2800" b="1" i="1">
                                <a:latin typeface="Cambria Math" panose="02040503050406030204" pitchFamily="18" charset="0"/>
                              </a:rPr>
                            </m:ctrlPr>
                          </m:mPr>
                          <m:mr>
                            <m:e>
                              <m:r>
                                <m:rPr>
                                  <m:brk m:alnAt="7"/>
                                </m:rPr>
                                <a:rPr lang="en-US" sz="2800" b="1" i="1">
                                  <a:latin typeface="Cambria Math" panose="02040503050406030204" pitchFamily="18" charset="0"/>
                                </a:rPr>
                                <m:t>𝒏</m:t>
                              </m:r>
                            </m:e>
                          </m:mr>
                          <m:mr>
                            <m:e>
                              <m:r>
                                <a:rPr lang="en-US" sz="2800" b="1" i="1">
                                  <a:latin typeface="Cambria Math" panose="02040503050406030204" pitchFamily="18" charset="0"/>
                                </a:rPr>
                                <m:t>𝒌</m:t>
                              </m:r>
                            </m:e>
                          </m:mr>
                        </m:m>
                      </m:e>
                    </m:d>
                    <m:r>
                      <a:rPr lang="en-US" sz="2800" b="1" i="1">
                        <a:latin typeface="Cambria Math" panose="02040503050406030204" pitchFamily="18" charset="0"/>
                      </a:rPr>
                      <m:t>=</m:t>
                    </m:r>
                    <m:r>
                      <a:rPr lang="en-US" sz="2800" b="1" i="1" smtClean="0">
                        <a:latin typeface="Cambria Math" panose="02040503050406030204" pitchFamily="18" charset="0"/>
                      </a:rPr>
                      <m:t>𝟎</m:t>
                    </m:r>
                  </m:oMath>
                </a14:m>
                <a:r>
                  <a:rPr lang="nl-NL" sz="2800" i="1" dirty="0" smtClean="0"/>
                  <a:t> </a:t>
                </a:r>
                <a14:m>
                  <m:oMath xmlns:m="http://schemas.openxmlformats.org/officeDocument/2006/math">
                    <m:r>
                      <a:rPr lang="en-US" sz="1600" b="0" i="1" smtClean="0">
                        <a:latin typeface="Cambria Math" panose="02040503050406030204" pitchFamily="18" charset="0"/>
                      </a:rPr>
                      <m:t>    </m:t>
                    </m:r>
                    <m:r>
                      <a:rPr lang="en-US" sz="1600" i="1">
                        <a:latin typeface="Cambria Math" panose="02040503050406030204" pitchFamily="18" charset="0"/>
                      </a:rPr>
                      <m:t>𝑣𝑜𝑜𝑟</m:t>
                    </m:r>
                    <m:r>
                      <a:rPr lang="en-US" sz="1600" i="1">
                        <a:latin typeface="Cambria Math" panose="02040503050406030204" pitchFamily="18" charset="0"/>
                      </a:rPr>
                      <m:t> </m:t>
                    </m:r>
                    <m:r>
                      <a:rPr lang="en-US" sz="1600" b="0" i="1" smtClean="0">
                        <a:latin typeface="Cambria Math" panose="02040503050406030204" pitchFamily="18" charset="0"/>
                      </a:rPr>
                      <m:t>𝑘</m:t>
                    </m:r>
                    <m:r>
                      <a:rPr lang="en-US" sz="1600" i="1" smtClean="0">
                        <a:latin typeface="Cambria Math" panose="02040503050406030204" pitchFamily="18" charset="0"/>
                        <a:ea typeface="Cambria Math" panose="02040503050406030204" pitchFamily="18" charset="0"/>
                      </a:rPr>
                      <m:t>&lt;</m:t>
                    </m:r>
                    <m:r>
                      <a:rPr lang="en-US" sz="1600" b="0" i="1" smtClean="0">
                        <a:latin typeface="Cambria Math" panose="02040503050406030204" pitchFamily="18" charset="0"/>
                        <a:ea typeface="Cambria Math" panose="02040503050406030204" pitchFamily="18" charset="0"/>
                      </a:rPr>
                      <m:t>0 </m:t>
                    </m:r>
                    <m:r>
                      <a:rPr lang="en-US" sz="1600" b="0" i="1" smtClean="0">
                        <a:latin typeface="Cambria Math" panose="02040503050406030204" pitchFamily="18" charset="0"/>
                        <a:ea typeface="Cambria Math" panose="02040503050406030204" pitchFamily="18" charset="0"/>
                      </a:rPr>
                      <m:t>𝑜𝑓</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𝑘</m:t>
                    </m:r>
                    <m:r>
                      <a:rPr lang="en-US" sz="1600" b="0" i="1" smtClean="0">
                        <a:latin typeface="Cambria Math" panose="02040503050406030204" pitchFamily="18" charset="0"/>
                        <a:ea typeface="Cambria Math" panose="02040503050406030204" pitchFamily="18" charset="0"/>
                      </a:rPr>
                      <m:t>&gt;</m:t>
                    </m:r>
                    <m:r>
                      <a:rPr lang="en-US" sz="1600" i="1">
                        <a:latin typeface="Cambria Math" panose="02040503050406030204" pitchFamily="18" charset="0"/>
                        <a:ea typeface="Cambria Math" panose="02040503050406030204" pitchFamily="18" charset="0"/>
                      </a:rPr>
                      <m:t>𝑛</m:t>
                    </m:r>
                  </m:oMath>
                </a14:m>
                <a:r>
                  <a:rPr lang="nl-NL" sz="1600" i="1" dirty="0"/>
                  <a:t> </a:t>
                </a:r>
                <a:endParaRPr lang="nl-NL" sz="2800" i="1" dirty="0"/>
              </a:p>
            </p:txBody>
          </p:sp>
        </mc:Choice>
        <mc:Fallback xmlns="">
          <p:sp>
            <p:nvSpPr>
              <p:cNvPr id="8" name="Rechthoek 7"/>
              <p:cNvSpPr>
                <a:spLocks noRot="1" noChangeAspect="1" noMove="1" noResize="1" noEditPoints="1" noAdjustHandles="1" noChangeArrowheads="1" noChangeShapeType="1" noTextEdit="1"/>
              </p:cNvSpPr>
              <p:nvPr/>
            </p:nvSpPr>
            <p:spPr>
              <a:xfrm>
                <a:off x="1835696" y="4501413"/>
                <a:ext cx="5343451" cy="745332"/>
              </a:xfrm>
              <a:prstGeom prst="rect">
                <a:avLst/>
              </a:prstGeom>
              <a:blipFill rotWithShape="0">
                <a:blip r:embed="rId5"/>
                <a:stretch>
                  <a:fillRect/>
                </a:stretch>
              </a:blipFill>
            </p:spPr>
            <p:txBody>
              <a:bodyPr/>
              <a:lstStyle/>
              <a:p>
                <a:r>
                  <a:rPr lang="nl-NL">
                    <a:noFill/>
                  </a:rPr>
                  <a:t> </a:t>
                </a:r>
              </a:p>
            </p:txBody>
          </p:sp>
        </mc:Fallback>
      </mc:AlternateContent>
      <p:sp>
        <p:nvSpPr>
          <p:cNvPr id="9" name="Tekstvak 8"/>
          <p:cNvSpPr txBox="1"/>
          <p:nvPr/>
        </p:nvSpPr>
        <p:spPr>
          <a:xfrm>
            <a:off x="475209" y="3291480"/>
            <a:ext cx="3158480" cy="338554"/>
          </a:xfrm>
          <a:prstGeom prst="rect">
            <a:avLst/>
          </a:prstGeom>
          <a:noFill/>
        </p:spPr>
        <p:txBody>
          <a:bodyPr wrap="square" rtlCol="0">
            <a:spAutoFit/>
          </a:bodyPr>
          <a:lstStyle/>
          <a:p>
            <a:r>
              <a:rPr lang="en-US" sz="1600" i="1" dirty="0" err="1" smtClean="0"/>
              <a:t>Recursieve</a:t>
            </a:r>
            <a:r>
              <a:rPr lang="en-US" sz="1600" i="1" dirty="0" smtClean="0"/>
              <a:t> </a:t>
            </a:r>
            <a:r>
              <a:rPr lang="en-US" sz="1600" i="1" dirty="0" err="1" smtClean="0"/>
              <a:t>versie</a:t>
            </a:r>
            <a:r>
              <a:rPr lang="en-US" sz="1600" i="1" dirty="0" smtClean="0"/>
              <a:t>:</a:t>
            </a:r>
            <a:endParaRPr lang="nl-NL" sz="1600" i="1" dirty="0"/>
          </a:p>
        </p:txBody>
      </p:sp>
      <p:sp>
        <p:nvSpPr>
          <p:cNvPr id="10" name="Actieknop: Terug 9">
            <a:hlinkClick r:id="" action="ppaction://hlinkshowjump?jump=lastslideviewed" highlightClick="1"/>
          </p:cNvPr>
          <p:cNvSpPr/>
          <p:nvPr/>
        </p:nvSpPr>
        <p:spPr>
          <a:xfrm>
            <a:off x="4392000" y="6498000"/>
            <a:ext cx="360000" cy="360000"/>
          </a:xfrm>
          <a:prstGeom prst="actionButtonRetur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11" name="Rechthoek 10"/>
              <p:cNvSpPr/>
              <p:nvPr/>
            </p:nvSpPr>
            <p:spPr>
              <a:xfrm>
                <a:off x="1835696" y="5452400"/>
                <a:ext cx="5343451" cy="745332"/>
              </a:xfrm>
              <a:prstGeom prst="rect">
                <a:avLst/>
              </a:prstGeom>
            </p:spPr>
            <p:txBody>
              <a:bodyPr wrap="square">
                <a:spAutoFit/>
              </a:bodyPr>
              <a:lstStyle/>
              <a:p>
                <a14:m>
                  <m:oMath xmlns:m="http://schemas.openxmlformats.org/officeDocument/2006/math">
                    <m:d>
                      <m:dPr>
                        <m:ctrlPr>
                          <a:rPr lang="nl-NL" sz="2800" b="1" i="1" smtClean="0">
                            <a:latin typeface="Cambria Math" panose="02040503050406030204" pitchFamily="18" charset="0"/>
                          </a:rPr>
                        </m:ctrlPr>
                      </m:dPr>
                      <m:e>
                        <m:m>
                          <m:mPr>
                            <m:mcs>
                              <m:mc>
                                <m:mcPr>
                                  <m:count m:val="1"/>
                                  <m:mcJc m:val="center"/>
                                </m:mcPr>
                              </m:mc>
                            </m:mcs>
                            <m:ctrlPr>
                              <a:rPr lang="nl-NL" sz="2800" b="1" i="1">
                                <a:latin typeface="Cambria Math" panose="02040503050406030204" pitchFamily="18" charset="0"/>
                              </a:rPr>
                            </m:ctrlPr>
                          </m:mPr>
                          <m:mr>
                            <m:e>
                              <m:r>
                                <m:rPr>
                                  <m:brk m:alnAt="7"/>
                                </m:rPr>
                                <a:rPr lang="en-US" sz="2800" b="1" i="1">
                                  <a:latin typeface="Cambria Math" panose="02040503050406030204" pitchFamily="18" charset="0"/>
                                </a:rPr>
                                <m:t>𝒏</m:t>
                              </m:r>
                            </m:e>
                          </m:mr>
                          <m:mr>
                            <m:e>
                              <m:r>
                                <a:rPr lang="en-US" sz="2800" b="1" i="1">
                                  <a:latin typeface="Cambria Math" panose="02040503050406030204" pitchFamily="18" charset="0"/>
                                </a:rPr>
                                <m:t>𝒌</m:t>
                              </m:r>
                            </m:e>
                          </m:mr>
                        </m:m>
                      </m:e>
                    </m:d>
                    <m:r>
                      <a:rPr lang="en-US" sz="2800" b="1" i="1">
                        <a:latin typeface="Cambria Math" panose="02040503050406030204" pitchFamily="18" charset="0"/>
                      </a:rPr>
                      <m:t>=</m:t>
                    </m:r>
                    <m:r>
                      <a:rPr lang="en-US" sz="2800" b="1" i="1" smtClean="0">
                        <a:latin typeface="Cambria Math" panose="02040503050406030204" pitchFamily="18" charset="0"/>
                      </a:rPr>
                      <m:t>𝟏</m:t>
                    </m:r>
                  </m:oMath>
                </a14:m>
                <a:r>
                  <a:rPr lang="nl-NL" sz="2800" i="1" dirty="0" smtClean="0"/>
                  <a:t> </a:t>
                </a:r>
                <a14:m>
                  <m:oMath xmlns:m="http://schemas.openxmlformats.org/officeDocument/2006/math">
                    <m:r>
                      <a:rPr lang="en-US" sz="1600" b="0" i="1" smtClean="0">
                        <a:latin typeface="Cambria Math" panose="02040503050406030204" pitchFamily="18" charset="0"/>
                      </a:rPr>
                      <m:t>    </m:t>
                    </m:r>
                    <m:r>
                      <a:rPr lang="en-US" sz="1600" i="1">
                        <a:latin typeface="Cambria Math" panose="02040503050406030204" pitchFamily="18" charset="0"/>
                      </a:rPr>
                      <m:t>𝑣𝑜𝑜𝑟</m:t>
                    </m:r>
                    <m:r>
                      <a:rPr lang="en-US" sz="1600" i="1">
                        <a:latin typeface="Cambria Math" panose="02040503050406030204" pitchFamily="18" charset="0"/>
                      </a:rPr>
                      <m:t> </m:t>
                    </m:r>
                    <m:r>
                      <a:rPr lang="en-US" sz="1600" b="0" i="1" smtClean="0">
                        <a:latin typeface="Cambria Math" panose="02040503050406030204" pitchFamily="18" charset="0"/>
                      </a:rPr>
                      <m:t>𝑘</m:t>
                    </m:r>
                    <m:r>
                      <a:rPr lang="en-US" sz="1600" b="0" i="1" smtClean="0">
                        <a:latin typeface="Cambria Math" panose="02040503050406030204" pitchFamily="18" charset="0"/>
                        <a:ea typeface="Cambria Math" panose="02040503050406030204" pitchFamily="18" charset="0"/>
                      </a:rPr>
                      <m:t>=0 </m:t>
                    </m:r>
                    <m:r>
                      <a:rPr lang="en-US" sz="1600" b="0" i="1" smtClean="0">
                        <a:latin typeface="Cambria Math" panose="02040503050406030204" pitchFamily="18" charset="0"/>
                        <a:ea typeface="Cambria Math" panose="02040503050406030204" pitchFamily="18" charset="0"/>
                      </a:rPr>
                      <m:t>𝑒𝑛</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𝑘</m:t>
                    </m:r>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m:t>
                    </m:r>
                  </m:oMath>
                </a14:m>
                <a:r>
                  <a:rPr lang="nl-NL" sz="1600" i="1" dirty="0"/>
                  <a:t> </a:t>
                </a:r>
                <a:endParaRPr lang="nl-NL" sz="2800" i="1" dirty="0"/>
              </a:p>
            </p:txBody>
          </p:sp>
        </mc:Choice>
        <mc:Fallback xmlns="">
          <p:sp>
            <p:nvSpPr>
              <p:cNvPr id="11" name="Rechthoek 10"/>
              <p:cNvSpPr>
                <a:spLocks noRot="1" noChangeAspect="1" noMove="1" noResize="1" noEditPoints="1" noAdjustHandles="1" noChangeArrowheads="1" noChangeShapeType="1" noTextEdit="1"/>
              </p:cNvSpPr>
              <p:nvPr/>
            </p:nvSpPr>
            <p:spPr>
              <a:xfrm>
                <a:off x="1835696" y="5452400"/>
                <a:ext cx="5343451" cy="745332"/>
              </a:xfrm>
              <a:prstGeom prst="rect">
                <a:avLst/>
              </a:prstGeom>
              <a:blipFill rotWithShape="0">
                <a:blip r:embed="rId6"/>
                <a:stretch>
                  <a:fillRect/>
                </a:stretch>
              </a:blipFill>
            </p:spPr>
            <p:txBody>
              <a:bodyPr/>
              <a:lstStyle/>
              <a:p>
                <a:r>
                  <a:rPr lang="nl-NL">
                    <a:noFill/>
                  </a:rPr>
                  <a:t> </a:t>
                </a:r>
              </a:p>
            </p:txBody>
          </p:sp>
        </mc:Fallback>
      </mc:AlternateContent>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180</a:t>
            </a:fld>
            <a:endParaRPr lang="en-US" dirty="0"/>
          </a:p>
        </p:txBody>
      </p:sp>
    </p:spTree>
    <p:extLst>
      <p:ext uri="{BB962C8B-B14F-4D97-AF65-F5344CB8AC3E}">
        <p14:creationId xmlns:p14="http://schemas.microsoft.com/office/powerpoint/2010/main" val="3438763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5"/>
          <p:cNvSpPr txBox="1">
            <a:spLocks noChangeArrowheads="1"/>
          </p:cNvSpPr>
          <p:nvPr/>
        </p:nvSpPr>
        <p:spPr bwMode="auto">
          <a:xfrm>
            <a:off x="323529" y="4495848"/>
            <a:ext cx="4099432"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smtClean="0">
                <a:latin typeface="Consolas"/>
              </a:rPr>
              <a:t>return </a:t>
            </a:r>
            <a:r>
              <a:rPr lang="en-US" sz="2000" dirty="0" smtClean="0">
                <a:solidFill>
                  <a:srgbClr val="000000"/>
                </a:solidFill>
                <a:latin typeface="Consolas"/>
              </a:rPr>
              <a:t>1 + </a:t>
            </a:r>
            <a:r>
              <a:rPr lang="en-US" sz="2000" dirty="0" smtClean="0">
                <a:solidFill>
                  <a:schemeClr val="tx1"/>
                </a:solidFill>
                <a:latin typeface="Consolas"/>
              </a:rPr>
              <a:t>2;</a:t>
            </a:r>
            <a:endParaRPr lang="en-US" sz="2000" dirty="0">
              <a:solidFill>
                <a:schemeClr val="tx1"/>
              </a:solidFill>
              <a:latin typeface="Consolas"/>
            </a:endParaRPr>
          </a:p>
        </p:txBody>
      </p:sp>
      <p:sp>
        <p:nvSpPr>
          <p:cNvPr id="4" name="Title 3"/>
          <p:cNvSpPr>
            <a:spLocks noGrp="1"/>
          </p:cNvSpPr>
          <p:nvPr>
            <p:ph type="title"/>
          </p:nvPr>
        </p:nvSpPr>
        <p:spPr>
          <a:xfrm>
            <a:off x="457200" y="274638"/>
            <a:ext cx="8229600" cy="777875"/>
          </a:xfrm>
        </p:spPr>
        <p:txBody>
          <a:bodyPr/>
          <a:lstStyle/>
          <a:p>
            <a:r>
              <a:rPr lang="en-US" dirty="0" err="1" smtClean="0"/>
              <a:t>Recursieve</a:t>
            </a:r>
            <a:r>
              <a:rPr lang="en-US" dirty="0" smtClean="0"/>
              <a:t> </a:t>
            </a:r>
            <a:r>
              <a:rPr lang="en-US" dirty="0" err="1" smtClean="0"/>
              <a:t>aanroep</a:t>
            </a:r>
            <a:r>
              <a:rPr lang="en-US" dirty="0" smtClean="0"/>
              <a:t> </a:t>
            </a:r>
            <a:r>
              <a:rPr lang="en-US" sz="3600" dirty="0" smtClean="0"/>
              <a:t>(</a:t>
            </a:r>
            <a:r>
              <a:rPr lang="en-US" sz="3600" dirty="0" err="1" smtClean="0"/>
              <a:t>voorbeeld</a:t>
            </a:r>
            <a:r>
              <a:rPr lang="en-US" sz="3600" dirty="0" smtClean="0"/>
              <a:t>)</a:t>
            </a:r>
            <a:endParaRPr lang="en-US" sz="3600" dirty="0"/>
          </a:p>
        </p:txBody>
      </p:sp>
      <p:sp>
        <p:nvSpPr>
          <p:cNvPr id="5" name="Text Box 5"/>
          <p:cNvSpPr txBox="1">
            <a:spLocks noChangeArrowheads="1"/>
          </p:cNvSpPr>
          <p:nvPr/>
        </p:nvSpPr>
        <p:spPr bwMode="auto">
          <a:xfrm>
            <a:off x="467544" y="1194721"/>
            <a:ext cx="8208913" cy="1325620"/>
          </a:xfrm>
          <a:prstGeom prst="rect">
            <a:avLst/>
          </a:prstGeom>
          <a:solidFill>
            <a:srgbClr val="FFFF00"/>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lvl="0" algn="l"/>
            <a:r>
              <a:rPr lang="en-US" sz="2000" dirty="0" err="1">
                <a:solidFill>
                  <a:srgbClr val="0000FF"/>
                </a:solidFill>
                <a:latin typeface="Consolas"/>
              </a:rPr>
              <a:t>int</a:t>
            </a:r>
            <a:r>
              <a:rPr lang="en-US" sz="2000" dirty="0">
                <a:solidFill>
                  <a:srgbClr val="080808"/>
                </a:solidFill>
                <a:latin typeface="Consolas"/>
              </a:rPr>
              <a:t> </a:t>
            </a:r>
            <a:r>
              <a:rPr lang="en-US" sz="2000" b="1" dirty="0" err="1">
                <a:solidFill>
                  <a:srgbClr val="080808"/>
                </a:solidFill>
                <a:latin typeface="Consolas"/>
              </a:rPr>
              <a:t>n_boven_k</a:t>
            </a:r>
            <a:r>
              <a:rPr lang="en-US" sz="2000" dirty="0">
                <a:solidFill>
                  <a:srgbClr val="080808"/>
                </a:solidFill>
                <a:latin typeface="Consolas"/>
              </a:rPr>
              <a:t>(</a:t>
            </a:r>
            <a:r>
              <a:rPr lang="en-US" sz="2000" dirty="0" err="1">
                <a:solidFill>
                  <a:srgbClr val="0000FF"/>
                </a:solidFill>
                <a:latin typeface="Consolas"/>
              </a:rPr>
              <a:t>int</a:t>
            </a:r>
            <a:r>
              <a:rPr lang="en-US" sz="2000" dirty="0">
                <a:solidFill>
                  <a:srgbClr val="080808"/>
                </a:solidFill>
                <a:latin typeface="Consolas"/>
              </a:rPr>
              <a:t> n, </a:t>
            </a:r>
            <a:r>
              <a:rPr lang="en-US" sz="2000" dirty="0" err="1">
                <a:solidFill>
                  <a:srgbClr val="0000FF"/>
                </a:solidFill>
                <a:latin typeface="Consolas"/>
              </a:rPr>
              <a:t>int</a:t>
            </a:r>
            <a:r>
              <a:rPr lang="en-US" sz="2000" dirty="0">
                <a:solidFill>
                  <a:srgbClr val="080808"/>
                </a:solidFill>
                <a:latin typeface="Consolas"/>
              </a:rPr>
              <a:t> k) {</a:t>
            </a:r>
          </a:p>
          <a:p>
            <a:pPr lvl="0" algn="l"/>
            <a:r>
              <a:rPr lang="en-US" sz="2000" smtClean="0">
                <a:solidFill>
                  <a:srgbClr val="080808"/>
                </a:solidFill>
                <a:latin typeface="Consolas"/>
              </a:rPr>
              <a:t>    </a:t>
            </a:r>
            <a:r>
              <a:rPr lang="en-US" sz="2000" smtClean="0">
                <a:solidFill>
                  <a:srgbClr val="0000FF"/>
                </a:solidFill>
                <a:latin typeface="Consolas"/>
              </a:rPr>
              <a:t>if</a:t>
            </a:r>
            <a:r>
              <a:rPr lang="en-US" sz="2000" smtClean="0">
                <a:solidFill>
                  <a:srgbClr val="080808"/>
                </a:solidFill>
                <a:latin typeface="Consolas"/>
              </a:rPr>
              <a:t> </a:t>
            </a:r>
            <a:r>
              <a:rPr lang="en-US" sz="2000" dirty="0">
                <a:solidFill>
                  <a:srgbClr val="080808"/>
                </a:solidFill>
                <a:latin typeface="Consolas"/>
              </a:rPr>
              <a:t>(k == 0 || k == n</a:t>
            </a:r>
            <a:r>
              <a:rPr lang="en-US" sz="2000" dirty="0" smtClean="0">
                <a:solidFill>
                  <a:srgbClr val="080808"/>
                </a:solidFill>
                <a:latin typeface="Consolas"/>
              </a:rPr>
              <a:t>) </a:t>
            </a:r>
            <a:r>
              <a:rPr lang="en-US" sz="2000" dirty="0" smtClean="0">
                <a:solidFill>
                  <a:srgbClr val="0000FF"/>
                </a:solidFill>
                <a:latin typeface="Consolas"/>
              </a:rPr>
              <a:t>return</a:t>
            </a:r>
            <a:r>
              <a:rPr lang="en-US" sz="2000" dirty="0" smtClean="0">
                <a:solidFill>
                  <a:srgbClr val="080808"/>
                </a:solidFill>
                <a:latin typeface="Consolas"/>
              </a:rPr>
              <a:t> </a:t>
            </a:r>
            <a:r>
              <a:rPr lang="en-US" sz="2000" dirty="0">
                <a:solidFill>
                  <a:srgbClr val="080808"/>
                </a:solidFill>
                <a:latin typeface="Consolas"/>
              </a:rPr>
              <a:t>1;</a:t>
            </a:r>
          </a:p>
          <a:p>
            <a:pPr lvl="0" algn="l"/>
            <a:r>
              <a:rPr lang="en-US" sz="2000" smtClean="0">
                <a:solidFill>
                  <a:srgbClr val="080808"/>
                </a:solidFill>
                <a:latin typeface="Consolas"/>
              </a:rPr>
              <a:t>    </a:t>
            </a:r>
            <a:r>
              <a:rPr lang="en-US" sz="2000" smtClean="0">
                <a:solidFill>
                  <a:srgbClr val="0000FF"/>
                </a:solidFill>
                <a:latin typeface="Consolas"/>
              </a:rPr>
              <a:t>return</a:t>
            </a:r>
            <a:r>
              <a:rPr lang="en-US" sz="2000" smtClean="0">
                <a:solidFill>
                  <a:srgbClr val="080808"/>
                </a:solidFill>
                <a:latin typeface="Consolas"/>
              </a:rPr>
              <a:t> </a:t>
            </a:r>
            <a:r>
              <a:rPr lang="en-US" sz="2000" b="1" dirty="0" err="1">
                <a:solidFill>
                  <a:srgbClr val="080808"/>
                </a:solidFill>
                <a:latin typeface="Consolas"/>
              </a:rPr>
              <a:t>n_boven_k</a:t>
            </a:r>
            <a:r>
              <a:rPr lang="en-US" sz="2000" dirty="0">
                <a:solidFill>
                  <a:srgbClr val="080808"/>
                </a:solidFill>
                <a:latin typeface="Consolas"/>
              </a:rPr>
              <a:t>(n - 1, k - 1) + </a:t>
            </a:r>
            <a:r>
              <a:rPr lang="en-US" sz="2000" b="1" dirty="0" err="1">
                <a:solidFill>
                  <a:srgbClr val="080808"/>
                </a:solidFill>
                <a:latin typeface="Consolas"/>
              </a:rPr>
              <a:t>n_boven_k</a:t>
            </a:r>
            <a:r>
              <a:rPr lang="en-US" sz="2000" dirty="0">
                <a:solidFill>
                  <a:srgbClr val="080808"/>
                </a:solidFill>
                <a:latin typeface="Consolas"/>
              </a:rPr>
              <a:t>(n - 1, k);</a:t>
            </a:r>
          </a:p>
          <a:p>
            <a:pPr lvl="0" algn="l"/>
            <a:r>
              <a:rPr lang="en-US" sz="2000" dirty="0">
                <a:solidFill>
                  <a:srgbClr val="080808"/>
                </a:solidFill>
                <a:latin typeface="Consolas"/>
              </a:rPr>
              <a:t>}</a:t>
            </a:r>
          </a:p>
        </p:txBody>
      </p:sp>
      <p:sp>
        <p:nvSpPr>
          <p:cNvPr id="30" name="Text Box 5"/>
          <p:cNvSpPr txBox="1">
            <a:spLocks noChangeArrowheads="1"/>
          </p:cNvSpPr>
          <p:nvPr/>
        </p:nvSpPr>
        <p:spPr bwMode="auto">
          <a:xfrm>
            <a:off x="323529" y="2679056"/>
            <a:ext cx="4176463"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err="1">
                <a:latin typeface="Consolas"/>
              </a:rPr>
              <a:t>i</a:t>
            </a:r>
            <a:r>
              <a:rPr lang="en-US" sz="2000" dirty="0" err="1" smtClean="0">
                <a:latin typeface="Consolas"/>
              </a:rPr>
              <a:t>nt</a:t>
            </a:r>
            <a:r>
              <a:rPr lang="en-US" sz="2000" dirty="0" smtClean="0">
                <a:latin typeface="Consolas"/>
              </a:rPr>
              <a:t> </a:t>
            </a:r>
            <a:r>
              <a:rPr lang="en-US" sz="2000" dirty="0" smtClean="0">
                <a:solidFill>
                  <a:schemeClr val="tx1"/>
                </a:solidFill>
                <a:latin typeface="Consolas"/>
              </a:rPr>
              <a:t>j = </a:t>
            </a:r>
            <a:r>
              <a:rPr lang="en-US" sz="2000" dirty="0" err="1" smtClean="0">
                <a:solidFill>
                  <a:schemeClr val="tx1"/>
                </a:solidFill>
                <a:latin typeface="Consolas"/>
              </a:rPr>
              <a:t>n_boven_k</a:t>
            </a:r>
            <a:r>
              <a:rPr lang="en-US" sz="2000" dirty="0" smtClean="0">
                <a:solidFill>
                  <a:schemeClr val="tx1"/>
                </a:solidFill>
                <a:latin typeface="Consolas"/>
              </a:rPr>
              <a:t>(4, 2);</a:t>
            </a:r>
            <a:endParaRPr lang="en-US" sz="2000" dirty="0">
              <a:solidFill>
                <a:schemeClr val="tx1"/>
              </a:solidFill>
              <a:latin typeface="Consolas"/>
            </a:endParaRPr>
          </a:p>
        </p:txBody>
      </p:sp>
      <p:sp>
        <p:nvSpPr>
          <p:cNvPr id="7" name="Text Box 5"/>
          <p:cNvSpPr txBox="1">
            <a:spLocks noChangeArrowheads="1"/>
          </p:cNvSpPr>
          <p:nvPr/>
        </p:nvSpPr>
        <p:spPr bwMode="auto">
          <a:xfrm>
            <a:off x="323528" y="3587298"/>
            <a:ext cx="6189339"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smtClean="0">
                <a:latin typeface="Consolas"/>
              </a:rPr>
              <a:t>return </a:t>
            </a:r>
            <a:r>
              <a:rPr lang="en-US" sz="2000" dirty="0" err="1" smtClean="0">
                <a:solidFill>
                  <a:schemeClr val="tx1"/>
                </a:solidFill>
                <a:latin typeface="Consolas"/>
              </a:rPr>
              <a:t>n_boven_k</a:t>
            </a:r>
            <a:r>
              <a:rPr lang="en-US" sz="2000" dirty="0" smtClean="0">
                <a:solidFill>
                  <a:schemeClr val="tx1"/>
                </a:solidFill>
                <a:latin typeface="Consolas"/>
              </a:rPr>
              <a:t>(3, 1) + </a:t>
            </a:r>
            <a:r>
              <a:rPr lang="en-US" sz="2000" dirty="0" err="1" smtClean="0">
                <a:solidFill>
                  <a:schemeClr val="tx1"/>
                </a:solidFill>
                <a:latin typeface="Consolas"/>
              </a:rPr>
              <a:t>n_boven_k</a:t>
            </a:r>
            <a:r>
              <a:rPr lang="en-US" sz="2000" dirty="0" smtClean="0">
                <a:solidFill>
                  <a:schemeClr val="tx1"/>
                </a:solidFill>
                <a:latin typeface="Consolas"/>
              </a:rPr>
              <a:t>(3, 2);</a:t>
            </a:r>
            <a:endParaRPr lang="en-US" sz="2000" dirty="0">
              <a:solidFill>
                <a:schemeClr val="tx1"/>
              </a:solidFill>
              <a:latin typeface="Consolas"/>
            </a:endParaRPr>
          </a:p>
        </p:txBody>
      </p:sp>
      <p:sp>
        <p:nvSpPr>
          <p:cNvPr id="9" name="Text Box 5"/>
          <p:cNvSpPr txBox="1">
            <a:spLocks noChangeArrowheads="1"/>
          </p:cNvSpPr>
          <p:nvPr/>
        </p:nvSpPr>
        <p:spPr bwMode="auto">
          <a:xfrm>
            <a:off x="323529" y="4495540"/>
            <a:ext cx="6189339"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smtClean="0">
                <a:latin typeface="Consolas"/>
              </a:rPr>
              <a:t>return </a:t>
            </a:r>
            <a:r>
              <a:rPr lang="en-US" sz="2000" dirty="0" err="1" smtClean="0">
                <a:solidFill>
                  <a:schemeClr val="tx1"/>
                </a:solidFill>
                <a:latin typeface="Consolas"/>
              </a:rPr>
              <a:t>n_boven_k</a:t>
            </a:r>
            <a:r>
              <a:rPr lang="en-US" sz="2000" dirty="0" smtClean="0">
                <a:solidFill>
                  <a:schemeClr val="tx1"/>
                </a:solidFill>
                <a:latin typeface="Consolas"/>
              </a:rPr>
              <a:t>(2, 0) + </a:t>
            </a:r>
            <a:r>
              <a:rPr lang="en-US" sz="2000" dirty="0" err="1" smtClean="0">
                <a:solidFill>
                  <a:schemeClr val="tx1"/>
                </a:solidFill>
                <a:latin typeface="Consolas"/>
              </a:rPr>
              <a:t>n_boven_k</a:t>
            </a:r>
            <a:r>
              <a:rPr lang="en-US" sz="2000" dirty="0" smtClean="0">
                <a:solidFill>
                  <a:schemeClr val="tx1"/>
                </a:solidFill>
                <a:latin typeface="Consolas"/>
              </a:rPr>
              <a:t>(2, 1);</a:t>
            </a:r>
            <a:endParaRPr lang="en-US" sz="2000" dirty="0">
              <a:solidFill>
                <a:schemeClr val="tx1"/>
              </a:solidFill>
              <a:latin typeface="Consolas"/>
            </a:endParaRPr>
          </a:p>
        </p:txBody>
      </p:sp>
      <p:sp>
        <p:nvSpPr>
          <p:cNvPr id="11" name="Text Box 5"/>
          <p:cNvSpPr txBox="1">
            <a:spLocks noChangeArrowheads="1"/>
          </p:cNvSpPr>
          <p:nvPr/>
        </p:nvSpPr>
        <p:spPr bwMode="auto">
          <a:xfrm>
            <a:off x="1570037" y="5404090"/>
            <a:ext cx="1527238"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smtClean="0">
                <a:latin typeface="Consolas"/>
              </a:rPr>
              <a:t>return </a:t>
            </a:r>
            <a:r>
              <a:rPr lang="en-US" sz="2000" dirty="0" smtClean="0">
                <a:solidFill>
                  <a:schemeClr val="tx1"/>
                </a:solidFill>
                <a:latin typeface="Consolas"/>
              </a:rPr>
              <a:t>1;</a:t>
            </a:r>
            <a:endParaRPr lang="en-US" sz="2000" dirty="0">
              <a:solidFill>
                <a:schemeClr val="tx1"/>
              </a:solidFill>
              <a:latin typeface="Consolas"/>
            </a:endParaRPr>
          </a:p>
        </p:txBody>
      </p:sp>
      <p:sp>
        <p:nvSpPr>
          <p:cNvPr id="13" name="Text Box 5"/>
          <p:cNvSpPr txBox="1">
            <a:spLocks noChangeArrowheads="1"/>
          </p:cNvSpPr>
          <p:nvPr/>
        </p:nvSpPr>
        <p:spPr bwMode="auto">
          <a:xfrm>
            <a:off x="323529" y="4495848"/>
            <a:ext cx="4099432"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smtClean="0">
                <a:latin typeface="Consolas"/>
              </a:rPr>
              <a:t>return </a:t>
            </a:r>
            <a:r>
              <a:rPr lang="en-US" sz="2000" dirty="0" smtClean="0">
                <a:solidFill>
                  <a:srgbClr val="000000"/>
                </a:solidFill>
                <a:latin typeface="Consolas"/>
              </a:rPr>
              <a:t>1 + </a:t>
            </a:r>
            <a:r>
              <a:rPr lang="en-US" sz="2000" dirty="0" err="1" smtClean="0">
                <a:solidFill>
                  <a:schemeClr val="tx1"/>
                </a:solidFill>
                <a:latin typeface="Consolas"/>
              </a:rPr>
              <a:t>n_boven_k</a:t>
            </a:r>
            <a:r>
              <a:rPr lang="en-US" sz="2000" dirty="0" smtClean="0">
                <a:solidFill>
                  <a:schemeClr val="tx1"/>
                </a:solidFill>
                <a:latin typeface="Consolas"/>
              </a:rPr>
              <a:t>(2, 1);</a:t>
            </a:r>
            <a:endParaRPr lang="en-US" sz="2000" dirty="0">
              <a:solidFill>
                <a:schemeClr val="tx1"/>
              </a:solidFill>
              <a:latin typeface="Consolas"/>
            </a:endParaRPr>
          </a:p>
        </p:txBody>
      </p:sp>
      <p:sp>
        <p:nvSpPr>
          <p:cNvPr id="15" name="Text Box 5"/>
          <p:cNvSpPr txBox="1">
            <a:spLocks noChangeArrowheads="1"/>
          </p:cNvSpPr>
          <p:nvPr/>
        </p:nvSpPr>
        <p:spPr bwMode="auto">
          <a:xfrm>
            <a:off x="355305" y="5404090"/>
            <a:ext cx="6189339"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smtClean="0">
                <a:latin typeface="Consolas"/>
              </a:rPr>
              <a:t>return </a:t>
            </a:r>
            <a:r>
              <a:rPr lang="en-US" sz="2000" dirty="0" err="1" smtClean="0">
                <a:solidFill>
                  <a:schemeClr val="tx1"/>
                </a:solidFill>
                <a:latin typeface="Consolas"/>
              </a:rPr>
              <a:t>n_boven_k</a:t>
            </a:r>
            <a:r>
              <a:rPr lang="en-US" sz="2000" dirty="0" smtClean="0">
                <a:solidFill>
                  <a:schemeClr val="tx1"/>
                </a:solidFill>
                <a:latin typeface="Consolas"/>
              </a:rPr>
              <a:t>(1, 0) + </a:t>
            </a:r>
            <a:r>
              <a:rPr lang="en-US" sz="2000" dirty="0" err="1" smtClean="0">
                <a:solidFill>
                  <a:schemeClr val="tx1"/>
                </a:solidFill>
                <a:latin typeface="Consolas"/>
              </a:rPr>
              <a:t>n_boven_k</a:t>
            </a:r>
            <a:r>
              <a:rPr lang="en-US" sz="2000" dirty="0" smtClean="0">
                <a:solidFill>
                  <a:schemeClr val="tx1"/>
                </a:solidFill>
                <a:latin typeface="Consolas"/>
              </a:rPr>
              <a:t>(1, 1);</a:t>
            </a:r>
            <a:endParaRPr lang="en-US" sz="2000" dirty="0">
              <a:solidFill>
                <a:schemeClr val="tx1"/>
              </a:solidFill>
              <a:latin typeface="Consolas"/>
            </a:endParaRPr>
          </a:p>
        </p:txBody>
      </p:sp>
      <p:sp>
        <p:nvSpPr>
          <p:cNvPr id="17" name="Text Box 5"/>
          <p:cNvSpPr txBox="1">
            <a:spLocks noChangeArrowheads="1"/>
          </p:cNvSpPr>
          <p:nvPr/>
        </p:nvSpPr>
        <p:spPr bwMode="auto">
          <a:xfrm>
            <a:off x="1548265" y="6312332"/>
            <a:ext cx="1527238"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smtClean="0">
                <a:latin typeface="Consolas"/>
              </a:rPr>
              <a:t>return </a:t>
            </a:r>
            <a:r>
              <a:rPr lang="en-US" sz="2000" dirty="0" smtClean="0">
                <a:solidFill>
                  <a:schemeClr val="tx1"/>
                </a:solidFill>
                <a:latin typeface="Consolas"/>
              </a:rPr>
              <a:t>1;</a:t>
            </a:r>
            <a:endParaRPr lang="en-US" sz="2000" dirty="0">
              <a:solidFill>
                <a:schemeClr val="tx1"/>
              </a:solidFill>
              <a:latin typeface="Consolas"/>
            </a:endParaRPr>
          </a:p>
        </p:txBody>
      </p:sp>
      <p:sp>
        <p:nvSpPr>
          <p:cNvPr id="20" name="Text Box 5"/>
          <p:cNvSpPr txBox="1">
            <a:spLocks noChangeArrowheads="1"/>
          </p:cNvSpPr>
          <p:nvPr/>
        </p:nvSpPr>
        <p:spPr bwMode="auto">
          <a:xfrm>
            <a:off x="2030446" y="6321588"/>
            <a:ext cx="1527238"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smtClean="0">
                <a:latin typeface="Consolas"/>
              </a:rPr>
              <a:t>return </a:t>
            </a:r>
            <a:r>
              <a:rPr lang="en-US" sz="2000" dirty="0" smtClean="0">
                <a:solidFill>
                  <a:schemeClr val="tx1"/>
                </a:solidFill>
                <a:latin typeface="Consolas"/>
              </a:rPr>
              <a:t>1;</a:t>
            </a:r>
            <a:endParaRPr lang="en-US" sz="2000" dirty="0">
              <a:solidFill>
                <a:schemeClr val="tx1"/>
              </a:solidFill>
              <a:latin typeface="Consolas"/>
            </a:endParaRPr>
          </a:p>
        </p:txBody>
      </p:sp>
      <p:sp>
        <p:nvSpPr>
          <p:cNvPr id="22" name="Text Box 5"/>
          <p:cNvSpPr txBox="1">
            <a:spLocks noChangeArrowheads="1"/>
          </p:cNvSpPr>
          <p:nvPr/>
        </p:nvSpPr>
        <p:spPr bwMode="auto">
          <a:xfrm>
            <a:off x="355306" y="5403782"/>
            <a:ext cx="4063960"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smtClean="0">
                <a:latin typeface="Consolas"/>
              </a:rPr>
              <a:t>return </a:t>
            </a:r>
            <a:r>
              <a:rPr lang="en-US" sz="2000" dirty="0" smtClean="0">
                <a:solidFill>
                  <a:schemeClr val="tx1"/>
                </a:solidFill>
                <a:latin typeface="Consolas"/>
              </a:rPr>
              <a:t>1 + </a:t>
            </a:r>
            <a:r>
              <a:rPr lang="en-US" sz="2000" dirty="0" err="1" smtClean="0">
                <a:solidFill>
                  <a:schemeClr val="tx1"/>
                </a:solidFill>
                <a:latin typeface="Consolas"/>
              </a:rPr>
              <a:t>n_boven_k</a:t>
            </a:r>
            <a:r>
              <a:rPr lang="en-US" sz="2000" dirty="0" smtClean="0">
                <a:solidFill>
                  <a:schemeClr val="tx1"/>
                </a:solidFill>
                <a:latin typeface="Consolas"/>
              </a:rPr>
              <a:t>(1, 1);</a:t>
            </a:r>
            <a:endParaRPr lang="en-US" sz="2000" dirty="0">
              <a:solidFill>
                <a:schemeClr val="tx1"/>
              </a:solidFill>
              <a:latin typeface="Consolas"/>
            </a:endParaRPr>
          </a:p>
        </p:txBody>
      </p:sp>
      <p:sp>
        <p:nvSpPr>
          <p:cNvPr id="23" name="Text Box 5"/>
          <p:cNvSpPr txBox="1">
            <a:spLocks noChangeArrowheads="1"/>
          </p:cNvSpPr>
          <p:nvPr/>
        </p:nvSpPr>
        <p:spPr bwMode="auto">
          <a:xfrm>
            <a:off x="1812307" y="5413346"/>
            <a:ext cx="2014244"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smtClean="0">
                <a:latin typeface="Consolas"/>
              </a:rPr>
              <a:t>return </a:t>
            </a:r>
            <a:r>
              <a:rPr lang="en-US" sz="2000" dirty="0" smtClean="0">
                <a:solidFill>
                  <a:schemeClr val="tx1"/>
                </a:solidFill>
                <a:latin typeface="Consolas"/>
              </a:rPr>
              <a:t>1 + 1;</a:t>
            </a:r>
            <a:endParaRPr lang="en-US" sz="2000" dirty="0">
              <a:solidFill>
                <a:schemeClr val="tx1"/>
              </a:solidFill>
              <a:latin typeface="Consolas"/>
            </a:endParaRPr>
          </a:p>
        </p:txBody>
      </p:sp>
      <p:sp>
        <p:nvSpPr>
          <p:cNvPr id="27" name="Text Box 5"/>
          <p:cNvSpPr txBox="1">
            <a:spLocks noChangeArrowheads="1"/>
          </p:cNvSpPr>
          <p:nvPr/>
        </p:nvSpPr>
        <p:spPr bwMode="auto">
          <a:xfrm>
            <a:off x="323528" y="3587298"/>
            <a:ext cx="6189339" cy="402291"/>
          </a:xfrm>
          <a:prstGeom prst="rect">
            <a:avLst/>
          </a:prstGeom>
          <a:solidFill>
            <a:schemeClr val="bg1"/>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smtClean="0">
                <a:latin typeface="Consolas"/>
              </a:rPr>
              <a:t>return </a:t>
            </a:r>
            <a:r>
              <a:rPr lang="en-US" sz="2000" dirty="0" smtClean="0">
                <a:solidFill>
                  <a:schemeClr val="tx1"/>
                </a:solidFill>
                <a:latin typeface="Consolas"/>
              </a:rPr>
              <a:t>3 + </a:t>
            </a:r>
            <a:r>
              <a:rPr lang="en-US" sz="2000" dirty="0" err="1" smtClean="0">
                <a:solidFill>
                  <a:schemeClr val="tx1"/>
                </a:solidFill>
                <a:latin typeface="Consolas"/>
              </a:rPr>
              <a:t>n_boven_k</a:t>
            </a:r>
            <a:r>
              <a:rPr lang="en-US" sz="2000" dirty="0" smtClean="0">
                <a:solidFill>
                  <a:schemeClr val="tx1"/>
                </a:solidFill>
                <a:latin typeface="Consolas"/>
              </a:rPr>
              <a:t>(3, 2);</a:t>
            </a:r>
            <a:endParaRPr lang="en-US" sz="2000" dirty="0">
              <a:solidFill>
                <a:schemeClr val="tx1"/>
              </a:solidFill>
              <a:latin typeface="Consolas"/>
            </a:endParaRPr>
          </a:p>
        </p:txBody>
      </p:sp>
      <p:sp>
        <p:nvSpPr>
          <p:cNvPr id="29" name="Text Box 5"/>
          <p:cNvSpPr txBox="1">
            <a:spLocks noChangeArrowheads="1"/>
          </p:cNvSpPr>
          <p:nvPr/>
        </p:nvSpPr>
        <p:spPr bwMode="auto">
          <a:xfrm>
            <a:off x="1691679" y="4698170"/>
            <a:ext cx="1944215" cy="463846"/>
          </a:xfrm>
          <a:prstGeom prst="rect">
            <a:avLst/>
          </a:prstGeom>
          <a:solidFill>
            <a:srgbClr val="FFFF00"/>
          </a:solid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b="1" dirty="0" err="1" smtClean="0">
                <a:latin typeface="+mn-lt"/>
              </a:rPr>
              <a:t>Maak</a:t>
            </a:r>
            <a:r>
              <a:rPr lang="en-US" b="1" dirty="0" smtClean="0">
                <a:latin typeface="+mn-lt"/>
              </a:rPr>
              <a:t> </a:t>
            </a:r>
            <a:r>
              <a:rPr lang="en-US" b="1" dirty="0" err="1" smtClean="0">
                <a:latin typeface="+mn-lt"/>
              </a:rPr>
              <a:t>zelf</a:t>
            </a:r>
            <a:r>
              <a:rPr lang="en-US" b="1" dirty="0" smtClean="0">
                <a:latin typeface="+mn-lt"/>
              </a:rPr>
              <a:t> </a:t>
            </a:r>
            <a:r>
              <a:rPr lang="en-US" b="1" dirty="0" err="1" smtClean="0">
                <a:latin typeface="+mn-lt"/>
              </a:rPr>
              <a:t>af</a:t>
            </a:r>
            <a:r>
              <a:rPr lang="en-US" b="1" dirty="0" smtClean="0">
                <a:latin typeface="+mn-lt"/>
              </a:rPr>
              <a:t>!</a:t>
            </a:r>
            <a:endParaRPr lang="en-US" b="1" dirty="0">
              <a:solidFill>
                <a:schemeClr val="tx1"/>
              </a:solidFill>
              <a:latin typeface="+mn-lt"/>
            </a:endParaRPr>
          </a:p>
        </p:txBody>
      </p:sp>
      <p:sp>
        <p:nvSpPr>
          <p:cNvPr id="28" name="Down Arrow 27"/>
          <p:cNvSpPr/>
          <p:nvPr/>
        </p:nvSpPr>
        <p:spPr bwMode="auto">
          <a:xfrm>
            <a:off x="2248598" y="4051452"/>
            <a:ext cx="504056" cy="444396"/>
          </a:xfrm>
          <a:prstGeom prst="down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6" name="Down Arrow 5"/>
          <p:cNvSpPr/>
          <p:nvPr/>
        </p:nvSpPr>
        <p:spPr bwMode="auto">
          <a:xfrm>
            <a:off x="1799789" y="3142902"/>
            <a:ext cx="504056" cy="444396"/>
          </a:xfrm>
          <a:prstGeom prst="down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8" name="Down Arrow 7"/>
          <p:cNvSpPr/>
          <p:nvPr/>
        </p:nvSpPr>
        <p:spPr bwMode="auto">
          <a:xfrm>
            <a:off x="1799789" y="4051144"/>
            <a:ext cx="504056" cy="444396"/>
          </a:xfrm>
          <a:prstGeom prst="down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10" name="Down Arrow 9"/>
          <p:cNvSpPr/>
          <p:nvPr/>
        </p:nvSpPr>
        <p:spPr bwMode="auto">
          <a:xfrm>
            <a:off x="1799789" y="4959386"/>
            <a:ext cx="504056" cy="444396"/>
          </a:xfrm>
          <a:prstGeom prst="down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12" name="Down Arrow 11"/>
          <p:cNvSpPr/>
          <p:nvPr/>
        </p:nvSpPr>
        <p:spPr bwMode="auto">
          <a:xfrm rot="10800000">
            <a:off x="2411760" y="4959694"/>
            <a:ext cx="504056" cy="444396"/>
          </a:xfrm>
          <a:prstGeom prst="down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14" name="Down Arrow 13"/>
          <p:cNvSpPr/>
          <p:nvPr/>
        </p:nvSpPr>
        <p:spPr bwMode="auto">
          <a:xfrm>
            <a:off x="2248598" y="4959694"/>
            <a:ext cx="504056" cy="444396"/>
          </a:xfrm>
          <a:prstGeom prst="down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16" name="Down Arrow 15"/>
          <p:cNvSpPr/>
          <p:nvPr/>
        </p:nvSpPr>
        <p:spPr bwMode="auto">
          <a:xfrm>
            <a:off x="1778017" y="5867628"/>
            <a:ext cx="504056" cy="444396"/>
          </a:xfrm>
          <a:prstGeom prst="down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18" name="Down Arrow 17"/>
          <p:cNvSpPr/>
          <p:nvPr/>
        </p:nvSpPr>
        <p:spPr bwMode="auto">
          <a:xfrm rot="10800000">
            <a:off x="2389988" y="5867936"/>
            <a:ext cx="504056" cy="444396"/>
          </a:xfrm>
          <a:prstGeom prst="down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19" name="Down Arrow 18"/>
          <p:cNvSpPr/>
          <p:nvPr/>
        </p:nvSpPr>
        <p:spPr bwMode="auto">
          <a:xfrm>
            <a:off x="2248598" y="5867628"/>
            <a:ext cx="504056" cy="444396"/>
          </a:xfrm>
          <a:prstGeom prst="down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21" name="Down Arrow 20"/>
          <p:cNvSpPr/>
          <p:nvPr/>
        </p:nvSpPr>
        <p:spPr bwMode="auto">
          <a:xfrm rot="10800000">
            <a:off x="2843930" y="5877192"/>
            <a:ext cx="504056" cy="444396"/>
          </a:xfrm>
          <a:prstGeom prst="down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24" name="Down Arrow 23"/>
          <p:cNvSpPr/>
          <p:nvPr/>
        </p:nvSpPr>
        <p:spPr bwMode="auto">
          <a:xfrm rot="10800000">
            <a:off x="2843930" y="4959694"/>
            <a:ext cx="504056" cy="444396"/>
          </a:xfrm>
          <a:prstGeom prst="down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26" name="Down Arrow 25"/>
          <p:cNvSpPr/>
          <p:nvPr/>
        </p:nvSpPr>
        <p:spPr bwMode="auto">
          <a:xfrm rot="10800000">
            <a:off x="2389988" y="4051452"/>
            <a:ext cx="504056" cy="444396"/>
          </a:xfrm>
          <a:prstGeom prst="down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181</a:t>
            </a:fld>
            <a:endParaRPr lang="en-US" dirty="0"/>
          </a:p>
        </p:txBody>
      </p:sp>
    </p:spTree>
    <p:extLst>
      <p:ext uri="{BB962C8B-B14F-4D97-AF65-F5344CB8AC3E}">
        <p14:creationId xmlns:p14="http://schemas.microsoft.com/office/powerpoint/2010/main" val="332903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6"/>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5"/>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9"/>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0"/>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1"/>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22"/>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13"/>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4"/>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3"/>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4"/>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7"/>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8"/>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25"/>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26"/>
                                        </p:tgtEl>
                                        <p:attrNameLst>
                                          <p:attrName>style.visibility</p:attrName>
                                        </p:attrNameLst>
                                      </p:cBhvr>
                                      <p:to>
                                        <p:strVal val="hidden"/>
                                      </p:to>
                                    </p:set>
                                  </p:childTnLst>
                                </p:cTn>
                              </p:par>
                              <p:par>
                                <p:cTn id="117" presetID="1" presetClass="entr" presetSubtype="0" fill="hold" grpId="0" nodeType="with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8"/>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7" grpId="0" animBg="1"/>
      <p:bldP spid="7" grpId="1" animBg="1"/>
      <p:bldP spid="9" grpId="0" animBg="1"/>
      <p:bldP spid="9" grpId="1" animBg="1"/>
      <p:bldP spid="11" grpId="0" animBg="1"/>
      <p:bldP spid="11" grpId="1" animBg="1"/>
      <p:bldP spid="13" grpId="0" animBg="1"/>
      <p:bldP spid="13" grpId="1" animBg="1"/>
      <p:bldP spid="15" grpId="0" animBg="1"/>
      <p:bldP spid="15" grpId="1" animBg="1"/>
      <p:bldP spid="17" grpId="0" animBg="1"/>
      <p:bldP spid="17" grpId="1" animBg="1"/>
      <p:bldP spid="20" grpId="0" animBg="1"/>
      <p:bldP spid="20" grpId="1" animBg="1"/>
      <p:bldP spid="22" grpId="0" animBg="1"/>
      <p:bldP spid="22" grpId="1" animBg="1"/>
      <p:bldP spid="23" grpId="0" animBg="1"/>
      <p:bldP spid="23" grpId="1" animBg="1"/>
      <p:bldP spid="27" grpId="0" animBg="1"/>
      <p:bldP spid="29" grpId="0" animBg="1"/>
      <p:bldP spid="28" grpId="0" animBg="1"/>
      <p:bldP spid="6" grpId="0" animBg="1"/>
      <p:bldP spid="8" grpId="0" animBg="1"/>
      <p:bldP spid="8" grpId="1" animBg="1"/>
      <p:bldP spid="10" grpId="0" animBg="1"/>
      <p:bldP spid="10" grpId="1" animBg="1"/>
      <p:bldP spid="12" grpId="0" animBg="1"/>
      <p:bldP spid="12" grpId="1" animBg="1"/>
      <p:bldP spid="14" grpId="0" animBg="1"/>
      <p:bldP spid="14" grpId="1" animBg="1"/>
      <p:bldP spid="16" grpId="0" animBg="1"/>
      <p:bldP spid="16" grpId="1" animBg="1"/>
      <p:bldP spid="18" grpId="0" animBg="1"/>
      <p:bldP spid="18" grpId="1" animBg="1"/>
      <p:bldP spid="19" grpId="0" animBg="1"/>
      <p:bldP spid="19" grpId="1" animBg="1"/>
      <p:bldP spid="21" grpId="0" animBg="1"/>
      <p:bldP spid="21" grpId="1" animBg="1"/>
      <p:bldP spid="24" grpId="0" animBg="1"/>
      <p:bldP spid="24" grpId="1" animBg="1"/>
      <p:bldP spid="26" grpId="0" animBg="1"/>
      <p:bldP spid="26" grpId="1" animBg="1"/>
    </p:bldLst>
  </p:timing>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normAutofit/>
          </a:bodyPr>
          <a:lstStyle/>
          <a:p>
            <a:r>
              <a:rPr lang="en-US" dirty="0" err="1" smtClean="0"/>
              <a:t>Domein</a:t>
            </a:r>
            <a:endParaRPr lang="nl-NL" dirty="0" smtClean="0"/>
          </a:p>
        </p:txBody>
      </p:sp>
      <p:sp>
        <p:nvSpPr>
          <p:cNvPr id="76804" name="Rectangle 3"/>
          <p:cNvSpPr>
            <a:spLocks noGrp="1" noChangeArrowheads="1"/>
          </p:cNvSpPr>
          <p:nvPr>
            <p:ph idx="1"/>
          </p:nvPr>
        </p:nvSpPr>
        <p:spPr/>
        <p:txBody>
          <a:bodyPr>
            <a:normAutofit/>
          </a:bodyPr>
          <a:lstStyle/>
          <a:p>
            <a:r>
              <a:rPr lang="en-US" dirty="0" err="1" smtClean="0"/>
              <a:t>Faculteit</a:t>
            </a:r>
            <a:endParaRPr lang="en-US" dirty="0" smtClean="0"/>
          </a:p>
          <a:p>
            <a:pPr lvl="1"/>
            <a:r>
              <a:rPr lang="en-US" dirty="0" err="1" smtClean="0"/>
              <a:t>Domein</a:t>
            </a:r>
            <a:r>
              <a:rPr lang="en-US" dirty="0" smtClean="0"/>
              <a:t> = [0..12]</a:t>
            </a:r>
          </a:p>
          <a:p>
            <a:endParaRPr lang="en-US" dirty="0" smtClean="0"/>
          </a:p>
          <a:p>
            <a:r>
              <a:rPr lang="en-US" dirty="0" smtClean="0">
                <a:solidFill>
                  <a:schemeClr val="accent2"/>
                </a:solidFill>
              </a:rPr>
              <a:t>n</a:t>
            </a:r>
            <a:r>
              <a:rPr lang="en-US" dirty="0" smtClean="0"/>
              <a:t> </a:t>
            </a:r>
            <a:r>
              <a:rPr lang="en-US" dirty="0" err="1" smtClean="0"/>
              <a:t>boven</a:t>
            </a:r>
            <a:r>
              <a:rPr lang="en-US" dirty="0" smtClean="0"/>
              <a:t> k</a:t>
            </a:r>
          </a:p>
          <a:p>
            <a:pPr lvl="1"/>
            <a:r>
              <a:rPr lang="en-US" dirty="0" err="1" smtClean="0"/>
              <a:t>Domein</a:t>
            </a:r>
            <a:r>
              <a:rPr lang="en-US" dirty="0" smtClean="0"/>
              <a:t> </a:t>
            </a:r>
            <a:r>
              <a:rPr lang="en-US" dirty="0" err="1" smtClean="0"/>
              <a:t>versie</a:t>
            </a:r>
            <a:r>
              <a:rPr lang="en-US" dirty="0" smtClean="0"/>
              <a:t> met </a:t>
            </a:r>
            <a:r>
              <a:rPr lang="en-US" dirty="0" err="1" smtClean="0"/>
              <a:t>faculteit</a:t>
            </a:r>
            <a:r>
              <a:rPr lang="en-US" dirty="0" smtClean="0"/>
              <a:t> = [</a:t>
            </a:r>
            <a:r>
              <a:rPr lang="en-US" dirty="0" smtClean="0">
                <a:solidFill>
                  <a:schemeClr val="accent2"/>
                </a:solidFill>
              </a:rPr>
              <a:t>0..12</a:t>
            </a:r>
            <a:r>
              <a:rPr lang="en-US" dirty="0" smtClean="0"/>
              <a:t>]</a:t>
            </a:r>
          </a:p>
          <a:p>
            <a:pPr lvl="1"/>
            <a:r>
              <a:rPr lang="en-US" dirty="0" err="1" smtClean="0"/>
              <a:t>Domein</a:t>
            </a:r>
            <a:r>
              <a:rPr lang="en-US" dirty="0" smtClean="0"/>
              <a:t> </a:t>
            </a:r>
            <a:r>
              <a:rPr lang="en-US" dirty="0" err="1" smtClean="0"/>
              <a:t>recursieve</a:t>
            </a:r>
            <a:r>
              <a:rPr lang="en-US" dirty="0" smtClean="0"/>
              <a:t> </a:t>
            </a:r>
            <a:r>
              <a:rPr lang="en-US" dirty="0" err="1" smtClean="0"/>
              <a:t>versie</a:t>
            </a:r>
            <a:r>
              <a:rPr lang="en-US" dirty="0" smtClean="0"/>
              <a:t> = [</a:t>
            </a:r>
            <a:r>
              <a:rPr lang="en-US" dirty="0" smtClean="0">
                <a:solidFill>
                  <a:schemeClr val="accent2"/>
                </a:solidFill>
              </a:rPr>
              <a:t>0..33</a:t>
            </a:r>
            <a:r>
              <a:rPr lang="en-US" dirty="0" smtClean="0"/>
              <a:t>]</a:t>
            </a:r>
            <a:endParaRPr lang="nl-NL" dirty="0" smtClean="0"/>
          </a:p>
        </p:txBody>
      </p:sp>
      <p:sp>
        <p:nvSpPr>
          <p:cNvPr id="2" name="Tekstvak 1"/>
          <p:cNvSpPr txBox="1"/>
          <p:nvPr/>
        </p:nvSpPr>
        <p:spPr bwMode="auto">
          <a:xfrm>
            <a:off x="1835697" y="4797152"/>
            <a:ext cx="4536504" cy="371513"/>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rtlCol="0">
            <a:spAutoFit/>
          </a:bodyPr>
          <a:lstStyle/>
          <a:p>
            <a:r>
              <a:rPr lang="en-US" dirty="0" smtClean="0">
                <a:latin typeface="+mn-lt"/>
              </a:rPr>
              <a:t>In </a:t>
            </a:r>
            <a:r>
              <a:rPr lang="en-US" dirty="0" err="1" smtClean="0">
                <a:latin typeface="+mn-lt"/>
              </a:rPr>
              <a:t>dit</a:t>
            </a:r>
            <a:r>
              <a:rPr lang="en-US" dirty="0" smtClean="0">
                <a:latin typeface="+mn-lt"/>
              </a:rPr>
              <a:t> </a:t>
            </a:r>
            <a:r>
              <a:rPr lang="en-US" dirty="0" err="1" smtClean="0">
                <a:latin typeface="+mn-lt"/>
              </a:rPr>
              <a:t>geval</a:t>
            </a:r>
            <a:r>
              <a:rPr lang="en-US" dirty="0" smtClean="0">
                <a:latin typeface="+mn-lt"/>
              </a:rPr>
              <a:t> is de </a:t>
            </a:r>
            <a:r>
              <a:rPr lang="en-US" dirty="0" err="1" smtClean="0">
                <a:latin typeface="+mn-lt"/>
              </a:rPr>
              <a:t>recursieve</a:t>
            </a:r>
            <a:r>
              <a:rPr lang="en-US" dirty="0" smtClean="0">
                <a:latin typeface="+mn-lt"/>
              </a:rPr>
              <a:t> </a:t>
            </a:r>
            <a:r>
              <a:rPr lang="en-US" dirty="0" err="1" smtClean="0">
                <a:latin typeface="+mn-lt"/>
              </a:rPr>
              <a:t>versie</a:t>
            </a:r>
            <a:r>
              <a:rPr lang="en-US" dirty="0" smtClean="0">
                <a:latin typeface="+mn-lt"/>
              </a:rPr>
              <a:t> </a:t>
            </a:r>
            <a:r>
              <a:rPr lang="en-US" dirty="0" err="1" smtClean="0">
                <a:latin typeface="+mn-lt"/>
              </a:rPr>
              <a:t>dus</a:t>
            </a:r>
            <a:r>
              <a:rPr lang="en-US" dirty="0" smtClean="0">
                <a:latin typeface="+mn-lt"/>
              </a:rPr>
              <a:t> “</a:t>
            </a:r>
            <a:r>
              <a:rPr lang="en-US" dirty="0" err="1" smtClean="0">
                <a:latin typeface="+mn-lt"/>
              </a:rPr>
              <a:t>beter</a:t>
            </a:r>
            <a:r>
              <a:rPr lang="en-US" dirty="0" smtClean="0">
                <a:latin typeface="+mn-lt"/>
              </a:rPr>
              <a:t>”.</a:t>
            </a:r>
            <a:endParaRPr lang="nl-NL" dirty="0">
              <a:latin typeface="+mn-lt"/>
            </a:endParaRPr>
          </a:p>
        </p:txBody>
      </p:sp>
      <p:sp>
        <p:nvSpPr>
          <p:cNvPr id="5" name="Actieknop: Informatie 4">
            <a:hlinkClick r:id="rId3" highlightClick="1"/>
          </p:cNvPr>
          <p:cNvSpPr/>
          <p:nvPr/>
        </p:nvSpPr>
        <p:spPr>
          <a:xfrm>
            <a:off x="4392000" y="6498000"/>
            <a:ext cx="360000" cy="360000"/>
          </a:xfrm>
          <a:prstGeom prst="actionButtonInformat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182</a:t>
            </a:fld>
            <a:endParaRPr lang="en-US" dirty="0"/>
          </a:p>
        </p:txBody>
      </p:sp>
    </p:spTree>
    <p:extLst>
      <p:ext uri="{BB962C8B-B14F-4D97-AF65-F5344CB8AC3E}">
        <p14:creationId xmlns:p14="http://schemas.microsoft.com/office/powerpoint/2010/main" val="7459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8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80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80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80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uiExpand="1" build="p"/>
      <p:bldP spid="2"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normAutofit/>
          </a:bodyPr>
          <a:lstStyle/>
          <a:p>
            <a:r>
              <a:rPr lang="en-US" dirty="0" err="1" smtClean="0"/>
              <a:t>Huiswerk</a:t>
            </a:r>
            <a:endParaRPr lang="nl-NL" dirty="0" smtClean="0"/>
          </a:p>
        </p:txBody>
      </p:sp>
      <p:sp>
        <p:nvSpPr>
          <p:cNvPr id="86020" name="Rectangle 3"/>
          <p:cNvSpPr>
            <a:spLocks noGrp="1" noChangeArrowheads="1"/>
          </p:cNvSpPr>
          <p:nvPr>
            <p:ph idx="1"/>
          </p:nvPr>
        </p:nvSpPr>
        <p:spPr/>
        <p:txBody>
          <a:bodyPr>
            <a:normAutofit/>
          </a:bodyPr>
          <a:lstStyle/>
          <a:p>
            <a:r>
              <a:rPr lang="nl-NL" dirty="0" smtClean="0"/>
              <a:t>Schrijf een </a:t>
            </a:r>
            <a:r>
              <a:rPr lang="nl-NL" b="1" dirty="0" smtClean="0"/>
              <a:t>recursieve</a:t>
            </a:r>
            <a:r>
              <a:rPr lang="nl-NL" dirty="0" smtClean="0"/>
              <a:t> functie </a:t>
            </a:r>
            <a:r>
              <a:rPr lang="nl-NL" dirty="0" smtClean="0">
                <a:solidFill>
                  <a:schemeClr val="hlink"/>
                </a:solidFill>
                <a:latin typeface="Consolas"/>
              </a:rPr>
              <a:t>int </a:t>
            </a:r>
            <a:r>
              <a:rPr lang="nl-NL" dirty="0" err="1" smtClean="0">
                <a:latin typeface="Consolas"/>
              </a:rPr>
              <a:t>fib</a:t>
            </a:r>
            <a:r>
              <a:rPr lang="nl-NL" dirty="0" smtClean="0">
                <a:latin typeface="Consolas"/>
              </a:rPr>
              <a:t>(</a:t>
            </a:r>
            <a:r>
              <a:rPr lang="nl-NL" dirty="0" smtClean="0">
                <a:solidFill>
                  <a:schemeClr val="hlink"/>
                </a:solidFill>
                <a:latin typeface="Consolas"/>
              </a:rPr>
              <a:t>int</a:t>
            </a:r>
            <a:r>
              <a:rPr lang="nl-NL" dirty="0" smtClean="0">
                <a:latin typeface="Consolas"/>
              </a:rPr>
              <a:t> n)</a:t>
            </a:r>
            <a:r>
              <a:rPr lang="nl-NL" dirty="0" smtClean="0"/>
              <a:t> die het </a:t>
            </a:r>
            <a:r>
              <a:rPr lang="nl-NL" dirty="0" err="1" smtClean="0"/>
              <a:t>n</a:t>
            </a:r>
            <a:r>
              <a:rPr lang="nl-NL" baseline="30000" dirty="0" err="1" smtClean="0"/>
              <a:t>de</a:t>
            </a:r>
            <a:r>
              <a:rPr lang="nl-NL" dirty="0" smtClean="0"/>
              <a:t> getal uit de </a:t>
            </a:r>
            <a:r>
              <a:rPr lang="nl-NL" dirty="0" err="1" smtClean="0"/>
              <a:t>fibonacci</a:t>
            </a:r>
            <a:r>
              <a:rPr lang="nl-NL" dirty="0" smtClean="0"/>
              <a:t> rij berekent. Zie: </a:t>
            </a:r>
            <a:r>
              <a:rPr lang="nl-NL" dirty="0" smtClean="0">
                <a:hlinkClick r:id="rId3"/>
              </a:rPr>
              <a:t>http://en.wikipedia.org/wiki/Fibonacci_number  </a:t>
            </a:r>
            <a:r>
              <a:rPr lang="nl-NL" dirty="0" smtClean="0"/>
              <a:t>Paragraaf 4.13 geeft een iteratieve oplossing.</a:t>
            </a:r>
          </a:p>
          <a:p>
            <a:r>
              <a:rPr lang="nl-NL" dirty="0" smtClean="0"/>
              <a:t>Bestudeer C boek:</a:t>
            </a:r>
          </a:p>
          <a:p>
            <a:pPr lvl="1"/>
            <a:r>
              <a:rPr lang="nl-NL" dirty="0"/>
              <a:t>p</a:t>
            </a:r>
            <a:r>
              <a:rPr lang="nl-NL" dirty="0" smtClean="0"/>
              <a:t>aragrafen 5.6, 5.7</a:t>
            </a:r>
            <a:r>
              <a:rPr lang="nl-NL" dirty="0"/>
              <a:t> </a:t>
            </a:r>
            <a:r>
              <a:rPr lang="nl-NL" dirty="0" smtClean="0"/>
              <a:t>en 5.15.</a:t>
            </a:r>
          </a:p>
        </p:txBody>
      </p:sp>
      <p:sp>
        <p:nvSpPr>
          <p:cNvPr id="4" name="Actieknop: Informatie 3">
            <a:hlinkClick r:id="rId4" action="ppaction://hlinksldjump" highlightClick="1"/>
          </p:cNvPr>
          <p:cNvSpPr/>
          <p:nvPr/>
        </p:nvSpPr>
        <p:spPr>
          <a:xfrm>
            <a:off x="4392000" y="6498000"/>
            <a:ext cx="360000" cy="360000"/>
          </a:xfrm>
          <a:prstGeom prst="actionButtonInformat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183</a:t>
            </a:fld>
            <a:endParaRPr lang="en-US" dirty="0"/>
          </a:p>
        </p:txBody>
      </p:sp>
    </p:spTree>
    <p:extLst>
      <p:ext uri="{BB962C8B-B14F-4D97-AF65-F5344CB8AC3E}">
        <p14:creationId xmlns:p14="http://schemas.microsoft.com/office/powerpoint/2010/main" val="29605298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normAutofit/>
          </a:bodyPr>
          <a:lstStyle/>
          <a:p>
            <a:r>
              <a:rPr lang="en-US" dirty="0" err="1" smtClean="0"/>
              <a:t>Huiswerk</a:t>
            </a:r>
            <a:endParaRPr lang="nl-NL" dirty="0" smtClean="0"/>
          </a:p>
        </p:txBody>
      </p:sp>
      <p:sp>
        <p:nvSpPr>
          <p:cNvPr id="86020" name="Rectangle 3"/>
          <p:cNvSpPr>
            <a:spLocks noGrp="1" noChangeArrowheads="1"/>
          </p:cNvSpPr>
          <p:nvPr>
            <p:ph idx="1"/>
          </p:nvPr>
        </p:nvSpPr>
        <p:spPr/>
        <p:txBody>
          <a:bodyPr>
            <a:normAutofit/>
          </a:bodyPr>
          <a:lstStyle/>
          <a:p>
            <a:r>
              <a:rPr lang="nl-NL" dirty="0" smtClean="0"/>
              <a:t>Schrijf een </a:t>
            </a:r>
            <a:r>
              <a:rPr lang="nl-NL" b="1" dirty="0" smtClean="0"/>
              <a:t>recursieve</a:t>
            </a:r>
            <a:r>
              <a:rPr lang="nl-NL" dirty="0" smtClean="0"/>
              <a:t> functie </a:t>
            </a:r>
            <a:r>
              <a:rPr lang="nl-NL" dirty="0" smtClean="0">
                <a:solidFill>
                  <a:schemeClr val="hlink"/>
                </a:solidFill>
                <a:latin typeface="Consolas"/>
              </a:rPr>
              <a:t>int </a:t>
            </a:r>
            <a:r>
              <a:rPr lang="nl-NL" dirty="0" err="1" smtClean="0">
                <a:latin typeface="Consolas"/>
              </a:rPr>
              <a:t>fib</a:t>
            </a:r>
            <a:r>
              <a:rPr lang="nl-NL" dirty="0" smtClean="0">
                <a:latin typeface="Consolas"/>
              </a:rPr>
              <a:t>(</a:t>
            </a:r>
            <a:r>
              <a:rPr lang="nl-NL" dirty="0" smtClean="0">
                <a:solidFill>
                  <a:schemeClr val="hlink"/>
                </a:solidFill>
                <a:latin typeface="Consolas"/>
              </a:rPr>
              <a:t>int</a:t>
            </a:r>
            <a:r>
              <a:rPr lang="nl-NL" dirty="0" smtClean="0">
                <a:latin typeface="Consolas"/>
              </a:rPr>
              <a:t> n)</a:t>
            </a:r>
            <a:r>
              <a:rPr lang="nl-NL" dirty="0" smtClean="0"/>
              <a:t> die het </a:t>
            </a:r>
            <a:r>
              <a:rPr lang="nl-NL" dirty="0" err="1" smtClean="0"/>
              <a:t>n</a:t>
            </a:r>
            <a:r>
              <a:rPr lang="nl-NL" baseline="30000" dirty="0" err="1" smtClean="0"/>
              <a:t>de</a:t>
            </a:r>
            <a:r>
              <a:rPr lang="nl-NL" dirty="0" smtClean="0"/>
              <a:t> getal uit de </a:t>
            </a:r>
            <a:r>
              <a:rPr lang="nl-NL" dirty="0" err="1" smtClean="0"/>
              <a:t>fibonacci</a:t>
            </a:r>
            <a:r>
              <a:rPr lang="nl-NL" dirty="0" smtClean="0"/>
              <a:t> rij berekent. Zie: </a:t>
            </a:r>
            <a:r>
              <a:rPr lang="nl-NL" dirty="0" smtClean="0">
                <a:hlinkClick r:id="rId3"/>
              </a:rPr>
              <a:t>http://en.wikipedia.org/wiki/Fibonacci_number  </a:t>
            </a:r>
            <a:r>
              <a:rPr lang="nl-NL" dirty="0" smtClean="0"/>
              <a:t>Paragraaf 4.13 geeft een iteratieve oplossing.</a:t>
            </a:r>
            <a:br>
              <a:rPr lang="nl-NL" dirty="0" smtClean="0"/>
            </a:br>
            <a:r>
              <a:rPr lang="nl-NL" dirty="0" smtClean="0">
                <a:solidFill>
                  <a:schemeClr val="tx1">
                    <a:lumMod val="50000"/>
                    <a:lumOff val="50000"/>
                  </a:schemeClr>
                </a:solidFill>
              </a:rPr>
              <a:t>Het antwoord op deze vraag staat in het boek in paragraaf 5.15. Eerst zelf proberen natuurlijk!</a:t>
            </a:r>
          </a:p>
          <a:p>
            <a:r>
              <a:rPr lang="nl-NL" dirty="0" smtClean="0"/>
              <a:t>Bestudeer C boek:</a:t>
            </a:r>
          </a:p>
          <a:p>
            <a:pPr lvl="1"/>
            <a:r>
              <a:rPr lang="nl-NL" dirty="0"/>
              <a:t>p</a:t>
            </a:r>
            <a:r>
              <a:rPr lang="nl-NL" dirty="0" smtClean="0"/>
              <a:t>aragrafen 5.6, 5.7</a:t>
            </a:r>
            <a:r>
              <a:rPr lang="nl-NL" dirty="0"/>
              <a:t> </a:t>
            </a:r>
            <a:r>
              <a:rPr lang="nl-NL" dirty="0" smtClean="0"/>
              <a:t>en 5.15.</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184</a:t>
            </a:fld>
            <a:endParaRPr lang="en-US" dirty="0"/>
          </a:p>
        </p:txBody>
      </p:sp>
    </p:spTree>
    <p:extLst>
      <p:ext uri="{BB962C8B-B14F-4D97-AF65-F5344CB8AC3E}">
        <p14:creationId xmlns:p14="http://schemas.microsoft.com/office/powerpoint/2010/main" val="423794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subTitle" sz="quarter" idx="1"/>
          </p:nvPr>
        </p:nvSpPr>
        <p:spPr>
          <a:solidFill>
            <a:schemeClr val="bg1"/>
          </a:solidFill>
        </p:spPr>
        <p:txBody>
          <a:bodyPr>
            <a:normAutofit/>
          </a:bodyPr>
          <a:lstStyle/>
          <a:p>
            <a:r>
              <a:rPr lang="nl-NL" dirty="0" smtClean="0"/>
              <a:t>2 dimensionale array</a:t>
            </a:r>
          </a:p>
        </p:txBody>
      </p:sp>
      <p:sp>
        <p:nvSpPr>
          <p:cNvPr id="4" name="Tekstvak 3"/>
          <p:cNvSpPr txBox="1"/>
          <p:nvPr/>
        </p:nvSpPr>
        <p:spPr>
          <a:xfrm>
            <a:off x="5637535" y="260648"/>
            <a:ext cx="360040" cy="769441"/>
          </a:xfrm>
          <a:prstGeom prst="rect">
            <a:avLst/>
          </a:prstGeom>
          <a:noFill/>
        </p:spPr>
        <p:txBody>
          <a:bodyPr wrap="square" rtlCol="0">
            <a:spAutoFit/>
          </a:bodyPr>
          <a:lstStyle/>
          <a:p>
            <a:r>
              <a:rPr lang="en-US" sz="4400" b="1" dirty="0" smtClean="0">
                <a:solidFill>
                  <a:schemeClr val="bg1">
                    <a:lumMod val="50000"/>
                  </a:schemeClr>
                </a:solidFill>
              </a:rPr>
              <a:t>9</a:t>
            </a:r>
            <a:endParaRPr lang="nl-NL" sz="4400" b="1" dirty="0">
              <a:solidFill>
                <a:schemeClr val="bg1">
                  <a:lumMod val="50000"/>
                </a:schemeClr>
              </a:solidFill>
            </a:endParaRPr>
          </a:p>
        </p:txBody>
      </p:sp>
    </p:spTree>
    <p:extLst>
      <p:ext uri="{BB962C8B-B14F-4D97-AF65-F5344CB8AC3E}">
        <p14:creationId xmlns:p14="http://schemas.microsoft.com/office/powerpoint/2010/main" val="368333512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ChangeArrowheads="1"/>
          </p:cNvSpPr>
          <p:nvPr>
            <p:ph type="title"/>
          </p:nvPr>
        </p:nvSpPr>
        <p:spPr/>
        <p:txBody>
          <a:bodyPr>
            <a:normAutofit/>
          </a:bodyPr>
          <a:lstStyle/>
          <a:p>
            <a:r>
              <a:rPr lang="nl-NL" dirty="0" smtClean="0"/>
              <a:t>2 dimensionale array</a:t>
            </a:r>
          </a:p>
        </p:txBody>
      </p:sp>
      <p:sp>
        <p:nvSpPr>
          <p:cNvPr id="112644" name="Rectangle 3"/>
          <p:cNvSpPr>
            <a:spLocks noGrp="1" noChangeArrowheads="1"/>
          </p:cNvSpPr>
          <p:nvPr>
            <p:ph idx="1"/>
          </p:nvPr>
        </p:nvSpPr>
        <p:spPr/>
        <p:txBody>
          <a:bodyPr>
            <a:normAutofit/>
          </a:bodyPr>
          <a:lstStyle/>
          <a:p>
            <a:r>
              <a:rPr lang="nl-NL" dirty="0" smtClean="0"/>
              <a:t>Array van </a:t>
            </a:r>
            <a:r>
              <a:rPr lang="nl-NL" dirty="0" err="1" smtClean="0"/>
              <a:t>array’s</a:t>
            </a:r>
            <a:endParaRPr lang="nl-NL" dirty="0" smtClean="0"/>
          </a:p>
        </p:txBody>
      </p:sp>
      <p:sp>
        <p:nvSpPr>
          <p:cNvPr id="1362948" name="Text Box 4"/>
          <p:cNvSpPr txBox="1">
            <a:spLocks noChangeArrowheads="1"/>
          </p:cNvSpPr>
          <p:nvPr/>
        </p:nvSpPr>
        <p:spPr bwMode="auto">
          <a:xfrm>
            <a:off x="648000" y="1916113"/>
            <a:ext cx="8137153" cy="22489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err="1">
                <a:latin typeface="Consolas"/>
              </a:rPr>
              <a:t>int</a:t>
            </a:r>
            <a:r>
              <a:rPr lang="en-US" sz="2000" dirty="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 = 31;</a:t>
            </a:r>
          </a:p>
          <a:p>
            <a:pPr algn="l"/>
            <a:endParaRPr lang="en-US" sz="2000" dirty="0">
              <a:solidFill>
                <a:schemeClr val="tx1"/>
              </a:solidFill>
              <a:latin typeface="Consolas"/>
            </a:endParaRPr>
          </a:p>
          <a:p>
            <a:pPr algn="l"/>
            <a:endParaRPr lang="en-US" sz="2000" dirty="0">
              <a:solidFill>
                <a:schemeClr val="tx1"/>
              </a:solidFill>
              <a:latin typeface="Consolas"/>
            </a:endParaRPr>
          </a:p>
          <a:p>
            <a:pPr algn="l"/>
            <a:r>
              <a:rPr lang="en-US" sz="2000" dirty="0" err="1">
                <a:latin typeface="Consolas"/>
              </a:rPr>
              <a:t>int</a:t>
            </a:r>
            <a:r>
              <a:rPr lang="en-US" sz="2000" dirty="0">
                <a:solidFill>
                  <a:schemeClr val="tx1"/>
                </a:solidFill>
                <a:latin typeface="Consolas"/>
              </a:rPr>
              <a:t> a[4] = {7, 23, 6, 2};</a:t>
            </a:r>
          </a:p>
          <a:p>
            <a:pPr algn="l"/>
            <a:endParaRPr lang="en-US" sz="2000" dirty="0" smtClean="0">
              <a:solidFill>
                <a:schemeClr val="tx1"/>
              </a:solidFill>
              <a:latin typeface="Consolas"/>
            </a:endParaRPr>
          </a:p>
          <a:p>
            <a:pPr algn="l"/>
            <a:endParaRPr lang="en-US" sz="2000" dirty="0">
              <a:solidFill>
                <a:schemeClr val="tx1"/>
              </a:solidFill>
              <a:latin typeface="Consolas"/>
            </a:endParaRPr>
          </a:p>
          <a:p>
            <a:pPr algn="l"/>
            <a:r>
              <a:rPr lang="en-US" sz="2000" dirty="0" err="1">
                <a:latin typeface="Consolas"/>
              </a:rPr>
              <a:t>int</a:t>
            </a:r>
            <a:r>
              <a:rPr lang="en-US" sz="2000" dirty="0">
                <a:solidFill>
                  <a:schemeClr val="tx1"/>
                </a:solidFill>
                <a:latin typeface="Consolas"/>
              </a:rPr>
              <a:t> m[2][4] = { {1, 1, 61, 3}, {4, 23, 7, 0} };</a:t>
            </a:r>
          </a:p>
        </p:txBody>
      </p:sp>
      <p:grpSp>
        <p:nvGrpSpPr>
          <p:cNvPr id="1362951" name="Group 7"/>
          <p:cNvGrpSpPr>
            <a:grpSpLocks/>
          </p:cNvGrpSpPr>
          <p:nvPr/>
        </p:nvGrpSpPr>
        <p:grpSpPr bwMode="auto">
          <a:xfrm>
            <a:off x="7174718" y="1708576"/>
            <a:ext cx="1120774" cy="438150"/>
            <a:chOff x="408" y="1661"/>
            <a:chExt cx="706" cy="276"/>
          </a:xfrm>
        </p:grpSpPr>
        <p:sp>
          <p:nvSpPr>
            <p:cNvPr id="112695" name="Rectangle 5"/>
            <p:cNvSpPr>
              <a:spLocks noChangeArrowheads="1"/>
            </p:cNvSpPr>
            <p:nvPr/>
          </p:nvSpPr>
          <p:spPr bwMode="auto">
            <a:xfrm>
              <a:off x="703" y="1684"/>
              <a:ext cx="411" cy="253"/>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dirty="0">
                  <a:latin typeface="Consolas"/>
                </a:rPr>
                <a:t>31</a:t>
              </a:r>
            </a:p>
          </p:txBody>
        </p:sp>
        <p:sp>
          <p:nvSpPr>
            <p:cNvPr id="112696" name="Text Box 6"/>
            <p:cNvSpPr txBox="1">
              <a:spLocks noChangeArrowheads="1"/>
            </p:cNvSpPr>
            <p:nvPr/>
          </p:nvSpPr>
          <p:spPr bwMode="auto">
            <a:xfrm>
              <a:off x="408" y="1661"/>
              <a:ext cx="203" cy="25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a:latin typeface="Consolas"/>
                </a:rPr>
                <a:t>i</a:t>
              </a:r>
            </a:p>
          </p:txBody>
        </p:sp>
      </p:grpSp>
      <p:grpSp>
        <p:nvGrpSpPr>
          <p:cNvPr id="1363012" name="Group 68"/>
          <p:cNvGrpSpPr>
            <a:grpSpLocks/>
          </p:cNvGrpSpPr>
          <p:nvPr/>
        </p:nvGrpSpPr>
        <p:grpSpPr bwMode="auto">
          <a:xfrm>
            <a:off x="5231616" y="2487748"/>
            <a:ext cx="3063875" cy="731838"/>
            <a:chOff x="2798" y="1687"/>
            <a:chExt cx="1930" cy="461"/>
          </a:xfrm>
        </p:grpSpPr>
        <p:sp>
          <p:nvSpPr>
            <p:cNvPr id="112681" name="Text Box 10"/>
            <p:cNvSpPr txBox="1">
              <a:spLocks noChangeArrowheads="1"/>
            </p:cNvSpPr>
            <p:nvPr/>
          </p:nvSpPr>
          <p:spPr bwMode="auto">
            <a:xfrm>
              <a:off x="2798" y="1888"/>
              <a:ext cx="203" cy="25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dirty="0">
                  <a:latin typeface="Consolas"/>
                </a:rPr>
                <a:t>a</a:t>
              </a:r>
            </a:p>
          </p:txBody>
        </p:sp>
        <p:grpSp>
          <p:nvGrpSpPr>
            <p:cNvPr id="112682" name="Group 23"/>
            <p:cNvGrpSpPr>
              <a:grpSpLocks/>
            </p:cNvGrpSpPr>
            <p:nvPr/>
          </p:nvGrpSpPr>
          <p:grpSpPr bwMode="auto">
            <a:xfrm>
              <a:off x="3093" y="1687"/>
              <a:ext cx="1635" cy="461"/>
              <a:chOff x="3093" y="1687"/>
              <a:chExt cx="1635" cy="461"/>
            </a:xfrm>
          </p:grpSpPr>
          <p:grpSp>
            <p:nvGrpSpPr>
              <p:cNvPr id="112683" name="Group 12"/>
              <p:cNvGrpSpPr>
                <a:grpSpLocks/>
              </p:cNvGrpSpPr>
              <p:nvPr/>
            </p:nvGrpSpPr>
            <p:grpSpPr bwMode="auto">
              <a:xfrm>
                <a:off x="3093" y="1687"/>
                <a:ext cx="411" cy="461"/>
                <a:chOff x="703" y="2474"/>
                <a:chExt cx="411" cy="461"/>
              </a:xfrm>
            </p:grpSpPr>
            <p:sp>
              <p:nvSpPr>
                <p:cNvPr id="112693" name="Rectangle 9"/>
                <p:cNvSpPr>
                  <a:spLocks noChangeArrowheads="1"/>
                </p:cNvSpPr>
                <p:nvPr/>
              </p:nvSpPr>
              <p:spPr bwMode="auto">
                <a:xfrm>
                  <a:off x="703" y="2682"/>
                  <a:ext cx="411" cy="253"/>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a:latin typeface="Consolas"/>
                    </a:rPr>
                    <a:t>7</a:t>
                  </a:r>
                </a:p>
              </p:txBody>
            </p:sp>
            <p:sp>
              <p:nvSpPr>
                <p:cNvPr id="112694" name="Text Box 11"/>
                <p:cNvSpPr txBox="1">
                  <a:spLocks noChangeArrowheads="1"/>
                </p:cNvSpPr>
                <p:nvPr/>
              </p:nvSpPr>
              <p:spPr bwMode="auto">
                <a:xfrm>
                  <a:off x="816" y="2474"/>
                  <a:ext cx="185" cy="21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dirty="0">
                      <a:solidFill>
                        <a:schemeClr val="tx1"/>
                      </a:solidFill>
                      <a:latin typeface="Consolas"/>
                    </a:rPr>
                    <a:t>0</a:t>
                  </a:r>
                </a:p>
              </p:txBody>
            </p:sp>
          </p:grpSp>
          <p:grpSp>
            <p:nvGrpSpPr>
              <p:cNvPr id="112684" name="Group 13"/>
              <p:cNvGrpSpPr>
                <a:grpSpLocks/>
              </p:cNvGrpSpPr>
              <p:nvPr/>
            </p:nvGrpSpPr>
            <p:grpSpPr bwMode="auto">
              <a:xfrm>
                <a:off x="3501" y="1687"/>
                <a:ext cx="411" cy="461"/>
                <a:chOff x="703" y="2474"/>
                <a:chExt cx="411" cy="461"/>
              </a:xfrm>
            </p:grpSpPr>
            <p:sp>
              <p:nvSpPr>
                <p:cNvPr id="112691" name="Rectangle 14"/>
                <p:cNvSpPr>
                  <a:spLocks noChangeArrowheads="1"/>
                </p:cNvSpPr>
                <p:nvPr/>
              </p:nvSpPr>
              <p:spPr bwMode="auto">
                <a:xfrm>
                  <a:off x="703" y="2682"/>
                  <a:ext cx="411" cy="253"/>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a:latin typeface="Consolas"/>
                    </a:rPr>
                    <a:t>23</a:t>
                  </a:r>
                </a:p>
              </p:txBody>
            </p:sp>
            <p:sp>
              <p:nvSpPr>
                <p:cNvPr id="112692" name="Text Box 15"/>
                <p:cNvSpPr txBox="1">
                  <a:spLocks noChangeArrowheads="1"/>
                </p:cNvSpPr>
                <p:nvPr/>
              </p:nvSpPr>
              <p:spPr bwMode="auto">
                <a:xfrm>
                  <a:off x="816" y="2474"/>
                  <a:ext cx="185" cy="21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dirty="0">
                      <a:solidFill>
                        <a:schemeClr val="tx1"/>
                      </a:solidFill>
                      <a:latin typeface="Consolas"/>
                    </a:rPr>
                    <a:t>1</a:t>
                  </a:r>
                </a:p>
              </p:txBody>
            </p:sp>
          </p:grpSp>
          <p:grpSp>
            <p:nvGrpSpPr>
              <p:cNvPr id="112685" name="Group 16"/>
              <p:cNvGrpSpPr>
                <a:grpSpLocks/>
              </p:cNvGrpSpPr>
              <p:nvPr/>
            </p:nvGrpSpPr>
            <p:grpSpPr bwMode="auto">
              <a:xfrm>
                <a:off x="3909" y="1687"/>
                <a:ext cx="411" cy="461"/>
                <a:chOff x="703" y="2474"/>
                <a:chExt cx="411" cy="461"/>
              </a:xfrm>
            </p:grpSpPr>
            <p:sp>
              <p:nvSpPr>
                <p:cNvPr id="112689" name="Rectangle 17"/>
                <p:cNvSpPr>
                  <a:spLocks noChangeArrowheads="1"/>
                </p:cNvSpPr>
                <p:nvPr/>
              </p:nvSpPr>
              <p:spPr bwMode="auto">
                <a:xfrm>
                  <a:off x="703" y="2682"/>
                  <a:ext cx="411" cy="253"/>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a:latin typeface="Consolas"/>
                    </a:rPr>
                    <a:t>6</a:t>
                  </a:r>
                </a:p>
              </p:txBody>
            </p:sp>
            <p:sp>
              <p:nvSpPr>
                <p:cNvPr id="112690" name="Text Box 18"/>
                <p:cNvSpPr txBox="1">
                  <a:spLocks noChangeArrowheads="1"/>
                </p:cNvSpPr>
                <p:nvPr/>
              </p:nvSpPr>
              <p:spPr bwMode="auto">
                <a:xfrm>
                  <a:off x="816" y="2474"/>
                  <a:ext cx="185" cy="21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a:solidFill>
                        <a:schemeClr val="tx1"/>
                      </a:solidFill>
                      <a:latin typeface="Consolas"/>
                    </a:rPr>
                    <a:t>2</a:t>
                  </a:r>
                </a:p>
              </p:txBody>
            </p:sp>
          </p:grpSp>
          <p:grpSp>
            <p:nvGrpSpPr>
              <p:cNvPr id="112686" name="Group 19"/>
              <p:cNvGrpSpPr>
                <a:grpSpLocks/>
              </p:cNvGrpSpPr>
              <p:nvPr/>
            </p:nvGrpSpPr>
            <p:grpSpPr bwMode="auto">
              <a:xfrm>
                <a:off x="4317" y="1687"/>
                <a:ext cx="411" cy="461"/>
                <a:chOff x="703" y="2474"/>
                <a:chExt cx="411" cy="461"/>
              </a:xfrm>
            </p:grpSpPr>
            <p:sp>
              <p:nvSpPr>
                <p:cNvPr id="112687" name="Rectangle 20"/>
                <p:cNvSpPr>
                  <a:spLocks noChangeArrowheads="1"/>
                </p:cNvSpPr>
                <p:nvPr/>
              </p:nvSpPr>
              <p:spPr bwMode="auto">
                <a:xfrm>
                  <a:off x="703" y="2682"/>
                  <a:ext cx="411" cy="253"/>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a:latin typeface="Consolas"/>
                    </a:rPr>
                    <a:t>2</a:t>
                  </a:r>
                </a:p>
              </p:txBody>
            </p:sp>
            <p:sp>
              <p:nvSpPr>
                <p:cNvPr id="112688" name="Text Box 21"/>
                <p:cNvSpPr txBox="1">
                  <a:spLocks noChangeArrowheads="1"/>
                </p:cNvSpPr>
                <p:nvPr/>
              </p:nvSpPr>
              <p:spPr bwMode="auto">
                <a:xfrm>
                  <a:off x="816" y="2474"/>
                  <a:ext cx="185" cy="21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a:solidFill>
                        <a:schemeClr val="tx1"/>
                      </a:solidFill>
                      <a:latin typeface="Consolas"/>
                    </a:rPr>
                    <a:t>3</a:t>
                  </a:r>
                </a:p>
              </p:txBody>
            </p:sp>
          </p:grpSp>
        </p:grpSp>
      </p:grpSp>
      <p:grpSp>
        <p:nvGrpSpPr>
          <p:cNvPr id="4" name="Groep 3"/>
          <p:cNvGrpSpPr/>
          <p:nvPr/>
        </p:nvGrpSpPr>
        <p:grpSpPr>
          <a:xfrm>
            <a:off x="1761624" y="4401239"/>
            <a:ext cx="6533868" cy="1337461"/>
            <a:chOff x="409295" y="4467803"/>
            <a:chExt cx="6533868" cy="1337461"/>
          </a:xfrm>
        </p:grpSpPr>
        <p:sp>
          <p:nvSpPr>
            <p:cNvPr id="2" name="Rechthoek 1"/>
            <p:cNvSpPr/>
            <p:nvPr/>
          </p:nvSpPr>
          <p:spPr bwMode="auto">
            <a:xfrm>
              <a:off x="899592" y="4808538"/>
              <a:ext cx="3024336" cy="996726"/>
            </a:xfrm>
            <a:prstGeom prst="rect">
              <a:avLst/>
            </a:prstGeom>
            <a:noFill/>
            <a:ln w="19050"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nl-NL" sz="2400" b="0" i="0" u="none" strike="noStrike" cap="none" normalizeH="0" baseline="0" dirty="0" smtClean="0">
                <a:ln>
                  <a:noFill/>
                </a:ln>
                <a:solidFill>
                  <a:schemeClr val="hlink"/>
                </a:solidFill>
                <a:effectLst/>
                <a:latin typeface="Consolas"/>
              </a:endParaRPr>
            </a:p>
          </p:txBody>
        </p:sp>
        <p:grpSp>
          <p:nvGrpSpPr>
            <p:cNvPr id="112649" name="Group 24"/>
            <p:cNvGrpSpPr>
              <a:grpSpLocks/>
            </p:cNvGrpSpPr>
            <p:nvPr/>
          </p:nvGrpSpPr>
          <p:grpSpPr bwMode="auto">
            <a:xfrm>
              <a:off x="1116012" y="4899027"/>
              <a:ext cx="2595563" cy="742950"/>
              <a:chOff x="3093" y="1680"/>
              <a:chExt cx="1635" cy="468"/>
            </a:xfrm>
          </p:grpSpPr>
          <p:grpSp>
            <p:nvGrpSpPr>
              <p:cNvPr id="112669" name="Group 25"/>
              <p:cNvGrpSpPr>
                <a:grpSpLocks/>
              </p:cNvGrpSpPr>
              <p:nvPr/>
            </p:nvGrpSpPr>
            <p:grpSpPr bwMode="auto">
              <a:xfrm>
                <a:off x="3093" y="1680"/>
                <a:ext cx="411" cy="468"/>
                <a:chOff x="703" y="2467"/>
                <a:chExt cx="411" cy="468"/>
              </a:xfrm>
            </p:grpSpPr>
            <p:sp>
              <p:nvSpPr>
                <p:cNvPr id="112679" name="Rectangle 26"/>
                <p:cNvSpPr>
                  <a:spLocks noChangeArrowheads="1"/>
                </p:cNvSpPr>
                <p:nvPr/>
              </p:nvSpPr>
              <p:spPr bwMode="auto">
                <a:xfrm>
                  <a:off x="703" y="2682"/>
                  <a:ext cx="411" cy="253"/>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a:latin typeface="Consolas"/>
                    </a:rPr>
                    <a:t>1</a:t>
                  </a:r>
                </a:p>
              </p:txBody>
            </p:sp>
            <p:sp>
              <p:nvSpPr>
                <p:cNvPr id="112680" name="Text Box 27"/>
                <p:cNvSpPr txBox="1">
                  <a:spLocks noChangeArrowheads="1"/>
                </p:cNvSpPr>
                <p:nvPr/>
              </p:nvSpPr>
              <p:spPr bwMode="auto">
                <a:xfrm>
                  <a:off x="816" y="2467"/>
                  <a:ext cx="185" cy="21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dirty="0">
                      <a:solidFill>
                        <a:schemeClr val="tx1"/>
                      </a:solidFill>
                      <a:latin typeface="Consolas"/>
                    </a:rPr>
                    <a:t>0</a:t>
                  </a:r>
                </a:p>
              </p:txBody>
            </p:sp>
          </p:grpSp>
          <p:grpSp>
            <p:nvGrpSpPr>
              <p:cNvPr id="112670" name="Group 28"/>
              <p:cNvGrpSpPr>
                <a:grpSpLocks/>
              </p:cNvGrpSpPr>
              <p:nvPr/>
            </p:nvGrpSpPr>
            <p:grpSpPr bwMode="auto">
              <a:xfrm>
                <a:off x="3501" y="1680"/>
                <a:ext cx="411" cy="468"/>
                <a:chOff x="703" y="2467"/>
                <a:chExt cx="411" cy="468"/>
              </a:xfrm>
            </p:grpSpPr>
            <p:sp>
              <p:nvSpPr>
                <p:cNvPr id="112677" name="Rectangle 29"/>
                <p:cNvSpPr>
                  <a:spLocks noChangeArrowheads="1"/>
                </p:cNvSpPr>
                <p:nvPr/>
              </p:nvSpPr>
              <p:spPr bwMode="auto">
                <a:xfrm>
                  <a:off x="703" y="2682"/>
                  <a:ext cx="411" cy="253"/>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a:latin typeface="Consolas"/>
                    </a:rPr>
                    <a:t>1</a:t>
                  </a:r>
                </a:p>
              </p:txBody>
            </p:sp>
            <p:sp>
              <p:nvSpPr>
                <p:cNvPr id="112678" name="Text Box 30"/>
                <p:cNvSpPr txBox="1">
                  <a:spLocks noChangeArrowheads="1"/>
                </p:cNvSpPr>
                <p:nvPr/>
              </p:nvSpPr>
              <p:spPr bwMode="auto">
                <a:xfrm>
                  <a:off x="816" y="2467"/>
                  <a:ext cx="185" cy="21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dirty="0">
                      <a:solidFill>
                        <a:schemeClr val="tx1"/>
                      </a:solidFill>
                      <a:latin typeface="Consolas"/>
                    </a:rPr>
                    <a:t>1</a:t>
                  </a:r>
                </a:p>
              </p:txBody>
            </p:sp>
          </p:grpSp>
          <p:grpSp>
            <p:nvGrpSpPr>
              <p:cNvPr id="112671" name="Group 31"/>
              <p:cNvGrpSpPr>
                <a:grpSpLocks/>
              </p:cNvGrpSpPr>
              <p:nvPr/>
            </p:nvGrpSpPr>
            <p:grpSpPr bwMode="auto">
              <a:xfrm>
                <a:off x="3909" y="1680"/>
                <a:ext cx="411" cy="468"/>
                <a:chOff x="703" y="2467"/>
                <a:chExt cx="411" cy="468"/>
              </a:xfrm>
            </p:grpSpPr>
            <p:sp>
              <p:nvSpPr>
                <p:cNvPr id="112675" name="Rectangle 32"/>
                <p:cNvSpPr>
                  <a:spLocks noChangeArrowheads="1"/>
                </p:cNvSpPr>
                <p:nvPr/>
              </p:nvSpPr>
              <p:spPr bwMode="auto">
                <a:xfrm>
                  <a:off x="703" y="2682"/>
                  <a:ext cx="411" cy="253"/>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a:latin typeface="Consolas"/>
                    </a:rPr>
                    <a:t>61</a:t>
                  </a:r>
                </a:p>
              </p:txBody>
            </p:sp>
            <p:sp>
              <p:nvSpPr>
                <p:cNvPr id="112676" name="Text Box 33"/>
                <p:cNvSpPr txBox="1">
                  <a:spLocks noChangeArrowheads="1"/>
                </p:cNvSpPr>
                <p:nvPr/>
              </p:nvSpPr>
              <p:spPr bwMode="auto">
                <a:xfrm>
                  <a:off x="816" y="2467"/>
                  <a:ext cx="185" cy="21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a:solidFill>
                        <a:schemeClr val="tx1"/>
                      </a:solidFill>
                      <a:latin typeface="Consolas"/>
                    </a:rPr>
                    <a:t>2</a:t>
                  </a:r>
                </a:p>
              </p:txBody>
            </p:sp>
          </p:grpSp>
          <p:grpSp>
            <p:nvGrpSpPr>
              <p:cNvPr id="112672" name="Group 34"/>
              <p:cNvGrpSpPr>
                <a:grpSpLocks/>
              </p:cNvGrpSpPr>
              <p:nvPr/>
            </p:nvGrpSpPr>
            <p:grpSpPr bwMode="auto">
              <a:xfrm>
                <a:off x="4317" y="1680"/>
                <a:ext cx="411" cy="468"/>
                <a:chOff x="703" y="2467"/>
                <a:chExt cx="411" cy="468"/>
              </a:xfrm>
            </p:grpSpPr>
            <p:sp>
              <p:nvSpPr>
                <p:cNvPr id="112673" name="Rectangle 35"/>
                <p:cNvSpPr>
                  <a:spLocks noChangeArrowheads="1"/>
                </p:cNvSpPr>
                <p:nvPr/>
              </p:nvSpPr>
              <p:spPr bwMode="auto">
                <a:xfrm>
                  <a:off x="703" y="2682"/>
                  <a:ext cx="411" cy="253"/>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dirty="0">
                      <a:latin typeface="Consolas"/>
                    </a:rPr>
                    <a:t>3</a:t>
                  </a:r>
                </a:p>
              </p:txBody>
            </p:sp>
            <p:sp>
              <p:nvSpPr>
                <p:cNvPr id="112674" name="Text Box 36"/>
                <p:cNvSpPr txBox="1">
                  <a:spLocks noChangeArrowheads="1"/>
                </p:cNvSpPr>
                <p:nvPr/>
              </p:nvSpPr>
              <p:spPr bwMode="auto">
                <a:xfrm>
                  <a:off x="816" y="2467"/>
                  <a:ext cx="185" cy="21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a:solidFill>
                        <a:schemeClr val="tx1"/>
                      </a:solidFill>
                      <a:latin typeface="Consolas"/>
                    </a:rPr>
                    <a:t>3</a:t>
                  </a:r>
                </a:p>
              </p:txBody>
            </p:sp>
          </p:grpSp>
        </p:grpSp>
        <p:grpSp>
          <p:nvGrpSpPr>
            <p:cNvPr id="112650" name="Group 37"/>
            <p:cNvGrpSpPr>
              <a:grpSpLocks/>
            </p:cNvGrpSpPr>
            <p:nvPr/>
          </p:nvGrpSpPr>
          <p:grpSpPr bwMode="auto">
            <a:xfrm>
              <a:off x="4140200" y="4899027"/>
              <a:ext cx="2595563" cy="742950"/>
              <a:chOff x="3093" y="1680"/>
              <a:chExt cx="1635" cy="468"/>
            </a:xfrm>
          </p:grpSpPr>
          <p:grpSp>
            <p:nvGrpSpPr>
              <p:cNvPr id="112657" name="Group 38"/>
              <p:cNvGrpSpPr>
                <a:grpSpLocks/>
              </p:cNvGrpSpPr>
              <p:nvPr/>
            </p:nvGrpSpPr>
            <p:grpSpPr bwMode="auto">
              <a:xfrm>
                <a:off x="3093" y="1680"/>
                <a:ext cx="411" cy="468"/>
                <a:chOff x="703" y="2467"/>
                <a:chExt cx="411" cy="468"/>
              </a:xfrm>
            </p:grpSpPr>
            <p:sp>
              <p:nvSpPr>
                <p:cNvPr id="112667" name="Rectangle 39"/>
                <p:cNvSpPr>
                  <a:spLocks noChangeArrowheads="1"/>
                </p:cNvSpPr>
                <p:nvPr/>
              </p:nvSpPr>
              <p:spPr bwMode="auto">
                <a:xfrm>
                  <a:off x="703" y="2682"/>
                  <a:ext cx="411" cy="253"/>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a:latin typeface="Consolas"/>
                    </a:rPr>
                    <a:t>4</a:t>
                  </a:r>
                </a:p>
              </p:txBody>
            </p:sp>
            <p:sp>
              <p:nvSpPr>
                <p:cNvPr id="112668" name="Text Box 40"/>
                <p:cNvSpPr txBox="1">
                  <a:spLocks noChangeArrowheads="1"/>
                </p:cNvSpPr>
                <p:nvPr/>
              </p:nvSpPr>
              <p:spPr bwMode="auto">
                <a:xfrm>
                  <a:off x="816" y="2467"/>
                  <a:ext cx="185" cy="21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a:solidFill>
                        <a:schemeClr val="tx1"/>
                      </a:solidFill>
                      <a:latin typeface="Consolas"/>
                    </a:rPr>
                    <a:t>0</a:t>
                  </a:r>
                </a:p>
              </p:txBody>
            </p:sp>
          </p:grpSp>
          <p:grpSp>
            <p:nvGrpSpPr>
              <p:cNvPr id="112658" name="Group 41"/>
              <p:cNvGrpSpPr>
                <a:grpSpLocks/>
              </p:cNvGrpSpPr>
              <p:nvPr/>
            </p:nvGrpSpPr>
            <p:grpSpPr bwMode="auto">
              <a:xfrm>
                <a:off x="3501" y="1680"/>
                <a:ext cx="411" cy="468"/>
                <a:chOff x="703" y="2467"/>
                <a:chExt cx="411" cy="468"/>
              </a:xfrm>
            </p:grpSpPr>
            <p:sp>
              <p:nvSpPr>
                <p:cNvPr id="112665" name="Rectangle 42"/>
                <p:cNvSpPr>
                  <a:spLocks noChangeArrowheads="1"/>
                </p:cNvSpPr>
                <p:nvPr/>
              </p:nvSpPr>
              <p:spPr bwMode="auto">
                <a:xfrm>
                  <a:off x="703" y="2682"/>
                  <a:ext cx="411" cy="253"/>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a:latin typeface="Consolas"/>
                    </a:rPr>
                    <a:t>23</a:t>
                  </a:r>
                </a:p>
              </p:txBody>
            </p:sp>
            <p:sp>
              <p:nvSpPr>
                <p:cNvPr id="112666" name="Text Box 43"/>
                <p:cNvSpPr txBox="1">
                  <a:spLocks noChangeArrowheads="1"/>
                </p:cNvSpPr>
                <p:nvPr/>
              </p:nvSpPr>
              <p:spPr bwMode="auto">
                <a:xfrm>
                  <a:off x="816" y="2467"/>
                  <a:ext cx="185" cy="21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a:solidFill>
                        <a:schemeClr val="tx1"/>
                      </a:solidFill>
                      <a:latin typeface="Consolas"/>
                    </a:rPr>
                    <a:t>1</a:t>
                  </a:r>
                </a:p>
              </p:txBody>
            </p:sp>
          </p:grpSp>
          <p:grpSp>
            <p:nvGrpSpPr>
              <p:cNvPr id="112659" name="Group 44"/>
              <p:cNvGrpSpPr>
                <a:grpSpLocks/>
              </p:cNvGrpSpPr>
              <p:nvPr/>
            </p:nvGrpSpPr>
            <p:grpSpPr bwMode="auto">
              <a:xfrm>
                <a:off x="3909" y="1680"/>
                <a:ext cx="411" cy="468"/>
                <a:chOff x="703" y="2467"/>
                <a:chExt cx="411" cy="468"/>
              </a:xfrm>
            </p:grpSpPr>
            <p:sp>
              <p:nvSpPr>
                <p:cNvPr id="112663" name="Rectangle 45"/>
                <p:cNvSpPr>
                  <a:spLocks noChangeArrowheads="1"/>
                </p:cNvSpPr>
                <p:nvPr/>
              </p:nvSpPr>
              <p:spPr bwMode="auto">
                <a:xfrm>
                  <a:off x="703" y="2682"/>
                  <a:ext cx="411" cy="253"/>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a:latin typeface="Consolas"/>
                    </a:rPr>
                    <a:t>7</a:t>
                  </a:r>
                </a:p>
              </p:txBody>
            </p:sp>
            <p:sp>
              <p:nvSpPr>
                <p:cNvPr id="112664" name="Text Box 46"/>
                <p:cNvSpPr txBox="1">
                  <a:spLocks noChangeArrowheads="1"/>
                </p:cNvSpPr>
                <p:nvPr/>
              </p:nvSpPr>
              <p:spPr bwMode="auto">
                <a:xfrm>
                  <a:off x="816" y="2467"/>
                  <a:ext cx="185" cy="21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a:solidFill>
                        <a:schemeClr val="tx1"/>
                      </a:solidFill>
                      <a:latin typeface="Consolas"/>
                    </a:rPr>
                    <a:t>2</a:t>
                  </a:r>
                </a:p>
              </p:txBody>
            </p:sp>
          </p:grpSp>
          <p:grpSp>
            <p:nvGrpSpPr>
              <p:cNvPr id="112660" name="Group 47"/>
              <p:cNvGrpSpPr>
                <a:grpSpLocks/>
              </p:cNvGrpSpPr>
              <p:nvPr/>
            </p:nvGrpSpPr>
            <p:grpSpPr bwMode="auto">
              <a:xfrm>
                <a:off x="4317" y="1680"/>
                <a:ext cx="411" cy="468"/>
                <a:chOff x="703" y="2467"/>
                <a:chExt cx="411" cy="468"/>
              </a:xfrm>
            </p:grpSpPr>
            <p:sp>
              <p:nvSpPr>
                <p:cNvPr id="112661" name="Rectangle 48"/>
                <p:cNvSpPr>
                  <a:spLocks noChangeArrowheads="1"/>
                </p:cNvSpPr>
                <p:nvPr/>
              </p:nvSpPr>
              <p:spPr bwMode="auto">
                <a:xfrm>
                  <a:off x="703" y="2682"/>
                  <a:ext cx="411" cy="253"/>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a:latin typeface="Consolas"/>
                    </a:rPr>
                    <a:t>0</a:t>
                  </a:r>
                </a:p>
              </p:txBody>
            </p:sp>
            <p:sp>
              <p:nvSpPr>
                <p:cNvPr id="112662" name="Text Box 49"/>
                <p:cNvSpPr txBox="1">
                  <a:spLocks noChangeArrowheads="1"/>
                </p:cNvSpPr>
                <p:nvPr/>
              </p:nvSpPr>
              <p:spPr bwMode="auto">
                <a:xfrm>
                  <a:off x="816" y="2467"/>
                  <a:ext cx="185" cy="21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a:solidFill>
                        <a:schemeClr val="tx1"/>
                      </a:solidFill>
                      <a:latin typeface="Consolas"/>
                    </a:rPr>
                    <a:t>3</a:t>
                  </a:r>
                </a:p>
              </p:txBody>
            </p:sp>
          </p:grpSp>
        </p:grpSp>
        <p:sp>
          <p:nvSpPr>
            <p:cNvPr id="112652" name="Text Box 65"/>
            <p:cNvSpPr txBox="1">
              <a:spLocks noChangeArrowheads="1"/>
            </p:cNvSpPr>
            <p:nvPr/>
          </p:nvSpPr>
          <p:spPr bwMode="auto">
            <a:xfrm>
              <a:off x="2240985" y="4467803"/>
              <a:ext cx="29396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dirty="0">
                  <a:solidFill>
                    <a:schemeClr val="tx1"/>
                  </a:solidFill>
                  <a:latin typeface="Consolas"/>
                </a:rPr>
                <a:t>0</a:t>
              </a:r>
            </a:p>
          </p:txBody>
        </p:sp>
        <p:sp>
          <p:nvSpPr>
            <p:cNvPr id="112653" name="Text Box 66"/>
            <p:cNvSpPr txBox="1">
              <a:spLocks noChangeArrowheads="1"/>
            </p:cNvSpPr>
            <p:nvPr/>
          </p:nvSpPr>
          <p:spPr bwMode="auto">
            <a:xfrm>
              <a:off x="5265173" y="4467803"/>
              <a:ext cx="293968"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dirty="0">
                  <a:solidFill>
                    <a:schemeClr val="tx1"/>
                  </a:solidFill>
                  <a:latin typeface="Consolas"/>
                </a:rPr>
                <a:t>1</a:t>
              </a:r>
            </a:p>
          </p:txBody>
        </p:sp>
        <p:sp>
          <p:nvSpPr>
            <p:cNvPr id="112656" name="Text Box 67"/>
            <p:cNvSpPr txBox="1">
              <a:spLocks noChangeArrowheads="1"/>
            </p:cNvSpPr>
            <p:nvPr/>
          </p:nvSpPr>
          <p:spPr bwMode="auto">
            <a:xfrm>
              <a:off x="409295" y="5157788"/>
              <a:ext cx="322822" cy="40229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a:latin typeface="Consolas"/>
                </a:rPr>
                <a:t>m</a:t>
              </a:r>
            </a:p>
          </p:txBody>
        </p:sp>
        <p:sp>
          <p:nvSpPr>
            <p:cNvPr id="58" name="Rechthoek 57"/>
            <p:cNvSpPr/>
            <p:nvPr/>
          </p:nvSpPr>
          <p:spPr bwMode="auto">
            <a:xfrm>
              <a:off x="3918827" y="4808538"/>
              <a:ext cx="3024336" cy="996726"/>
            </a:xfrm>
            <a:prstGeom prst="rect">
              <a:avLst/>
            </a:prstGeom>
            <a:noFill/>
            <a:ln w="19050"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nl-NL" sz="2400" b="0" i="0" u="none" strike="noStrike" cap="none" normalizeH="0" baseline="0" dirty="0" smtClean="0">
                <a:ln>
                  <a:noFill/>
                </a:ln>
                <a:solidFill>
                  <a:schemeClr val="hlink"/>
                </a:solidFill>
                <a:effectLst/>
                <a:latin typeface="Consolas"/>
              </a:endParaRPr>
            </a:p>
          </p:txBody>
        </p:sp>
      </p:gr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186</a:t>
            </a:fld>
            <a:endParaRPr lang="en-US" dirty="0"/>
          </a:p>
        </p:txBody>
      </p:sp>
    </p:spTree>
    <p:extLst>
      <p:ext uri="{BB962C8B-B14F-4D97-AF65-F5344CB8AC3E}">
        <p14:creationId xmlns:p14="http://schemas.microsoft.com/office/powerpoint/2010/main" val="925952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6294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629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62948">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630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6294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2"/>
          <p:cNvSpPr>
            <a:spLocks noGrp="1" noChangeArrowheads="1"/>
          </p:cNvSpPr>
          <p:nvPr>
            <p:ph type="title"/>
          </p:nvPr>
        </p:nvSpPr>
        <p:spPr/>
        <p:txBody>
          <a:bodyPr>
            <a:normAutofit/>
          </a:bodyPr>
          <a:lstStyle/>
          <a:p>
            <a:r>
              <a:rPr lang="nl-NL" dirty="0" smtClean="0"/>
              <a:t>2 dimensionale array</a:t>
            </a:r>
          </a:p>
        </p:txBody>
      </p:sp>
      <p:sp>
        <p:nvSpPr>
          <p:cNvPr id="113668" name="Rectangle 3"/>
          <p:cNvSpPr>
            <a:spLocks noGrp="1" noChangeArrowheads="1"/>
          </p:cNvSpPr>
          <p:nvPr>
            <p:ph idx="1"/>
          </p:nvPr>
        </p:nvSpPr>
        <p:spPr/>
        <p:txBody>
          <a:bodyPr>
            <a:normAutofit/>
          </a:bodyPr>
          <a:lstStyle/>
          <a:p>
            <a:r>
              <a:rPr lang="nl-NL" dirty="0" smtClean="0"/>
              <a:t>Array van </a:t>
            </a:r>
            <a:r>
              <a:rPr lang="nl-NL" dirty="0" err="1" smtClean="0"/>
              <a:t>array’s</a:t>
            </a:r>
            <a:endParaRPr lang="nl-NL" dirty="0" smtClean="0"/>
          </a:p>
        </p:txBody>
      </p:sp>
      <p:sp>
        <p:nvSpPr>
          <p:cNvPr id="113669" name="Text Box 4"/>
          <p:cNvSpPr txBox="1">
            <a:spLocks noChangeArrowheads="1"/>
          </p:cNvSpPr>
          <p:nvPr/>
        </p:nvSpPr>
        <p:spPr bwMode="auto">
          <a:xfrm>
            <a:off x="500819" y="2120070"/>
            <a:ext cx="5876627" cy="40229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err="1">
                <a:latin typeface="+mn-lt"/>
              </a:rPr>
              <a:t>int</a:t>
            </a:r>
            <a:r>
              <a:rPr lang="en-US" sz="2000" dirty="0">
                <a:solidFill>
                  <a:schemeClr val="tx1"/>
                </a:solidFill>
                <a:latin typeface="+mn-lt"/>
              </a:rPr>
              <a:t> m[2][4] = { {1, 1, 61, 3}, {4, 23, 7, 0} };</a:t>
            </a:r>
          </a:p>
        </p:txBody>
      </p:sp>
      <p:grpSp>
        <p:nvGrpSpPr>
          <p:cNvPr id="113670" name="Group 53"/>
          <p:cNvGrpSpPr>
            <a:grpSpLocks/>
          </p:cNvGrpSpPr>
          <p:nvPr/>
        </p:nvGrpSpPr>
        <p:grpSpPr bwMode="auto">
          <a:xfrm>
            <a:off x="493714" y="2527301"/>
            <a:ext cx="6526213" cy="1333501"/>
            <a:chOff x="238" y="2817"/>
            <a:chExt cx="4111" cy="840"/>
          </a:xfrm>
        </p:grpSpPr>
        <p:grpSp>
          <p:nvGrpSpPr>
            <p:cNvPr id="113690" name="Group 22"/>
            <p:cNvGrpSpPr>
              <a:grpSpLocks/>
            </p:cNvGrpSpPr>
            <p:nvPr/>
          </p:nvGrpSpPr>
          <p:grpSpPr bwMode="auto">
            <a:xfrm>
              <a:off x="703" y="3089"/>
              <a:ext cx="1635" cy="465"/>
              <a:chOff x="3093" y="1683"/>
              <a:chExt cx="1635" cy="465"/>
            </a:xfrm>
          </p:grpSpPr>
          <p:grpSp>
            <p:nvGrpSpPr>
              <p:cNvPr id="113709" name="Group 23"/>
              <p:cNvGrpSpPr>
                <a:grpSpLocks/>
              </p:cNvGrpSpPr>
              <p:nvPr/>
            </p:nvGrpSpPr>
            <p:grpSpPr bwMode="auto">
              <a:xfrm>
                <a:off x="3093" y="1683"/>
                <a:ext cx="411" cy="465"/>
                <a:chOff x="703" y="2470"/>
                <a:chExt cx="411" cy="465"/>
              </a:xfrm>
            </p:grpSpPr>
            <p:sp>
              <p:nvSpPr>
                <p:cNvPr id="113719" name="Rectangle 24"/>
                <p:cNvSpPr>
                  <a:spLocks noChangeArrowheads="1"/>
                </p:cNvSpPr>
                <p:nvPr/>
              </p:nvSpPr>
              <p:spPr bwMode="auto">
                <a:xfrm>
                  <a:off x="703" y="2682"/>
                  <a:ext cx="411" cy="253"/>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dirty="0">
                      <a:latin typeface="+mn-lt"/>
                    </a:rPr>
                    <a:t>1</a:t>
                  </a:r>
                </a:p>
              </p:txBody>
            </p:sp>
            <p:sp>
              <p:nvSpPr>
                <p:cNvPr id="113720" name="Text Box 25"/>
                <p:cNvSpPr txBox="1">
                  <a:spLocks noChangeArrowheads="1"/>
                </p:cNvSpPr>
                <p:nvPr/>
              </p:nvSpPr>
              <p:spPr bwMode="auto">
                <a:xfrm>
                  <a:off x="818" y="2470"/>
                  <a:ext cx="180" cy="21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dirty="0">
                      <a:solidFill>
                        <a:schemeClr val="tx1"/>
                      </a:solidFill>
                      <a:latin typeface="+mn-lt"/>
                    </a:rPr>
                    <a:t>0</a:t>
                  </a:r>
                </a:p>
              </p:txBody>
            </p:sp>
          </p:grpSp>
          <p:grpSp>
            <p:nvGrpSpPr>
              <p:cNvPr id="113710" name="Group 26"/>
              <p:cNvGrpSpPr>
                <a:grpSpLocks/>
              </p:cNvGrpSpPr>
              <p:nvPr/>
            </p:nvGrpSpPr>
            <p:grpSpPr bwMode="auto">
              <a:xfrm>
                <a:off x="3501" y="1683"/>
                <a:ext cx="411" cy="465"/>
                <a:chOff x="703" y="2470"/>
                <a:chExt cx="411" cy="465"/>
              </a:xfrm>
            </p:grpSpPr>
            <p:sp>
              <p:nvSpPr>
                <p:cNvPr id="113717" name="Rectangle 27"/>
                <p:cNvSpPr>
                  <a:spLocks noChangeArrowheads="1"/>
                </p:cNvSpPr>
                <p:nvPr/>
              </p:nvSpPr>
              <p:spPr bwMode="auto">
                <a:xfrm>
                  <a:off x="703" y="2682"/>
                  <a:ext cx="411" cy="253"/>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a:latin typeface="+mn-lt"/>
                    </a:rPr>
                    <a:t>1</a:t>
                  </a:r>
                </a:p>
              </p:txBody>
            </p:sp>
            <p:sp>
              <p:nvSpPr>
                <p:cNvPr id="113718" name="Text Box 28"/>
                <p:cNvSpPr txBox="1">
                  <a:spLocks noChangeArrowheads="1"/>
                </p:cNvSpPr>
                <p:nvPr/>
              </p:nvSpPr>
              <p:spPr bwMode="auto">
                <a:xfrm>
                  <a:off x="818" y="2470"/>
                  <a:ext cx="180" cy="21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dirty="0">
                      <a:solidFill>
                        <a:schemeClr val="tx1"/>
                      </a:solidFill>
                      <a:latin typeface="+mn-lt"/>
                    </a:rPr>
                    <a:t>1</a:t>
                  </a:r>
                </a:p>
              </p:txBody>
            </p:sp>
          </p:grpSp>
          <p:grpSp>
            <p:nvGrpSpPr>
              <p:cNvPr id="113711" name="Group 29"/>
              <p:cNvGrpSpPr>
                <a:grpSpLocks/>
              </p:cNvGrpSpPr>
              <p:nvPr/>
            </p:nvGrpSpPr>
            <p:grpSpPr bwMode="auto">
              <a:xfrm>
                <a:off x="3909" y="1683"/>
                <a:ext cx="411" cy="465"/>
                <a:chOff x="703" y="2470"/>
                <a:chExt cx="411" cy="465"/>
              </a:xfrm>
            </p:grpSpPr>
            <p:sp>
              <p:nvSpPr>
                <p:cNvPr id="113715" name="Rectangle 30"/>
                <p:cNvSpPr>
                  <a:spLocks noChangeArrowheads="1"/>
                </p:cNvSpPr>
                <p:nvPr/>
              </p:nvSpPr>
              <p:spPr bwMode="auto">
                <a:xfrm>
                  <a:off x="703" y="2682"/>
                  <a:ext cx="411" cy="253"/>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a:latin typeface="+mn-lt"/>
                    </a:rPr>
                    <a:t>61</a:t>
                  </a:r>
                </a:p>
              </p:txBody>
            </p:sp>
            <p:sp>
              <p:nvSpPr>
                <p:cNvPr id="113716" name="Text Box 31"/>
                <p:cNvSpPr txBox="1">
                  <a:spLocks noChangeArrowheads="1"/>
                </p:cNvSpPr>
                <p:nvPr/>
              </p:nvSpPr>
              <p:spPr bwMode="auto">
                <a:xfrm>
                  <a:off x="818" y="2470"/>
                  <a:ext cx="180" cy="21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a:solidFill>
                        <a:schemeClr val="tx1"/>
                      </a:solidFill>
                      <a:latin typeface="+mn-lt"/>
                    </a:rPr>
                    <a:t>2</a:t>
                  </a:r>
                </a:p>
              </p:txBody>
            </p:sp>
          </p:grpSp>
          <p:grpSp>
            <p:nvGrpSpPr>
              <p:cNvPr id="113712" name="Group 32"/>
              <p:cNvGrpSpPr>
                <a:grpSpLocks/>
              </p:cNvGrpSpPr>
              <p:nvPr/>
            </p:nvGrpSpPr>
            <p:grpSpPr bwMode="auto">
              <a:xfrm>
                <a:off x="4317" y="1683"/>
                <a:ext cx="411" cy="465"/>
                <a:chOff x="703" y="2470"/>
                <a:chExt cx="411" cy="465"/>
              </a:xfrm>
            </p:grpSpPr>
            <p:sp>
              <p:nvSpPr>
                <p:cNvPr id="113713" name="Rectangle 33"/>
                <p:cNvSpPr>
                  <a:spLocks noChangeArrowheads="1"/>
                </p:cNvSpPr>
                <p:nvPr/>
              </p:nvSpPr>
              <p:spPr bwMode="auto">
                <a:xfrm>
                  <a:off x="703" y="2682"/>
                  <a:ext cx="411" cy="253"/>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a:latin typeface="+mn-lt"/>
                    </a:rPr>
                    <a:t>3</a:t>
                  </a:r>
                </a:p>
              </p:txBody>
            </p:sp>
            <p:sp>
              <p:nvSpPr>
                <p:cNvPr id="113714" name="Text Box 34"/>
                <p:cNvSpPr txBox="1">
                  <a:spLocks noChangeArrowheads="1"/>
                </p:cNvSpPr>
                <p:nvPr/>
              </p:nvSpPr>
              <p:spPr bwMode="auto">
                <a:xfrm>
                  <a:off x="818" y="2470"/>
                  <a:ext cx="180" cy="21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a:solidFill>
                        <a:schemeClr val="tx1"/>
                      </a:solidFill>
                      <a:latin typeface="+mn-lt"/>
                    </a:rPr>
                    <a:t>3</a:t>
                  </a:r>
                </a:p>
              </p:txBody>
            </p:sp>
          </p:grpSp>
        </p:grpSp>
        <p:grpSp>
          <p:nvGrpSpPr>
            <p:cNvPr id="113691" name="Group 35"/>
            <p:cNvGrpSpPr>
              <a:grpSpLocks/>
            </p:cNvGrpSpPr>
            <p:nvPr/>
          </p:nvGrpSpPr>
          <p:grpSpPr bwMode="auto">
            <a:xfrm>
              <a:off x="2608" y="3089"/>
              <a:ext cx="1635" cy="465"/>
              <a:chOff x="3093" y="1683"/>
              <a:chExt cx="1635" cy="465"/>
            </a:xfrm>
          </p:grpSpPr>
          <p:grpSp>
            <p:nvGrpSpPr>
              <p:cNvPr id="113697" name="Group 36"/>
              <p:cNvGrpSpPr>
                <a:grpSpLocks/>
              </p:cNvGrpSpPr>
              <p:nvPr/>
            </p:nvGrpSpPr>
            <p:grpSpPr bwMode="auto">
              <a:xfrm>
                <a:off x="3093" y="1683"/>
                <a:ext cx="411" cy="465"/>
                <a:chOff x="703" y="2470"/>
                <a:chExt cx="411" cy="465"/>
              </a:xfrm>
            </p:grpSpPr>
            <p:sp>
              <p:nvSpPr>
                <p:cNvPr id="113707" name="Rectangle 37"/>
                <p:cNvSpPr>
                  <a:spLocks noChangeArrowheads="1"/>
                </p:cNvSpPr>
                <p:nvPr/>
              </p:nvSpPr>
              <p:spPr bwMode="auto">
                <a:xfrm>
                  <a:off x="703" y="2682"/>
                  <a:ext cx="411" cy="253"/>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a:latin typeface="+mn-lt"/>
                    </a:rPr>
                    <a:t>4</a:t>
                  </a:r>
                </a:p>
              </p:txBody>
            </p:sp>
            <p:sp>
              <p:nvSpPr>
                <p:cNvPr id="113708" name="Text Box 38"/>
                <p:cNvSpPr txBox="1">
                  <a:spLocks noChangeArrowheads="1"/>
                </p:cNvSpPr>
                <p:nvPr/>
              </p:nvSpPr>
              <p:spPr bwMode="auto">
                <a:xfrm>
                  <a:off x="818" y="2470"/>
                  <a:ext cx="180" cy="21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a:solidFill>
                        <a:schemeClr val="tx1"/>
                      </a:solidFill>
                      <a:latin typeface="+mn-lt"/>
                    </a:rPr>
                    <a:t>0</a:t>
                  </a:r>
                </a:p>
              </p:txBody>
            </p:sp>
          </p:grpSp>
          <p:grpSp>
            <p:nvGrpSpPr>
              <p:cNvPr id="113698" name="Group 39"/>
              <p:cNvGrpSpPr>
                <a:grpSpLocks/>
              </p:cNvGrpSpPr>
              <p:nvPr/>
            </p:nvGrpSpPr>
            <p:grpSpPr bwMode="auto">
              <a:xfrm>
                <a:off x="3501" y="1683"/>
                <a:ext cx="411" cy="465"/>
                <a:chOff x="703" y="2470"/>
                <a:chExt cx="411" cy="465"/>
              </a:xfrm>
            </p:grpSpPr>
            <p:sp>
              <p:nvSpPr>
                <p:cNvPr id="113705" name="Rectangle 40"/>
                <p:cNvSpPr>
                  <a:spLocks noChangeArrowheads="1"/>
                </p:cNvSpPr>
                <p:nvPr/>
              </p:nvSpPr>
              <p:spPr bwMode="auto">
                <a:xfrm>
                  <a:off x="703" y="2682"/>
                  <a:ext cx="411" cy="253"/>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dirty="0">
                      <a:latin typeface="+mn-lt"/>
                    </a:rPr>
                    <a:t>23</a:t>
                  </a:r>
                </a:p>
              </p:txBody>
            </p:sp>
            <p:sp>
              <p:nvSpPr>
                <p:cNvPr id="113706" name="Text Box 41"/>
                <p:cNvSpPr txBox="1">
                  <a:spLocks noChangeArrowheads="1"/>
                </p:cNvSpPr>
                <p:nvPr/>
              </p:nvSpPr>
              <p:spPr bwMode="auto">
                <a:xfrm>
                  <a:off x="818" y="2470"/>
                  <a:ext cx="180" cy="21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a:solidFill>
                        <a:schemeClr val="tx1"/>
                      </a:solidFill>
                      <a:latin typeface="+mn-lt"/>
                    </a:rPr>
                    <a:t>1</a:t>
                  </a:r>
                </a:p>
              </p:txBody>
            </p:sp>
          </p:grpSp>
          <p:grpSp>
            <p:nvGrpSpPr>
              <p:cNvPr id="113699" name="Group 42"/>
              <p:cNvGrpSpPr>
                <a:grpSpLocks/>
              </p:cNvGrpSpPr>
              <p:nvPr/>
            </p:nvGrpSpPr>
            <p:grpSpPr bwMode="auto">
              <a:xfrm>
                <a:off x="3909" y="1683"/>
                <a:ext cx="411" cy="465"/>
                <a:chOff x="703" y="2470"/>
                <a:chExt cx="411" cy="465"/>
              </a:xfrm>
            </p:grpSpPr>
            <p:sp>
              <p:nvSpPr>
                <p:cNvPr id="113703" name="Rectangle 43"/>
                <p:cNvSpPr>
                  <a:spLocks noChangeArrowheads="1"/>
                </p:cNvSpPr>
                <p:nvPr/>
              </p:nvSpPr>
              <p:spPr bwMode="auto">
                <a:xfrm>
                  <a:off x="703" y="2682"/>
                  <a:ext cx="411" cy="253"/>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dirty="0">
                      <a:latin typeface="+mn-lt"/>
                    </a:rPr>
                    <a:t>7</a:t>
                  </a:r>
                </a:p>
              </p:txBody>
            </p:sp>
            <p:sp>
              <p:nvSpPr>
                <p:cNvPr id="113704" name="Text Box 44"/>
                <p:cNvSpPr txBox="1">
                  <a:spLocks noChangeArrowheads="1"/>
                </p:cNvSpPr>
                <p:nvPr/>
              </p:nvSpPr>
              <p:spPr bwMode="auto">
                <a:xfrm>
                  <a:off x="818" y="2470"/>
                  <a:ext cx="180" cy="21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a:solidFill>
                        <a:schemeClr val="tx1"/>
                      </a:solidFill>
                      <a:latin typeface="+mn-lt"/>
                    </a:rPr>
                    <a:t>2</a:t>
                  </a:r>
                </a:p>
              </p:txBody>
            </p:sp>
          </p:grpSp>
          <p:grpSp>
            <p:nvGrpSpPr>
              <p:cNvPr id="113700" name="Group 45"/>
              <p:cNvGrpSpPr>
                <a:grpSpLocks/>
              </p:cNvGrpSpPr>
              <p:nvPr/>
            </p:nvGrpSpPr>
            <p:grpSpPr bwMode="auto">
              <a:xfrm>
                <a:off x="4317" y="1683"/>
                <a:ext cx="411" cy="465"/>
                <a:chOff x="703" y="2470"/>
                <a:chExt cx="411" cy="465"/>
              </a:xfrm>
            </p:grpSpPr>
            <p:sp>
              <p:nvSpPr>
                <p:cNvPr id="113701" name="Rectangle 46"/>
                <p:cNvSpPr>
                  <a:spLocks noChangeArrowheads="1"/>
                </p:cNvSpPr>
                <p:nvPr/>
              </p:nvSpPr>
              <p:spPr bwMode="auto">
                <a:xfrm>
                  <a:off x="703" y="2682"/>
                  <a:ext cx="411" cy="253"/>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a:latin typeface="+mn-lt"/>
                    </a:rPr>
                    <a:t>0</a:t>
                  </a:r>
                </a:p>
              </p:txBody>
            </p:sp>
            <p:sp>
              <p:nvSpPr>
                <p:cNvPr id="113702" name="Text Box 47"/>
                <p:cNvSpPr txBox="1">
                  <a:spLocks noChangeArrowheads="1"/>
                </p:cNvSpPr>
                <p:nvPr/>
              </p:nvSpPr>
              <p:spPr bwMode="auto">
                <a:xfrm>
                  <a:off x="818" y="2470"/>
                  <a:ext cx="180" cy="21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a:solidFill>
                        <a:schemeClr val="tx1"/>
                      </a:solidFill>
                      <a:latin typeface="+mn-lt"/>
                    </a:rPr>
                    <a:t>3</a:t>
                  </a:r>
                </a:p>
              </p:txBody>
            </p:sp>
          </p:grpSp>
        </p:grpSp>
        <p:sp>
          <p:nvSpPr>
            <p:cNvPr id="113692" name="Rectangle 48"/>
            <p:cNvSpPr>
              <a:spLocks noChangeArrowheads="1"/>
            </p:cNvSpPr>
            <p:nvPr/>
          </p:nvSpPr>
          <p:spPr bwMode="auto">
            <a:xfrm>
              <a:off x="586" y="3029"/>
              <a:ext cx="1905" cy="628"/>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noAutofit/>
            </a:bodyPr>
            <a:lstStyle/>
            <a:p>
              <a:endParaRPr lang="nl-NL" dirty="0">
                <a:latin typeface="Calibri" pitchFamily="34" charset="0"/>
              </a:endParaRPr>
            </a:p>
          </p:txBody>
        </p:sp>
        <p:sp>
          <p:nvSpPr>
            <p:cNvPr id="113693" name="Rectangle 49"/>
            <p:cNvSpPr>
              <a:spLocks noChangeArrowheads="1"/>
            </p:cNvSpPr>
            <p:nvPr/>
          </p:nvSpPr>
          <p:spPr bwMode="auto">
            <a:xfrm>
              <a:off x="2491" y="3029"/>
              <a:ext cx="1858" cy="628"/>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noAutofit/>
            </a:bodyPr>
            <a:lstStyle/>
            <a:p>
              <a:endParaRPr lang="nl-NL" dirty="0">
                <a:latin typeface="Calibri" pitchFamily="34" charset="0"/>
              </a:endParaRPr>
            </a:p>
          </p:txBody>
        </p:sp>
        <p:sp>
          <p:nvSpPr>
            <p:cNvPr id="113694" name="Text Box 50"/>
            <p:cNvSpPr txBox="1">
              <a:spLocks noChangeArrowheads="1"/>
            </p:cNvSpPr>
            <p:nvPr/>
          </p:nvSpPr>
          <p:spPr bwMode="auto">
            <a:xfrm>
              <a:off x="1435" y="2817"/>
              <a:ext cx="180" cy="21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dirty="0">
                  <a:solidFill>
                    <a:schemeClr val="tx1"/>
                  </a:solidFill>
                  <a:latin typeface="+mn-lt"/>
                </a:rPr>
                <a:t>0</a:t>
              </a:r>
            </a:p>
          </p:txBody>
        </p:sp>
        <p:sp>
          <p:nvSpPr>
            <p:cNvPr id="113695" name="Text Box 51"/>
            <p:cNvSpPr txBox="1">
              <a:spLocks noChangeArrowheads="1"/>
            </p:cNvSpPr>
            <p:nvPr/>
          </p:nvSpPr>
          <p:spPr bwMode="auto">
            <a:xfrm>
              <a:off x="3340" y="2817"/>
              <a:ext cx="180" cy="21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dirty="0">
                  <a:solidFill>
                    <a:schemeClr val="tx1"/>
                  </a:solidFill>
                  <a:latin typeface="+mn-lt"/>
                </a:rPr>
                <a:t>1</a:t>
              </a:r>
            </a:p>
          </p:txBody>
        </p:sp>
        <p:sp>
          <p:nvSpPr>
            <p:cNvPr id="113696" name="Text Box 52"/>
            <p:cNvSpPr txBox="1">
              <a:spLocks noChangeArrowheads="1"/>
            </p:cNvSpPr>
            <p:nvPr/>
          </p:nvSpPr>
          <p:spPr bwMode="auto">
            <a:xfrm>
              <a:off x="238" y="3249"/>
              <a:ext cx="244" cy="25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dirty="0">
                  <a:latin typeface="+mn-lt"/>
                </a:rPr>
                <a:t>m</a:t>
              </a:r>
            </a:p>
          </p:txBody>
        </p:sp>
      </p:grpSp>
      <p:grpSp>
        <p:nvGrpSpPr>
          <p:cNvPr id="3" name="Groep 2"/>
          <p:cNvGrpSpPr/>
          <p:nvPr/>
        </p:nvGrpSpPr>
        <p:grpSpPr>
          <a:xfrm>
            <a:off x="457426" y="4365625"/>
            <a:ext cx="3147808" cy="1348798"/>
            <a:chOff x="492330" y="4365625"/>
            <a:chExt cx="3147808" cy="1348798"/>
          </a:xfrm>
        </p:grpSpPr>
        <p:sp>
          <p:nvSpPr>
            <p:cNvPr id="113672" name="Text Box 57"/>
            <p:cNvSpPr txBox="1">
              <a:spLocks noChangeArrowheads="1"/>
            </p:cNvSpPr>
            <p:nvPr/>
          </p:nvSpPr>
          <p:spPr bwMode="auto">
            <a:xfrm>
              <a:off x="1235862" y="4520064"/>
              <a:ext cx="285954"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dirty="0">
                  <a:solidFill>
                    <a:schemeClr val="tx1"/>
                  </a:solidFill>
                  <a:latin typeface="+mn-lt"/>
                </a:rPr>
                <a:t>0</a:t>
              </a:r>
            </a:p>
          </p:txBody>
        </p:sp>
        <p:sp>
          <p:nvSpPr>
            <p:cNvPr id="113673" name="Rectangle 59"/>
            <p:cNvSpPr>
              <a:spLocks noChangeArrowheads="1"/>
            </p:cNvSpPr>
            <p:nvPr/>
          </p:nvSpPr>
          <p:spPr bwMode="auto">
            <a:xfrm>
              <a:off x="1692275" y="4834404"/>
              <a:ext cx="652463" cy="402291"/>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dirty="0">
                  <a:latin typeface="+mn-lt"/>
                </a:rPr>
                <a:t>1</a:t>
              </a:r>
            </a:p>
          </p:txBody>
        </p:sp>
        <p:sp>
          <p:nvSpPr>
            <p:cNvPr id="113674" name="Text Box 60"/>
            <p:cNvSpPr txBox="1">
              <a:spLocks noChangeArrowheads="1"/>
            </p:cNvSpPr>
            <p:nvPr/>
          </p:nvSpPr>
          <p:spPr bwMode="auto">
            <a:xfrm>
              <a:off x="1883562" y="4520064"/>
              <a:ext cx="285954"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a:solidFill>
                    <a:schemeClr val="tx1"/>
                  </a:solidFill>
                  <a:latin typeface="+mn-lt"/>
                </a:rPr>
                <a:t>1</a:t>
              </a:r>
            </a:p>
          </p:txBody>
        </p:sp>
        <p:sp>
          <p:nvSpPr>
            <p:cNvPr id="113675" name="Rectangle 62"/>
            <p:cNvSpPr>
              <a:spLocks noChangeArrowheads="1"/>
            </p:cNvSpPr>
            <p:nvPr/>
          </p:nvSpPr>
          <p:spPr bwMode="auto">
            <a:xfrm>
              <a:off x="2341563" y="4834404"/>
              <a:ext cx="652462" cy="402291"/>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dirty="0">
                  <a:latin typeface="+mn-lt"/>
                </a:rPr>
                <a:t>61</a:t>
              </a:r>
            </a:p>
          </p:txBody>
        </p:sp>
        <p:sp>
          <p:nvSpPr>
            <p:cNvPr id="113676" name="Text Box 63"/>
            <p:cNvSpPr txBox="1">
              <a:spLocks noChangeArrowheads="1"/>
            </p:cNvSpPr>
            <p:nvPr/>
          </p:nvSpPr>
          <p:spPr bwMode="auto">
            <a:xfrm>
              <a:off x="2532849" y="4520064"/>
              <a:ext cx="285954"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dirty="0">
                  <a:solidFill>
                    <a:schemeClr val="tx1"/>
                  </a:solidFill>
                  <a:latin typeface="+mn-lt"/>
                </a:rPr>
                <a:t>2</a:t>
              </a:r>
            </a:p>
          </p:txBody>
        </p:sp>
        <p:sp>
          <p:nvSpPr>
            <p:cNvPr id="113688" name="Rectangle 65"/>
            <p:cNvSpPr>
              <a:spLocks noChangeArrowheads="1"/>
            </p:cNvSpPr>
            <p:nvPr/>
          </p:nvSpPr>
          <p:spPr bwMode="auto">
            <a:xfrm>
              <a:off x="2987675" y="4834404"/>
              <a:ext cx="652463" cy="402291"/>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a:latin typeface="+mn-lt"/>
                </a:rPr>
                <a:t>3</a:t>
              </a:r>
            </a:p>
          </p:txBody>
        </p:sp>
        <p:sp>
          <p:nvSpPr>
            <p:cNvPr id="113689" name="Text Box 66"/>
            <p:cNvSpPr txBox="1">
              <a:spLocks noChangeArrowheads="1"/>
            </p:cNvSpPr>
            <p:nvPr/>
          </p:nvSpPr>
          <p:spPr bwMode="auto">
            <a:xfrm>
              <a:off x="3152429" y="4508913"/>
              <a:ext cx="285954"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dirty="0">
                  <a:solidFill>
                    <a:schemeClr val="tx1"/>
                  </a:solidFill>
                  <a:latin typeface="+mn-lt"/>
                </a:rPr>
                <a:t>3</a:t>
              </a:r>
            </a:p>
          </p:txBody>
        </p:sp>
        <p:sp>
          <p:nvSpPr>
            <p:cNvPr id="113679" name="Rectangle 72"/>
            <p:cNvSpPr>
              <a:spLocks noChangeArrowheads="1"/>
            </p:cNvSpPr>
            <p:nvPr/>
          </p:nvSpPr>
          <p:spPr bwMode="auto">
            <a:xfrm>
              <a:off x="1692275" y="5236694"/>
              <a:ext cx="652463" cy="402291"/>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dirty="0">
                  <a:latin typeface="+mn-lt"/>
                </a:rPr>
                <a:t>23</a:t>
              </a:r>
            </a:p>
          </p:txBody>
        </p:sp>
        <p:sp>
          <p:nvSpPr>
            <p:cNvPr id="113680" name="Rectangle 73"/>
            <p:cNvSpPr>
              <a:spLocks noChangeArrowheads="1"/>
            </p:cNvSpPr>
            <p:nvPr/>
          </p:nvSpPr>
          <p:spPr bwMode="auto">
            <a:xfrm>
              <a:off x="2339975" y="5236694"/>
              <a:ext cx="652463" cy="402291"/>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dirty="0">
                  <a:latin typeface="+mn-lt"/>
                </a:rPr>
                <a:t>7</a:t>
              </a:r>
            </a:p>
          </p:txBody>
        </p:sp>
        <p:sp>
          <p:nvSpPr>
            <p:cNvPr id="113681" name="Rectangle 74"/>
            <p:cNvSpPr>
              <a:spLocks noChangeArrowheads="1"/>
            </p:cNvSpPr>
            <p:nvPr/>
          </p:nvSpPr>
          <p:spPr bwMode="auto">
            <a:xfrm>
              <a:off x="2987675" y="5236694"/>
              <a:ext cx="652463" cy="402291"/>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a:latin typeface="+mn-lt"/>
                </a:rPr>
                <a:t>0</a:t>
              </a:r>
            </a:p>
          </p:txBody>
        </p:sp>
        <p:sp>
          <p:nvSpPr>
            <p:cNvPr id="113682" name="Text Box 75"/>
            <p:cNvSpPr txBox="1">
              <a:spLocks noChangeArrowheads="1"/>
            </p:cNvSpPr>
            <p:nvPr/>
          </p:nvSpPr>
          <p:spPr bwMode="auto">
            <a:xfrm>
              <a:off x="688079" y="4868863"/>
              <a:ext cx="285954"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dirty="0">
                  <a:solidFill>
                    <a:schemeClr val="tx1"/>
                  </a:solidFill>
                  <a:latin typeface="+mn-lt"/>
                </a:rPr>
                <a:t>0</a:t>
              </a:r>
            </a:p>
          </p:txBody>
        </p:sp>
        <p:sp>
          <p:nvSpPr>
            <p:cNvPr id="113683" name="Text Box 76"/>
            <p:cNvSpPr txBox="1">
              <a:spLocks noChangeArrowheads="1"/>
            </p:cNvSpPr>
            <p:nvPr/>
          </p:nvSpPr>
          <p:spPr bwMode="auto">
            <a:xfrm>
              <a:off x="688079" y="5373688"/>
              <a:ext cx="285954" cy="3407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1600" dirty="0">
                  <a:solidFill>
                    <a:schemeClr val="tx1"/>
                  </a:solidFill>
                  <a:latin typeface="+mn-lt"/>
                </a:rPr>
                <a:t>1</a:t>
              </a:r>
            </a:p>
          </p:txBody>
        </p:sp>
        <p:sp>
          <p:nvSpPr>
            <p:cNvPr id="113684" name="Text Box 77"/>
            <p:cNvSpPr txBox="1">
              <a:spLocks noChangeArrowheads="1"/>
            </p:cNvSpPr>
            <p:nvPr/>
          </p:nvSpPr>
          <p:spPr bwMode="auto">
            <a:xfrm>
              <a:off x="492330" y="4365625"/>
              <a:ext cx="386942" cy="40229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dirty="0">
                  <a:latin typeface="Calibri" pitchFamily="34" charset="0"/>
                </a:rPr>
                <a:t>m</a:t>
              </a:r>
            </a:p>
          </p:txBody>
        </p:sp>
        <p:sp>
          <p:nvSpPr>
            <p:cNvPr id="1385543" name="Rectangle 71"/>
            <p:cNvSpPr>
              <a:spLocks noChangeArrowheads="1"/>
            </p:cNvSpPr>
            <p:nvPr/>
          </p:nvSpPr>
          <p:spPr bwMode="auto">
            <a:xfrm>
              <a:off x="1044575" y="5236693"/>
              <a:ext cx="654607" cy="402291"/>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r>
                <a:rPr lang="nl-NL" sz="2000" dirty="0">
                  <a:latin typeface="+mn-lt"/>
                </a:rPr>
                <a:t>4</a:t>
              </a:r>
            </a:p>
          </p:txBody>
        </p:sp>
        <p:sp>
          <p:nvSpPr>
            <p:cNvPr id="113671" name="Rectangle 56"/>
            <p:cNvSpPr>
              <a:spLocks noChangeArrowheads="1"/>
            </p:cNvSpPr>
            <p:nvPr/>
          </p:nvSpPr>
          <p:spPr bwMode="auto">
            <a:xfrm>
              <a:off x="1044575" y="4834404"/>
              <a:ext cx="652463" cy="402291"/>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r>
                <a:rPr lang="nl-NL" sz="2000" dirty="0">
                  <a:latin typeface="+mn-lt"/>
                </a:rPr>
                <a:t>1</a:t>
              </a:r>
            </a:p>
          </p:txBody>
        </p:sp>
      </p:grpSp>
      <p:sp>
        <p:nvSpPr>
          <p:cNvPr id="1385551" name="Text Box 79"/>
          <p:cNvSpPr txBox="1">
            <a:spLocks noChangeArrowheads="1"/>
          </p:cNvSpPr>
          <p:nvPr/>
        </p:nvSpPr>
        <p:spPr bwMode="auto">
          <a:xfrm>
            <a:off x="5101648" y="4868863"/>
            <a:ext cx="1533090" cy="40229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sz="2000" dirty="0">
                <a:solidFill>
                  <a:schemeClr val="tx1"/>
                </a:solidFill>
                <a:latin typeface="+mn-lt"/>
              </a:rPr>
              <a:t>m[1][0] = </a:t>
            </a:r>
            <a:r>
              <a:rPr lang="en-US" sz="2000" dirty="0" smtClean="0">
                <a:solidFill>
                  <a:schemeClr val="tx1"/>
                </a:solidFill>
                <a:latin typeface="+mn-lt"/>
              </a:rPr>
              <a:t>18;</a:t>
            </a:r>
            <a:endParaRPr lang="nl-NL" sz="2000" dirty="0">
              <a:solidFill>
                <a:schemeClr val="tx1"/>
              </a:solidFill>
              <a:latin typeface="+mn-lt"/>
            </a:endParaRPr>
          </a:p>
        </p:txBody>
      </p:sp>
      <p:sp>
        <p:nvSpPr>
          <p:cNvPr id="1385553" name="Rectangle 81"/>
          <p:cNvSpPr>
            <a:spLocks noChangeArrowheads="1"/>
          </p:cNvSpPr>
          <p:nvPr/>
        </p:nvSpPr>
        <p:spPr bwMode="auto">
          <a:xfrm>
            <a:off x="1009671" y="5236692"/>
            <a:ext cx="655200" cy="402291"/>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r>
              <a:rPr lang="en-US" sz="2000" dirty="0">
                <a:solidFill>
                  <a:schemeClr val="tx2"/>
                </a:solidFill>
                <a:latin typeface="+mn-lt"/>
              </a:rPr>
              <a:t>18</a:t>
            </a:r>
            <a:endParaRPr lang="nl-NL" sz="2000" dirty="0">
              <a:solidFill>
                <a:schemeClr val="tx2"/>
              </a:solidFill>
              <a:latin typeface="+mn-lt"/>
            </a:endParaRPr>
          </a:p>
        </p:txBody>
      </p:sp>
      <p:sp>
        <p:nvSpPr>
          <p:cNvPr id="1385554" name="Text Box 82"/>
          <p:cNvSpPr txBox="1">
            <a:spLocks noChangeArrowheads="1"/>
          </p:cNvSpPr>
          <p:nvPr/>
        </p:nvSpPr>
        <p:spPr bwMode="auto">
          <a:xfrm>
            <a:off x="4696176" y="5445125"/>
            <a:ext cx="2378961" cy="463846"/>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err="1">
                <a:latin typeface="+mn-lt"/>
              </a:rPr>
              <a:t>Row</a:t>
            </a:r>
            <a:r>
              <a:rPr lang="nl-NL" dirty="0">
                <a:latin typeface="+mn-lt"/>
              </a:rPr>
              <a:t>-major order </a:t>
            </a:r>
          </a:p>
        </p:txBody>
      </p:sp>
      <p:sp>
        <p:nvSpPr>
          <p:cNvPr id="57" name="Rectangle 81"/>
          <p:cNvSpPr>
            <a:spLocks noChangeArrowheads="1"/>
          </p:cNvSpPr>
          <p:nvPr/>
        </p:nvSpPr>
        <p:spPr bwMode="auto">
          <a:xfrm>
            <a:off x="4253777" y="3295651"/>
            <a:ext cx="651600" cy="402291"/>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r>
              <a:rPr lang="en-US" sz="2000" dirty="0">
                <a:solidFill>
                  <a:schemeClr val="tx2"/>
                </a:solidFill>
                <a:latin typeface="+mn-lt"/>
              </a:rPr>
              <a:t>18</a:t>
            </a:r>
            <a:endParaRPr lang="nl-NL" dirty="0">
              <a:solidFill>
                <a:schemeClr val="tx2"/>
              </a:solidFill>
              <a:latin typeface="+mn-lt"/>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187</a:t>
            </a:fld>
            <a:endParaRPr lang="en-US" dirty="0"/>
          </a:p>
        </p:txBody>
      </p:sp>
    </p:spTree>
    <p:extLst>
      <p:ext uri="{BB962C8B-B14F-4D97-AF65-F5344CB8AC3E}">
        <p14:creationId xmlns:p14="http://schemas.microsoft.com/office/powerpoint/2010/main" val="90232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55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55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85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5551" grpId="0"/>
      <p:bldP spid="1385553" grpId="0" animBg="1"/>
      <p:bldP spid="1385554" grpId="0" animBg="1"/>
      <p:bldP spid="57"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8"/>
          <p:cNvSpPr>
            <a:spLocks noGrp="1" noChangeArrowheads="1"/>
          </p:cNvSpPr>
          <p:nvPr>
            <p:ph type="title"/>
          </p:nvPr>
        </p:nvSpPr>
        <p:spPr/>
        <p:txBody>
          <a:bodyPr/>
          <a:lstStyle/>
          <a:p>
            <a:r>
              <a:rPr lang="nl-NL" smtClean="0"/>
              <a:t>Sudoku</a:t>
            </a:r>
          </a:p>
        </p:txBody>
      </p:sp>
      <p:pic>
        <p:nvPicPr>
          <p:cNvPr id="114692" name="Picture 5" descr="29194b"/>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51520" y="1287448"/>
            <a:ext cx="4038600" cy="403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7529" name="Text Box 9"/>
          <p:cNvSpPr txBox="1">
            <a:spLocks noChangeArrowheads="1"/>
          </p:cNvSpPr>
          <p:nvPr/>
        </p:nvSpPr>
        <p:spPr bwMode="auto">
          <a:xfrm>
            <a:off x="4453826" y="1287448"/>
            <a:ext cx="4680520" cy="378783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err="1">
                <a:latin typeface="Consolas"/>
              </a:rPr>
              <a:t>int</a:t>
            </a:r>
            <a:r>
              <a:rPr lang="en-US" sz="2000" dirty="0">
                <a:solidFill>
                  <a:schemeClr val="tx1"/>
                </a:solidFill>
                <a:latin typeface="Consolas"/>
              </a:rPr>
              <a:t> </a:t>
            </a:r>
            <a:r>
              <a:rPr lang="en-US" sz="2000" dirty="0" err="1">
                <a:solidFill>
                  <a:schemeClr val="tx1"/>
                </a:solidFill>
                <a:latin typeface="Consolas"/>
              </a:rPr>
              <a:t>puzzel</a:t>
            </a:r>
            <a:r>
              <a:rPr lang="en-US" sz="2000" dirty="0">
                <a:solidFill>
                  <a:schemeClr val="tx1"/>
                </a:solidFill>
                <a:latin typeface="Consolas"/>
              </a:rPr>
              <a:t>[9][9] = {</a:t>
            </a:r>
          </a:p>
          <a:p>
            <a:pPr algn="l"/>
            <a:r>
              <a:rPr lang="en-US" sz="2000" dirty="0" smtClean="0">
                <a:solidFill>
                  <a:schemeClr val="tx1"/>
                </a:solidFill>
                <a:latin typeface="Consolas"/>
              </a:rPr>
              <a:t>    {</a:t>
            </a:r>
            <a:r>
              <a:rPr lang="en-US" sz="2000" dirty="0">
                <a:solidFill>
                  <a:schemeClr val="tx1"/>
                </a:solidFill>
                <a:latin typeface="Consolas"/>
              </a:rPr>
              <a:t>8 ,6 ,0 ,0 ,2 ,0 ,0 ,0 ,0},</a:t>
            </a:r>
          </a:p>
          <a:p>
            <a:pPr algn="l"/>
            <a:r>
              <a:rPr lang="en-US" sz="2000" dirty="0" smtClean="0">
                <a:solidFill>
                  <a:schemeClr val="tx1"/>
                </a:solidFill>
                <a:latin typeface="Consolas"/>
              </a:rPr>
              <a:t>    {</a:t>
            </a:r>
            <a:r>
              <a:rPr lang="en-US" sz="2000" dirty="0">
                <a:solidFill>
                  <a:schemeClr val="tx1"/>
                </a:solidFill>
                <a:latin typeface="Consolas"/>
              </a:rPr>
              <a:t>0 ,0 ,0 ,7 ,0 ,0 ,0 ,5 ,9},</a:t>
            </a:r>
          </a:p>
          <a:p>
            <a:pPr algn="l"/>
            <a:r>
              <a:rPr lang="en-US" sz="2000" dirty="0" smtClean="0">
                <a:solidFill>
                  <a:schemeClr val="tx1"/>
                </a:solidFill>
                <a:latin typeface="Consolas"/>
              </a:rPr>
              <a:t>    {</a:t>
            </a:r>
            <a:r>
              <a:rPr lang="en-US" sz="2000" dirty="0">
                <a:solidFill>
                  <a:schemeClr val="tx1"/>
                </a:solidFill>
                <a:latin typeface="Consolas"/>
              </a:rPr>
              <a:t>0 ,0 ,0 ,0 ,0 ,0 ,0 ,0 ,0},</a:t>
            </a:r>
          </a:p>
          <a:p>
            <a:pPr algn="l"/>
            <a:r>
              <a:rPr lang="en-US" sz="2000" dirty="0" smtClean="0">
                <a:solidFill>
                  <a:schemeClr val="tx1"/>
                </a:solidFill>
                <a:latin typeface="Consolas"/>
              </a:rPr>
              <a:t>    {</a:t>
            </a:r>
            <a:r>
              <a:rPr lang="en-US" sz="2000" dirty="0">
                <a:solidFill>
                  <a:schemeClr val="tx1"/>
                </a:solidFill>
                <a:latin typeface="Consolas"/>
              </a:rPr>
              <a:t>0 ,0 ,0 ,0 ,6 ,0 ,8 ,0 ,0},</a:t>
            </a:r>
          </a:p>
          <a:p>
            <a:pPr algn="l"/>
            <a:r>
              <a:rPr lang="en-US" sz="2000" dirty="0" smtClean="0">
                <a:solidFill>
                  <a:schemeClr val="tx1"/>
                </a:solidFill>
                <a:latin typeface="Consolas"/>
              </a:rPr>
              <a:t>    {</a:t>
            </a:r>
            <a:r>
              <a:rPr lang="en-US" sz="2000" dirty="0">
                <a:solidFill>
                  <a:schemeClr val="tx1"/>
                </a:solidFill>
                <a:latin typeface="Consolas"/>
              </a:rPr>
              <a:t>0 ,4 ,0 ,0 ,0 ,0 ,0 ,0 ,0},</a:t>
            </a:r>
          </a:p>
          <a:p>
            <a:pPr algn="l"/>
            <a:r>
              <a:rPr lang="en-US" sz="2000" dirty="0" smtClean="0">
                <a:solidFill>
                  <a:schemeClr val="tx1"/>
                </a:solidFill>
                <a:latin typeface="Consolas"/>
              </a:rPr>
              <a:t>    {</a:t>
            </a:r>
            <a:r>
              <a:rPr lang="en-US" sz="2000" dirty="0">
                <a:solidFill>
                  <a:schemeClr val="tx1"/>
                </a:solidFill>
                <a:latin typeface="Consolas"/>
              </a:rPr>
              <a:t>0 ,0 ,5 ,3 ,0 ,0 ,0 ,0 ,7},</a:t>
            </a:r>
          </a:p>
          <a:p>
            <a:pPr algn="l"/>
            <a:r>
              <a:rPr lang="en-US" sz="2000" dirty="0" smtClean="0">
                <a:solidFill>
                  <a:schemeClr val="tx1"/>
                </a:solidFill>
                <a:latin typeface="Consolas"/>
              </a:rPr>
              <a:t>    {</a:t>
            </a:r>
            <a:r>
              <a:rPr lang="en-US" sz="2000" dirty="0">
                <a:solidFill>
                  <a:schemeClr val="tx1"/>
                </a:solidFill>
                <a:latin typeface="Consolas"/>
              </a:rPr>
              <a:t>0 ,0 ,0 ,0 ,0 ,0 ,0 ,0 ,0},</a:t>
            </a:r>
          </a:p>
          <a:p>
            <a:pPr algn="l"/>
            <a:r>
              <a:rPr lang="en-US" sz="2000" dirty="0" smtClean="0">
                <a:solidFill>
                  <a:schemeClr val="tx1"/>
                </a:solidFill>
                <a:latin typeface="Consolas"/>
              </a:rPr>
              <a:t>    {</a:t>
            </a:r>
            <a:r>
              <a:rPr lang="en-US" sz="2000" dirty="0">
                <a:solidFill>
                  <a:schemeClr val="tx1"/>
                </a:solidFill>
                <a:latin typeface="Consolas"/>
              </a:rPr>
              <a:t>0 ,2 ,0 ,0 ,0 ,0 ,6 ,0 ,0},</a:t>
            </a:r>
          </a:p>
          <a:p>
            <a:pPr algn="l"/>
            <a:r>
              <a:rPr lang="en-US" sz="2000" dirty="0" smtClean="0">
                <a:solidFill>
                  <a:schemeClr val="tx1"/>
                </a:solidFill>
                <a:latin typeface="Consolas"/>
              </a:rPr>
              <a:t>    {</a:t>
            </a:r>
            <a:r>
              <a:rPr lang="en-US" sz="2000" dirty="0">
                <a:solidFill>
                  <a:schemeClr val="tx1"/>
                </a:solidFill>
                <a:latin typeface="Consolas"/>
              </a:rPr>
              <a:t>0 ,0 ,7 ,5 ,0 ,9 ,0 ,0 ,0}</a:t>
            </a:r>
          </a:p>
          <a:p>
            <a:pPr algn="l"/>
            <a:r>
              <a:rPr lang="en-US" sz="2000" dirty="0">
                <a:solidFill>
                  <a:schemeClr val="tx1"/>
                </a:solidFill>
                <a:latin typeface="Consolas"/>
              </a:rPr>
              <a:t>};</a:t>
            </a:r>
          </a:p>
          <a:p>
            <a:pPr algn="l"/>
            <a:endParaRPr lang="nl-NL" sz="2000" dirty="0">
              <a:solidFill>
                <a:schemeClr val="tx1"/>
              </a:solidFill>
              <a:latin typeface="Consolas"/>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188</a:t>
            </a:fld>
            <a:endParaRPr lang="en-US" dirty="0"/>
          </a:p>
        </p:txBody>
      </p:sp>
    </p:spTree>
    <p:extLst>
      <p:ext uri="{BB962C8B-B14F-4D97-AF65-F5344CB8AC3E}">
        <p14:creationId xmlns:p14="http://schemas.microsoft.com/office/powerpoint/2010/main" val="3472647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7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7529"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normAutofit/>
          </a:bodyPr>
          <a:lstStyle/>
          <a:p>
            <a:r>
              <a:rPr lang="en-US" dirty="0" err="1" smtClean="0"/>
              <a:t>Huiswerk</a:t>
            </a:r>
            <a:endParaRPr lang="nl-NL" dirty="0" smtClean="0"/>
          </a:p>
        </p:txBody>
      </p:sp>
      <p:sp>
        <p:nvSpPr>
          <p:cNvPr id="29700" name="Rectangle 3"/>
          <p:cNvSpPr>
            <a:spLocks noGrp="1" noChangeArrowheads="1"/>
          </p:cNvSpPr>
          <p:nvPr>
            <p:ph idx="1"/>
          </p:nvPr>
        </p:nvSpPr>
        <p:spPr/>
        <p:txBody>
          <a:bodyPr>
            <a:normAutofit/>
          </a:bodyPr>
          <a:lstStyle/>
          <a:p>
            <a:r>
              <a:rPr lang="nl-NL" dirty="0" smtClean="0"/>
              <a:t>Schrijf een functie </a:t>
            </a:r>
            <a:r>
              <a:rPr lang="nl-NL" dirty="0" err="1" smtClean="0">
                <a:solidFill>
                  <a:schemeClr val="hlink"/>
                </a:solidFill>
                <a:latin typeface="Consolas"/>
              </a:rPr>
              <a:t>areRowsValid</a:t>
            </a:r>
            <a:r>
              <a:rPr lang="nl-NL" dirty="0" smtClean="0"/>
              <a:t> die controleert of in een matrix van 9 bij 9 niet meerdere malen hetzelfde cijfer op dezelfde </a:t>
            </a:r>
            <a:r>
              <a:rPr lang="nl-NL" dirty="0" smtClean="0">
                <a:solidFill>
                  <a:schemeClr val="accent6"/>
                </a:solidFill>
              </a:rPr>
              <a:t>regel </a:t>
            </a:r>
            <a:r>
              <a:rPr lang="nl-NL" dirty="0" smtClean="0"/>
              <a:t>voorkomt. Een lege plaats wordt aangegeven met de waarde </a:t>
            </a:r>
            <a:r>
              <a:rPr lang="nl-NL" dirty="0" smtClean="0">
                <a:latin typeface="Consolas"/>
              </a:rPr>
              <a:t>0</a:t>
            </a:r>
            <a:r>
              <a:rPr lang="nl-NL" dirty="0" smtClean="0"/>
              <a:t>.</a:t>
            </a:r>
          </a:p>
          <a:p>
            <a:pPr lvl="1"/>
            <a:r>
              <a:rPr lang="nl-NL" dirty="0" smtClean="0"/>
              <a:t>De functie geeft </a:t>
            </a:r>
            <a:r>
              <a:rPr lang="nl-NL" b="1" dirty="0" smtClean="0">
                <a:latin typeface="Consolas"/>
              </a:rPr>
              <a:t>1</a:t>
            </a:r>
            <a:r>
              <a:rPr lang="nl-NL" dirty="0" smtClean="0"/>
              <a:t> terug als er niet meerdere malen hetzelfde cijfer op dezelfde rij voorkomt.</a:t>
            </a:r>
          </a:p>
          <a:p>
            <a:pPr lvl="1"/>
            <a:r>
              <a:rPr lang="nl-NL" dirty="0" smtClean="0"/>
              <a:t>De functie geeft </a:t>
            </a:r>
            <a:r>
              <a:rPr lang="nl-NL" b="1" dirty="0" smtClean="0">
                <a:latin typeface="Consolas"/>
              </a:rPr>
              <a:t>0</a:t>
            </a:r>
            <a:r>
              <a:rPr lang="nl-NL" dirty="0" smtClean="0"/>
              <a:t> terug als er meerdere malen hetzelfde cijfer op dezelfde rij voorkomt. </a:t>
            </a:r>
          </a:p>
          <a:p>
            <a:r>
              <a:rPr lang="nl-NL" dirty="0" smtClean="0"/>
              <a:t>Bestudeer C boek:</a:t>
            </a:r>
          </a:p>
          <a:p>
            <a:pPr lvl="1"/>
            <a:r>
              <a:rPr lang="nl-NL" dirty="0" smtClean="0"/>
              <a:t>paragraaf 6.11.</a:t>
            </a:r>
          </a:p>
        </p:txBody>
      </p:sp>
      <p:sp>
        <p:nvSpPr>
          <p:cNvPr id="6" name="Actieknop: Terug 6">
            <a:hlinkClick r:id="" action="ppaction://hlinkshowjump?jump=lastslideviewed" highlightClick="1"/>
          </p:cNvPr>
          <p:cNvSpPr/>
          <p:nvPr/>
        </p:nvSpPr>
        <p:spPr>
          <a:xfrm>
            <a:off x="4392000" y="6498000"/>
            <a:ext cx="360000" cy="360000"/>
          </a:xfrm>
          <a:prstGeom prst="actionButtonRetur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7" name="Rechthoek 6"/>
          <p:cNvSpPr/>
          <p:nvPr/>
        </p:nvSpPr>
        <p:spPr>
          <a:xfrm>
            <a:off x="5046626" y="4797152"/>
            <a:ext cx="3671666" cy="132343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dirty="0" err="1" smtClean="0">
                <a:ln/>
                <a:solidFill>
                  <a:schemeClr val="accent6">
                    <a:lumMod val="75000"/>
                  </a:schemeClr>
                </a:solidFill>
                <a:effectLst>
                  <a:glow rad="101600">
                    <a:schemeClr val="accent6">
                      <a:satMod val="175000"/>
                      <a:alpha val="40000"/>
                    </a:schemeClr>
                  </a:glow>
                </a:effectLst>
              </a:rPr>
              <a:t>Nodig</a:t>
            </a:r>
            <a:r>
              <a:rPr lang="en-US" sz="4000" b="1" dirty="0" smtClean="0">
                <a:ln/>
                <a:solidFill>
                  <a:schemeClr val="accent6">
                    <a:lumMod val="75000"/>
                  </a:schemeClr>
                </a:solidFill>
                <a:effectLst>
                  <a:glow rad="101600">
                    <a:schemeClr val="accent6">
                      <a:satMod val="175000"/>
                      <a:alpha val="40000"/>
                    </a:schemeClr>
                  </a:glow>
                </a:effectLst>
              </a:rPr>
              <a:t> </a:t>
            </a:r>
            <a:r>
              <a:rPr lang="en-US" sz="4000" b="1" dirty="0" err="1" smtClean="0">
                <a:ln/>
                <a:solidFill>
                  <a:schemeClr val="accent6">
                    <a:lumMod val="75000"/>
                  </a:schemeClr>
                </a:solidFill>
                <a:effectLst>
                  <a:glow rad="101600">
                    <a:schemeClr val="accent6">
                      <a:satMod val="175000"/>
                      <a:alpha val="40000"/>
                    </a:schemeClr>
                  </a:glow>
                </a:effectLst>
              </a:rPr>
              <a:t>voor</a:t>
            </a:r>
            <a:r>
              <a:rPr lang="en-US" sz="4000" b="1" dirty="0" smtClean="0">
                <a:ln/>
                <a:solidFill>
                  <a:schemeClr val="accent6">
                    <a:lumMod val="75000"/>
                  </a:schemeClr>
                </a:solidFill>
                <a:effectLst>
                  <a:glow rad="101600">
                    <a:schemeClr val="accent6">
                      <a:satMod val="175000"/>
                      <a:alpha val="40000"/>
                    </a:schemeClr>
                  </a:glow>
                </a:effectLst>
              </a:rPr>
              <a:t> het practicum</a:t>
            </a:r>
            <a:endParaRPr lang="nl-NL" sz="4000" b="1" dirty="0">
              <a:ln/>
              <a:solidFill>
                <a:schemeClr val="accent6">
                  <a:lumMod val="75000"/>
                </a:schemeClr>
              </a:solidFill>
              <a:effectLst>
                <a:glow rad="101600">
                  <a:schemeClr val="accent6">
                    <a:satMod val="175000"/>
                    <a:alpha val="40000"/>
                  </a:schemeClr>
                </a:glow>
              </a:effectLst>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189</a:t>
            </a:fld>
            <a:endParaRPr lang="en-US" dirty="0"/>
          </a:p>
        </p:txBody>
      </p:sp>
    </p:spTree>
    <p:extLst>
      <p:ext uri="{BB962C8B-B14F-4D97-AF65-F5344CB8AC3E}">
        <p14:creationId xmlns:p14="http://schemas.microsoft.com/office/powerpoint/2010/main" val="143426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6"/>
                                        </p:tgtEl>
                                        <p:attrNameLst>
                                          <p:attrName>style.color</p:attrName>
                                        </p:attrNameLst>
                                      </p:cBhvr>
                                      <p:to>
                                        <a:schemeClr val="bg1"/>
                                      </p:to>
                                    </p:animClr>
                                    <p:animClr clrSpc="rgb" dir="cw">
                                      <p:cBhvr>
                                        <p:cTn id="7" dur="250" autoRev="1" fill="remove"/>
                                        <p:tgtEl>
                                          <p:spTgt spid="6"/>
                                        </p:tgtEl>
                                        <p:attrNameLst>
                                          <p:attrName>fillcolor</p:attrName>
                                        </p:attrNameLst>
                                      </p:cBhvr>
                                      <p:to>
                                        <a:schemeClr val="bg1"/>
                                      </p:to>
                                    </p:animClr>
                                    <p:set>
                                      <p:cBhvr>
                                        <p:cTn id="8" dur="250" autoRev="1" fill="remove"/>
                                        <p:tgtEl>
                                          <p:spTgt spid="6"/>
                                        </p:tgtEl>
                                        <p:attrNameLst>
                                          <p:attrName>fill.type</p:attrName>
                                        </p:attrNameLst>
                                      </p:cBhvr>
                                      <p:to>
                                        <p:strVal val="solid"/>
                                      </p:to>
                                    </p:set>
                                    <p:set>
                                      <p:cBhvr>
                                        <p:cTn id="9" dur="250" autoRev="1" fill="remove"/>
                                        <p:tgtEl>
                                          <p:spTgt spid="6"/>
                                        </p:tgtEl>
                                        <p:attrNameLst>
                                          <p:attrName>fill.on</p:attrName>
                                        </p:attrNameLst>
                                      </p:cBhvr>
                                      <p:to>
                                        <p:strVal val="true"/>
                                      </p:to>
                                    </p:set>
                                  </p:childTnLst>
                                </p:cTn>
                              </p:par>
                              <p:par>
                                <p:cTn id="10" presetID="26" presetClass="emph" presetSubtype="0" repeatCount="indefinite" fill="hold" grpId="0" nodeType="withEffect">
                                  <p:stCondLst>
                                    <p:cond delay="0"/>
                                  </p:stCondLst>
                                  <p:childTnLst>
                                    <p:animEffect transition="out" filter="fade">
                                      <p:cBhvr>
                                        <p:cTn id="11" dur="2000" tmFilter="0, 0; .2, .5; .8, .5; 1, 0"/>
                                        <p:tgtEl>
                                          <p:spTgt spid="7"/>
                                        </p:tgtEl>
                                      </p:cBhvr>
                                    </p:animEffect>
                                    <p:animScale>
                                      <p:cBhvr>
                                        <p:cTn id="12" dur="1000" autoRev="1" fill="hold"/>
                                        <p:tgtEl>
                                          <p:spTgt spid="7"/>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70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70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700">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7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uiExpand="1" build="p"/>
      <p:bldP spid="6"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nl-NL" dirty="0" smtClean="0"/>
              <a:t>Hiërarchie programmeertalen</a:t>
            </a:r>
            <a:endParaRPr lang="nl-NL" sz="4400" dirty="0" smtClean="0"/>
          </a:p>
        </p:txBody>
      </p:sp>
      <p:sp>
        <p:nvSpPr>
          <p:cNvPr id="2" name="Tijdelijke aanduiding voor inhoud 1"/>
          <p:cNvSpPr>
            <a:spLocks noGrp="1"/>
          </p:cNvSpPr>
          <p:nvPr>
            <p:ph idx="1"/>
          </p:nvPr>
        </p:nvSpPr>
        <p:spPr/>
        <p:txBody>
          <a:bodyPr/>
          <a:lstStyle/>
          <a:p>
            <a:endParaRPr lang="en-US" dirty="0" smtClean="0"/>
          </a:p>
          <a:p>
            <a:endParaRPr lang="nl-NL" dirty="0"/>
          </a:p>
        </p:txBody>
      </p:sp>
      <p:graphicFrame>
        <p:nvGraphicFramePr>
          <p:cNvPr id="6" name="Diagram 5"/>
          <p:cNvGraphicFramePr/>
          <p:nvPr>
            <p:extLst>
              <p:ext uri="{D42A27DB-BD31-4B8C-83A1-F6EECF244321}">
                <p14:modId xmlns:p14="http://schemas.microsoft.com/office/powerpoint/2010/main" val="257742741"/>
              </p:ext>
            </p:extLst>
          </p:nvPr>
        </p:nvGraphicFramePr>
        <p:xfrm>
          <a:off x="34932" y="1637365"/>
          <a:ext cx="4499992" cy="40197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p:cNvGraphicFramePr/>
          <p:nvPr>
            <p:extLst>
              <p:ext uri="{D42A27DB-BD31-4B8C-83A1-F6EECF244321}">
                <p14:modId xmlns:p14="http://schemas.microsoft.com/office/powerpoint/2010/main" val="2568920815"/>
              </p:ext>
            </p:extLst>
          </p:nvPr>
        </p:nvGraphicFramePr>
        <p:xfrm>
          <a:off x="4427984" y="1628800"/>
          <a:ext cx="4511535" cy="394121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19</a:t>
            </a:fld>
            <a:endParaRPr lang="en-US" dirty="0"/>
          </a:p>
        </p:txBody>
      </p:sp>
    </p:spTree>
    <p:extLst>
      <p:ext uri="{BB962C8B-B14F-4D97-AF65-F5344CB8AC3E}">
        <p14:creationId xmlns:p14="http://schemas.microsoft.com/office/powerpoint/2010/main" val="277670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smtClean="0"/>
              <a:t>Huiswerk tekstfiles</a:t>
            </a:r>
            <a:endParaRPr lang="nl-NL" dirty="0" smtClean="0"/>
          </a:p>
        </p:txBody>
      </p:sp>
      <p:sp>
        <p:nvSpPr>
          <p:cNvPr id="29700" name="Rectangle 3"/>
          <p:cNvSpPr>
            <a:spLocks noGrp="1" noChangeArrowheads="1"/>
          </p:cNvSpPr>
          <p:nvPr>
            <p:ph idx="1"/>
          </p:nvPr>
        </p:nvSpPr>
        <p:spPr/>
        <p:txBody>
          <a:bodyPr/>
          <a:lstStyle/>
          <a:p>
            <a:r>
              <a:rPr lang="en-US" dirty="0" err="1" smtClean="0"/>
              <a:t>Schrijf</a:t>
            </a:r>
            <a:r>
              <a:rPr lang="en-US" dirty="0" smtClean="0"/>
              <a:t> </a:t>
            </a:r>
            <a:r>
              <a:rPr lang="en-US" dirty="0" err="1" smtClean="0"/>
              <a:t>een</a:t>
            </a:r>
            <a:r>
              <a:rPr lang="en-US" dirty="0" smtClean="0"/>
              <a:t> </a:t>
            </a:r>
            <a:r>
              <a:rPr lang="en-US" dirty="0" err="1" smtClean="0"/>
              <a:t>functie</a:t>
            </a:r>
            <a:r>
              <a:rPr lang="en-US" dirty="0" smtClean="0"/>
              <a:t> </a:t>
            </a:r>
            <a:r>
              <a:rPr lang="en-US" dirty="0" err="1" smtClean="0">
                <a:latin typeface="Consolas" panose="020B0609020204030204" pitchFamily="49" charset="0"/>
                <a:cs typeface="Consolas" panose="020B0609020204030204" pitchFamily="49" charset="0"/>
              </a:rPr>
              <a:t>readPuzzle</a:t>
            </a:r>
            <a:r>
              <a:rPr lang="en-US" dirty="0" smtClean="0"/>
              <a:t> die </a:t>
            </a:r>
            <a:r>
              <a:rPr lang="en-US" dirty="0" err="1" smtClean="0"/>
              <a:t>een</a:t>
            </a:r>
            <a:r>
              <a:rPr lang="en-US" dirty="0" smtClean="0"/>
              <a:t> Sudoku  </a:t>
            </a:r>
            <a:r>
              <a:rPr lang="en-US" dirty="0" err="1" smtClean="0"/>
              <a:t>puzzel</a:t>
            </a:r>
            <a:r>
              <a:rPr lang="en-US" dirty="0" smtClean="0"/>
              <a:t> </a:t>
            </a:r>
            <a:r>
              <a:rPr lang="en-US" dirty="0" err="1" smtClean="0"/>
              <a:t>kan</a:t>
            </a:r>
            <a:r>
              <a:rPr lang="en-US" dirty="0" smtClean="0"/>
              <a:t> </a:t>
            </a:r>
            <a:r>
              <a:rPr lang="en-US" dirty="0" err="1" smtClean="0"/>
              <a:t>inlezen</a:t>
            </a:r>
            <a:r>
              <a:rPr lang="en-US" dirty="0" smtClean="0"/>
              <a:t> </a:t>
            </a:r>
            <a:r>
              <a:rPr lang="en-US" dirty="0" err="1" smtClean="0"/>
              <a:t>uit</a:t>
            </a:r>
            <a:r>
              <a:rPr lang="en-US" dirty="0" smtClean="0"/>
              <a:t> </a:t>
            </a:r>
            <a:r>
              <a:rPr lang="en-US" dirty="0" err="1" smtClean="0"/>
              <a:t>een</a:t>
            </a:r>
            <a:r>
              <a:rPr lang="en-US" dirty="0" smtClean="0"/>
              <a:t> </a:t>
            </a:r>
            <a:r>
              <a:rPr lang="en-US" dirty="0" err="1" smtClean="0"/>
              <a:t>bestand</a:t>
            </a:r>
            <a:r>
              <a:rPr lang="en-US" dirty="0" smtClean="0"/>
              <a:t>. </a:t>
            </a:r>
            <a:r>
              <a:rPr lang="en-US" dirty="0" err="1" smtClean="0"/>
              <a:t>Een</a:t>
            </a:r>
            <a:r>
              <a:rPr lang="en-US" dirty="0" smtClean="0"/>
              <a:t> </a:t>
            </a:r>
            <a:r>
              <a:rPr lang="en-US" dirty="0" err="1" smtClean="0"/>
              <a:t>lege</a:t>
            </a:r>
            <a:r>
              <a:rPr lang="en-US" dirty="0" smtClean="0"/>
              <a:t> </a:t>
            </a:r>
            <a:r>
              <a:rPr lang="en-US" dirty="0" err="1" smtClean="0"/>
              <a:t>plaats</a:t>
            </a:r>
            <a:r>
              <a:rPr lang="en-US" dirty="0" smtClean="0"/>
              <a:t> </a:t>
            </a:r>
            <a:r>
              <a:rPr lang="en-US" dirty="0" err="1" smtClean="0"/>
              <a:t>wordt</a:t>
            </a:r>
            <a:r>
              <a:rPr lang="en-US" dirty="0" smtClean="0"/>
              <a:t> </a:t>
            </a:r>
            <a:r>
              <a:rPr lang="en-US" dirty="0" err="1" smtClean="0"/>
              <a:t>aangegeven</a:t>
            </a:r>
            <a:r>
              <a:rPr lang="en-US" dirty="0" smtClean="0"/>
              <a:t> met de </a:t>
            </a:r>
            <a:r>
              <a:rPr lang="en-US" dirty="0" err="1" smtClean="0"/>
              <a:t>waarde</a:t>
            </a:r>
            <a:r>
              <a:rPr lang="en-US" dirty="0" smtClean="0"/>
              <a:t> 0.</a:t>
            </a:r>
          </a:p>
          <a:p>
            <a:r>
              <a:rPr lang="en-US" dirty="0" err="1" smtClean="0"/>
              <a:t>Schrijf</a:t>
            </a:r>
            <a:r>
              <a:rPr lang="en-US" dirty="0" smtClean="0"/>
              <a:t> </a:t>
            </a:r>
            <a:r>
              <a:rPr lang="en-US" dirty="0" err="1" smtClean="0"/>
              <a:t>een</a:t>
            </a:r>
            <a:r>
              <a:rPr lang="en-US" dirty="0" smtClean="0"/>
              <a:t> </a:t>
            </a:r>
            <a:r>
              <a:rPr lang="en-US" dirty="0" err="1" smtClean="0"/>
              <a:t>functie</a:t>
            </a:r>
            <a:r>
              <a:rPr lang="en-US" dirty="0" smtClean="0"/>
              <a:t> </a:t>
            </a:r>
            <a:r>
              <a:rPr lang="en-US" dirty="0" err="1" smtClean="0">
                <a:latin typeface="Consolas" panose="020B0609020204030204" pitchFamily="49" charset="0"/>
                <a:cs typeface="Consolas" panose="020B0609020204030204" pitchFamily="49" charset="0"/>
              </a:rPr>
              <a:t>savePuzzle</a:t>
            </a:r>
            <a:r>
              <a:rPr lang="en-US" dirty="0" smtClean="0"/>
              <a:t> die </a:t>
            </a:r>
            <a:r>
              <a:rPr lang="en-US" dirty="0" err="1" smtClean="0"/>
              <a:t>een</a:t>
            </a:r>
            <a:r>
              <a:rPr lang="en-US" dirty="0" smtClean="0"/>
              <a:t> Sudoku </a:t>
            </a:r>
            <a:r>
              <a:rPr lang="en-US" dirty="0" err="1" smtClean="0"/>
              <a:t>puzzel</a:t>
            </a:r>
            <a:r>
              <a:rPr lang="en-US" dirty="0" smtClean="0"/>
              <a:t> </a:t>
            </a:r>
            <a:r>
              <a:rPr lang="en-US" dirty="0" err="1" smtClean="0"/>
              <a:t>kan</a:t>
            </a:r>
            <a:r>
              <a:rPr lang="en-US" dirty="0" smtClean="0"/>
              <a:t> </a:t>
            </a:r>
            <a:r>
              <a:rPr lang="en-US" dirty="0" err="1" smtClean="0"/>
              <a:t>wegschrijven</a:t>
            </a:r>
            <a:r>
              <a:rPr lang="en-US" dirty="0" smtClean="0"/>
              <a:t> </a:t>
            </a:r>
            <a:r>
              <a:rPr lang="en-US" dirty="0" err="1" smtClean="0"/>
              <a:t>naar</a:t>
            </a:r>
            <a:r>
              <a:rPr lang="en-US" dirty="0" smtClean="0"/>
              <a:t> </a:t>
            </a:r>
            <a:r>
              <a:rPr lang="en-US" dirty="0" err="1" smtClean="0"/>
              <a:t>een</a:t>
            </a:r>
            <a:r>
              <a:rPr lang="en-US" dirty="0" smtClean="0"/>
              <a:t> </a:t>
            </a:r>
            <a:r>
              <a:rPr lang="en-US" dirty="0" err="1" smtClean="0"/>
              <a:t>bestand</a:t>
            </a:r>
            <a:r>
              <a:rPr lang="en-US" dirty="0" smtClean="0"/>
              <a:t>.</a:t>
            </a:r>
          </a:p>
          <a:p>
            <a:endParaRPr lang="en-US" dirty="0" smtClean="0"/>
          </a:p>
          <a:p>
            <a:r>
              <a:rPr lang="en-US" dirty="0" err="1" smtClean="0"/>
              <a:t>Bestudeer</a:t>
            </a:r>
            <a:r>
              <a:rPr lang="en-US" dirty="0" smtClean="0"/>
              <a:t> C </a:t>
            </a:r>
            <a:r>
              <a:rPr lang="en-US" dirty="0" err="1" smtClean="0"/>
              <a:t>boek</a:t>
            </a:r>
            <a:r>
              <a:rPr lang="en-US" dirty="0" smtClean="0"/>
              <a:t>:</a:t>
            </a:r>
          </a:p>
          <a:p>
            <a:pPr lvl="1"/>
            <a:r>
              <a:rPr lang="en-US" dirty="0" err="1" smtClean="0"/>
              <a:t>paragrafen</a:t>
            </a:r>
            <a:r>
              <a:rPr lang="en-US" dirty="0" smtClean="0"/>
              <a:t> 11.3 en 11.4.</a:t>
            </a:r>
          </a:p>
          <a:p>
            <a:pPr lvl="1"/>
            <a:endParaRPr lang="en-US" dirty="0" smtClean="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190</a:t>
            </a:fld>
            <a:endParaRPr lang="en-US" dirty="0"/>
          </a:p>
        </p:txBody>
      </p:sp>
      <p:sp>
        <p:nvSpPr>
          <p:cNvPr id="6" name="Rechthoek 5"/>
          <p:cNvSpPr/>
          <p:nvPr/>
        </p:nvSpPr>
        <p:spPr>
          <a:xfrm>
            <a:off x="4583736" y="3937660"/>
            <a:ext cx="3671666" cy="2308324"/>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dirty="0" err="1" smtClean="0">
                <a:ln/>
                <a:solidFill>
                  <a:schemeClr val="accent6">
                    <a:lumMod val="75000"/>
                  </a:schemeClr>
                </a:solidFill>
                <a:effectLst>
                  <a:glow rad="101600">
                    <a:schemeClr val="accent6">
                      <a:satMod val="175000"/>
                      <a:alpha val="40000"/>
                    </a:schemeClr>
                  </a:glow>
                </a:effectLst>
              </a:rPr>
              <a:t>Nodig</a:t>
            </a:r>
            <a:r>
              <a:rPr lang="en-US" sz="4800" b="1" dirty="0" smtClean="0">
                <a:ln/>
                <a:solidFill>
                  <a:schemeClr val="accent6">
                    <a:lumMod val="75000"/>
                  </a:schemeClr>
                </a:solidFill>
                <a:effectLst>
                  <a:glow rad="101600">
                    <a:schemeClr val="accent6">
                      <a:satMod val="175000"/>
                      <a:alpha val="40000"/>
                    </a:schemeClr>
                  </a:glow>
                </a:effectLst>
              </a:rPr>
              <a:t> </a:t>
            </a:r>
            <a:r>
              <a:rPr lang="en-US" sz="4800" b="1" dirty="0" err="1" smtClean="0">
                <a:ln/>
                <a:solidFill>
                  <a:schemeClr val="accent6">
                    <a:lumMod val="75000"/>
                  </a:schemeClr>
                </a:solidFill>
                <a:effectLst>
                  <a:glow rad="101600">
                    <a:schemeClr val="accent6">
                      <a:satMod val="175000"/>
                      <a:alpha val="40000"/>
                    </a:schemeClr>
                  </a:glow>
                </a:effectLst>
              </a:rPr>
              <a:t>voor</a:t>
            </a:r>
            <a:r>
              <a:rPr lang="en-US" sz="4800" b="1" dirty="0" smtClean="0">
                <a:ln/>
                <a:solidFill>
                  <a:schemeClr val="accent6">
                    <a:lumMod val="75000"/>
                  </a:schemeClr>
                </a:solidFill>
                <a:effectLst>
                  <a:glow rad="101600">
                    <a:schemeClr val="accent6">
                      <a:satMod val="175000"/>
                      <a:alpha val="40000"/>
                    </a:schemeClr>
                  </a:glow>
                </a:effectLst>
              </a:rPr>
              <a:t> het practicum</a:t>
            </a:r>
            <a:endParaRPr lang="nl-NL" sz="4800" b="1" dirty="0">
              <a:ln/>
              <a:solidFill>
                <a:schemeClr val="accent6">
                  <a:lumMod val="75000"/>
                </a:schemeClr>
              </a:solidFill>
              <a:effectLst>
                <a:glow rad="101600">
                  <a:schemeClr val="accent6">
                    <a:satMod val="175000"/>
                    <a:alpha val="40000"/>
                  </a:schemeClr>
                </a:glow>
              </a:effectLst>
            </a:endParaRPr>
          </a:p>
        </p:txBody>
      </p:sp>
    </p:spTree>
    <p:extLst>
      <p:ext uri="{BB962C8B-B14F-4D97-AF65-F5344CB8AC3E}">
        <p14:creationId xmlns:p14="http://schemas.microsoft.com/office/powerpoint/2010/main" val="334373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6" presetClass="emph" presetSubtype="0" repeatCount="indefinite" fill="hold" grpId="0" nodeType="withEffect">
                                  <p:stCondLst>
                                    <p:cond delay="0"/>
                                  </p:stCondLst>
                                  <p:childTnLst>
                                    <p:animEffect transition="out" filter="fade">
                                      <p:cBhvr>
                                        <p:cTn id="8" dur="2000" tmFilter="0, 0; .2, .5; .8, .5; 1, 0"/>
                                        <p:tgtEl>
                                          <p:spTgt spid="6"/>
                                        </p:tgtEl>
                                      </p:cBhvr>
                                    </p:animEffect>
                                    <p:animScale>
                                      <p:cBhvr>
                                        <p:cTn id="9" dur="10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ndertitel 4"/>
          <p:cNvSpPr>
            <a:spLocks noGrp="1"/>
          </p:cNvSpPr>
          <p:nvPr>
            <p:ph type="subTitle" sz="quarter" idx="1"/>
          </p:nvPr>
        </p:nvSpPr>
        <p:spPr/>
        <p:txBody>
          <a:bodyPr/>
          <a:lstStyle/>
          <a:p>
            <a:r>
              <a:rPr lang="en-US" dirty="0" smtClean="0"/>
              <a:t>Sudoku</a:t>
            </a:r>
            <a:endParaRPr lang="nl-NL" dirty="0"/>
          </a:p>
        </p:txBody>
      </p:sp>
    </p:spTree>
    <p:extLst>
      <p:ext uri="{BB962C8B-B14F-4D97-AF65-F5344CB8AC3E}">
        <p14:creationId xmlns:p14="http://schemas.microsoft.com/office/powerpoint/2010/main" val="193733920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p:cNvSpPr>
            <a:spLocks noGrp="1" noChangeArrowheads="1"/>
          </p:cNvSpPr>
          <p:nvPr>
            <p:ph type="title"/>
          </p:nvPr>
        </p:nvSpPr>
        <p:spPr/>
        <p:txBody>
          <a:bodyPr/>
          <a:lstStyle/>
          <a:p>
            <a:r>
              <a:rPr lang="en-US" dirty="0" smtClean="0"/>
              <a:t>Sudoku </a:t>
            </a:r>
            <a:r>
              <a:rPr lang="en-US" dirty="0" err="1" smtClean="0"/>
              <a:t>oplossing</a:t>
            </a:r>
            <a:r>
              <a:rPr lang="en-US" dirty="0" smtClean="0"/>
              <a:t> </a:t>
            </a:r>
            <a:r>
              <a:rPr lang="en-US" dirty="0" err="1" smtClean="0"/>
              <a:t>huiswerk</a:t>
            </a:r>
            <a:r>
              <a:rPr lang="en-US" dirty="0" smtClean="0"/>
              <a:t>:</a:t>
            </a:r>
            <a:endParaRPr lang="nl-NL" dirty="0" smtClean="0"/>
          </a:p>
        </p:txBody>
      </p:sp>
      <p:sp>
        <p:nvSpPr>
          <p:cNvPr id="122884" name="Text Box 4"/>
          <p:cNvSpPr txBox="1">
            <a:spLocks noChangeArrowheads="1"/>
          </p:cNvSpPr>
          <p:nvPr/>
        </p:nvSpPr>
        <p:spPr bwMode="auto">
          <a:xfrm>
            <a:off x="2177627" y="2871788"/>
            <a:ext cx="181822"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endParaRPr lang="nl-NL" dirty="0">
              <a:latin typeface="Calibri" pitchFamily="34" charset="0"/>
            </a:endParaRPr>
          </a:p>
        </p:txBody>
      </p:sp>
      <p:sp>
        <p:nvSpPr>
          <p:cNvPr id="10" name="Actieknop: Informatie 4">
            <a:hlinkClick r:id="rId3" action="ppaction://hlinksldjump" highlightClick="1"/>
          </p:cNvPr>
          <p:cNvSpPr/>
          <p:nvPr/>
        </p:nvSpPr>
        <p:spPr>
          <a:xfrm>
            <a:off x="7245116" y="491318"/>
            <a:ext cx="360000" cy="360000"/>
          </a:xfrm>
          <a:prstGeom prst="actionButtonInformat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1406983" name="AutoShape 7"/>
          <p:cNvSpPr>
            <a:spLocks noChangeArrowheads="1"/>
          </p:cNvSpPr>
          <p:nvPr/>
        </p:nvSpPr>
        <p:spPr bwMode="auto">
          <a:xfrm>
            <a:off x="6228184" y="1196752"/>
            <a:ext cx="2458616" cy="1296144"/>
          </a:xfrm>
          <a:prstGeom prst="wedgeRoundRectCallout">
            <a:avLst>
              <a:gd name="adj1" fmla="val -132926"/>
              <a:gd name="adj2" fmla="val -39810"/>
              <a:gd name="adj3" fmla="val 16667"/>
            </a:avLst>
          </a:prstGeom>
          <a:solidFill>
            <a:srgbClr val="FFFF00"/>
          </a:solidFill>
          <a:ln w="3175">
            <a:solidFill>
              <a:schemeClr val="tx1"/>
            </a:solidFill>
            <a:headEnd/>
            <a:tailEnd/>
          </a:ln>
          <a:extLst/>
        </p:spPr>
        <p:style>
          <a:lnRef idx="2">
            <a:schemeClr val="accent3">
              <a:shade val="50000"/>
            </a:schemeClr>
          </a:lnRef>
          <a:fillRef idx="1">
            <a:schemeClr val="accent3"/>
          </a:fillRef>
          <a:effectRef idx="0">
            <a:schemeClr val="accent3"/>
          </a:effectRef>
          <a:fontRef idx="minor">
            <a:schemeClr val="lt1"/>
          </a:fontRef>
        </p:style>
        <p:txBody>
          <a:bodyPr lIns="90000" tIns="46800" rIns="90000" bIns="46800"/>
          <a:lstStyle/>
          <a:p>
            <a:r>
              <a:rPr lang="nl-NL" dirty="0">
                <a:solidFill>
                  <a:schemeClr val="tx1"/>
                </a:solidFill>
                <a:latin typeface="Calibri" pitchFamily="34" charset="0"/>
              </a:rPr>
              <a:t>Waarom is het </a:t>
            </a:r>
            <a:r>
              <a:rPr lang="nl-NL" b="1" dirty="0">
                <a:solidFill>
                  <a:schemeClr val="tx1"/>
                </a:solidFill>
                <a:latin typeface="Calibri" pitchFamily="34" charset="0"/>
              </a:rPr>
              <a:t>noodzakelijk</a:t>
            </a:r>
            <a:r>
              <a:rPr lang="nl-NL" dirty="0">
                <a:solidFill>
                  <a:schemeClr val="tx1"/>
                </a:solidFill>
                <a:latin typeface="Calibri" pitchFamily="34" charset="0"/>
              </a:rPr>
              <a:t> om alle </a:t>
            </a:r>
            <a:r>
              <a:rPr lang="nl-NL" dirty="0" smtClean="0">
                <a:solidFill>
                  <a:schemeClr val="tx1"/>
                </a:solidFill>
                <a:latin typeface="Calibri" pitchFamily="34" charset="0"/>
              </a:rPr>
              <a:t>dimensies </a:t>
            </a:r>
            <a:r>
              <a:rPr lang="nl-NL" dirty="0">
                <a:solidFill>
                  <a:schemeClr val="tx1"/>
                </a:solidFill>
                <a:latin typeface="Calibri" pitchFamily="34" charset="0"/>
              </a:rPr>
              <a:t>behalve de </a:t>
            </a:r>
            <a:r>
              <a:rPr lang="nl-NL" dirty="0" smtClean="0">
                <a:solidFill>
                  <a:schemeClr val="tx1"/>
                </a:solidFill>
                <a:latin typeface="Calibri" pitchFamily="34" charset="0"/>
              </a:rPr>
              <a:t>eerste </a:t>
            </a:r>
            <a:r>
              <a:rPr lang="nl-NL" dirty="0">
                <a:solidFill>
                  <a:schemeClr val="tx1"/>
                </a:solidFill>
                <a:latin typeface="Calibri" pitchFamily="34" charset="0"/>
              </a:rPr>
              <a:t>op te geven?</a:t>
            </a:r>
          </a:p>
        </p:txBody>
      </p:sp>
      <p:grpSp>
        <p:nvGrpSpPr>
          <p:cNvPr id="3" name="Groep 2"/>
          <p:cNvGrpSpPr/>
          <p:nvPr/>
        </p:nvGrpSpPr>
        <p:grpSpPr>
          <a:xfrm>
            <a:off x="5589389" y="3789040"/>
            <a:ext cx="3097411" cy="720252"/>
            <a:chOff x="5589389" y="3876253"/>
            <a:chExt cx="3097411" cy="720252"/>
          </a:xfrm>
        </p:grpSpPr>
        <p:sp>
          <p:nvSpPr>
            <p:cNvPr id="1406978" name="AutoShape 2"/>
            <p:cNvSpPr>
              <a:spLocks noChangeArrowheads="1"/>
            </p:cNvSpPr>
            <p:nvPr/>
          </p:nvSpPr>
          <p:spPr bwMode="auto">
            <a:xfrm>
              <a:off x="5589389" y="3876253"/>
              <a:ext cx="3097411" cy="432220"/>
            </a:xfrm>
            <a:prstGeom prst="wedgeRoundRectCallout">
              <a:avLst>
                <a:gd name="adj1" fmla="val -87543"/>
                <a:gd name="adj2" fmla="val -311009"/>
                <a:gd name="adj3" fmla="val 16667"/>
              </a:avLst>
            </a:prstGeom>
            <a:solidFill>
              <a:srgbClr val="FFFF00"/>
            </a:solidFill>
            <a:ln w="3175">
              <a:solidFill>
                <a:schemeClr val="tx1"/>
              </a:solidFill>
              <a:headEnd/>
              <a:tailEnd/>
            </a:ln>
            <a:extLst/>
          </p:spPr>
          <p:style>
            <a:lnRef idx="2">
              <a:schemeClr val="accent3">
                <a:shade val="50000"/>
              </a:schemeClr>
            </a:lnRef>
            <a:fillRef idx="1">
              <a:schemeClr val="accent3"/>
            </a:fillRef>
            <a:effectRef idx="0">
              <a:schemeClr val="accent3"/>
            </a:effectRef>
            <a:fontRef idx="minor">
              <a:schemeClr val="lt1"/>
            </a:fontRef>
          </p:style>
          <p:txBody>
            <a:bodyPr lIns="90000" tIns="46800" rIns="90000" bIns="46800"/>
            <a:lstStyle/>
            <a:p>
              <a:endParaRPr lang="nl-NL" dirty="0">
                <a:solidFill>
                  <a:schemeClr val="tx1"/>
                </a:solidFill>
                <a:latin typeface="Consolas"/>
              </a:endParaRPr>
            </a:p>
          </p:txBody>
        </p:sp>
        <p:sp>
          <p:nvSpPr>
            <p:cNvPr id="12" name="AutoShape 2"/>
            <p:cNvSpPr>
              <a:spLocks noChangeArrowheads="1"/>
            </p:cNvSpPr>
            <p:nvPr/>
          </p:nvSpPr>
          <p:spPr bwMode="auto">
            <a:xfrm>
              <a:off x="5589389" y="3876253"/>
              <a:ext cx="3097411" cy="720252"/>
            </a:xfrm>
            <a:prstGeom prst="wedgeRoundRectCallout">
              <a:avLst>
                <a:gd name="adj1" fmla="val -104196"/>
                <a:gd name="adj2" fmla="val -277684"/>
                <a:gd name="adj3" fmla="val 16667"/>
              </a:avLst>
            </a:prstGeom>
            <a:solidFill>
              <a:srgbClr val="FFFF00"/>
            </a:solidFill>
            <a:ln w="3175">
              <a:solidFill>
                <a:schemeClr val="tx1"/>
              </a:solidFill>
              <a:headEnd/>
              <a:tailEnd/>
            </a:ln>
            <a:extLst/>
          </p:spPr>
          <p:style>
            <a:lnRef idx="2">
              <a:schemeClr val="accent3">
                <a:shade val="50000"/>
              </a:schemeClr>
            </a:lnRef>
            <a:fillRef idx="1">
              <a:schemeClr val="accent3"/>
            </a:fillRef>
            <a:effectRef idx="0">
              <a:schemeClr val="accent3"/>
            </a:effectRef>
            <a:fontRef idx="minor">
              <a:schemeClr val="lt1"/>
            </a:fontRef>
          </p:style>
          <p:txBody>
            <a:bodyPr lIns="90000" tIns="46800" rIns="90000" bIns="46800"/>
            <a:lstStyle/>
            <a:p>
              <a:r>
                <a:rPr lang="nl-NL" dirty="0">
                  <a:solidFill>
                    <a:schemeClr val="tx1"/>
                  </a:solidFill>
                  <a:latin typeface="Calibri" pitchFamily="34" charset="0"/>
                </a:rPr>
                <a:t>Deze </a:t>
              </a:r>
              <a:r>
                <a:rPr lang="nl-NL" dirty="0" smtClean="0">
                  <a:solidFill>
                    <a:schemeClr val="tx1"/>
                  </a:solidFill>
                  <a:latin typeface="Calibri" pitchFamily="34" charset="0"/>
                </a:rPr>
                <a:t>variabelen zijn </a:t>
              </a:r>
              <a:r>
                <a:rPr lang="nl-NL" b="1" dirty="0">
                  <a:solidFill>
                    <a:schemeClr val="tx1"/>
                  </a:solidFill>
                  <a:latin typeface="Calibri" pitchFamily="34" charset="0"/>
                </a:rPr>
                <a:t>lokaal</a:t>
              </a:r>
              <a:r>
                <a:rPr lang="nl-NL" dirty="0">
                  <a:solidFill>
                    <a:schemeClr val="tx1"/>
                  </a:solidFill>
                  <a:latin typeface="Calibri" pitchFamily="34" charset="0"/>
                </a:rPr>
                <a:t> </a:t>
              </a:r>
              <a:r>
                <a:rPr lang="nl-NL" dirty="0" smtClean="0">
                  <a:solidFill>
                    <a:schemeClr val="tx1"/>
                  </a:solidFill>
                  <a:latin typeface="Calibri" pitchFamily="34" charset="0"/>
                </a:rPr>
                <a:t>gedeclareerd. Zie je waarom?</a:t>
              </a:r>
              <a:endParaRPr lang="nl-NL" dirty="0">
                <a:solidFill>
                  <a:schemeClr val="tx1"/>
                </a:solidFill>
                <a:latin typeface="Consolas"/>
              </a:endParaRPr>
            </a:p>
          </p:txBody>
        </p:sp>
      </p:grpSp>
      <p:sp>
        <p:nvSpPr>
          <p:cNvPr id="122888" name="Text Box 5"/>
          <p:cNvSpPr txBox="1">
            <a:spLocks noChangeArrowheads="1"/>
          </p:cNvSpPr>
          <p:nvPr/>
        </p:nvSpPr>
        <p:spPr bwMode="auto">
          <a:xfrm>
            <a:off x="395289" y="1156818"/>
            <a:ext cx="6264944" cy="50804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1800" dirty="0">
                <a:latin typeface="Consolas"/>
              </a:rPr>
              <a:t>int</a:t>
            </a:r>
            <a:r>
              <a:rPr lang="nl-NL" sz="1800" dirty="0">
                <a:solidFill>
                  <a:schemeClr val="tx1"/>
                </a:solidFill>
                <a:latin typeface="Consolas"/>
              </a:rPr>
              <a:t> </a:t>
            </a:r>
            <a:r>
              <a:rPr lang="nl-NL" sz="1800" dirty="0" err="1">
                <a:solidFill>
                  <a:schemeClr val="tx1"/>
                </a:solidFill>
                <a:latin typeface="Consolas"/>
              </a:rPr>
              <a:t>areRowsValid</a:t>
            </a:r>
            <a:r>
              <a:rPr lang="nl-NL" sz="1800" dirty="0">
                <a:solidFill>
                  <a:schemeClr val="tx1"/>
                </a:solidFill>
                <a:latin typeface="Consolas"/>
              </a:rPr>
              <a:t>(</a:t>
            </a:r>
            <a:r>
              <a:rPr lang="nl-NL" sz="1800" dirty="0">
                <a:latin typeface="Consolas"/>
              </a:rPr>
              <a:t>int</a:t>
            </a:r>
            <a:r>
              <a:rPr lang="nl-NL" sz="1800" dirty="0">
                <a:solidFill>
                  <a:schemeClr val="tx1"/>
                </a:solidFill>
                <a:latin typeface="Consolas"/>
              </a:rPr>
              <a:t> m[][9]) {</a:t>
            </a:r>
          </a:p>
          <a:p>
            <a:pPr algn="l"/>
            <a:r>
              <a:rPr lang="nl-NL" sz="1800" dirty="0" smtClean="0">
                <a:solidFill>
                  <a:schemeClr val="tx1"/>
                </a:solidFill>
                <a:latin typeface="Consolas"/>
              </a:rPr>
              <a:t>    </a:t>
            </a:r>
            <a:r>
              <a:rPr lang="nl-NL" sz="1800" dirty="0" smtClean="0">
                <a:latin typeface="Consolas"/>
              </a:rPr>
              <a:t>int</a:t>
            </a:r>
            <a:r>
              <a:rPr lang="nl-NL" sz="1800" dirty="0" smtClean="0">
                <a:solidFill>
                  <a:schemeClr val="tx1"/>
                </a:solidFill>
                <a:latin typeface="Consolas"/>
              </a:rPr>
              <a:t> </a:t>
            </a:r>
            <a:r>
              <a:rPr lang="nl-NL" sz="1800" dirty="0">
                <a:solidFill>
                  <a:schemeClr val="tx1"/>
                </a:solidFill>
                <a:latin typeface="Consolas"/>
              </a:rPr>
              <a:t>r;</a:t>
            </a:r>
          </a:p>
          <a:p>
            <a:pPr algn="l"/>
            <a:r>
              <a:rPr lang="nl-NL" sz="1800" dirty="0" smtClean="0">
                <a:latin typeface="Consolas"/>
              </a:rPr>
              <a:t>    </a:t>
            </a:r>
            <a:r>
              <a:rPr lang="nl-NL" sz="1800" dirty="0" err="1" smtClean="0">
                <a:latin typeface="Consolas"/>
              </a:rPr>
              <a:t>for</a:t>
            </a:r>
            <a:r>
              <a:rPr lang="nl-NL" sz="1800" dirty="0" smtClean="0">
                <a:solidFill>
                  <a:schemeClr val="tx1"/>
                </a:solidFill>
                <a:latin typeface="Consolas"/>
              </a:rPr>
              <a:t> </a:t>
            </a:r>
            <a:r>
              <a:rPr lang="nl-NL" sz="1800" dirty="0">
                <a:solidFill>
                  <a:schemeClr val="tx1"/>
                </a:solidFill>
                <a:latin typeface="Consolas"/>
              </a:rPr>
              <a:t>(r = 0; r &lt; 9; r = r + 1) {</a:t>
            </a:r>
          </a:p>
          <a:p>
            <a:pPr algn="l"/>
            <a:r>
              <a:rPr lang="nl-NL" sz="1800" dirty="0" smtClean="0">
                <a:latin typeface="Consolas"/>
              </a:rPr>
              <a:t>        int</a:t>
            </a:r>
            <a:r>
              <a:rPr lang="nl-NL" sz="1800" dirty="0" smtClean="0">
                <a:solidFill>
                  <a:schemeClr val="tx1"/>
                </a:solidFill>
                <a:latin typeface="Consolas"/>
              </a:rPr>
              <a:t> </a:t>
            </a:r>
            <a:r>
              <a:rPr lang="nl-NL" sz="1800" dirty="0">
                <a:solidFill>
                  <a:schemeClr val="tx1"/>
                </a:solidFill>
                <a:latin typeface="Consolas"/>
              </a:rPr>
              <a:t>c, checklist[9] = {0};</a:t>
            </a:r>
          </a:p>
          <a:p>
            <a:pPr algn="l"/>
            <a:r>
              <a:rPr lang="nl-NL" sz="1800" dirty="0" smtClean="0">
                <a:latin typeface="Consolas"/>
              </a:rPr>
              <a:t>        </a:t>
            </a:r>
            <a:r>
              <a:rPr lang="nl-NL" sz="1800" dirty="0" err="1" smtClean="0">
                <a:latin typeface="Consolas"/>
              </a:rPr>
              <a:t>for</a:t>
            </a:r>
            <a:r>
              <a:rPr lang="nl-NL" sz="1800" dirty="0" smtClean="0">
                <a:solidFill>
                  <a:schemeClr val="tx1"/>
                </a:solidFill>
                <a:latin typeface="Consolas"/>
              </a:rPr>
              <a:t> </a:t>
            </a:r>
            <a:r>
              <a:rPr lang="nl-NL" sz="1800" dirty="0">
                <a:solidFill>
                  <a:schemeClr val="tx1"/>
                </a:solidFill>
                <a:latin typeface="Consolas"/>
              </a:rPr>
              <a:t>(c = 0; c &lt; 9; c = c + 1) {</a:t>
            </a:r>
          </a:p>
          <a:p>
            <a:pPr algn="l"/>
            <a:r>
              <a:rPr lang="nl-NL" sz="1800" dirty="0" smtClean="0">
                <a:latin typeface="Consolas"/>
              </a:rPr>
              <a:t>            int</a:t>
            </a:r>
            <a:r>
              <a:rPr lang="nl-NL" sz="1800" dirty="0" smtClean="0">
                <a:solidFill>
                  <a:schemeClr val="tx1"/>
                </a:solidFill>
                <a:latin typeface="Consolas"/>
              </a:rPr>
              <a:t> </a:t>
            </a:r>
            <a:r>
              <a:rPr lang="nl-NL" sz="1800" dirty="0">
                <a:solidFill>
                  <a:schemeClr val="tx1"/>
                </a:solidFill>
                <a:latin typeface="Consolas"/>
              </a:rPr>
              <a:t>digit = m[r][c];</a:t>
            </a:r>
          </a:p>
          <a:p>
            <a:pPr algn="l"/>
            <a:r>
              <a:rPr lang="nl-NL" sz="1800" dirty="0" smtClean="0">
                <a:solidFill>
                  <a:schemeClr val="tx1"/>
                </a:solidFill>
                <a:latin typeface="Consolas"/>
              </a:rPr>
              <a:t>            </a:t>
            </a:r>
            <a:r>
              <a:rPr lang="nl-NL" sz="1800" dirty="0" err="1" smtClean="0">
                <a:latin typeface="Consolas"/>
              </a:rPr>
              <a:t>if</a:t>
            </a:r>
            <a:r>
              <a:rPr lang="nl-NL" sz="1800" dirty="0" smtClean="0">
                <a:solidFill>
                  <a:schemeClr val="tx1"/>
                </a:solidFill>
                <a:latin typeface="Consolas"/>
              </a:rPr>
              <a:t> </a:t>
            </a:r>
            <a:r>
              <a:rPr lang="nl-NL" sz="1800" dirty="0">
                <a:solidFill>
                  <a:schemeClr val="tx1"/>
                </a:solidFill>
                <a:latin typeface="Consolas"/>
              </a:rPr>
              <a:t>(digit != 0) {</a:t>
            </a:r>
          </a:p>
          <a:p>
            <a:pPr algn="l"/>
            <a:r>
              <a:rPr lang="nl-NL" sz="1800" dirty="0" smtClean="0">
                <a:latin typeface="Consolas"/>
              </a:rPr>
              <a:t>                </a:t>
            </a:r>
            <a:r>
              <a:rPr lang="nl-NL" sz="1800" dirty="0" err="1" smtClean="0">
                <a:latin typeface="Consolas"/>
              </a:rPr>
              <a:t>if</a:t>
            </a:r>
            <a:r>
              <a:rPr lang="nl-NL" sz="1800" dirty="0" smtClean="0">
                <a:solidFill>
                  <a:schemeClr val="tx1"/>
                </a:solidFill>
                <a:latin typeface="Consolas"/>
              </a:rPr>
              <a:t> </a:t>
            </a:r>
            <a:r>
              <a:rPr lang="nl-NL" sz="1800" dirty="0">
                <a:solidFill>
                  <a:schemeClr val="tx1"/>
                </a:solidFill>
                <a:latin typeface="Consolas"/>
              </a:rPr>
              <a:t>(checklist[digit - 1] == 0) {</a:t>
            </a:r>
          </a:p>
          <a:p>
            <a:pPr algn="l"/>
            <a:r>
              <a:rPr lang="nl-NL" sz="1800" dirty="0" smtClean="0">
                <a:solidFill>
                  <a:schemeClr val="tx1"/>
                </a:solidFill>
                <a:latin typeface="Consolas"/>
              </a:rPr>
              <a:t>                    checklist[digit </a:t>
            </a:r>
            <a:r>
              <a:rPr lang="nl-NL" sz="1800" dirty="0">
                <a:solidFill>
                  <a:schemeClr val="tx1"/>
                </a:solidFill>
                <a:latin typeface="Consolas"/>
              </a:rPr>
              <a:t>- 1] = 1;</a:t>
            </a:r>
          </a:p>
          <a:p>
            <a:pPr algn="l"/>
            <a:r>
              <a:rPr lang="nl-NL" sz="1800" dirty="0" smtClean="0">
                <a:solidFill>
                  <a:schemeClr val="tx1"/>
                </a:solidFill>
                <a:latin typeface="Consolas"/>
              </a:rPr>
              <a:t>                }</a:t>
            </a:r>
            <a:endParaRPr lang="nl-NL" sz="1800" dirty="0">
              <a:solidFill>
                <a:schemeClr val="tx1"/>
              </a:solidFill>
              <a:latin typeface="Consolas"/>
            </a:endParaRPr>
          </a:p>
          <a:p>
            <a:pPr algn="l"/>
            <a:r>
              <a:rPr lang="nl-NL" sz="1800" dirty="0" smtClean="0">
                <a:solidFill>
                  <a:schemeClr val="tx1"/>
                </a:solidFill>
                <a:latin typeface="Consolas"/>
              </a:rPr>
              <a:t>                </a:t>
            </a:r>
            <a:r>
              <a:rPr lang="nl-NL" sz="1800" dirty="0" err="1" smtClean="0">
                <a:latin typeface="Consolas"/>
              </a:rPr>
              <a:t>else</a:t>
            </a:r>
            <a:r>
              <a:rPr lang="nl-NL" sz="1800" dirty="0" smtClean="0">
                <a:solidFill>
                  <a:schemeClr val="tx1"/>
                </a:solidFill>
                <a:latin typeface="Consolas"/>
              </a:rPr>
              <a:t> </a:t>
            </a:r>
            <a:r>
              <a:rPr lang="nl-NL" sz="1800" dirty="0">
                <a:solidFill>
                  <a:schemeClr val="tx1"/>
                </a:solidFill>
                <a:latin typeface="Consolas"/>
              </a:rPr>
              <a:t>{</a:t>
            </a:r>
          </a:p>
          <a:p>
            <a:pPr algn="l"/>
            <a:r>
              <a:rPr lang="nl-NL" sz="1800" dirty="0" smtClean="0">
                <a:latin typeface="Consolas"/>
              </a:rPr>
              <a:t>                    return</a:t>
            </a:r>
            <a:r>
              <a:rPr lang="nl-NL" sz="1800" dirty="0" smtClean="0">
                <a:solidFill>
                  <a:schemeClr val="tx1"/>
                </a:solidFill>
                <a:latin typeface="Consolas"/>
              </a:rPr>
              <a:t> </a:t>
            </a:r>
            <a:r>
              <a:rPr lang="nl-NL" sz="1800" dirty="0">
                <a:solidFill>
                  <a:schemeClr val="tx1"/>
                </a:solidFill>
                <a:latin typeface="Consolas"/>
              </a:rPr>
              <a:t>0;</a:t>
            </a:r>
          </a:p>
          <a:p>
            <a:pPr algn="l"/>
            <a:r>
              <a:rPr lang="nl-NL" sz="1800" dirty="0" smtClean="0">
                <a:solidFill>
                  <a:schemeClr val="tx1"/>
                </a:solidFill>
                <a:latin typeface="Consolas"/>
              </a:rPr>
              <a:t>                }</a:t>
            </a:r>
            <a:endParaRPr lang="nl-NL" sz="1800" dirty="0">
              <a:solidFill>
                <a:schemeClr val="tx1"/>
              </a:solidFill>
              <a:latin typeface="Consolas"/>
            </a:endParaRPr>
          </a:p>
          <a:p>
            <a:pPr algn="l"/>
            <a:r>
              <a:rPr lang="nl-NL" sz="1800" dirty="0" smtClean="0">
                <a:solidFill>
                  <a:schemeClr val="tx1"/>
                </a:solidFill>
                <a:latin typeface="Consolas"/>
              </a:rPr>
              <a:t>            }</a:t>
            </a:r>
            <a:endParaRPr lang="nl-NL" sz="1800" dirty="0">
              <a:solidFill>
                <a:schemeClr val="tx1"/>
              </a:solidFill>
              <a:latin typeface="Consolas"/>
            </a:endParaRPr>
          </a:p>
          <a:p>
            <a:pPr algn="l"/>
            <a:r>
              <a:rPr lang="nl-NL" sz="1800" dirty="0" smtClean="0">
                <a:solidFill>
                  <a:schemeClr val="tx1"/>
                </a:solidFill>
                <a:latin typeface="Consolas"/>
              </a:rPr>
              <a:t>        }</a:t>
            </a:r>
            <a:endParaRPr lang="nl-NL" sz="1800" dirty="0">
              <a:solidFill>
                <a:schemeClr val="tx1"/>
              </a:solidFill>
              <a:latin typeface="Consolas"/>
            </a:endParaRPr>
          </a:p>
          <a:p>
            <a:pPr algn="l"/>
            <a:r>
              <a:rPr lang="nl-NL" sz="1800" dirty="0" smtClean="0">
                <a:solidFill>
                  <a:schemeClr val="tx1"/>
                </a:solidFill>
                <a:latin typeface="Consolas"/>
              </a:rPr>
              <a:t>    }</a:t>
            </a:r>
            <a:endParaRPr lang="nl-NL" sz="1800" dirty="0">
              <a:solidFill>
                <a:schemeClr val="tx1"/>
              </a:solidFill>
              <a:latin typeface="Consolas"/>
            </a:endParaRPr>
          </a:p>
          <a:p>
            <a:pPr algn="l"/>
            <a:r>
              <a:rPr lang="nl-NL" sz="1800" dirty="0" smtClean="0">
                <a:latin typeface="Consolas"/>
              </a:rPr>
              <a:t>    return</a:t>
            </a:r>
            <a:r>
              <a:rPr lang="nl-NL" sz="1800" dirty="0" smtClean="0">
                <a:solidFill>
                  <a:schemeClr val="tx1"/>
                </a:solidFill>
                <a:latin typeface="Consolas"/>
              </a:rPr>
              <a:t> </a:t>
            </a:r>
            <a:r>
              <a:rPr lang="nl-NL" sz="1800" dirty="0">
                <a:solidFill>
                  <a:schemeClr val="tx1"/>
                </a:solidFill>
                <a:latin typeface="Consolas"/>
              </a:rPr>
              <a:t>1;</a:t>
            </a:r>
          </a:p>
          <a:p>
            <a:pPr algn="l"/>
            <a:r>
              <a:rPr lang="nl-NL" sz="1800" dirty="0">
                <a:solidFill>
                  <a:schemeClr val="tx1"/>
                </a:solidFill>
                <a:latin typeface="Consolas"/>
              </a:rPr>
              <a:t>}</a:t>
            </a:r>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7" name="Tijdelijke aanduiding voor dianummer 6"/>
          <p:cNvSpPr>
            <a:spLocks noGrp="1"/>
          </p:cNvSpPr>
          <p:nvPr>
            <p:ph type="sldNum" sz="quarter" idx="12"/>
          </p:nvPr>
        </p:nvSpPr>
        <p:spPr/>
        <p:txBody>
          <a:bodyPr/>
          <a:lstStyle/>
          <a:p>
            <a:fld id="{520F5AE5-675F-4C53-86B8-6BB4E175C417}" type="slidenum">
              <a:rPr lang="en-US" smtClean="0"/>
              <a:pPr/>
              <a:t>192</a:t>
            </a:fld>
            <a:endParaRPr lang="en-US" dirty="0"/>
          </a:p>
        </p:txBody>
      </p:sp>
    </p:spTree>
    <p:extLst>
      <p:ext uri="{BB962C8B-B14F-4D97-AF65-F5344CB8AC3E}">
        <p14:creationId xmlns:p14="http://schemas.microsoft.com/office/powerpoint/2010/main" val="1964049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8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069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06983" grpId="0" animBg="1"/>
      <p:bldP spid="122888"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2"/>
          <p:cNvSpPr>
            <a:spLocks noGrp="1" noChangeArrowheads="1"/>
          </p:cNvSpPr>
          <p:nvPr>
            <p:ph type="title"/>
          </p:nvPr>
        </p:nvSpPr>
        <p:spPr/>
        <p:txBody>
          <a:bodyPr/>
          <a:lstStyle/>
          <a:p>
            <a:r>
              <a:rPr lang="en-US" smtClean="0"/>
              <a:t>Sudoku</a:t>
            </a:r>
            <a:endParaRPr lang="nl-NL" smtClean="0"/>
          </a:p>
        </p:txBody>
      </p:sp>
      <p:sp>
        <p:nvSpPr>
          <p:cNvPr id="125956" name="Text Box 3"/>
          <p:cNvSpPr txBox="1">
            <a:spLocks noChangeArrowheads="1"/>
          </p:cNvSpPr>
          <p:nvPr/>
        </p:nvSpPr>
        <p:spPr bwMode="auto">
          <a:xfrm>
            <a:off x="2177627" y="2871788"/>
            <a:ext cx="181822"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endParaRPr lang="nl-NL" dirty="0">
              <a:latin typeface="Calibri" pitchFamily="34" charset="0"/>
            </a:endParaRPr>
          </a:p>
        </p:txBody>
      </p:sp>
      <p:sp>
        <p:nvSpPr>
          <p:cNvPr id="125957" name="Text Box 4"/>
          <p:cNvSpPr txBox="1">
            <a:spLocks noChangeArrowheads="1"/>
          </p:cNvSpPr>
          <p:nvPr/>
        </p:nvSpPr>
        <p:spPr bwMode="auto">
          <a:xfrm>
            <a:off x="457200" y="1441194"/>
            <a:ext cx="8435627" cy="132562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2000" dirty="0">
                <a:latin typeface="Consolas"/>
              </a:rPr>
              <a:t>int</a:t>
            </a:r>
            <a:r>
              <a:rPr lang="nl-NL" sz="2000" dirty="0">
                <a:solidFill>
                  <a:schemeClr val="tx1"/>
                </a:solidFill>
                <a:latin typeface="Consolas"/>
              </a:rPr>
              <a:t> </a:t>
            </a:r>
            <a:r>
              <a:rPr lang="nl-NL" sz="2000" dirty="0" err="1">
                <a:solidFill>
                  <a:schemeClr val="tx1"/>
                </a:solidFill>
                <a:latin typeface="Consolas"/>
              </a:rPr>
              <a:t>isValid</a:t>
            </a:r>
            <a:r>
              <a:rPr lang="nl-NL" sz="2000" dirty="0">
                <a:solidFill>
                  <a:schemeClr val="tx1"/>
                </a:solidFill>
                <a:latin typeface="Consolas"/>
              </a:rPr>
              <a:t>(</a:t>
            </a:r>
            <a:r>
              <a:rPr lang="nl-NL" sz="2000" dirty="0">
                <a:latin typeface="Consolas"/>
              </a:rPr>
              <a:t>int</a:t>
            </a:r>
            <a:r>
              <a:rPr lang="nl-NL" sz="2000" dirty="0">
                <a:solidFill>
                  <a:schemeClr val="tx1"/>
                </a:solidFill>
                <a:latin typeface="Consolas"/>
              </a:rPr>
              <a:t> m[][9]) {</a:t>
            </a:r>
          </a:p>
          <a:p>
            <a:pPr algn="l"/>
            <a:r>
              <a:rPr lang="nl-NL" sz="2000" dirty="0" smtClean="0">
                <a:solidFill>
                  <a:schemeClr val="tx1"/>
                </a:solidFill>
                <a:latin typeface="Consolas"/>
              </a:rPr>
              <a:t>    </a:t>
            </a:r>
            <a:r>
              <a:rPr lang="nl-NL" sz="2000" dirty="0" smtClean="0">
                <a:latin typeface="Consolas"/>
              </a:rPr>
              <a:t>return</a:t>
            </a:r>
            <a:r>
              <a:rPr lang="nl-NL" sz="2000" dirty="0" smtClean="0">
                <a:solidFill>
                  <a:schemeClr val="tx1"/>
                </a:solidFill>
                <a:latin typeface="Consolas"/>
              </a:rPr>
              <a:t> </a:t>
            </a:r>
            <a:r>
              <a:rPr lang="nl-NL" sz="2000" dirty="0" err="1">
                <a:solidFill>
                  <a:schemeClr val="tx1"/>
                </a:solidFill>
                <a:latin typeface="Consolas"/>
              </a:rPr>
              <a:t>areRowsValid</a:t>
            </a:r>
            <a:r>
              <a:rPr lang="nl-NL" sz="2000" dirty="0">
                <a:solidFill>
                  <a:schemeClr val="tx1"/>
                </a:solidFill>
                <a:latin typeface="Consolas"/>
              </a:rPr>
              <a:t>(m) &amp;&amp; </a:t>
            </a:r>
            <a:r>
              <a:rPr lang="nl-NL" sz="2000" dirty="0" err="1" smtClean="0">
                <a:solidFill>
                  <a:schemeClr val="tx1"/>
                </a:solidFill>
                <a:latin typeface="Consolas"/>
              </a:rPr>
              <a:t>areColumnsValid</a:t>
            </a:r>
            <a:r>
              <a:rPr lang="nl-NL" sz="2000" dirty="0" smtClean="0">
                <a:solidFill>
                  <a:schemeClr val="tx1"/>
                </a:solidFill>
                <a:latin typeface="Consolas"/>
              </a:rPr>
              <a:t>(m</a:t>
            </a:r>
            <a:r>
              <a:rPr lang="nl-NL" sz="2000" dirty="0">
                <a:solidFill>
                  <a:schemeClr val="tx1"/>
                </a:solidFill>
                <a:latin typeface="Consolas"/>
              </a:rPr>
              <a:t>) </a:t>
            </a:r>
            <a:r>
              <a:rPr lang="nl-NL" sz="2000" dirty="0" smtClean="0">
                <a:solidFill>
                  <a:schemeClr val="tx1"/>
                </a:solidFill>
                <a:latin typeface="Consolas"/>
              </a:rPr>
              <a:t>&amp;&amp;</a:t>
            </a:r>
          </a:p>
          <a:p>
            <a:pPr algn="r"/>
            <a:r>
              <a:rPr lang="nl-NL" sz="2000" dirty="0" err="1" smtClean="0">
                <a:solidFill>
                  <a:schemeClr val="tx1"/>
                </a:solidFill>
                <a:latin typeface="Consolas"/>
              </a:rPr>
              <a:t>areBlocksValid</a:t>
            </a:r>
            <a:r>
              <a:rPr lang="nl-NL" sz="2000" dirty="0" smtClean="0">
                <a:solidFill>
                  <a:schemeClr val="tx1"/>
                </a:solidFill>
                <a:latin typeface="Consolas"/>
              </a:rPr>
              <a:t>(m);</a:t>
            </a:r>
          </a:p>
          <a:p>
            <a:pPr algn="l"/>
            <a:r>
              <a:rPr lang="nl-NL" sz="2000" dirty="0" smtClean="0">
                <a:solidFill>
                  <a:schemeClr val="tx1"/>
                </a:solidFill>
                <a:latin typeface="Consolas"/>
              </a:rPr>
              <a:t>}</a:t>
            </a:r>
            <a:endParaRPr lang="nl-NL" sz="2000" dirty="0">
              <a:solidFill>
                <a:schemeClr val="tx1"/>
              </a:solidFill>
              <a:latin typeface="Consolas"/>
            </a:endParaRPr>
          </a:p>
        </p:txBody>
      </p:sp>
      <p:sp>
        <p:nvSpPr>
          <p:cNvPr id="1401861" name="Text Box 5"/>
          <p:cNvSpPr txBox="1">
            <a:spLocks noChangeArrowheads="1"/>
          </p:cNvSpPr>
          <p:nvPr/>
        </p:nvSpPr>
        <p:spPr bwMode="auto">
          <a:xfrm>
            <a:off x="1123913" y="3139496"/>
            <a:ext cx="7128792" cy="833178"/>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De functies </a:t>
            </a:r>
            <a:r>
              <a:rPr lang="nl-NL" b="1" dirty="0" err="1">
                <a:latin typeface="Consolas"/>
              </a:rPr>
              <a:t>areColumnsValid</a:t>
            </a:r>
            <a:r>
              <a:rPr lang="nl-NL" dirty="0">
                <a:latin typeface="Calibri" pitchFamily="34" charset="0"/>
              </a:rPr>
              <a:t> en </a:t>
            </a:r>
            <a:r>
              <a:rPr lang="nl-NL" b="1" dirty="0" err="1">
                <a:latin typeface="Consolas"/>
              </a:rPr>
              <a:t>areBlocksValid</a:t>
            </a:r>
            <a:r>
              <a:rPr lang="nl-NL" dirty="0">
                <a:latin typeface="Calibri" pitchFamily="34" charset="0"/>
              </a:rPr>
              <a:t> gaan we bij het practicum maken.</a:t>
            </a:r>
          </a:p>
        </p:txBody>
      </p:sp>
      <p:pic>
        <p:nvPicPr>
          <p:cNvPr id="129027"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3888" y="4149080"/>
            <a:ext cx="2248842" cy="22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193</a:t>
            </a:fld>
            <a:endParaRPr lang="en-US" dirty="0"/>
          </a:p>
        </p:txBody>
      </p:sp>
    </p:spTree>
    <p:extLst>
      <p:ext uri="{BB962C8B-B14F-4D97-AF65-F5344CB8AC3E}">
        <p14:creationId xmlns:p14="http://schemas.microsoft.com/office/powerpoint/2010/main" val="3908465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18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1861"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2"/>
          <p:cNvSpPr>
            <a:spLocks noGrp="1" noChangeArrowheads="1"/>
          </p:cNvSpPr>
          <p:nvPr>
            <p:ph type="title"/>
          </p:nvPr>
        </p:nvSpPr>
        <p:spPr>
          <a:xfrm>
            <a:off x="358775" y="358775"/>
            <a:ext cx="7476493" cy="684213"/>
          </a:xfrm>
        </p:spPr>
        <p:txBody>
          <a:bodyPr>
            <a:normAutofit fontScale="90000"/>
          </a:bodyPr>
          <a:lstStyle/>
          <a:p>
            <a:r>
              <a:rPr lang="en-US" smtClean="0"/>
              <a:t>Sudoku solve</a:t>
            </a:r>
            <a:endParaRPr lang="nl-NL" smtClean="0"/>
          </a:p>
        </p:txBody>
      </p:sp>
      <p:graphicFrame>
        <p:nvGraphicFramePr>
          <p:cNvPr id="1402891" name="Object 11"/>
          <p:cNvGraphicFramePr>
            <a:graphicFrameLocks noGrp="1" noChangeAspect="1"/>
          </p:cNvGraphicFramePr>
          <p:nvPr>
            <p:ph idx="4294967295"/>
          </p:nvPr>
        </p:nvGraphicFramePr>
        <p:xfrm>
          <a:off x="5003800" y="2276475"/>
          <a:ext cx="3671888" cy="3960813"/>
        </p:xfrm>
        <a:graphic>
          <a:graphicData uri="http://schemas.openxmlformats.org/presentationml/2006/ole">
            <mc:AlternateContent xmlns:mc="http://schemas.openxmlformats.org/markup-compatibility/2006">
              <mc:Choice xmlns:v="urn:schemas-microsoft-com:vml" Requires="v">
                <p:oleObj spid="_x0000_s11808" name="Bitmap Image" r:id="rId4" imgW="2905531" imgH="3134162" progId="Paint.Picture">
                  <p:embed/>
                </p:oleObj>
              </mc:Choice>
              <mc:Fallback>
                <p:oleObj name="Bitmap Image" r:id="rId4" imgW="2905531" imgH="3134162" progId="Paint.Picture">
                  <p:embed/>
                  <p:pic>
                    <p:nvPicPr>
                      <p:cNvPr id="0" nam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03800" y="2276475"/>
                        <a:ext cx="3671888" cy="39608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cap="flat" cmpd="sng" algn="ctr">
                            <a:solidFill>
                              <a:schemeClr val="bg2"/>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80" name="Rectangle 7"/>
          <p:cNvSpPr>
            <a:spLocks noGrp="1" noChangeArrowheads="1"/>
          </p:cNvSpPr>
          <p:nvPr>
            <p:ph type="body" idx="4294967295"/>
          </p:nvPr>
        </p:nvSpPr>
        <p:spPr>
          <a:xfrm>
            <a:off x="467544" y="1268413"/>
            <a:ext cx="7954144" cy="936625"/>
          </a:xfrm>
        </p:spPr>
        <p:txBody>
          <a:bodyPr>
            <a:normAutofit/>
          </a:bodyPr>
          <a:lstStyle/>
          <a:p>
            <a:r>
              <a:rPr lang="en-US" dirty="0" err="1" smtClean="0"/>
              <a:t>Algoritme</a:t>
            </a:r>
            <a:r>
              <a:rPr lang="en-US" dirty="0" smtClean="0"/>
              <a:t>: </a:t>
            </a:r>
            <a:r>
              <a:rPr lang="en-US" b="1" dirty="0" smtClean="0">
                <a:hlinkClick r:id="rId6"/>
              </a:rPr>
              <a:t>Backtracking</a:t>
            </a:r>
            <a:endParaRPr lang="nl-NL" dirty="0" smtClean="0"/>
          </a:p>
        </p:txBody>
      </p:sp>
      <p:sp>
        <p:nvSpPr>
          <p:cNvPr id="126981" name="Text Box 3"/>
          <p:cNvSpPr txBox="1">
            <a:spLocks noChangeArrowheads="1"/>
          </p:cNvSpPr>
          <p:nvPr/>
        </p:nvSpPr>
        <p:spPr bwMode="auto">
          <a:xfrm>
            <a:off x="2177627" y="2871788"/>
            <a:ext cx="181822"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endParaRPr lang="nl-NL" dirty="0">
              <a:latin typeface="Calibri" pitchFamily="34" charset="0"/>
            </a:endParaRPr>
          </a:p>
        </p:txBody>
      </p:sp>
      <p:sp>
        <p:nvSpPr>
          <p:cNvPr id="1402893" name="Rectangle 13"/>
          <p:cNvSpPr>
            <a:spLocks noChangeArrowheads="1"/>
          </p:cNvSpPr>
          <p:nvPr/>
        </p:nvSpPr>
        <p:spPr bwMode="auto">
          <a:xfrm>
            <a:off x="562794" y="2205038"/>
            <a:ext cx="4104456" cy="3744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457200" indent="-457200" algn="l">
              <a:spcBef>
                <a:spcPct val="20000"/>
              </a:spcBef>
              <a:buClr>
                <a:schemeClr val="accent6"/>
              </a:buClr>
              <a:buSzPct val="90000"/>
              <a:buFont typeface="Arial" panose="020B0604020202020204" pitchFamily="34" charset="0"/>
              <a:buChar char="•"/>
            </a:pPr>
            <a:r>
              <a:rPr lang="en-US" sz="3600" dirty="0" err="1">
                <a:solidFill>
                  <a:schemeClr val="tx1"/>
                </a:solidFill>
                <a:latin typeface="Calibri" pitchFamily="34" charset="0"/>
              </a:rPr>
              <a:t>Voorbeeld</a:t>
            </a:r>
            <a:r>
              <a:rPr lang="en-US" sz="3600" dirty="0">
                <a:solidFill>
                  <a:schemeClr val="tx1"/>
                </a:solidFill>
                <a:latin typeface="Calibri" pitchFamily="34" charset="0"/>
              </a:rPr>
              <a:t>: </a:t>
            </a:r>
            <a:r>
              <a:rPr lang="en-US" sz="3600" dirty="0" err="1" smtClean="0">
                <a:latin typeface="Calibri" pitchFamily="34" charset="0"/>
              </a:rPr>
              <a:t>Doolhof</a:t>
            </a:r>
            <a:endParaRPr lang="en-US" sz="3600" dirty="0">
              <a:latin typeface="Calibri" pitchFamily="34" charset="0"/>
            </a:endParaRPr>
          </a:p>
          <a:p>
            <a:pPr marL="742950" lvl="1" indent="-285750">
              <a:spcBef>
                <a:spcPct val="20000"/>
              </a:spcBef>
              <a:buClr>
                <a:schemeClr val="accent6"/>
              </a:buClr>
              <a:buSzPct val="90000"/>
              <a:buFont typeface="Arial" panose="020B0604020202020204" pitchFamily="34" charset="0"/>
              <a:buChar char="•"/>
            </a:pPr>
            <a:r>
              <a:rPr lang="en-US" sz="2400" dirty="0" err="1" smtClean="0">
                <a:solidFill>
                  <a:schemeClr val="tx1"/>
                </a:solidFill>
                <a:latin typeface="Calibri" pitchFamily="34" charset="0"/>
              </a:rPr>
              <a:t>Kies</a:t>
            </a:r>
            <a:r>
              <a:rPr lang="en-US" sz="2400" dirty="0" smtClean="0">
                <a:solidFill>
                  <a:schemeClr val="tx1"/>
                </a:solidFill>
                <a:latin typeface="Calibri" pitchFamily="34" charset="0"/>
              </a:rPr>
              <a:t> </a:t>
            </a:r>
            <a:r>
              <a:rPr lang="en-US" sz="2400" dirty="0" err="1">
                <a:solidFill>
                  <a:schemeClr val="tx1"/>
                </a:solidFill>
                <a:latin typeface="Calibri" pitchFamily="34" charset="0"/>
              </a:rPr>
              <a:t>bij</a:t>
            </a:r>
            <a:r>
              <a:rPr lang="en-US" sz="2400" dirty="0">
                <a:solidFill>
                  <a:schemeClr val="tx1"/>
                </a:solidFill>
                <a:latin typeface="Calibri" pitchFamily="34" charset="0"/>
              </a:rPr>
              <a:t> </a:t>
            </a:r>
            <a:r>
              <a:rPr lang="en-US" sz="2400" dirty="0" err="1">
                <a:solidFill>
                  <a:schemeClr val="tx1"/>
                </a:solidFill>
                <a:latin typeface="Calibri" pitchFamily="34" charset="0"/>
              </a:rPr>
              <a:t>elke</a:t>
            </a:r>
            <a:r>
              <a:rPr lang="en-US" sz="2400" dirty="0">
                <a:solidFill>
                  <a:schemeClr val="tx1"/>
                </a:solidFill>
                <a:latin typeface="Calibri" pitchFamily="34" charset="0"/>
              </a:rPr>
              <a:t> </a:t>
            </a:r>
            <a:r>
              <a:rPr lang="en-US" sz="2400" dirty="0" err="1">
                <a:solidFill>
                  <a:schemeClr val="tx1"/>
                </a:solidFill>
                <a:latin typeface="Calibri" pitchFamily="34" charset="0"/>
              </a:rPr>
              <a:t>splitsing</a:t>
            </a:r>
            <a:r>
              <a:rPr lang="en-US" sz="2400" dirty="0">
                <a:solidFill>
                  <a:schemeClr val="tx1"/>
                </a:solidFill>
                <a:latin typeface="Calibri" pitchFamily="34" charset="0"/>
              </a:rPr>
              <a:t> de </a:t>
            </a:r>
            <a:r>
              <a:rPr lang="en-US" sz="2400" dirty="0" err="1">
                <a:solidFill>
                  <a:schemeClr val="tx1"/>
                </a:solidFill>
                <a:latin typeface="Calibri" pitchFamily="34" charset="0"/>
              </a:rPr>
              <a:t>weg</a:t>
            </a:r>
            <a:r>
              <a:rPr lang="en-US" sz="2400" dirty="0">
                <a:solidFill>
                  <a:schemeClr val="tx1"/>
                </a:solidFill>
                <a:latin typeface="Calibri" pitchFamily="34" charset="0"/>
              </a:rPr>
              <a:t> die het </a:t>
            </a:r>
            <a:r>
              <a:rPr lang="en-US" sz="2400" dirty="0" err="1">
                <a:solidFill>
                  <a:schemeClr val="tx1"/>
                </a:solidFill>
                <a:latin typeface="Calibri" pitchFamily="34" charset="0"/>
              </a:rPr>
              <a:t>meest</a:t>
            </a:r>
            <a:r>
              <a:rPr lang="en-US" sz="2400" dirty="0">
                <a:solidFill>
                  <a:schemeClr val="tx1"/>
                </a:solidFill>
                <a:latin typeface="Calibri" pitchFamily="34" charset="0"/>
              </a:rPr>
              <a:t> </a:t>
            </a:r>
            <a:r>
              <a:rPr lang="en-US" sz="2400" dirty="0" err="1">
                <a:solidFill>
                  <a:schemeClr val="tx1"/>
                </a:solidFill>
                <a:latin typeface="Calibri" pitchFamily="34" charset="0"/>
              </a:rPr>
              <a:t>aan</a:t>
            </a:r>
            <a:r>
              <a:rPr lang="en-US" sz="2400" dirty="0">
                <a:solidFill>
                  <a:schemeClr val="tx1"/>
                </a:solidFill>
                <a:latin typeface="Calibri" pitchFamily="34" charset="0"/>
              </a:rPr>
              <a:t> je </a:t>
            </a:r>
            <a:r>
              <a:rPr lang="en-US" sz="2400" dirty="0" err="1">
                <a:solidFill>
                  <a:schemeClr val="tx1"/>
                </a:solidFill>
                <a:latin typeface="Calibri" pitchFamily="34" charset="0"/>
              </a:rPr>
              <a:t>linkse</a:t>
            </a:r>
            <a:r>
              <a:rPr lang="en-US" sz="2400" dirty="0">
                <a:solidFill>
                  <a:schemeClr val="tx1"/>
                </a:solidFill>
                <a:latin typeface="Calibri" pitchFamily="34" charset="0"/>
              </a:rPr>
              <a:t> hand </a:t>
            </a:r>
            <a:r>
              <a:rPr lang="en-US" sz="2400" dirty="0" err="1">
                <a:solidFill>
                  <a:schemeClr val="tx1"/>
                </a:solidFill>
                <a:latin typeface="Calibri" pitchFamily="34" charset="0"/>
              </a:rPr>
              <a:t>ligt</a:t>
            </a:r>
            <a:r>
              <a:rPr lang="en-US" sz="2400" dirty="0">
                <a:solidFill>
                  <a:schemeClr val="tx1"/>
                </a:solidFill>
                <a:latin typeface="Calibri" pitchFamily="34" charset="0"/>
              </a:rPr>
              <a:t> (die je nog </a:t>
            </a:r>
            <a:r>
              <a:rPr lang="en-US" sz="2400" dirty="0" err="1">
                <a:solidFill>
                  <a:schemeClr val="tx1"/>
                </a:solidFill>
                <a:latin typeface="Calibri" pitchFamily="34" charset="0"/>
              </a:rPr>
              <a:t>niet</a:t>
            </a:r>
            <a:r>
              <a:rPr lang="en-US" sz="2400" dirty="0">
                <a:solidFill>
                  <a:schemeClr val="tx1"/>
                </a:solidFill>
                <a:latin typeface="Calibri" pitchFamily="34" charset="0"/>
              </a:rPr>
              <a:t> </a:t>
            </a:r>
            <a:r>
              <a:rPr lang="en-US" sz="2400" dirty="0" err="1">
                <a:solidFill>
                  <a:schemeClr val="tx1"/>
                </a:solidFill>
                <a:latin typeface="Calibri" pitchFamily="34" charset="0"/>
              </a:rPr>
              <a:t>hebt</a:t>
            </a:r>
            <a:r>
              <a:rPr lang="en-US" sz="2400" dirty="0">
                <a:solidFill>
                  <a:schemeClr val="tx1"/>
                </a:solidFill>
                <a:latin typeface="Calibri" pitchFamily="34" charset="0"/>
              </a:rPr>
              <a:t> </a:t>
            </a:r>
            <a:r>
              <a:rPr lang="en-US" sz="2400" dirty="0" err="1" smtClean="0">
                <a:solidFill>
                  <a:schemeClr val="tx1"/>
                </a:solidFill>
                <a:latin typeface="Calibri" pitchFamily="34" charset="0"/>
              </a:rPr>
              <a:t>onderzocht</a:t>
            </a:r>
            <a:r>
              <a:rPr lang="en-US" sz="2400" dirty="0" smtClean="0">
                <a:solidFill>
                  <a:schemeClr val="tx1"/>
                </a:solidFill>
                <a:latin typeface="Calibri" pitchFamily="34" charset="0"/>
              </a:rPr>
              <a:t>)</a:t>
            </a:r>
          </a:p>
          <a:p>
            <a:pPr marL="742950" lvl="1" indent="-285750">
              <a:spcBef>
                <a:spcPct val="20000"/>
              </a:spcBef>
              <a:buClr>
                <a:schemeClr val="accent6"/>
              </a:buClr>
              <a:buSzPct val="90000"/>
              <a:buFont typeface="Arial" panose="020B0604020202020204" pitchFamily="34" charset="0"/>
              <a:buChar char="•"/>
            </a:pPr>
            <a:r>
              <a:rPr lang="en-US" sz="2400" b="1" dirty="0" err="1" smtClean="0">
                <a:solidFill>
                  <a:schemeClr val="tx1"/>
                </a:solidFill>
                <a:latin typeface="Calibri" pitchFamily="34" charset="0"/>
              </a:rPr>
              <a:t>Keer</a:t>
            </a:r>
            <a:r>
              <a:rPr lang="en-US" sz="2400" b="1" dirty="0" smtClean="0">
                <a:solidFill>
                  <a:schemeClr val="tx1"/>
                </a:solidFill>
                <a:latin typeface="Calibri" pitchFamily="34" charset="0"/>
              </a:rPr>
              <a:t> </a:t>
            </a:r>
            <a:r>
              <a:rPr lang="en-US" sz="2400" b="1" dirty="0" err="1">
                <a:solidFill>
                  <a:schemeClr val="tx1"/>
                </a:solidFill>
                <a:latin typeface="Calibri" pitchFamily="34" charset="0"/>
              </a:rPr>
              <a:t>terug</a:t>
            </a:r>
            <a:r>
              <a:rPr lang="en-US" sz="2400" dirty="0">
                <a:solidFill>
                  <a:schemeClr val="tx1"/>
                </a:solidFill>
                <a:latin typeface="Calibri" pitchFamily="34" charset="0"/>
              </a:rPr>
              <a:t> </a:t>
            </a:r>
            <a:r>
              <a:rPr lang="en-US" sz="2400" dirty="0" err="1">
                <a:solidFill>
                  <a:schemeClr val="tx1"/>
                </a:solidFill>
                <a:latin typeface="Calibri" pitchFamily="34" charset="0"/>
              </a:rPr>
              <a:t>als</a:t>
            </a:r>
            <a:r>
              <a:rPr lang="en-US" sz="2400" dirty="0">
                <a:solidFill>
                  <a:schemeClr val="tx1"/>
                </a:solidFill>
                <a:latin typeface="Calibri" pitchFamily="34" charset="0"/>
              </a:rPr>
              <a:t> je </a:t>
            </a:r>
            <a:r>
              <a:rPr lang="en-US" sz="2400" dirty="0" err="1">
                <a:solidFill>
                  <a:schemeClr val="tx1"/>
                </a:solidFill>
                <a:latin typeface="Calibri" pitchFamily="34" charset="0"/>
              </a:rPr>
              <a:t>vastloopt</a:t>
            </a:r>
            <a:r>
              <a:rPr lang="en-US" sz="2400" dirty="0">
                <a:solidFill>
                  <a:schemeClr val="tx1"/>
                </a:solidFill>
                <a:latin typeface="Calibri" pitchFamily="34" charset="0"/>
              </a:rPr>
              <a:t> </a:t>
            </a:r>
            <a:r>
              <a:rPr lang="en-US" sz="2400" dirty="0" err="1">
                <a:solidFill>
                  <a:schemeClr val="tx1"/>
                </a:solidFill>
                <a:latin typeface="Calibri" pitchFamily="34" charset="0"/>
              </a:rPr>
              <a:t>naar</a:t>
            </a:r>
            <a:r>
              <a:rPr lang="en-US" sz="2400" dirty="0">
                <a:solidFill>
                  <a:schemeClr val="tx1"/>
                </a:solidFill>
                <a:latin typeface="Calibri" pitchFamily="34" charset="0"/>
              </a:rPr>
              <a:t> de </a:t>
            </a:r>
            <a:r>
              <a:rPr lang="en-US" sz="2400" dirty="0" err="1">
                <a:solidFill>
                  <a:schemeClr val="tx1"/>
                </a:solidFill>
                <a:latin typeface="Calibri" pitchFamily="34" charset="0"/>
              </a:rPr>
              <a:t>laatste</a:t>
            </a:r>
            <a:r>
              <a:rPr lang="en-US" sz="2400" dirty="0">
                <a:solidFill>
                  <a:schemeClr val="tx1"/>
                </a:solidFill>
                <a:latin typeface="Calibri" pitchFamily="34" charset="0"/>
              </a:rPr>
              <a:t> </a:t>
            </a:r>
            <a:r>
              <a:rPr lang="en-US" sz="2400" dirty="0" err="1">
                <a:solidFill>
                  <a:schemeClr val="tx1"/>
                </a:solidFill>
                <a:latin typeface="Calibri" pitchFamily="34" charset="0"/>
              </a:rPr>
              <a:t>splitsing</a:t>
            </a:r>
            <a:r>
              <a:rPr lang="en-US" sz="2400" dirty="0" smtClean="0">
                <a:solidFill>
                  <a:schemeClr val="tx1"/>
                </a:solidFill>
                <a:latin typeface="Calibri" pitchFamily="34" charset="0"/>
              </a:rPr>
              <a:t>.</a:t>
            </a:r>
          </a:p>
          <a:p>
            <a:pPr marL="742950" lvl="1" indent="-285750">
              <a:spcBef>
                <a:spcPct val="20000"/>
              </a:spcBef>
              <a:buClr>
                <a:schemeClr val="accent6"/>
              </a:buClr>
              <a:buSzPct val="90000"/>
              <a:buFont typeface="Arial" panose="020B0604020202020204" pitchFamily="34" charset="0"/>
              <a:buChar char="•"/>
            </a:pPr>
            <a:r>
              <a:rPr lang="en-US" sz="2400" dirty="0" err="1" smtClean="0">
                <a:latin typeface="Calibri" pitchFamily="34" charset="0"/>
                <a:hlinkClick r:id="rId7"/>
              </a:rPr>
              <a:t>Klik</a:t>
            </a:r>
            <a:r>
              <a:rPr lang="en-US" sz="2400" dirty="0" smtClean="0">
                <a:latin typeface="Calibri" pitchFamily="34" charset="0"/>
                <a:hlinkClick r:id="rId7"/>
              </a:rPr>
              <a:t> </a:t>
            </a:r>
            <a:r>
              <a:rPr lang="en-US" sz="2400" dirty="0" err="1" smtClean="0">
                <a:latin typeface="Calibri" pitchFamily="34" charset="0"/>
                <a:hlinkClick r:id="rId7"/>
              </a:rPr>
              <a:t>voor</a:t>
            </a:r>
            <a:r>
              <a:rPr lang="en-US" sz="2400" dirty="0" smtClean="0">
                <a:latin typeface="Calibri" pitchFamily="34" charset="0"/>
                <a:hlinkClick r:id="rId7"/>
              </a:rPr>
              <a:t> </a:t>
            </a:r>
            <a:r>
              <a:rPr lang="en-US" sz="2400" dirty="0" err="1" smtClean="0">
                <a:latin typeface="Calibri" pitchFamily="34" charset="0"/>
                <a:hlinkClick r:id="rId7"/>
              </a:rPr>
              <a:t>een</a:t>
            </a:r>
            <a:r>
              <a:rPr lang="en-US" sz="2400" dirty="0" smtClean="0">
                <a:latin typeface="Calibri" pitchFamily="34" charset="0"/>
                <a:hlinkClick r:id="rId7"/>
              </a:rPr>
              <a:t> Sudoku variant </a:t>
            </a:r>
            <a:r>
              <a:rPr lang="en-US" sz="2400" dirty="0" err="1" smtClean="0">
                <a:latin typeface="Calibri" pitchFamily="34" charset="0"/>
                <a:hlinkClick r:id="rId7"/>
              </a:rPr>
              <a:t>hier</a:t>
            </a:r>
            <a:r>
              <a:rPr lang="en-US" sz="2400" dirty="0" smtClean="0">
                <a:latin typeface="Calibri" pitchFamily="34" charset="0"/>
                <a:hlinkClick r:id="rId7"/>
              </a:rPr>
              <a:t>.</a:t>
            </a:r>
            <a:endParaRPr lang="nl-NL" sz="2400" dirty="0">
              <a:solidFill>
                <a:schemeClr val="tx1"/>
              </a:solidFill>
              <a:latin typeface="Calibri" pitchFamily="34" charset="0"/>
            </a:endParaRPr>
          </a:p>
        </p:txBody>
      </p:sp>
      <p:sp>
        <p:nvSpPr>
          <p:cNvPr id="1402896" name="Freeform 16"/>
          <p:cNvSpPr>
            <a:spLocks/>
          </p:cNvSpPr>
          <p:nvPr/>
        </p:nvSpPr>
        <p:spPr bwMode="auto">
          <a:xfrm>
            <a:off x="6334125" y="2644774"/>
            <a:ext cx="2106613" cy="1427459"/>
          </a:xfrm>
          <a:custGeom>
            <a:avLst/>
            <a:gdLst>
              <a:gd name="T0" fmla="*/ 0 w 1327"/>
              <a:gd name="T1" fmla="*/ 31750 h 903"/>
              <a:gd name="T2" fmla="*/ 639763 w 1327"/>
              <a:gd name="T3" fmla="*/ 42863 h 903"/>
              <a:gd name="T4" fmla="*/ 628650 w 1327"/>
              <a:gd name="T5" fmla="*/ 296863 h 903"/>
              <a:gd name="T6" fmla="*/ 485775 w 1327"/>
              <a:gd name="T7" fmla="*/ 330200 h 903"/>
              <a:gd name="T8" fmla="*/ 385763 w 1327"/>
              <a:gd name="T9" fmla="*/ 363538 h 903"/>
              <a:gd name="T10" fmla="*/ 374650 w 1327"/>
              <a:gd name="T11" fmla="*/ 615950 h 903"/>
              <a:gd name="T12" fmla="*/ 485775 w 1327"/>
              <a:gd name="T13" fmla="*/ 693738 h 903"/>
              <a:gd name="T14" fmla="*/ 925513 w 1327"/>
              <a:gd name="T15" fmla="*/ 682625 h 903"/>
              <a:gd name="T16" fmla="*/ 958850 w 1327"/>
              <a:gd name="T17" fmla="*/ 319088 h 903"/>
              <a:gd name="T18" fmla="*/ 1079500 w 1327"/>
              <a:gd name="T19" fmla="*/ 65088 h 903"/>
              <a:gd name="T20" fmla="*/ 1509713 w 1327"/>
              <a:gd name="T21" fmla="*/ 42863 h 903"/>
              <a:gd name="T22" fmla="*/ 1951038 w 1327"/>
              <a:gd name="T23" fmla="*/ 31750 h 903"/>
              <a:gd name="T24" fmla="*/ 2038350 w 1327"/>
              <a:gd name="T25" fmla="*/ 142875 h 903"/>
              <a:gd name="T26" fmla="*/ 2049463 w 1327"/>
              <a:gd name="T27" fmla="*/ 274638 h 903"/>
              <a:gd name="T28" fmla="*/ 1774825 w 1327"/>
              <a:gd name="T29" fmla="*/ 615950 h 903"/>
              <a:gd name="T30" fmla="*/ 1663700 w 1327"/>
              <a:gd name="T31" fmla="*/ 352425 h 903"/>
              <a:gd name="T32" fmla="*/ 1355725 w 1327"/>
              <a:gd name="T33" fmla="*/ 395288 h 903"/>
              <a:gd name="T34" fmla="*/ 1333500 w 1327"/>
              <a:gd name="T35" fmla="*/ 693738 h 903"/>
              <a:gd name="T36" fmla="*/ 1322388 w 1327"/>
              <a:gd name="T37" fmla="*/ 946150 h 903"/>
              <a:gd name="T38" fmla="*/ 1344613 w 1327"/>
              <a:gd name="T39" fmla="*/ 1144588 h 903"/>
              <a:gd name="T40" fmla="*/ 1454150 w 1327"/>
              <a:gd name="T41" fmla="*/ 1354138 h 903"/>
              <a:gd name="T42" fmla="*/ 1741488 w 1327"/>
              <a:gd name="T43" fmla="*/ 1409700 h 903"/>
              <a:gd name="T44" fmla="*/ 1962150 w 1327"/>
              <a:gd name="T45" fmla="*/ 1398588 h 90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27" h="903">
                <a:moveTo>
                  <a:pt x="0" y="20"/>
                </a:moveTo>
                <a:cubicBezTo>
                  <a:pt x="134" y="10"/>
                  <a:pt x="270" y="0"/>
                  <a:pt x="403" y="27"/>
                </a:cubicBezTo>
                <a:cubicBezTo>
                  <a:pt x="423" y="86"/>
                  <a:pt x="411" y="126"/>
                  <a:pt x="396" y="187"/>
                </a:cubicBezTo>
                <a:cubicBezTo>
                  <a:pt x="393" y="198"/>
                  <a:pt x="309" y="208"/>
                  <a:pt x="306" y="208"/>
                </a:cubicBezTo>
                <a:cubicBezTo>
                  <a:pt x="280" y="215"/>
                  <a:pt x="255" y="199"/>
                  <a:pt x="243" y="229"/>
                </a:cubicBezTo>
                <a:cubicBezTo>
                  <a:pt x="219" y="300"/>
                  <a:pt x="221" y="276"/>
                  <a:pt x="236" y="388"/>
                </a:cubicBezTo>
                <a:cubicBezTo>
                  <a:pt x="246" y="423"/>
                  <a:pt x="248" y="430"/>
                  <a:pt x="306" y="437"/>
                </a:cubicBezTo>
                <a:cubicBezTo>
                  <a:pt x="381" y="462"/>
                  <a:pt x="502" y="435"/>
                  <a:pt x="583" y="430"/>
                </a:cubicBezTo>
                <a:cubicBezTo>
                  <a:pt x="636" y="350"/>
                  <a:pt x="590" y="427"/>
                  <a:pt x="604" y="201"/>
                </a:cubicBezTo>
                <a:cubicBezTo>
                  <a:pt x="634" y="146"/>
                  <a:pt x="622" y="70"/>
                  <a:pt x="680" y="41"/>
                </a:cubicBezTo>
                <a:cubicBezTo>
                  <a:pt x="738" y="12"/>
                  <a:pt x="860" y="30"/>
                  <a:pt x="951" y="27"/>
                </a:cubicBezTo>
                <a:cubicBezTo>
                  <a:pt x="1043" y="4"/>
                  <a:pt x="1135" y="16"/>
                  <a:pt x="1229" y="20"/>
                </a:cubicBezTo>
                <a:cubicBezTo>
                  <a:pt x="1284" y="30"/>
                  <a:pt x="1274" y="65"/>
                  <a:pt x="1284" y="90"/>
                </a:cubicBezTo>
                <a:cubicBezTo>
                  <a:pt x="1286" y="118"/>
                  <a:pt x="1291" y="145"/>
                  <a:pt x="1291" y="173"/>
                </a:cubicBezTo>
                <a:cubicBezTo>
                  <a:pt x="1291" y="406"/>
                  <a:pt x="1327" y="378"/>
                  <a:pt x="1118" y="388"/>
                </a:cubicBezTo>
                <a:cubicBezTo>
                  <a:pt x="1050" y="377"/>
                  <a:pt x="1084" y="280"/>
                  <a:pt x="1048" y="222"/>
                </a:cubicBezTo>
                <a:cubicBezTo>
                  <a:pt x="1004" y="199"/>
                  <a:pt x="889" y="213"/>
                  <a:pt x="854" y="249"/>
                </a:cubicBezTo>
                <a:cubicBezTo>
                  <a:pt x="819" y="285"/>
                  <a:pt x="845" y="399"/>
                  <a:pt x="840" y="437"/>
                </a:cubicBezTo>
                <a:cubicBezTo>
                  <a:pt x="837" y="495"/>
                  <a:pt x="832" y="549"/>
                  <a:pt x="833" y="596"/>
                </a:cubicBezTo>
                <a:cubicBezTo>
                  <a:pt x="833" y="674"/>
                  <a:pt x="834" y="671"/>
                  <a:pt x="847" y="721"/>
                </a:cubicBezTo>
                <a:cubicBezTo>
                  <a:pt x="861" y="764"/>
                  <a:pt x="874" y="825"/>
                  <a:pt x="916" y="853"/>
                </a:cubicBezTo>
                <a:cubicBezTo>
                  <a:pt x="986" y="871"/>
                  <a:pt x="1022" y="882"/>
                  <a:pt x="1097" y="888"/>
                </a:cubicBezTo>
                <a:cubicBezTo>
                  <a:pt x="1143" y="903"/>
                  <a:pt x="1191" y="896"/>
                  <a:pt x="1236" y="881"/>
                </a:cubicBezTo>
              </a:path>
            </a:pathLst>
          </a:custGeom>
          <a:noFill/>
          <a:ln w="76200" cap="flat" cmpd="sng">
            <a:solidFill>
              <a:srgbClr val="008000"/>
            </a:solidFill>
            <a:prstDash val="solid"/>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oAutofit/>
          </a:bodyPr>
          <a:lstStyle/>
          <a:p>
            <a:endParaRPr lang="nl-NL" dirty="0">
              <a:latin typeface="Calibri" pitchFamily="34" charset="0"/>
            </a:endParaRPr>
          </a:p>
        </p:txBody>
      </p:sp>
      <p:sp>
        <p:nvSpPr>
          <p:cNvPr id="1402898" name="Freeform 18"/>
          <p:cNvSpPr>
            <a:spLocks/>
          </p:cNvSpPr>
          <p:nvPr/>
        </p:nvSpPr>
        <p:spPr bwMode="auto">
          <a:xfrm>
            <a:off x="7975600" y="3603625"/>
            <a:ext cx="506413" cy="463846"/>
          </a:xfrm>
          <a:custGeom>
            <a:avLst/>
            <a:gdLst>
              <a:gd name="T0" fmla="*/ 320675 w 319"/>
              <a:gd name="T1" fmla="*/ 439738 h 277"/>
              <a:gd name="T2" fmla="*/ 452438 w 319"/>
              <a:gd name="T3" fmla="*/ 274638 h 277"/>
              <a:gd name="T4" fmla="*/ 0 w 319"/>
              <a:gd name="T5" fmla="*/ 120650 h 277"/>
              <a:gd name="T6" fmla="*/ 0 60000 65536"/>
              <a:gd name="T7" fmla="*/ 0 60000 65536"/>
              <a:gd name="T8" fmla="*/ 0 60000 65536"/>
            </a:gdLst>
            <a:ahLst/>
            <a:cxnLst>
              <a:cxn ang="T6">
                <a:pos x="T0" y="T1"/>
              </a:cxn>
              <a:cxn ang="T7">
                <a:pos x="T2" y="T3"/>
              </a:cxn>
              <a:cxn ang="T8">
                <a:pos x="T4" y="T5"/>
              </a:cxn>
            </a:cxnLst>
            <a:rect l="0" t="0" r="r" b="b"/>
            <a:pathLst>
              <a:path w="319" h="277">
                <a:moveTo>
                  <a:pt x="202" y="277"/>
                </a:moveTo>
                <a:cubicBezTo>
                  <a:pt x="216" y="260"/>
                  <a:pt x="319" y="206"/>
                  <a:pt x="285" y="173"/>
                </a:cubicBezTo>
                <a:cubicBezTo>
                  <a:pt x="270" y="0"/>
                  <a:pt x="237" y="76"/>
                  <a:pt x="0" y="76"/>
                </a:cubicBezTo>
              </a:path>
            </a:pathLst>
          </a:custGeom>
          <a:noFill/>
          <a:ln w="76200" cap="flat" cmpd="sng">
            <a:solidFill>
              <a:srgbClr val="008000"/>
            </a:solidFill>
            <a:prstDash val="solid"/>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endParaRPr lang="nl-NL" dirty="0">
              <a:latin typeface="Calibri" pitchFamily="34" charset="0"/>
            </a:endParaRPr>
          </a:p>
        </p:txBody>
      </p:sp>
      <p:sp>
        <p:nvSpPr>
          <p:cNvPr id="1402899" name="Freeform 19"/>
          <p:cNvSpPr>
            <a:spLocks/>
          </p:cNvSpPr>
          <p:nvPr/>
        </p:nvSpPr>
        <p:spPr bwMode="auto">
          <a:xfrm>
            <a:off x="7723188" y="4054475"/>
            <a:ext cx="671512" cy="310629"/>
          </a:xfrm>
          <a:custGeom>
            <a:avLst/>
            <a:gdLst>
              <a:gd name="T0" fmla="*/ 473075 w 423"/>
              <a:gd name="T1" fmla="*/ 0 h 208"/>
              <a:gd name="T2" fmla="*/ 671512 w 423"/>
              <a:gd name="T3" fmla="*/ 55563 h 208"/>
              <a:gd name="T4" fmla="*/ 573087 w 423"/>
              <a:gd name="T5" fmla="*/ 285750 h 208"/>
              <a:gd name="T6" fmla="*/ 0 w 423"/>
              <a:gd name="T7" fmla="*/ 319088 h 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3" h="208">
                <a:moveTo>
                  <a:pt x="298" y="0"/>
                </a:moveTo>
                <a:cubicBezTo>
                  <a:pt x="331" y="7"/>
                  <a:pt x="412" y="2"/>
                  <a:pt x="423" y="35"/>
                </a:cubicBezTo>
                <a:cubicBezTo>
                  <a:pt x="418" y="75"/>
                  <a:pt x="400" y="167"/>
                  <a:pt x="361" y="180"/>
                </a:cubicBezTo>
                <a:cubicBezTo>
                  <a:pt x="290" y="208"/>
                  <a:pt x="69" y="200"/>
                  <a:pt x="0" y="201"/>
                </a:cubicBezTo>
              </a:path>
            </a:pathLst>
          </a:custGeom>
          <a:noFill/>
          <a:ln w="76200" cap="flat" cmpd="sng">
            <a:solidFill>
              <a:srgbClr val="008000"/>
            </a:solidFill>
            <a:prstDash val="solid"/>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oAutofit/>
          </a:bodyPr>
          <a:lstStyle/>
          <a:p>
            <a:endParaRPr lang="nl-NL" dirty="0">
              <a:latin typeface="Calibri" pitchFamily="34" charset="0"/>
            </a:endParaRPr>
          </a:p>
        </p:txBody>
      </p:sp>
      <p:sp>
        <p:nvSpPr>
          <p:cNvPr id="1402900" name="Freeform 20"/>
          <p:cNvSpPr>
            <a:spLocks/>
          </p:cNvSpPr>
          <p:nvPr/>
        </p:nvSpPr>
        <p:spPr bwMode="auto">
          <a:xfrm flipH="1">
            <a:off x="6256656" y="2687638"/>
            <a:ext cx="45719" cy="741362"/>
          </a:xfrm>
          <a:custGeom>
            <a:avLst/>
            <a:gdLst>
              <a:gd name="T0" fmla="*/ 20638 w 52"/>
              <a:gd name="T1" fmla="*/ 0 h 417"/>
              <a:gd name="T2" fmla="*/ 0 w 52"/>
              <a:gd name="T3" fmla="*/ 661987 h 417"/>
              <a:gd name="T4" fmla="*/ 0 60000 65536"/>
              <a:gd name="T5" fmla="*/ 0 60000 65536"/>
            </a:gdLst>
            <a:ahLst/>
            <a:cxnLst>
              <a:cxn ang="T4">
                <a:pos x="T0" y="T1"/>
              </a:cxn>
              <a:cxn ang="T5">
                <a:pos x="T2" y="T3"/>
              </a:cxn>
            </a:cxnLst>
            <a:rect l="0" t="0" r="r" b="b"/>
            <a:pathLst>
              <a:path w="52" h="417">
                <a:moveTo>
                  <a:pt x="13" y="0"/>
                </a:moveTo>
                <a:cubicBezTo>
                  <a:pt x="52" y="116"/>
                  <a:pt x="0" y="292"/>
                  <a:pt x="0" y="417"/>
                </a:cubicBezTo>
              </a:path>
            </a:pathLst>
          </a:custGeom>
          <a:noFill/>
          <a:ln w="76200" cap="flat" cmpd="sng">
            <a:solidFill>
              <a:srgbClr val="008000"/>
            </a:solidFill>
            <a:prstDash val="solid"/>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oAutofit/>
          </a:bodyPr>
          <a:lstStyle/>
          <a:p>
            <a:endParaRPr lang="nl-NL" dirty="0">
              <a:latin typeface="Calibri" pitchFamily="34" charset="0"/>
            </a:endParaRPr>
          </a:p>
        </p:txBody>
      </p:sp>
      <p:sp>
        <p:nvSpPr>
          <p:cNvPr id="1402901" name="Freeform 21"/>
          <p:cNvSpPr>
            <a:spLocks/>
          </p:cNvSpPr>
          <p:nvPr/>
        </p:nvSpPr>
        <p:spPr bwMode="auto">
          <a:xfrm>
            <a:off x="5911850" y="3349625"/>
            <a:ext cx="390525" cy="704850"/>
          </a:xfrm>
          <a:custGeom>
            <a:avLst/>
            <a:gdLst>
              <a:gd name="T0" fmla="*/ 390525 w 246"/>
              <a:gd name="T1" fmla="*/ 0 h 402"/>
              <a:gd name="T2" fmla="*/ 379413 w 246"/>
              <a:gd name="T3" fmla="*/ 484188 h 402"/>
              <a:gd name="T4" fmla="*/ 279400 w 246"/>
              <a:gd name="T5" fmla="*/ 638175 h 402"/>
              <a:gd name="T6" fmla="*/ 58738 w 246"/>
              <a:gd name="T7" fmla="*/ 582613 h 402"/>
              <a:gd name="T8" fmla="*/ 36513 w 246"/>
              <a:gd name="T9" fmla="*/ 363538 h 4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402">
                <a:moveTo>
                  <a:pt x="246" y="0"/>
                </a:moveTo>
                <a:cubicBezTo>
                  <a:pt x="244" y="102"/>
                  <a:pt x="243" y="203"/>
                  <a:pt x="239" y="305"/>
                </a:cubicBezTo>
                <a:cubicBezTo>
                  <a:pt x="227" y="372"/>
                  <a:pt x="210" y="392"/>
                  <a:pt x="176" y="402"/>
                </a:cubicBezTo>
                <a:cubicBezTo>
                  <a:pt x="144" y="397"/>
                  <a:pt x="62" y="396"/>
                  <a:pt x="37" y="367"/>
                </a:cubicBezTo>
                <a:cubicBezTo>
                  <a:pt x="0" y="315"/>
                  <a:pt x="23" y="355"/>
                  <a:pt x="23" y="229"/>
                </a:cubicBezTo>
              </a:path>
            </a:pathLst>
          </a:custGeom>
          <a:noFill/>
          <a:ln w="76200" cap="flat" cmpd="sng">
            <a:solidFill>
              <a:srgbClr val="008000"/>
            </a:solidFill>
            <a:prstDash val="solid"/>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oAutofit/>
          </a:bodyPr>
          <a:lstStyle/>
          <a:p>
            <a:endParaRPr lang="nl-NL" dirty="0">
              <a:latin typeface="Calibri" pitchFamily="34" charset="0"/>
            </a:endParaRPr>
          </a:p>
        </p:txBody>
      </p:sp>
      <p:sp>
        <p:nvSpPr>
          <p:cNvPr id="1402902" name="Freeform 22"/>
          <p:cNvSpPr>
            <a:spLocks/>
          </p:cNvSpPr>
          <p:nvPr/>
        </p:nvSpPr>
        <p:spPr bwMode="auto">
          <a:xfrm>
            <a:off x="5606617" y="3341038"/>
            <a:ext cx="705283" cy="397493"/>
          </a:xfrm>
          <a:custGeom>
            <a:avLst/>
            <a:gdLst>
              <a:gd name="T0" fmla="*/ 727075 w 458"/>
              <a:gd name="T1" fmla="*/ 36512 h 291"/>
              <a:gd name="T2" fmla="*/ 33338 w 458"/>
              <a:gd name="T3" fmla="*/ 58737 h 291"/>
              <a:gd name="T4" fmla="*/ 0 w 458"/>
              <a:gd name="T5" fmla="*/ 388937 h 291"/>
              <a:gd name="T6" fmla="*/ 0 60000 65536"/>
              <a:gd name="T7" fmla="*/ 0 60000 65536"/>
              <a:gd name="T8" fmla="*/ 0 60000 65536"/>
              <a:gd name="connsiteX0" fmla="*/ 9850 w 9850"/>
              <a:gd name="connsiteY0" fmla="*/ 72 h 8552"/>
              <a:gd name="connsiteX1" fmla="*/ 309 w 9850"/>
              <a:gd name="connsiteY1" fmla="*/ 553 h 8552"/>
              <a:gd name="connsiteX2" fmla="*/ 0 w 9850"/>
              <a:gd name="connsiteY2" fmla="*/ 8261 h 8552"/>
              <a:gd name="connsiteX0" fmla="*/ 10000 w 10000"/>
              <a:gd name="connsiteY0" fmla="*/ 84 h 9660"/>
              <a:gd name="connsiteX1" fmla="*/ 314 w 10000"/>
              <a:gd name="connsiteY1" fmla="*/ 647 h 9660"/>
              <a:gd name="connsiteX2" fmla="*/ 0 w 10000"/>
              <a:gd name="connsiteY2" fmla="*/ 9660 h 9660"/>
              <a:gd name="connsiteX0" fmla="*/ 22312 w 22312"/>
              <a:gd name="connsiteY0" fmla="*/ 87 h 22535"/>
              <a:gd name="connsiteX1" fmla="*/ 12626 w 22312"/>
              <a:gd name="connsiteY1" fmla="*/ 670 h 22535"/>
              <a:gd name="connsiteX2" fmla="*/ 0 w 22312"/>
              <a:gd name="connsiteY2" fmla="*/ 22535 h 22535"/>
              <a:gd name="connsiteX0" fmla="*/ 9848 w 9848"/>
              <a:gd name="connsiteY0" fmla="*/ 87 h 12371"/>
              <a:gd name="connsiteX1" fmla="*/ 162 w 9848"/>
              <a:gd name="connsiteY1" fmla="*/ 670 h 12371"/>
              <a:gd name="connsiteX2" fmla="*/ 0 w 9848"/>
              <a:gd name="connsiteY2" fmla="*/ 12371 h 12371"/>
            </a:gdLst>
            <a:ahLst/>
            <a:cxnLst>
              <a:cxn ang="0">
                <a:pos x="connsiteX0" y="connsiteY0"/>
              </a:cxn>
              <a:cxn ang="0">
                <a:pos x="connsiteX1" y="connsiteY1"/>
              </a:cxn>
              <a:cxn ang="0">
                <a:pos x="connsiteX2" y="connsiteY2"/>
              </a:cxn>
            </a:cxnLst>
            <a:rect l="l" t="t" r="r" b="b"/>
            <a:pathLst>
              <a:path w="9848" h="12371">
                <a:moveTo>
                  <a:pt x="9848" y="87"/>
                </a:moveTo>
                <a:cubicBezTo>
                  <a:pt x="8185" y="836"/>
                  <a:pt x="1846" y="-870"/>
                  <a:pt x="162" y="670"/>
                </a:cubicBezTo>
                <a:cubicBezTo>
                  <a:pt x="6" y="5661"/>
                  <a:pt x="152" y="11574"/>
                  <a:pt x="0" y="12371"/>
                </a:cubicBezTo>
              </a:path>
            </a:pathLst>
          </a:custGeom>
          <a:noFill/>
          <a:ln w="76200" cap="flat" cmpd="sng">
            <a:solidFill>
              <a:srgbClr val="008000"/>
            </a:solidFill>
            <a:prstDash val="solid"/>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oAutofit/>
          </a:bodyPr>
          <a:lstStyle/>
          <a:p>
            <a:endParaRPr lang="nl-NL" dirty="0">
              <a:latin typeface="Calibri" pitchFamily="34" charset="0"/>
            </a:endParaRPr>
          </a:p>
        </p:txBody>
      </p:sp>
      <p:sp>
        <p:nvSpPr>
          <p:cNvPr id="1402903" name="Freeform 23"/>
          <p:cNvSpPr>
            <a:spLocks/>
          </p:cNvSpPr>
          <p:nvPr/>
        </p:nvSpPr>
        <p:spPr bwMode="auto">
          <a:xfrm>
            <a:off x="5592763" y="3702050"/>
            <a:ext cx="1370012" cy="735061"/>
          </a:xfrm>
          <a:custGeom>
            <a:avLst/>
            <a:gdLst>
              <a:gd name="T0" fmla="*/ 3175 w 863"/>
              <a:gd name="T1" fmla="*/ 0 h 448"/>
              <a:gd name="T2" fmla="*/ 14287 w 863"/>
              <a:gd name="T3" fmla="*/ 573088 h 448"/>
              <a:gd name="T4" fmla="*/ 125412 w 863"/>
              <a:gd name="T5" fmla="*/ 649288 h 448"/>
              <a:gd name="T6" fmla="*/ 719137 w 863"/>
              <a:gd name="T7" fmla="*/ 660400 h 448"/>
              <a:gd name="T8" fmla="*/ 874712 w 863"/>
              <a:gd name="T9" fmla="*/ 693738 h 448"/>
              <a:gd name="T10" fmla="*/ 1050925 w 863"/>
              <a:gd name="T11" fmla="*/ 682625 h 448"/>
              <a:gd name="T12" fmla="*/ 1073150 w 863"/>
              <a:gd name="T13" fmla="*/ 615950 h 448"/>
              <a:gd name="T14" fmla="*/ 1093787 w 863"/>
              <a:gd name="T15" fmla="*/ 22225 h 448"/>
              <a:gd name="T16" fmla="*/ 1127125 w 863"/>
              <a:gd name="T17" fmla="*/ 11113 h 448"/>
              <a:gd name="T18" fmla="*/ 1370012 w 863"/>
              <a:gd name="T19" fmla="*/ 11113 h 4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3" h="448">
                <a:moveTo>
                  <a:pt x="2" y="0"/>
                </a:moveTo>
                <a:cubicBezTo>
                  <a:pt x="4" y="120"/>
                  <a:pt x="0" y="241"/>
                  <a:pt x="9" y="361"/>
                </a:cubicBezTo>
                <a:cubicBezTo>
                  <a:pt x="10" y="380"/>
                  <a:pt x="68" y="405"/>
                  <a:pt x="79" y="409"/>
                </a:cubicBezTo>
                <a:cubicBezTo>
                  <a:pt x="197" y="448"/>
                  <a:pt x="328" y="414"/>
                  <a:pt x="453" y="416"/>
                </a:cubicBezTo>
                <a:cubicBezTo>
                  <a:pt x="485" y="424"/>
                  <a:pt x="551" y="437"/>
                  <a:pt x="551" y="437"/>
                </a:cubicBezTo>
                <a:cubicBezTo>
                  <a:pt x="588" y="435"/>
                  <a:pt x="627" y="444"/>
                  <a:pt x="662" y="430"/>
                </a:cubicBezTo>
                <a:cubicBezTo>
                  <a:pt x="676" y="425"/>
                  <a:pt x="676" y="388"/>
                  <a:pt x="676" y="388"/>
                </a:cubicBezTo>
                <a:cubicBezTo>
                  <a:pt x="676" y="376"/>
                  <a:pt x="687" y="26"/>
                  <a:pt x="689" y="14"/>
                </a:cubicBezTo>
                <a:cubicBezTo>
                  <a:pt x="690" y="7"/>
                  <a:pt x="703" y="7"/>
                  <a:pt x="710" y="7"/>
                </a:cubicBezTo>
                <a:cubicBezTo>
                  <a:pt x="761" y="5"/>
                  <a:pt x="812" y="7"/>
                  <a:pt x="863" y="7"/>
                </a:cubicBezTo>
              </a:path>
            </a:pathLst>
          </a:custGeom>
          <a:noFill/>
          <a:ln w="76200" cap="flat" cmpd="sng">
            <a:solidFill>
              <a:srgbClr val="008000"/>
            </a:solidFill>
            <a:prstDash val="solid"/>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oAutofit/>
          </a:bodyPr>
          <a:lstStyle/>
          <a:p>
            <a:endParaRPr lang="nl-NL" dirty="0">
              <a:latin typeface="Calibri" pitchFamily="34" charset="0"/>
            </a:endParaRPr>
          </a:p>
        </p:txBody>
      </p:sp>
      <p:sp>
        <p:nvSpPr>
          <p:cNvPr id="1402904" name="Freeform 24"/>
          <p:cNvSpPr>
            <a:spLocks/>
          </p:cNvSpPr>
          <p:nvPr/>
        </p:nvSpPr>
        <p:spPr bwMode="auto">
          <a:xfrm>
            <a:off x="6627813" y="3608388"/>
            <a:ext cx="1084262" cy="2196876"/>
          </a:xfrm>
          <a:custGeom>
            <a:avLst/>
            <a:gdLst>
              <a:gd name="T0" fmla="*/ 301625 w 683"/>
              <a:gd name="T1" fmla="*/ 115887 h 1371"/>
              <a:gd name="T2" fmla="*/ 742950 w 683"/>
              <a:gd name="T3" fmla="*/ 127000 h 1371"/>
              <a:gd name="T4" fmla="*/ 731837 w 683"/>
              <a:gd name="T5" fmla="*/ 854075 h 1371"/>
              <a:gd name="T6" fmla="*/ 698500 w 683"/>
              <a:gd name="T7" fmla="*/ 1382712 h 1371"/>
              <a:gd name="T8" fmla="*/ 368300 w 683"/>
              <a:gd name="T9" fmla="*/ 1447800 h 1371"/>
              <a:gd name="T10" fmla="*/ 169862 w 683"/>
              <a:gd name="T11" fmla="*/ 1492250 h 1371"/>
              <a:gd name="T12" fmla="*/ 38100 w 683"/>
              <a:gd name="T13" fmla="*/ 1536700 h 1371"/>
              <a:gd name="T14" fmla="*/ 15875 w 683"/>
              <a:gd name="T15" fmla="*/ 1646237 h 1371"/>
              <a:gd name="T16" fmla="*/ 15875 w 683"/>
              <a:gd name="T17" fmla="*/ 2020887 h 1371"/>
              <a:gd name="T18" fmla="*/ 114300 w 683"/>
              <a:gd name="T19" fmla="*/ 2132012 h 1371"/>
              <a:gd name="T20" fmla="*/ 433387 w 683"/>
              <a:gd name="T21" fmla="*/ 2174875 h 1371"/>
              <a:gd name="T22" fmla="*/ 1028700 w 683"/>
              <a:gd name="T23" fmla="*/ 2109787 h 1371"/>
              <a:gd name="T24" fmla="*/ 1084262 w 683"/>
              <a:gd name="T25" fmla="*/ 1789112 h 13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3" h="1371">
                <a:moveTo>
                  <a:pt x="190" y="73"/>
                </a:moveTo>
                <a:cubicBezTo>
                  <a:pt x="283" y="75"/>
                  <a:pt x="421" y="0"/>
                  <a:pt x="468" y="80"/>
                </a:cubicBezTo>
                <a:cubicBezTo>
                  <a:pt x="545" y="212"/>
                  <a:pt x="465" y="385"/>
                  <a:pt x="461" y="538"/>
                </a:cubicBezTo>
                <a:cubicBezTo>
                  <a:pt x="446" y="643"/>
                  <a:pt x="478" y="809"/>
                  <a:pt x="440" y="871"/>
                </a:cubicBezTo>
                <a:cubicBezTo>
                  <a:pt x="402" y="933"/>
                  <a:pt x="287" y="901"/>
                  <a:pt x="232" y="912"/>
                </a:cubicBezTo>
                <a:cubicBezTo>
                  <a:pt x="191" y="926"/>
                  <a:pt x="148" y="928"/>
                  <a:pt x="107" y="940"/>
                </a:cubicBezTo>
                <a:cubicBezTo>
                  <a:pt x="72" y="949"/>
                  <a:pt x="40" y="952"/>
                  <a:pt x="24" y="968"/>
                </a:cubicBezTo>
                <a:cubicBezTo>
                  <a:pt x="7" y="994"/>
                  <a:pt x="0" y="1007"/>
                  <a:pt x="10" y="1037"/>
                </a:cubicBezTo>
                <a:cubicBezTo>
                  <a:pt x="16" y="1092"/>
                  <a:pt x="0" y="1222"/>
                  <a:pt x="10" y="1273"/>
                </a:cubicBezTo>
                <a:cubicBezTo>
                  <a:pt x="15" y="1287"/>
                  <a:pt x="58" y="1338"/>
                  <a:pt x="72" y="1343"/>
                </a:cubicBezTo>
                <a:cubicBezTo>
                  <a:pt x="156" y="1371"/>
                  <a:pt x="135" y="1364"/>
                  <a:pt x="273" y="1370"/>
                </a:cubicBezTo>
                <a:cubicBezTo>
                  <a:pt x="378" y="1363"/>
                  <a:pt x="558" y="1370"/>
                  <a:pt x="648" y="1329"/>
                </a:cubicBezTo>
                <a:cubicBezTo>
                  <a:pt x="676" y="1259"/>
                  <a:pt x="683" y="1183"/>
                  <a:pt x="683" y="1127"/>
                </a:cubicBezTo>
              </a:path>
            </a:pathLst>
          </a:custGeom>
          <a:noFill/>
          <a:ln w="76200" cap="flat" cmpd="sng">
            <a:solidFill>
              <a:srgbClr val="008000"/>
            </a:solidFill>
            <a:prstDash val="solid"/>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oAutofit/>
          </a:bodyPr>
          <a:lstStyle/>
          <a:p>
            <a:endParaRPr lang="nl-NL" dirty="0">
              <a:latin typeface="Calibri" pitchFamily="34" charset="0"/>
            </a:endParaRPr>
          </a:p>
        </p:txBody>
      </p:sp>
      <p:sp>
        <p:nvSpPr>
          <p:cNvPr id="1402905" name="Freeform 25"/>
          <p:cNvSpPr>
            <a:spLocks/>
          </p:cNvSpPr>
          <p:nvPr/>
        </p:nvSpPr>
        <p:spPr bwMode="auto">
          <a:xfrm>
            <a:off x="6951663" y="5408613"/>
            <a:ext cx="771525" cy="45719"/>
          </a:xfrm>
          <a:custGeom>
            <a:avLst/>
            <a:gdLst>
              <a:gd name="T0" fmla="*/ 771525 w 486"/>
              <a:gd name="T1" fmla="*/ 0 h 7"/>
              <a:gd name="T2" fmla="*/ 0 w 486"/>
              <a:gd name="T3" fmla="*/ 11112 h 7"/>
              <a:gd name="T4" fmla="*/ 0 60000 65536"/>
              <a:gd name="T5" fmla="*/ 0 60000 65536"/>
            </a:gdLst>
            <a:ahLst/>
            <a:cxnLst>
              <a:cxn ang="T4">
                <a:pos x="T0" y="T1"/>
              </a:cxn>
              <a:cxn ang="T5">
                <a:pos x="T2" y="T3"/>
              </a:cxn>
            </a:cxnLst>
            <a:rect l="0" t="0" r="r" b="b"/>
            <a:pathLst>
              <a:path w="486" h="7">
                <a:moveTo>
                  <a:pt x="486" y="0"/>
                </a:moveTo>
                <a:cubicBezTo>
                  <a:pt x="23" y="7"/>
                  <a:pt x="185" y="7"/>
                  <a:pt x="0" y="7"/>
                </a:cubicBezTo>
              </a:path>
            </a:pathLst>
          </a:custGeom>
          <a:noFill/>
          <a:ln w="76200" cap="flat" cmpd="sng">
            <a:solidFill>
              <a:srgbClr val="008000"/>
            </a:solidFill>
            <a:prstDash val="solid"/>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oAutofit/>
          </a:bodyPr>
          <a:lstStyle/>
          <a:p>
            <a:endParaRPr lang="nl-NL" dirty="0">
              <a:latin typeface="Calibri" pitchFamily="34" charset="0"/>
            </a:endParaRPr>
          </a:p>
        </p:txBody>
      </p:sp>
      <p:sp>
        <p:nvSpPr>
          <p:cNvPr id="1402906" name="Freeform 26"/>
          <p:cNvSpPr>
            <a:spLocks/>
          </p:cNvSpPr>
          <p:nvPr/>
        </p:nvSpPr>
        <p:spPr bwMode="auto">
          <a:xfrm>
            <a:off x="7627938" y="4657724"/>
            <a:ext cx="711200" cy="796607"/>
          </a:xfrm>
          <a:custGeom>
            <a:avLst/>
            <a:gdLst>
              <a:gd name="T0" fmla="*/ 73025 w 448"/>
              <a:gd name="T1" fmla="*/ 750888 h 473"/>
              <a:gd name="T2" fmla="*/ 84138 w 448"/>
              <a:gd name="T3" fmla="*/ 398463 h 473"/>
              <a:gd name="T4" fmla="*/ 95250 w 448"/>
              <a:gd name="T5" fmla="*/ 79375 h 473"/>
              <a:gd name="T6" fmla="*/ 492125 w 448"/>
              <a:gd name="T7" fmla="*/ 46038 h 473"/>
              <a:gd name="T8" fmla="*/ 700088 w 448"/>
              <a:gd name="T9" fmla="*/ 123825 h 473"/>
              <a:gd name="T10" fmla="*/ 711200 w 448"/>
              <a:gd name="T11" fmla="*/ 420688 h 4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8" h="473">
                <a:moveTo>
                  <a:pt x="46" y="473"/>
                </a:moveTo>
                <a:cubicBezTo>
                  <a:pt x="21" y="403"/>
                  <a:pt x="43" y="324"/>
                  <a:pt x="53" y="251"/>
                </a:cubicBezTo>
                <a:cubicBezTo>
                  <a:pt x="55" y="184"/>
                  <a:pt x="0" y="80"/>
                  <a:pt x="60" y="50"/>
                </a:cubicBezTo>
                <a:cubicBezTo>
                  <a:pt x="109" y="0"/>
                  <a:pt x="247" y="24"/>
                  <a:pt x="310" y="29"/>
                </a:cubicBezTo>
                <a:cubicBezTo>
                  <a:pt x="373" y="34"/>
                  <a:pt x="418" y="39"/>
                  <a:pt x="441" y="78"/>
                </a:cubicBezTo>
                <a:cubicBezTo>
                  <a:pt x="443" y="140"/>
                  <a:pt x="448" y="203"/>
                  <a:pt x="448" y="265"/>
                </a:cubicBezTo>
              </a:path>
            </a:pathLst>
          </a:custGeom>
          <a:noFill/>
          <a:ln w="76200" cap="flat" cmpd="sng">
            <a:solidFill>
              <a:srgbClr val="008000"/>
            </a:solidFill>
            <a:prstDash val="solid"/>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oAutofit/>
          </a:bodyPr>
          <a:lstStyle/>
          <a:p>
            <a:endParaRPr lang="nl-NL" dirty="0">
              <a:latin typeface="Calibri" pitchFamily="34" charset="0"/>
            </a:endParaRPr>
          </a:p>
        </p:txBody>
      </p:sp>
      <p:sp>
        <p:nvSpPr>
          <p:cNvPr id="1402907" name="Freeform 27"/>
          <p:cNvSpPr>
            <a:spLocks/>
          </p:cNvSpPr>
          <p:nvPr/>
        </p:nvSpPr>
        <p:spPr bwMode="auto">
          <a:xfrm>
            <a:off x="7915275" y="5045074"/>
            <a:ext cx="423863" cy="904205"/>
          </a:xfrm>
          <a:custGeom>
            <a:avLst/>
            <a:gdLst>
              <a:gd name="T0" fmla="*/ 423863 w 267"/>
              <a:gd name="T1" fmla="*/ 0 h 653"/>
              <a:gd name="T2" fmla="*/ 412750 w 267"/>
              <a:gd name="T3" fmla="*/ 661988 h 653"/>
              <a:gd name="T4" fmla="*/ 160338 w 267"/>
              <a:gd name="T5" fmla="*/ 738188 h 653"/>
              <a:gd name="T6" fmla="*/ 115888 w 267"/>
              <a:gd name="T7" fmla="*/ 1036638 h 6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7" h="653">
                <a:moveTo>
                  <a:pt x="267" y="0"/>
                </a:moveTo>
                <a:cubicBezTo>
                  <a:pt x="265" y="139"/>
                  <a:pt x="264" y="278"/>
                  <a:pt x="260" y="417"/>
                </a:cubicBezTo>
                <a:cubicBezTo>
                  <a:pt x="258" y="492"/>
                  <a:pt x="155" y="462"/>
                  <a:pt x="101" y="465"/>
                </a:cubicBezTo>
                <a:cubicBezTo>
                  <a:pt x="0" y="499"/>
                  <a:pt x="112" y="614"/>
                  <a:pt x="73" y="653"/>
                </a:cubicBezTo>
              </a:path>
            </a:pathLst>
          </a:custGeom>
          <a:noFill/>
          <a:ln w="76200" cap="flat" cmpd="sng">
            <a:solidFill>
              <a:srgbClr val="008000"/>
            </a:solidFill>
            <a:prstDash val="solid"/>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oAutofit/>
          </a:bodyPr>
          <a:lstStyle/>
          <a:p>
            <a:endParaRPr lang="nl-NL" dirty="0">
              <a:latin typeface="Calibri" pitchFamily="34" charset="0"/>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194</a:t>
            </a:fld>
            <a:endParaRPr lang="en-US" dirty="0"/>
          </a:p>
        </p:txBody>
      </p:sp>
    </p:spTree>
    <p:extLst>
      <p:ext uri="{BB962C8B-B14F-4D97-AF65-F5344CB8AC3E}">
        <p14:creationId xmlns:p14="http://schemas.microsoft.com/office/powerpoint/2010/main" val="40615520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89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289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0289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0289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0289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0289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028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7" presetClass="emph" presetSubtype="2" fill="hold" nodeType="clickEffect">
                                  <p:stCondLst>
                                    <p:cond delay="0"/>
                                  </p:stCondLst>
                                  <p:childTnLst>
                                    <p:animClr clrSpc="rgb" dir="cw">
                                      <p:cBhvr>
                                        <p:cTn id="26" dur="500" fill="hold"/>
                                        <p:tgtEl>
                                          <p:spTgt spid="1402898"/>
                                        </p:tgtEl>
                                        <p:attrNameLst>
                                          <p:attrName>stroke.color</p:attrName>
                                        </p:attrNameLst>
                                      </p:cBhvr>
                                      <p:to>
                                        <a:schemeClr val="tx2"/>
                                      </p:to>
                                    </p:animClr>
                                    <p:set>
                                      <p:cBhvr>
                                        <p:cTn id="27" dur="500" fill="hold"/>
                                        <p:tgtEl>
                                          <p:spTgt spid="1402898"/>
                                        </p:tgtEl>
                                        <p:attrNameLst>
                                          <p:attrName>stroke.on</p:attrName>
                                        </p:attrNameLst>
                                      </p:cBhvr>
                                      <p:to>
                                        <p:strVal val="tru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02899"/>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7" presetClass="emph" presetSubtype="2" fill="hold" nodeType="clickEffect">
                                  <p:stCondLst>
                                    <p:cond delay="0"/>
                                  </p:stCondLst>
                                  <p:childTnLst>
                                    <p:animClr clrSpc="rgb" dir="cw">
                                      <p:cBhvr>
                                        <p:cTn id="35" dur="500" fill="hold"/>
                                        <p:tgtEl>
                                          <p:spTgt spid="1402899"/>
                                        </p:tgtEl>
                                        <p:attrNameLst>
                                          <p:attrName>stroke.color</p:attrName>
                                        </p:attrNameLst>
                                      </p:cBhvr>
                                      <p:to>
                                        <a:schemeClr val="tx2"/>
                                      </p:to>
                                    </p:animClr>
                                    <p:set>
                                      <p:cBhvr>
                                        <p:cTn id="36" dur="500" fill="hold"/>
                                        <p:tgtEl>
                                          <p:spTgt spid="1402899"/>
                                        </p:tgtEl>
                                        <p:attrNameLst>
                                          <p:attrName>stroke.on</p:attrName>
                                        </p:attrNameLst>
                                      </p:cBhvr>
                                      <p:to>
                                        <p:strVal val="tru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7" presetClass="emph" presetSubtype="2" fill="hold" nodeType="clickEffect">
                                  <p:stCondLst>
                                    <p:cond delay="0"/>
                                  </p:stCondLst>
                                  <p:childTnLst>
                                    <p:animClr clrSpc="rgb" dir="cw">
                                      <p:cBhvr>
                                        <p:cTn id="40" dur="500" fill="hold"/>
                                        <p:tgtEl>
                                          <p:spTgt spid="1402896"/>
                                        </p:tgtEl>
                                        <p:attrNameLst>
                                          <p:attrName>stroke.color</p:attrName>
                                        </p:attrNameLst>
                                      </p:cBhvr>
                                      <p:to>
                                        <a:schemeClr val="tx2"/>
                                      </p:to>
                                    </p:animClr>
                                    <p:set>
                                      <p:cBhvr>
                                        <p:cTn id="41" dur="500" fill="hold"/>
                                        <p:tgtEl>
                                          <p:spTgt spid="1402896"/>
                                        </p:tgtEl>
                                        <p:attrNameLst>
                                          <p:attrName>stroke.on</p:attrName>
                                        </p:attrNameLst>
                                      </p:cBhvr>
                                      <p:to>
                                        <p:strVal val="tru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402900"/>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402901"/>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7" presetClass="emph" presetSubtype="2" fill="hold" nodeType="clickEffect">
                                  <p:stCondLst>
                                    <p:cond delay="0"/>
                                  </p:stCondLst>
                                  <p:childTnLst>
                                    <p:animClr clrSpc="rgb" dir="cw">
                                      <p:cBhvr>
                                        <p:cTn id="53" dur="500" fill="hold"/>
                                        <p:tgtEl>
                                          <p:spTgt spid="1402901"/>
                                        </p:tgtEl>
                                        <p:attrNameLst>
                                          <p:attrName>stroke.color</p:attrName>
                                        </p:attrNameLst>
                                      </p:cBhvr>
                                      <p:to>
                                        <a:schemeClr val="tx2"/>
                                      </p:to>
                                    </p:animClr>
                                    <p:set>
                                      <p:cBhvr>
                                        <p:cTn id="54" dur="500" fill="hold"/>
                                        <p:tgtEl>
                                          <p:spTgt spid="1402901"/>
                                        </p:tgtEl>
                                        <p:attrNameLst>
                                          <p:attrName>stroke.on</p:attrName>
                                        </p:attrNameLst>
                                      </p:cBhvr>
                                      <p:to>
                                        <p:strVal val="tru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02902"/>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02903"/>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02904"/>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02905"/>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7" presetClass="emph" presetSubtype="2" fill="hold" nodeType="clickEffect">
                                  <p:stCondLst>
                                    <p:cond delay="0"/>
                                  </p:stCondLst>
                                  <p:childTnLst>
                                    <p:animClr clrSpc="rgb" dir="cw">
                                      <p:cBhvr>
                                        <p:cTn id="74" dur="500" fill="hold"/>
                                        <p:tgtEl>
                                          <p:spTgt spid="1402905"/>
                                        </p:tgtEl>
                                        <p:attrNameLst>
                                          <p:attrName>stroke.color</p:attrName>
                                        </p:attrNameLst>
                                      </p:cBhvr>
                                      <p:to>
                                        <a:schemeClr val="tx2"/>
                                      </p:to>
                                    </p:animClr>
                                    <p:set>
                                      <p:cBhvr>
                                        <p:cTn id="75" dur="500" fill="hold"/>
                                        <p:tgtEl>
                                          <p:spTgt spid="1402905"/>
                                        </p:tgtEl>
                                        <p:attrNameLst>
                                          <p:attrName>stroke.on</p:attrName>
                                        </p:attrNameLst>
                                      </p:cBhvr>
                                      <p:to>
                                        <p:strVal val="tru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402906"/>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4029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893" grpId="0" build="allAtOnce"/>
      <p:bldP spid="1402896" grpId="0" animBg="1"/>
      <p:bldP spid="1402898" grpId="0" animBg="1"/>
      <p:bldP spid="1402899" grpId="0" animBg="1"/>
      <p:bldP spid="1402900" grpId="0" animBg="1"/>
      <p:bldP spid="1402901" grpId="0" animBg="1"/>
      <p:bldP spid="1402902" grpId="0" animBg="1"/>
      <p:bldP spid="1402903" grpId="0" animBg="1"/>
      <p:bldP spid="1402904" grpId="0" animBg="1"/>
      <p:bldP spid="1402905" grpId="0" animBg="1"/>
      <p:bldP spid="1402906" grpId="0" animBg="1"/>
      <p:bldP spid="1402907"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2"/>
          <p:cNvSpPr>
            <a:spLocks noGrp="1" noChangeArrowheads="1"/>
          </p:cNvSpPr>
          <p:nvPr>
            <p:ph type="title"/>
          </p:nvPr>
        </p:nvSpPr>
        <p:spPr/>
        <p:txBody>
          <a:bodyPr>
            <a:normAutofit/>
          </a:bodyPr>
          <a:lstStyle/>
          <a:p>
            <a:r>
              <a:rPr lang="en-US" dirty="0" smtClean="0"/>
              <a:t>Sudoku backtracking (</a:t>
            </a:r>
            <a:r>
              <a:rPr lang="en-US" dirty="0" err="1" smtClean="0"/>
              <a:t>recursief</a:t>
            </a:r>
            <a:r>
              <a:rPr lang="en-US" dirty="0" smtClean="0"/>
              <a:t>)</a:t>
            </a:r>
            <a:endParaRPr lang="nl-NL" dirty="0" smtClean="0"/>
          </a:p>
        </p:txBody>
      </p:sp>
      <p:sp>
        <p:nvSpPr>
          <p:cNvPr id="128004" name="Rectangle 3"/>
          <p:cNvSpPr>
            <a:spLocks noGrp="1" noChangeArrowheads="1"/>
          </p:cNvSpPr>
          <p:nvPr>
            <p:ph idx="1"/>
          </p:nvPr>
        </p:nvSpPr>
        <p:spPr/>
        <p:txBody>
          <a:bodyPr>
            <a:normAutofit/>
          </a:bodyPr>
          <a:lstStyle/>
          <a:p>
            <a:r>
              <a:rPr lang="en-US" dirty="0" err="1" smtClean="0"/>
              <a:t>Zoek</a:t>
            </a:r>
            <a:r>
              <a:rPr lang="en-US" dirty="0" smtClean="0"/>
              <a:t> het </a:t>
            </a:r>
            <a:r>
              <a:rPr lang="en-US" dirty="0" err="1" smtClean="0"/>
              <a:t>eerste</a:t>
            </a:r>
            <a:r>
              <a:rPr lang="en-US" dirty="0" smtClean="0"/>
              <a:t> </a:t>
            </a:r>
            <a:r>
              <a:rPr lang="en-US" dirty="0" err="1" smtClean="0"/>
              <a:t>lege</a:t>
            </a:r>
            <a:r>
              <a:rPr lang="en-US" dirty="0" smtClean="0"/>
              <a:t> </a:t>
            </a:r>
            <a:r>
              <a:rPr lang="en-US" dirty="0" err="1" smtClean="0"/>
              <a:t>vakje</a:t>
            </a:r>
            <a:r>
              <a:rPr lang="en-US" dirty="0" smtClean="0"/>
              <a:t>. </a:t>
            </a:r>
            <a:r>
              <a:rPr lang="en-US" dirty="0" err="1" smtClean="0"/>
              <a:t>Vul</a:t>
            </a:r>
            <a:r>
              <a:rPr lang="en-US" dirty="0" smtClean="0"/>
              <a:t> </a:t>
            </a:r>
            <a:r>
              <a:rPr lang="en-US" dirty="0" err="1" smtClean="0"/>
              <a:t>een</a:t>
            </a:r>
            <a:r>
              <a:rPr lang="en-US" dirty="0" smtClean="0"/>
              <a:t> </a:t>
            </a:r>
            <a:r>
              <a:rPr lang="en-US" b="1" dirty="0" smtClean="0">
                <a:latin typeface="Consolas"/>
              </a:rPr>
              <a:t>1</a:t>
            </a:r>
            <a:r>
              <a:rPr lang="en-US" dirty="0" smtClean="0"/>
              <a:t> in en </a:t>
            </a:r>
            <a:r>
              <a:rPr lang="en-US" dirty="0" err="1" smtClean="0"/>
              <a:t>als</a:t>
            </a:r>
            <a:r>
              <a:rPr lang="en-US" dirty="0" smtClean="0"/>
              <a:t> de  </a:t>
            </a:r>
            <a:r>
              <a:rPr lang="en-US" dirty="0" err="1" smtClean="0"/>
              <a:t>puzzel</a:t>
            </a:r>
            <a:r>
              <a:rPr lang="en-US" dirty="0" smtClean="0"/>
              <a:t> valid is los de </a:t>
            </a:r>
            <a:r>
              <a:rPr lang="en-US" dirty="0" err="1" smtClean="0"/>
              <a:t>puzzel</a:t>
            </a:r>
            <a:r>
              <a:rPr lang="en-US" dirty="0" smtClean="0"/>
              <a:t> </a:t>
            </a:r>
            <a:r>
              <a:rPr lang="en-US" dirty="0" err="1" smtClean="0"/>
              <a:t>dan</a:t>
            </a:r>
            <a:r>
              <a:rPr lang="en-US" dirty="0" smtClean="0"/>
              <a:t> op (</a:t>
            </a:r>
            <a:r>
              <a:rPr lang="en-US" dirty="0" err="1" smtClean="0">
                <a:solidFill>
                  <a:schemeClr val="hlink"/>
                </a:solidFill>
              </a:rPr>
              <a:t>recursie</a:t>
            </a:r>
            <a:r>
              <a:rPr lang="en-US" dirty="0" smtClean="0"/>
              <a:t>).</a:t>
            </a:r>
          </a:p>
          <a:p>
            <a:pPr lvl="1"/>
            <a:r>
              <a:rPr lang="en-US" dirty="0" smtClean="0"/>
              <a:t>Valid en </a:t>
            </a:r>
            <a:r>
              <a:rPr lang="en-US" dirty="0" err="1" smtClean="0"/>
              <a:t>oplossen</a:t>
            </a:r>
            <a:r>
              <a:rPr lang="en-US" dirty="0" smtClean="0"/>
              <a:t> </a:t>
            </a:r>
            <a:r>
              <a:rPr lang="en-US" dirty="0" err="1" smtClean="0"/>
              <a:t>gelukt</a:t>
            </a:r>
            <a:r>
              <a:rPr lang="en-US" dirty="0" smtClean="0"/>
              <a:t> </a:t>
            </a:r>
            <a:r>
              <a:rPr lang="en-US" dirty="0" smtClean="0">
                <a:sym typeface="Wingdings" pitchFamily="2" charset="2"/>
              </a:rPr>
              <a:t> return </a:t>
            </a:r>
            <a:r>
              <a:rPr lang="en-US" dirty="0" err="1" smtClean="0">
                <a:sym typeface="Wingdings" pitchFamily="2" charset="2"/>
              </a:rPr>
              <a:t>gelukt</a:t>
            </a:r>
            <a:r>
              <a:rPr lang="en-US" dirty="0" smtClean="0">
                <a:sym typeface="Wingdings" pitchFamily="2" charset="2"/>
              </a:rPr>
              <a:t>.</a:t>
            </a:r>
          </a:p>
          <a:p>
            <a:pPr lvl="1"/>
            <a:r>
              <a:rPr lang="en-US" dirty="0" smtClean="0">
                <a:sym typeface="Wingdings" pitchFamily="2" charset="2"/>
              </a:rPr>
              <a:t>Invalid of </a:t>
            </a:r>
            <a:r>
              <a:rPr lang="en-US" dirty="0" err="1" smtClean="0">
                <a:sym typeface="Wingdings" pitchFamily="2" charset="2"/>
              </a:rPr>
              <a:t>oplossen</a:t>
            </a:r>
            <a:r>
              <a:rPr lang="en-US" dirty="0" smtClean="0">
                <a:sym typeface="Wingdings" pitchFamily="2" charset="2"/>
              </a:rPr>
              <a:t> </a:t>
            </a:r>
            <a:r>
              <a:rPr lang="en-US" dirty="0" err="1" smtClean="0">
                <a:sym typeface="Wingdings" pitchFamily="2" charset="2"/>
              </a:rPr>
              <a:t>niet</a:t>
            </a:r>
            <a:r>
              <a:rPr lang="en-US" dirty="0" smtClean="0">
                <a:sym typeface="Wingdings" pitchFamily="2" charset="2"/>
              </a:rPr>
              <a:t> </a:t>
            </a:r>
            <a:r>
              <a:rPr lang="en-US" dirty="0" err="1" smtClean="0">
                <a:sym typeface="Wingdings" pitchFamily="2" charset="2"/>
              </a:rPr>
              <a:t>gelukt</a:t>
            </a:r>
            <a:r>
              <a:rPr lang="en-US" dirty="0" smtClean="0">
                <a:sym typeface="Wingdings" pitchFamily="2" charset="2"/>
              </a:rPr>
              <a:t>  </a:t>
            </a:r>
            <a:r>
              <a:rPr lang="en-US" dirty="0" err="1" smtClean="0">
                <a:sym typeface="Wingdings" pitchFamily="2" charset="2"/>
              </a:rPr>
              <a:t>Vul</a:t>
            </a:r>
            <a:r>
              <a:rPr lang="en-US" dirty="0" smtClean="0">
                <a:sym typeface="Wingdings" pitchFamily="2" charset="2"/>
              </a:rPr>
              <a:t> </a:t>
            </a:r>
            <a:r>
              <a:rPr lang="en-US" dirty="0" err="1" smtClean="0">
                <a:sym typeface="Wingdings" pitchFamily="2" charset="2"/>
              </a:rPr>
              <a:t>een</a:t>
            </a:r>
            <a:r>
              <a:rPr lang="en-US" dirty="0" smtClean="0">
                <a:sym typeface="Wingdings" pitchFamily="2" charset="2"/>
              </a:rPr>
              <a:t> </a:t>
            </a:r>
            <a:r>
              <a:rPr lang="en-US" b="1" dirty="0" smtClean="0">
                <a:latin typeface="Consolas"/>
                <a:sym typeface="Wingdings" pitchFamily="2" charset="2"/>
              </a:rPr>
              <a:t>2</a:t>
            </a:r>
            <a:r>
              <a:rPr lang="en-US" dirty="0" smtClean="0">
                <a:sym typeface="Wingdings" pitchFamily="2" charset="2"/>
              </a:rPr>
              <a:t> in </a:t>
            </a:r>
            <a:r>
              <a:rPr lang="en-US" dirty="0" err="1" smtClean="0">
                <a:sym typeface="Wingdings" pitchFamily="2" charset="2"/>
              </a:rPr>
              <a:t>als</a:t>
            </a:r>
            <a:r>
              <a:rPr lang="en-US" dirty="0" smtClean="0">
                <a:sym typeface="Wingdings" pitchFamily="2" charset="2"/>
              </a:rPr>
              <a:t> de </a:t>
            </a:r>
            <a:r>
              <a:rPr lang="en-US" dirty="0" err="1" smtClean="0">
                <a:sym typeface="Wingdings" pitchFamily="2" charset="2"/>
              </a:rPr>
              <a:t>puzzel</a:t>
            </a:r>
            <a:r>
              <a:rPr lang="en-US" dirty="0" smtClean="0">
                <a:sym typeface="Wingdings" pitchFamily="2" charset="2"/>
              </a:rPr>
              <a:t> </a:t>
            </a:r>
            <a:r>
              <a:rPr lang="en-US" dirty="0" err="1" smtClean="0">
                <a:sym typeface="Wingdings" pitchFamily="2" charset="2"/>
              </a:rPr>
              <a:t>nog</a:t>
            </a:r>
            <a:r>
              <a:rPr lang="en-US" dirty="0" smtClean="0">
                <a:sym typeface="Wingdings" pitchFamily="2" charset="2"/>
              </a:rPr>
              <a:t> valid is los de </a:t>
            </a:r>
            <a:r>
              <a:rPr lang="en-US" dirty="0" err="1" smtClean="0">
                <a:sym typeface="Wingdings" pitchFamily="2" charset="2"/>
              </a:rPr>
              <a:t>puzzel</a:t>
            </a:r>
            <a:r>
              <a:rPr lang="en-US" dirty="0" smtClean="0">
                <a:sym typeface="Wingdings" pitchFamily="2" charset="2"/>
              </a:rPr>
              <a:t> </a:t>
            </a:r>
            <a:r>
              <a:rPr lang="en-US" dirty="0" err="1" smtClean="0">
                <a:sym typeface="Wingdings" pitchFamily="2" charset="2"/>
              </a:rPr>
              <a:t>dan</a:t>
            </a:r>
            <a:r>
              <a:rPr lang="en-US" dirty="0" smtClean="0">
                <a:sym typeface="Wingdings" pitchFamily="2" charset="2"/>
              </a:rPr>
              <a:t> op (</a:t>
            </a:r>
            <a:r>
              <a:rPr lang="en-US" dirty="0" err="1" smtClean="0">
                <a:solidFill>
                  <a:schemeClr val="hlink"/>
                </a:solidFill>
                <a:sym typeface="Wingdings" pitchFamily="2" charset="2"/>
              </a:rPr>
              <a:t>recursie</a:t>
            </a:r>
            <a:r>
              <a:rPr lang="en-US" dirty="0" smtClean="0">
                <a:sym typeface="Wingdings" pitchFamily="2" charset="2"/>
              </a:rPr>
              <a:t>).</a:t>
            </a:r>
          </a:p>
          <a:p>
            <a:pPr lvl="2"/>
            <a:r>
              <a:rPr lang="en-US" dirty="0" smtClean="0"/>
              <a:t>Valid en </a:t>
            </a:r>
            <a:r>
              <a:rPr lang="en-US" dirty="0" err="1" smtClean="0"/>
              <a:t>oplossen</a:t>
            </a:r>
            <a:r>
              <a:rPr lang="en-US" dirty="0" smtClean="0"/>
              <a:t> </a:t>
            </a:r>
            <a:r>
              <a:rPr lang="en-US" dirty="0" err="1" smtClean="0"/>
              <a:t>gelukt</a:t>
            </a:r>
            <a:r>
              <a:rPr lang="en-US" dirty="0" smtClean="0"/>
              <a:t> </a:t>
            </a:r>
            <a:r>
              <a:rPr lang="en-US" dirty="0" smtClean="0">
                <a:sym typeface="Wingdings" pitchFamily="2" charset="2"/>
              </a:rPr>
              <a:t> return </a:t>
            </a:r>
            <a:r>
              <a:rPr lang="en-US" dirty="0" err="1" smtClean="0">
                <a:sym typeface="Wingdings" pitchFamily="2" charset="2"/>
              </a:rPr>
              <a:t>gelukt</a:t>
            </a:r>
            <a:r>
              <a:rPr lang="en-US" dirty="0" smtClean="0">
                <a:sym typeface="Wingdings" pitchFamily="2" charset="2"/>
              </a:rPr>
              <a:t>.</a:t>
            </a:r>
          </a:p>
          <a:p>
            <a:pPr lvl="2"/>
            <a:r>
              <a:rPr lang="en-US" dirty="0" smtClean="0">
                <a:sym typeface="Wingdings" pitchFamily="2" charset="2"/>
              </a:rPr>
              <a:t>Invalid of </a:t>
            </a:r>
            <a:r>
              <a:rPr lang="en-US" dirty="0" err="1" smtClean="0">
                <a:sym typeface="Wingdings" pitchFamily="2" charset="2"/>
              </a:rPr>
              <a:t>oplossen</a:t>
            </a:r>
            <a:r>
              <a:rPr lang="en-US" dirty="0" smtClean="0">
                <a:sym typeface="Wingdings" pitchFamily="2" charset="2"/>
              </a:rPr>
              <a:t> </a:t>
            </a:r>
            <a:r>
              <a:rPr lang="en-US" dirty="0" err="1" smtClean="0">
                <a:sym typeface="Wingdings" pitchFamily="2" charset="2"/>
              </a:rPr>
              <a:t>niet</a:t>
            </a:r>
            <a:r>
              <a:rPr lang="en-US" dirty="0" smtClean="0">
                <a:sym typeface="Wingdings" pitchFamily="2" charset="2"/>
              </a:rPr>
              <a:t> </a:t>
            </a:r>
            <a:r>
              <a:rPr lang="en-US" dirty="0" err="1" smtClean="0">
                <a:sym typeface="Wingdings" pitchFamily="2" charset="2"/>
              </a:rPr>
              <a:t>gelukt</a:t>
            </a:r>
            <a:r>
              <a:rPr lang="en-US" dirty="0" smtClean="0">
                <a:sym typeface="Wingdings" pitchFamily="2" charset="2"/>
              </a:rPr>
              <a:t>  </a:t>
            </a:r>
            <a:r>
              <a:rPr lang="en-US" dirty="0" err="1" smtClean="0">
                <a:sym typeface="Wingdings" pitchFamily="2" charset="2"/>
              </a:rPr>
              <a:t>Vul</a:t>
            </a:r>
            <a:r>
              <a:rPr lang="en-US" dirty="0" smtClean="0">
                <a:sym typeface="Wingdings" pitchFamily="2" charset="2"/>
              </a:rPr>
              <a:t> </a:t>
            </a:r>
            <a:r>
              <a:rPr lang="en-US" dirty="0" err="1" smtClean="0">
                <a:sym typeface="Wingdings" pitchFamily="2" charset="2"/>
              </a:rPr>
              <a:t>een</a:t>
            </a:r>
            <a:r>
              <a:rPr lang="en-US" dirty="0" smtClean="0">
                <a:sym typeface="Wingdings" pitchFamily="2" charset="2"/>
              </a:rPr>
              <a:t> </a:t>
            </a:r>
            <a:r>
              <a:rPr lang="en-US" b="1" dirty="0" smtClean="0">
                <a:latin typeface="Consolas"/>
                <a:sym typeface="Wingdings" pitchFamily="2" charset="2"/>
              </a:rPr>
              <a:t>3</a:t>
            </a:r>
            <a:r>
              <a:rPr lang="en-US" dirty="0" smtClean="0">
                <a:sym typeface="Wingdings" pitchFamily="2" charset="2"/>
              </a:rPr>
              <a:t> in en </a:t>
            </a:r>
            <a:r>
              <a:rPr lang="en-US" dirty="0" err="1" smtClean="0">
                <a:sym typeface="Wingdings" pitchFamily="2" charset="2"/>
              </a:rPr>
              <a:t>als</a:t>
            </a:r>
            <a:r>
              <a:rPr lang="en-US" dirty="0" smtClean="0">
                <a:sym typeface="Wingdings" pitchFamily="2" charset="2"/>
              </a:rPr>
              <a:t> de </a:t>
            </a:r>
            <a:r>
              <a:rPr lang="en-US" dirty="0" err="1" smtClean="0">
                <a:sym typeface="Wingdings" pitchFamily="2" charset="2"/>
              </a:rPr>
              <a:t>puzzel</a:t>
            </a:r>
            <a:r>
              <a:rPr lang="en-US" dirty="0" smtClean="0">
                <a:sym typeface="Wingdings" pitchFamily="2" charset="2"/>
              </a:rPr>
              <a:t> </a:t>
            </a:r>
            <a:r>
              <a:rPr lang="en-US" dirty="0" err="1" smtClean="0">
                <a:sym typeface="Wingdings" pitchFamily="2" charset="2"/>
              </a:rPr>
              <a:t>nog</a:t>
            </a:r>
            <a:r>
              <a:rPr lang="en-US" dirty="0" smtClean="0">
                <a:sym typeface="Wingdings" pitchFamily="2" charset="2"/>
              </a:rPr>
              <a:t> valid is los de </a:t>
            </a:r>
            <a:r>
              <a:rPr lang="en-US" dirty="0" err="1" smtClean="0">
                <a:sym typeface="Wingdings" pitchFamily="2" charset="2"/>
              </a:rPr>
              <a:t>puzzel</a:t>
            </a:r>
            <a:r>
              <a:rPr lang="en-US" dirty="0" smtClean="0">
                <a:sym typeface="Wingdings" pitchFamily="2" charset="2"/>
              </a:rPr>
              <a:t> </a:t>
            </a:r>
            <a:r>
              <a:rPr lang="en-US" dirty="0" err="1" smtClean="0">
                <a:sym typeface="Wingdings" pitchFamily="2" charset="2"/>
              </a:rPr>
              <a:t>dan</a:t>
            </a:r>
            <a:r>
              <a:rPr lang="en-US" dirty="0" smtClean="0">
                <a:sym typeface="Wingdings" pitchFamily="2" charset="2"/>
              </a:rPr>
              <a:t> op (</a:t>
            </a:r>
            <a:r>
              <a:rPr lang="en-US" dirty="0" err="1" smtClean="0">
                <a:solidFill>
                  <a:schemeClr val="hlink"/>
                </a:solidFill>
                <a:sym typeface="Wingdings" pitchFamily="2" charset="2"/>
              </a:rPr>
              <a:t>recursie</a:t>
            </a:r>
            <a:r>
              <a:rPr lang="en-US" dirty="0" smtClean="0">
                <a:sym typeface="Wingdings" pitchFamily="2" charset="2"/>
              </a:rPr>
              <a:t>)</a:t>
            </a:r>
          </a:p>
          <a:p>
            <a:pPr lvl="3"/>
            <a:r>
              <a:rPr lang="en-US" b="1" dirty="0" smtClean="0"/>
              <a:t>…</a:t>
            </a:r>
          </a:p>
          <a:p>
            <a:pPr lvl="3">
              <a:buFont typeface="Wingdings" pitchFamily="2" charset="2"/>
              <a:buNone/>
            </a:pPr>
            <a:endParaRPr lang="nl-NL" b="1" dirty="0" smtClean="0"/>
          </a:p>
        </p:txBody>
      </p:sp>
      <p:sp>
        <p:nvSpPr>
          <p:cNvPr id="128005" name="Text Box 5"/>
          <p:cNvSpPr txBox="1">
            <a:spLocks noChangeArrowheads="1"/>
          </p:cNvSpPr>
          <p:nvPr/>
        </p:nvSpPr>
        <p:spPr bwMode="auto">
          <a:xfrm>
            <a:off x="683568" y="5528580"/>
            <a:ext cx="8135937" cy="833178"/>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dirty="0" err="1">
                <a:latin typeface="Calibri" pitchFamily="34" charset="0"/>
              </a:rPr>
              <a:t>Als</a:t>
            </a:r>
            <a:r>
              <a:rPr lang="en-US" dirty="0">
                <a:latin typeface="Calibri" pitchFamily="34" charset="0"/>
              </a:rPr>
              <a:t> </a:t>
            </a:r>
            <a:r>
              <a:rPr lang="en-US" dirty="0" err="1">
                <a:latin typeface="Calibri" pitchFamily="34" charset="0"/>
              </a:rPr>
              <a:t>bij</a:t>
            </a:r>
            <a:r>
              <a:rPr lang="en-US" dirty="0">
                <a:latin typeface="Calibri" pitchFamily="34" charset="0"/>
              </a:rPr>
              <a:t> </a:t>
            </a:r>
            <a:r>
              <a:rPr lang="en-US" dirty="0" err="1">
                <a:latin typeface="Calibri" pitchFamily="34" charset="0"/>
              </a:rPr>
              <a:t>invullen</a:t>
            </a:r>
            <a:r>
              <a:rPr lang="en-US" dirty="0">
                <a:latin typeface="Calibri" pitchFamily="34" charset="0"/>
              </a:rPr>
              <a:t> van </a:t>
            </a:r>
            <a:r>
              <a:rPr lang="en-US" dirty="0">
                <a:latin typeface="Consolas"/>
              </a:rPr>
              <a:t>9</a:t>
            </a:r>
            <a:r>
              <a:rPr lang="en-US" dirty="0">
                <a:latin typeface="Calibri" pitchFamily="34" charset="0"/>
              </a:rPr>
              <a:t> de </a:t>
            </a:r>
            <a:r>
              <a:rPr lang="en-US" dirty="0" err="1">
                <a:latin typeface="Calibri" pitchFamily="34" charset="0"/>
              </a:rPr>
              <a:t>puzzel</a:t>
            </a:r>
            <a:r>
              <a:rPr lang="en-US" dirty="0">
                <a:latin typeface="Calibri" pitchFamily="34" charset="0"/>
              </a:rPr>
              <a:t> invalid is of </a:t>
            </a:r>
            <a:r>
              <a:rPr lang="en-US" dirty="0" err="1">
                <a:latin typeface="Calibri" pitchFamily="34" charset="0"/>
              </a:rPr>
              <a:t>als</a:t>
            </a:r>
            <a:r>
              <a:rPr lang="en-US" dirty="0">
                <a:latin typeface="Calibri" pitchFamily="34" charset="0"/>
              </a:rPr>
              <a:t> het </a:t>
            </a:r>
            <a:r>
              <a:rPr lang="en-US" dirty="0" err="1">
                <a:latin typeface="Calibri" pitchFamily="34" charset="0"/>
              </a:rPr>
              <a:t>oplossen</a:t>
            </a:r>
            <a:r>
              <a:rPr lang="en-US" dirty="0">
                <a:latin typeface="Calibri" pitchFamily="34" charset="0"/>
              </a:rPr>
              <a:t> (</a:t>
            </a:r>
            <a:r>
              <a:rPr lang="en-US" dirty="0" err="1">
                <a:latin typeface="Calibri" pitchFamily="34" charset="0"/>
              </a:rPr>
              <a:t>recursief</a:t>
            </a:r>
            <a:r>
              <a:rPr lang="en-US" dirty="0">
                <a:latin typeface="Calibri" pitchFamily="34" charset="0"/>
              </a:rPr>
              <a:t>) </a:t>
            </a:r>
            <a:r>
              <a:rPr lang="en-US" dirty="0" err="1">
                <a:latin typeface="Calibri" pitchFamily="34" charset="0"/>
              </a:rPr>
              <a:t>niet</a:t>
            </a:r>
            <a:r>
              <a:rPr lang="en-US" dirty="0">
                <a:latin typeface="Calibri" pitchFamily="34" charset="0"/>
              </a:rPr>
              <a:t> is </a:t>
            </a:r>
            <a:r>
              <a:rPr lang="en-US" dirty="0" err="1">
                <a:latin typeface="Calibri" pitchFamily="34" charset="0"/>
              </a:rPr>
              <a:t>gelukt</a:t>
            </a:r>
            <a:r>
              <a:rPr lang="en-US" dirty="0">
                <a:latin typeface="Calibri" pitchFamily="34" charset="0"/>
              </a:rPr>
              <a:t> </a:t>
            </a:r>
            <a:r>
              <a:rPr lang="en-US" dirty="0">
                <a:latin typeface="Calibri" pitchFamily="34" charset="0"/>
                <a:sym typeface="Wingdings" pitchFamily="2" charset="2"/>
              </a:rPr>
              <a:t> return </a:t>
            </a:r>
            <a:r>
              <a:rPr lang="en-US" dirty="0" err="1">
                <a:latin typeface="Calibri" pitchFamily="34" charset="0"/>
                <a:sym typeface="Wingdings" pitchFamily="2" charset="2"/>
              </a:rPr>
              <a:t>niet</a:t>
            </a:r>
            <a:r>
              <a:rPr lang="en-US" dirty="0">
                <a:latin typeface="Calibri" pitchFamily="34" charset="0"/>
                <a:sym typeface="Wingdings" pitchFamily="2" charset="2"/>
              </a:rPr>
              <a:t> </a:t>
            </a:r>
            <a:r>
              <a:rPr lang="en-US" dirty="0" err="1">
                <a:latin typeface="Calibri" pitchFamily="34" charset="0"/>
                <a:sym typeface="Wingdings" pitchFamily="2" charset="2"/>
              </a:rPr>
              <a:t>gelukt</a:t>
            </a:r>
            <a:r>
              <a:rPr lang="en-US" dirty="0">
                <a:latin typeface="Calibri" pitchFamily="34" charset="0"/>
                <a:sym typeface="Wingdings" pitchFamily="2" charset="2"/>
              </a:rPr>
              <a:t>.</a:t>
            </a:r>
            <a:endParaRPr lang="nl-NL" dirty="0">
              <a:latin typeface="Calibri" pitchFamily="34" charset="0"/>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195</a:t>
            </a:fld>
            <a:endParaRPr lang="en-US" dirty="0"/>
          </a:p>
        </p:txBody>
      </p:sp>
    </p:spTree>
    <p:extLst>
      <p:ext uri="{BB962C8B-B14F-4D97-AF65-F5344CB8AC3E}">
        <p14:creationId xmlns:p14="http://schemas.microsoft.com/office/powerpoint/2010/main" val="255904076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2"/>
          <p:cNvSpPr>
            <a:spLocks noGrp="1" noChangeArrowheads="1"/>
          </p:cNvSpPr>
          <p:nvPr>
            <p:ph type="title"/>
          </p:nvPr>
        </p:nvSpPr>
        <p:spPr/>
        <p:txBody>
          <a:bodyPr/>
          <a:lstStyle/>
          <a:p>
            <a:r>
              <a:rPr lang="en-US" smtClean="0"/>
              <a:t>Sudoku solve</a:t>
            </a:r>
            <a:endParaRPr lang="nl-NL" smtClean="0"/>
          </a:p>
        </p:txBody>
      </p:sp>
      <p:sp>
        <p:nvSpPr>
          <p:cNvPr id="129028" name="Text Box 3"/>
          <p:cNvSpPr txBox="1">
            <a:spLocks noChangeArrowheads="1"/>
          </p:cNvSpPr>
          <p:nvPr/>
        </p:nvSpPr>
        <p:spPr bwMode="auto">
          <a:xfrm>
            <a:off x="2177627" y="2871788"/>
            <a:ext cx="181822"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endParaRPr lang="nl-NL" dirty="0">
              <a:latin typeface="Calibri" pitchFamily="34" charset="0"/>
            </a:endParaRPr>
          </a:p>
        </p:txBody>
      </p:sp>
      <p:sp>
        <p:nvSpPr>
          <p:cNvPr id="129029" name="Text Box 4"/>
          <p:cNvSpPr txBox="1">
            <a:spLocks noChangeArrowheads="1"/>
          </p:cNvSpPr>
          <p:nvPr/>
        </p:nvSpPr>
        <p:spPr bwMode="auto">
          <a:xfrm>
            <a:off x="457200" y="1340768"/>
            <a:ext cx="8435280" cy="535749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1800" dirty="0">
                <a:latin typeface="Consolas"/>
              </a:rPr>
              <a:t>int</a:t>
            </a:r>
            <a:r>
              <a:rPr lang="nl-NL" sz="1800" dirty="0">
                <a:solidFill>
                  <a:schemeClr val="tx1"/>
                </a:solidFill>
                <a:latin typeface="Consolas"/>
              </a:rPr>
              <a:t> </a:t>
            </a:r>
            <a:r>
              <a:rPr lang="nl-NL" sz="1800" b="1" dirty="0" err="1">
                <a:solidFill>
                  <a:schemeClr val="tx1"/>
                </a:solidFill>
                <a:latin typeface="Consolas"/>
              </a:rPr>
              <a:t>solve</a:t>
            </a:r>
            <a:r>
              <a:rPr lang="nl-NL" sz="1800" dirty="0">
                <a:solidFill>
                  <a:schemeClr val="tx1"/>
                </a:solidFill>
                <a:latin typeface="Consolas"/>
              </a:rPr>
              <a:t>(</a:t>
            </a:r>
            <a:r>
              <a:rPr lang="nl-NL" sz="1800" dirty="0">
                <a:latin typeface="Consolas"/>
              </a:rPr>
              <a:t>int</a:t>
            </a:r>
            <a:r>
              <a:rPr lang="nl-NL" sz="1800" dirty="0">
                <a:solidFill>
                  <a:schemeClr val="tx1"/>
                </a:solidFill>
                <a:latin typeface="Consolas"/>
              </a:rPr>
              <a:t> m[][9]) {</a:t>
            </a:r>
          </a:p>
          <a:p>
            <a:pPr algn="l"/>
            <a:r>
              <a:rPr lang="nl-NL" sz="1800" dirty="0" smtClean="0">
                <a:solidFill>
                  <a:schemeClr val="tx1"/>
                </a:solidFill>
                <a:latin typeface="Consolas"/>
              </a:rPr>
              <a:t>    </a:t>
            </a:r>
            <a:r>
              <a:rPr lang="nl-NL" sz="1800" dirty="0" smtClean="0">
                <a:latin typeface="Consolas"/>
              </a:rPr>
              <a:t>int</a:t>
            </a:r>
            <a:r>
              <a:rPr lang="nl-NL" sz="1800" dirty="0" smtClean="0">
                <a:solidFill>
                  <a:schemeClr val="tx1"/>
                </a:solidFill>
                <a:latin typeface="Consolas"/>
              </a:rPr>
              <a:t> </a:t>
            </a:r>
            <a:r>
              <a:rPr lang="nl-NL" sz="1800" dirty="0">
                <a:solidFill>
                  <a:schemeClr val="tx1"/>
                </a:solidFill>
                <a:latin typeface="Consolas"/>
              </a:rPr>
              <a:t>r, c, digit;</a:t>
            </a:r>
          </a:p>
          <a:p>
            <a:pPr algn="l"/>
            <a:r>
              <a:rPr lang="nl-NL" sz="1800" dirty="0" smtClean="0">
                <a:solidFill>
                  <a:schemeClr val="tx1"/>
                </a:solidFill>
                <a:latin typeface="Consolas"/>
              </a:rPr>
              <a:t>    </a:t>
            </a:r>
            <a:r>
              <a:rPr lang="nl-NL" sz="1800" dirty="0" err="1" smtClean="0">
                <a:latin typeface="Consolas"/>
              </a:rPr>
              <a:t>for</a:t>
            </a:r>
            <a:r>
              <a:rPr lang="nl-NL" sz="1800" dirty="0" smtClean="0">
                <a:solidFill>
                  <a:schemeClr val="tx1"/>
                </a:solidFill>
                <a:latin typeface="Consolas"/>
              </a:rPr>
              <a:t> </a:t>
            </a:r>
            <a:r>
              <a:rPr lang="nl-NL" sz="1800" dirty="0">
                <a:solidFill>
                  <a:schemeClr val="tx1"/>
                </a:solidFill>
                <a:latin typeface="Consolas"/>
              </a:rPr>
              <a:t>(r = 0; r &lt; 9; r = r + 1) {</a:t>
            </a:r>
          </a:p>
          <a:p>
            <a:pPr algn="l"/>
            <a:r>
              <a:rPr lang="nl-NL" sz="1800" dirty="0" smtClean="0">
                <a:solidFill>
                  <a:schemeClr val="tx1"/>
                </a:solidFill>
                <a:latin typeface="Consolas"/>
              </a:rPr>
              <a:t>        </a:t>
            </a:r>
            <a:r>
              <a:rPr lang="nl-NL" sz="1800" dirty="0" err="1" smtClean="0">
                <a:latin typeface="Consolas"/>
              </a:rPr>
              <a:t>for</a:t>
            </a:r>
            <a:r>
              <a:rPr lang="nl-NL" sz="1800" dirty="0" smtClean="0">
                <a:solidFill>
                  <a:schemeClr val="tx1"/>
                </a:solidFill>
                <a:latin typeface="Consolas"/>
              </a:rPr>
              <a:t> </a:t>
            </a:r>
            <a:r>
              <a:rPr lang="nl-NL" sz="1800" dirty="0">
                <a:solidFill>
                  <a:schemeClr val="tx1"/>
                </a:solidFill>
                <a:latin typeface="Consolas"/>
              </a:rPr>
              <a:t>(c = 0; c &lt; 9; c = c + 1) {</a:t>
            </a:r>
          </a:p>
          <a:p>
            <a:pPr algn="l"/>
            <a:r>
              <a:rPr lang="nl-NL" sz="1800" dirty="0" smtClean="0">
                <a:solidFill>
                  <a:schemeClr val="tx1"/>
                </a:solidFill>
                <a:latin typeface="Consolas"/>
              </a:rPr>
              <a:t>            </a:t>
            </a:r>
            <a:r>
              <a:rPr lang="nl-NL" sz="1800" dirty="0" err="1" smtClean="0">
                <a:latin typeface="Consolas"/>
              </a:rPr>
              <a:t>if</a:t>
            </a:r>
            <a:r>
              <a:rPr lang="nl-NL" sz="1800" dirty="0" smtClean="0">
                <a:solidFill>
                  <a:schemeClr val="tx1"/>
                </a:solidFill>
                <a:latin typeface="Consolas"/>
              </a:rPr>
              <a:t> </a:t>
            </a:r>
            <a:r>
              <a:rPr lang="nl-NL" sz="1800" dirty="0">
                <a:solidFill>
                  <a:schemeClr val="tx1"/>
                </a:solidFill>
                <a:latin typeface="Consolas"/>
              </a:rPr>
              <a:t>(m[r][c] == 0) {</a:t>
            </a:r>
          </a:p>
          <a:p>
            <a:pPr algn="l"/>
            <a:r>
              <a:rPr lang="nl-NL" sz="1800" dirty="0" smtClean="0">
                <a:latin typeface="Consolas"/>
              </a:rPr>
              <a:t>            </a:t>
            </a:r>
            <a:r>
              <a:rPr lang="nl-NL" sz="1800" dirty="0" err="1" smtClean="0">
                <a:latin typeface="Consolas"/>
              </a:rPr>
              <a:t>for</a:t>
            </a:r>
            <a:r>
              <a:rPr lang="nl-NL" sz="1800" dirty="0" smtClean="0">
                <a:solidFill>
                  <a:schemeClr val="tx1"/>
                </a:solidFill>
                <a:latin typeface="Consolas"/>
              </a:rPr>
              <a:t> </a:t>
            </a:r>
            <a:r>
              <a:rPr lang="nl-NL" sz="1800" dirty="0">
                <a:solidFill>
                  <a:schemeClr val="tx1"/>
                </a:solidFill>
                <a:latin typeface="Consolas"/>
              </a:rPr>
              <a:t>(digit = 1; digit &lt;= 9; digit = digit + 1) {</a:t>
            </a:r>
          </a:p>
          <a:p>
            <a:pPr algn="l"/>
            <a:r>
              <a:rPr lang="nl-NL" sz="1800" dirty="0" smtClean="0">
                <a:solidFill>
                  <a:schemeClr val="tx1"/>
                </a:solidFill>
                <a:latin typeface="Consolas"/>
              </a:rPr>
              <a:t>                    m[r</a:t>
            </a:r>
            <a:r>
              <a:rPr lang="nl-NL" sz="1800" dirty="0">
                <a:solidFill>
                  <a:schemeClr val="tx1"/>
                </a:solidFill>
                <a:latin typeface="Consolas"/>
              </a:rPr>
              <a:t>][c] = digit;</a:t>
            </a:r>
          </a:p>
          <a:p>
            <a:pPr algn="l"/>
            <a:r>
              <a:rPr lang="nl-NL" sz="1800" dirty="0" smtClean="0">
                <a:solidFill>
                  <a:schemeClr val="tx1"/>
                </a:solidFill>
                <a:latin typeface="Consolas"/>
              </a:rPr>
              <a:t>                    </a:t>
            </a:r>
            <a:r>
              <a:rPr lang="nl-NL" sz="1800" dirty="0" err="1" smtClean="0">
                <a:latin typeface="Consolas"/>
              </a:rPr>
              <a:t>if</a:t>
            </a:r>
            <a:r>
              <a:rPr lang="nl-NL" sz="1800" dirty="0" smtClean="0">
                <a:solidFill>
                  <a:schemeClr val="tx1"/>
                </a:solidFill>
                <a:latin typeface="Consolas"/>
              </a:rPr>
              <a:t> </a:t>
            </a:r>
            <a:r>
              <a:rPr lang="nl-NL" sz="1800" dirty="0">
                <a:solidFill>
                  <a:schemeClr val="tx1"/>
                </a:solidFill>
                <a:latin typeface="Consolas"/>
              </a:rPr>
              <a:t>(</a:t>
            </a:r>
            <a:r>
              <a:rPr lang="nl-NL" sz="1800" dirty="0" err="1">
                <a:solidFill>
                  <a:schemeClr val="tx1"/>
                </a:solidFill>
                <a:latin typeface="Consolas"/>
              </a:rPr>
              <a:t>isValid</a:t>
            </a:r>
            <a:r>
              <a:rPr lang="nl-NL" sz="1800" dirty="0">
                <a:solidFill>
                  <a:schemeClr val="tx1"/>
                </a:solidFill>
                <a:latin typeface="Consolas"/>
              </a:rPr>
              <a:t>(m) &amp;&amp; </a:t>
            </a:r>
            <a:r>
              <a:rPr lang="nl-NL" sz="1800" b="1" dirty="0" err="1">
                <a:solidFill>
                  <a:schemeClr val="tx1"/>
                </a:solidFill>
                <a:latin typeface="Consolas"/>
              </a:rPr>
              <a:t>solve</a:t>
            </a:r>
            <a:r>
              <a:rPr lang="nl-NL" sz="1800" dirty="0">
                <a:solidFill>
                  <a:schemeClr val="tx1"/>
                </a:solidFill>
                <a:latin typeface="Consolas"/>
              </a:rPr>
              <a:t>(m) == 1) {</a:t>
            </a:r>
          </a:p>
          <a:p>
            <a:pPr algn="l"/>
            <a:r>
              <a:rPr lang="nl-NL" sz="1800" dirty="0" smtClean="0">
                <a:solidFill>
                  <a:schemeClr val="tx1"/>
                </a:solidFill>
                <a:latin typeface="Consolas"/>
              </a:rPr>
              <a:t>                        </a:t>
            </a:r>
            <a:r>
              <a:rPr lang="nl-NL" sz="1800" dirty="0" smtClean="0">
                <a:latin typeface="Consolas"/>
              </a:rPr>
              <a:t>return</a:t>
            </a:r>
            <a:r>
              <a:rPr lang="nl-NL" sz="1800" dirty="0" smtClean="0">
                <a:solidFill>
                  <a:schemeClr val="tx1"/>
                </a:solidFill>
                <a:latin typeface="Consolas"/>
              </a:rPr>
              <a:t> </a:t>
            </a:r>
            <a:r>
              <a:rPr lang="nl-NL" sz="1800" dirty="0">
                <a:solidFill>
                  <a:schemeClr val="tx1"/>
                </a:solidFill>
                <a:latin typeface="Consolas"/>
              </a:rPr>
              <a:t>1;</a:t>
            </a:r>
          </a:p>
          <a:p>
            <a:pPr algn="l"/>
            <a:r>
              <a:rPr lang="nl-NL" sz="1800" dirty="0" smtClean="0">
                <a:solidFill>
                  <a:schemeClr val="tx1"/>
                </a:solidFill>
                <a:latin typeface="Consolas"/>
              </a:rPr>
              <a:t>                    }</a:t>
            </a:r>
            <a:endParaRPr lang="nl-NL" sz="1800" dirty="0">
              <a:solidFill>
                <a:schemeClr val="tx1"/>
              </a:solidFill>
              <a:latin typeface="Consolas"/>
            </a:endParaRPr>
          </a:p>
          <a:p>
            <a:pPr algn="l"/>
            <a:r>
              <a:rPr lang="nl-NL" sz="1800" dirty="0" smtClean="0">
                <a:solidFill>
                  <a:schemeClr val="tx1"/>
                </a:solidFill>
                <a:latin typeface="Consolas"/>
              </a:rPr>
              <a:t>                    m[r</a:t>
            </a:r>
            <a:r>
              <a:rPr lang="nl-NL" sz="1800" dirty="0">
                <a:solidFill>
                  <a:schemeClr val="tx1"/>
                </a:solidFill>
                <a:latin typeface="Consolas"/>
              </a:rPr>
              <a:t>][c] = 0;</a:t>
            </a:r>
          </a:p>
          <a:p>
            <a:pPr algn="l"/>
            <a:r>
              <a:rPr lang="nl-NL" sz="1800" dirty="0" smtClean="0">
                <a:solidFill>
                  <a:schemeClr val="tx1"/>
                </a:solidFill>
                <a:latin typeface="Consolas"/>
              </a:rPr>
              <a:t>                }</a:t>
            </a:r>
            <a:endParaRPr lang="nl-NL" sz="1800" dirty="0">
              <a:solidFill>
                <a:schemeClr val="tx1"/>
              </a:solidFill>
              <a:latin typeface="Consolas"/>
            </a:endParaRPr>
          </a:p>
          <a:p>
            <a:pPr algn="l"/>
            <a:r>
              <a:rPr lang="nl-NL" sz="1800" dirty="0" smtClean="0">
                <a:solidFill>
                  <a:schemeClr val="tx1"/>
                </a:solidFill>
                <a:latin typeface="Consolas"/>
              </a:rPr>
              <a:t>                </a:t>
            </a:r>
            <a:r>
              <a:rPr lang="nl-NL" sz="1800" dirty="0" smtClean="0">
                <a:latin typeface="Consolas"/>
              </a:rPr>
              <a:t>return</a:t>
            </a:r>
            <a:r>
              <a:rPr lang="nl-NL" sz="1800" dirty="0" smtClean="0">
                <a:solidFill>
                  <a:schemeClr val="tx1"/>
                </a:solidFill>
                <a:latin typeface="Consolas"/>
              </a:rPr>
              <a:t> </a:t>
            </a:r>
            <a:r>
              <a:rPr lang="nl-NL" sz="1800" dirty="0">
                <a:solidFill>
                  <a:schemeClr val="tx1"/>
                </a:solidFill>
                <a:latin typeface="Consolas"/>
              </a:rPr>
              <a:t>0;</a:t>
            </a:r>
          </a:p>
          <a:p>
            <a:pPr algn="l"/>
            <a:r>
              <a:rPr lang="nl-NL" sz="1800" dirty="0" smtClean="0">
                <a:solidFill>
                  <a:schemeClr val="tx1"/>
                </a:solidFill>
                <a:latin typeface="Consolas"/>
              </a:rPr>
              <a:t>            }</a:t>
            </a:r>
            <a:endParaRPr lang="nl-NL" sz="1800" dirty="0">
              <a:solidFill>
                <a:schemeClr val="tx1"/>
              </a:solidFill>
              <a:latin typeface="Consolas"/>
            </a:endParaRPr>
          </a:p>
          <a:p>
            <a:pPr algn="l"/>
            <a:r>
              <a:rPr lang="nl-NL" sz="1800" dirty="0" smtClean="0">
                <a:solidFill>
                  <a:schemeClr val="tx1"/>
                </a:solidFill>
                <a:latin typeface="Consolas"/>
              </a:rPr>
              <a:t>        }</a:t>
            </a:r>
            <a:endParaRPr lang="nl-NL" sz="1800" dirty="0">
              <a:solidFill>
                <a:schemeClr val="tx1"/>
              </a:solidFill>
              <a:latin typeface="Consolas"/>
            </a:endParaRPr>
          </a:p>
          <a:p>
            <a:pPr algn="l"/>
            <a:r>
              <a:rPr lang="nl-NL" sz="1800" dirty="0" smtClean="0">
                <a:solidFill>
                  <a:schemeClr val="tx1"/>
                </a:solidFill>
                <a:latin typeface="Consolas"/>
              </a:rPr>
              <a:t>    }</a:t>
            </a:r>
            <a:endParaRPr lang="nl-NL" sz="1800" dirty="0">
              <a:solidFill>
                <a:schemeClr val="tx1"/>
              </a:solidFill>
              <a:latin typeface="Consolas"/>
            </a:endParaRPr>
          </a:p>
          <a:p>
            <a:pPr algn="l"/>
            <a:r>
              <a:rPr lang="nl-NL" sz="1800" dirty="0" smtClean="0">
                <a:solidFill>
                  <a:schemeClr val="tx1"/>
                </a:solidFill>
                <a:latin typeface="Consolas"/>
              </a:rPr>
              <a:t>    </a:t>
            </a:r>
            <a:r>
              <a:rPr lang="nl-NL" sz="1800" dirty="0" smtClean="0">
                <a:latin typeface="Consolas"/>
              </a:rPr>
              <a:t>return</a:t>
            </a:r>
            <a:r>
              <a:rPr lang="nl-NL" sz="1800" dirty="0" smtClean="0">
                <a:solidFill>
                  <a:schemeClr val="tx1"/>
                </a:solidFill>
                <a:latin typeface="Consolas"/>
              </a:rPr>
              <a:t> </a:t>
            </a:r>
            <a:r>
              <a:rPr lang="nl-NL" sz="1800" dirty="0">
                <a:solidFill>
                  <a:schemeClr val="tx1"/>
                </a:solidFill>
                <a:latin typeface="Consolas"/>
              </a:rPr>
              <a:t>1;</a:t>
            </a:r>
          </a:p>
          <a:p>
            <a:pPr algn="l"/>
            <a:r>
              <a:rPr lang="nl-NL" sz="1800" dirty="0">
                <a:solidFill>
                  <a:schemeClr val="tx1"/>
                </a:solidFill>
                <a:latin typeface="Consolas"/>
              </a:rPr>
              <a:t>}</a:t>
            </a:r>
          </a:p>
          <a:p>
            <a:pPr algn="l"/>
            <a:endParaRPr lang="nl-NL" sz="1800" dirty="0">
              <a:solidFill>
                <a:schemeClr val="tx1"/>
              </a:solidFill>
              <a:latin typeface="Consolas"/>
            </a:endParaRPr>
          </a:p>
        </p:txBody>
      </p:sp>
      <p:sp>
        <p:nvSpPr>
          <p:cNvPr id="1409029" name="Text Box 5"/>
          <p:cNvSpPr txBox="1">
            <a:spLocks noChangeArrowheads="1"/>
          </p:cNvSpPr>
          <p:nvPr/>
        </p:nvSpPr>
        <p:spPr bwMode="auto">
          <a:xfrm>
            <a:off x="5868145" y="5084763"/>
            <a:ext cx="1728192" cy="463846"/>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Probleem?</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196</a:t>
            </a:fld>
            <a:endParaRPr lang="en-US" dirty="0"/>
          </a:p>
        </p:txBody>
      </p:sp>
    </p:spTree>
    <p:extLst>
      <p:ext uri="{BB962C8B-B14F-4D97-AF65-F5344CB8AC3E}">
        <p14:creationId xmlns:p14="http://schemas.microsoft.com/office/powerpoint/2010/main" val="2187084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9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9029"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2"/>
          <p:cNvSpPr>
            <a:spLocks noGrp="1" noChangeArrowheads="1"/>
          </p:cNvSpPr>
          <p:nvPr>
            <p:ph type="title"/>
          </p:nvPr>
        </p:nvSpPr>
        <p:spPr/>
        <p:txBody>
          <a:bodyPr>
            <a:normAutofit/>
          </a:bodyPr>
          <a:lstStyle/>
          <a:p>
            <a:r>
              <a:rPr lang="en-US" dirty="0" smtClean="0"/>
              <a:t>Sudoku </a:t>
            </a:r>
            <a:r>
              <a:rPr lang="en-US" dirty="0" err="1" smtClean="0"/>
              <a:t>probleem</a:t>
            </a:r>
            <a:endParaRPr lang="nl-NL" dirty="0" smtClean="0"/>
          </a:p>
        </p:txBody>
      </p:sp>
      <p:sp>
        <p:nvSpPr>
          <p:cNvPr id="130052" name="Rectangle 6"/>
          <p:cNvSpPr>
            <a:spLocks noGrp="1" noChangeArrowheads="1"/>
          </p:cNvSpPr>
          <p:nvPr>
            <p:ph idx="1"/>
          </p:nvPr>
        </p:nvSpPr>
        <p:spPr/>
        <p:txBody>
          <a:bodyPr/>
          <a:lstStyle/>
          <a:p>
            <a:r>
              <a:rPr lang="nl-NL" dirty="0" smtClean="0"/>
              <a:t>De gepresenteerde functie kan </a:t>
            </a:r>
            <a:r>
              <a:rPr lang="nl-NL" dirty="0" smtClean="0">
                <a:solidFill>
                  <a:schemeClr val="accent5"/>
                </a:solidFill>
              </a:rPr>
              <a:t>elke </a:t>
            </a:r>
            <a:r>
              <a:rPr lang="nl-NL" dirty="0" smtClean="0"/>
              <a:t>“</a:t>
            </a:r>
            <a:r>
              <a:rPr lang="nl-NL" dirty="0" err="1" smtClean="0"/>
              <a:t>valid</a:t>
            </a:r>
            <a:r>
              <a:rPr lang="nl-NL" dirty="0" smtClean="0"/>
              <a:t>” </a:t>
            </a:r>
            <a:r>
              <a:rPr lang="nl-NL" dirty="0" err="1" smtClean="0"/>
              <a:t>Sudoku</a:t>
            </a:r>
            <a:r>
              <a:rPr lang="nl-NL" dirty="0" smtClean="0"/>
              <a:t> oplossen (zelfs een lege).</a:t>
            </a:r>
          </a:p>
          <a:p>
            <a:r>
              <a:rPr lang="nl-NL" dirty="0" smtClean="0"/>
              <a:t>Een </a:t>
            </a:r>
            <a:r>
              <a:rPr lang="nl-NL" dirty="0" err="1" smtClean="0"/>
              <a:t>Sudoku</a:t>
            </a:r>
            <a:r>
              <a:rPr lang="nl-NL" dirty="0" smtClean="0"/>
              <a:t> mag maar </a:t>
            </a:r>
            <a:r>
              <a:rPr lang="nl-NL" dirty="0" smtClean="0">
                <a:solidFill>
                  <a:schemeClr val="accent6"/>
                </a:solidFill>
              </a:rPr>
              <a:t>één</a:t>
            </a:r>
            <a:r>
              <a:rPr lang="nl-NL" dirty="0" smtClean="0">
                <a:solidFill>
                  <a:schemeClr val="accent5"/>
                </a:solidFill>
              </a:rPr>
              <a:t> </a:t>
            </a:r>
            <a:r>
              <a:rPr lang="nl-NL" dirty="0" smtClean="0"/>
              <a:t>oplossing hebben.</a:t>
            </a:r>
          </a:p>
          <a:p>
            <a:pPr lvl="1"/>
            <a:r>
              <a:rPr lang="nl-NL" dirty="0" smtClean="0"/>
              <a:t>Hoe kun je dat controleren?</a:t>
            </a:r>
          </a:p>
        </p:txBody>
      </p:sp>
      <p:sp>
        <p:nvSpPr>
          <p:cNvPr id="130053" name="Text Box 3"/>
          <p:cNvSpPr txBox="1">
            <a:spLocks noChangeArrowheads="1"/>
          </p:cNvSpPr>
          <p:nvPr/>
        </p:nvSpPr>
        <p:spPr bwMode="auto">
          <a:xfrm>
            <a:off x="2177627" y="2871788"/>
            <a:ext cx="181822"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endParaRPr lang="nl-NL" dirty="0">
              <a:latin typeface="Calibri" pitchFamily="34" charset="0"/>
            </a:endParaRPr>
          </a:p>
        </p:txBody>
      </p:sp>
      <p:sp>
        <p:nvSpPr>
          <p:cNvPr id="1404935" name="Text Box 7"/>
          <p:cNvSpPr txBox="1">
            <a:spLocks noChangeArrowheads="1"/>
          </p:cNvSpPr>
          <p:nvPr/>
        </p:nvSpPr>
        <p:spPr bwMode="auto">
          <a:xfrm>
            <a:off x="2051720" y="3716338"/>
            <a:ext cx="4464496" cy="463846"/>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Zie laatste practicumopdracht.</a:t>
            </a:r>
          </a:p>
        </p:txBody>
      </p:sp>
      <p:sp>
        <p:nvSpPr>
          <p:cNvPr id="4" name="Rechthoek 3"/>
          <p:cNvSpPr/>
          <p:nvPr/>
        </p:nvSpPr>
        <p:spPr>
          <a:xfrm>
            <a:off x="1169515" y="4436109"/>
            <a:ext cx="2016224" cy="2031325"/>
          </a:xfrm>
          <a:prstGeom prst="rect">
            <a:avLst/>
          </a:prstGeom>
        </p:spPr>
        <p:txBody>
          <a:bodyPr wrap="square">
            <a:spAutoFit/>
          </a:bodyPr>
          <a:lstStyle/>
          <a:p>
            <a:r>
              <a:rPr lang="nl-NL" sz="1400" smtClean="0">
                <a:latin typeface="Consolas" panose="020B0609020204030204" pitchFamily="49" charset="0"/>
                <a:cs typeface="Consolas" panose="020B0609020204030204" pitchFamily="49" charset="0"/>
              </a:rPr>
              <a:t>0 0 0 0 0 0 0 0 0</a:t>
            </a:r>
          </a:p>
          <a:p>
            <a:r>
              <a:rPr lang="nl-NL" sz="1400" smtClean="0">
                <a:latin typeface="Consolas" panose="020B0609020204030204" pitchFamily="49" charset="0"/>
                <a:cs typeface="Consolas" panose="020B0609020204030204" pitchFamily="49" charset="0"/>
              </a:rPr>
              <a:t>0 0 0 0 0 0 0 0 0</a:t>
            </a:r>
          </a:p>
          <a:p>
            <a:r>
              <a:rPr lang="nl-NL" sz="1400" smtClean="0">
                <a:latin typeface="Consolas" panose="020B0609020204030204" pitchFamily="49" charset="0"/>
                <a:cs typeface="Consolas" panose="020B0609020204030204" pitchFamily="49" charset="0"/>
              </a:rPr>
              <a:t>0 0 0 0 0 0 0 0 0</a:t>
            </a:r>
          </a:p>
          <a:p>
            <a:r>
              <a:rPr lang="nl-NL" sz="1400" smtClean="0">
                <a:latin typeface="Consolas" panose="020B0609020204030204" pitchFamily="49" charset="0"/>
                <a:cs typeface="Consolas" panose="020B0609020204030204" pitchFamily="49" charset="0"/>
              </a:rPr>
              <a:t>0 0 0 0 0 0 0 0 0</a:t>
            </a:r>
          </a:p>
          <a:p>
            <a:r>
              <a:rPr lang="nl-NL" sz="1400" smtClean="0">
                <a:latin typeface="Consolas" panose="020B0609020204030204" pitchFamily="49" charset="0"/>
                <a:cs typeface="Consolas" panose="020B0609020204030204" pitchFamily="49" charset="0"/>
              </a:rPr>
              <a:t>0 0 0 0 0 0 0 0 0</a:t>
            </a:r>
          </a:p>
          <a:p>
            <a:r>
              <a:rPr lang="nl-NL" sz="1400" smtClean="0">
                <a:latin typeface="Consolas" panose="020B0609020204030204" pitchFamily="49" charset="0"/>
                <a:cs typeface="Consolas" panose="020B0609020204030204" pitchFamily="49" charset="0"/>
              </a:rPr>
              <a:t>0 0 0 0 0 0 0 0 0</a:t>
            </a:r>
          </a:p>
          <a:p>
            <a:r>
              <a:rPr lang="nl-NL" sz="1400" smtClean="0">
                <a:latin typeface="Consolas" panose="020B0609020204030204" pitchFamily="49" charset="0"/>
                <a:cs typeface="Consolas" panose="020B0609020204030204" pitchFamily="49" charset="0"/>
              </a:rPr>
              <a:t>0 0 0 0 0 0 0 0 0</a:t>
            </a:r>
          </a:p>
          <a:p>
            <a:r>
              <a:rPr lang="nl-NL" sz="1400" smtClean="0">
                <a:latin typeface="Consolas" panose="020B0609020204030204" pitchFamily="49" charset="0"/>
                <a:cs typeface="Consolas" panose="020B0609020204030204" pitchFamily="49" charset="0"/>
              </a:rPr>
              <a:t>0 0 0 0 0 0 0 0 0</a:t>
            </a:r>
          </a:p>
          <a:p>
            <a:r>
              <a:rPr lang="nl-NL" sz="1400" smtClean="0">
                <a:latin typeface="Consolas" panose="020B0609020204030204" pitchFamily="49" charset="0"/>
                <a:cs typeface="Consolas" panose="020B0609020204030204" pitchFamily="49" charset="0"/>
              </a:rPr>
              <a:t>0 0 0 0 0 0 0 0 0</a:t>
            </a:r>
            <a:endParaRPr lang="nl-NL" sz="1400" dirty="0">
              <a:latin typeface="Consolas" panose="020B0609020204030204" pitchFamily="49" charset="0"/>
              <a:cs typeface="Consolas" panose="020B0609020204030204" pitchFamily="49" charset="0"/>
            </a:endParaRPr>
          </a:p>
        </p:txBody>
      </p:sp>
      <p:sp>
        <p:nvSpPr>
          <p:cNvPr id="9" name="Rechthoek 8"/>
          <p:cNvSpPr/>
          <p:nvPr/>
        </p:nvSpPr>
        <p:spPr>
          <a:xfrm>
            <a:off x="5796136" y="4436108"/>
            <a:ext cx="2016224" cy="2031325"/>
          </a:xfrm>
          <a:prstGeom prst="rect">
            <a:avLst/>
          </a:prstGeom>
        </p:spPr>
        <p:txBody>
          <a:bodyPr wrap="square">
            <a:spAutoFit/>
          </a:bodyPr>
          <a:lstStyle/>
          <a:p>
            <a:r>
              <a:rPr lang="nl-NL" sz="1400" dirty="0">
                <a:latin typeface="Consolas" panose="020B0609020204030204" pitchFamily="49" charset="0"/>
                <a:cs typeface="Consolas" panose="020B0609020204030204" pitchFamily="49" charset="0"/>
              </a:rPr>
              <a:t>1 2 3 4 5 6 7 8 9</a:t>
            </a:r>
          </a:p>
          <a:p>
            <a:r>
              <a:rPr lang="nl-NL" sz="1400" dirty="0">
                <a:latin typeface="Consolas" panose="020B0609020204030204" pitchFamily="49" charset="0"/>
                <a:cs typeface="Consolas" panose="020B0609020204030204" pitchFamily="49" charset="0"/>
              </a:rPr>
              <a:t>4 5 6 7 8 9 1 2 3</a:t>
            </a:r>
          </a:p>
          <a:p>
            <a:r>
              <a:rPr lang="nl-NL" sz="1400" dirty="0">
                <a:latin typeface="Consolas" panose="020B0609020204030204" pitchFamily="49" charset="0"/>
                <a:cs typeface="Consolas" panose="020B0609020204030204" pitchFamily="49" charset="0"/>
              </a:rPr>
              <a:t>7 8 9 1 2 3 4 5 6</a:t>
            </a:r>
          </a:p>
          <a:p>
            <a:r>
              <a:rPr lang="nl-NL" sz="1400" dirty="0">
                <a:latin typeface="Consolas" panose="020B0609020204030204" pitchFamily="49" charset="0"/>
                <a:cs typeface="Consolas" panose="020B0609020204030204" pitchFamily="49" charset="0"/>
              </a:rPr>
              <a:t>2 1 4 3 6 5 8 9 7</a:t>
            </a:r>
          </a:p>
          <a:p>
            <a:r>
              <a:rPr lang="nl-NL" sz="1400" dirty="0">
                <a:latin typeface="Consolas" panose="020B0609020204030204" pitchFamily="49" charset="0"/>
                <a:cs typeface="Consolas" panose="020B0609020204030204" pitchFamily="49" charset="0"/>
              </a:rPr>
              <a:t>3 6 5 8 9 7 2 1 4</a:t>
            </a:r>
          </a:p>
          <a:p>
            <a:r>
              <a:rPr lang="nl-NL" sz="1400" dirty="0">
                <a:latin typeface="Consolas" panose="020B0609020204030204" pitchFamily="49" charset="0"/>
                <a:cs typeface="Consolas" panose="020B0609020204030204" pitchFamily="49" charset="0"/>
              </a:rPr>
              <a:t>8 9 7 2 1 4 3 6 5</a:t>
            </a:r>
          </a:p>
          <a:p>
            <a:r>
              <a:rPr lang="nl-NL" sz="1400" dirty="0">
                <a:latin typeface="Consolas" panose="020B0609020204030204" pitchFamily="49" charset="0"/>
                <a:cs typeface="Consolas" panose="020B0609020204030204" pitchFamily="49" charset="0"/>
              </a:rPr>
              <a:t>5 3 1 6 4 2 9 7 8</a:t>
            </a:r>
          </a:p>
          <a:p>
            <a:r>
              <a:rPr lang="nl-NL" sz="1400" dirty="0">
                <a:latin typeface="Consolas" panose="020B0609020204030204" pitchFamily="49" charset="0"/>
                <a:cs typeface="Consolas" panose="020B0609020204030204" pitchFamily="49" charset="0"/>
              </a:rPr>
              <a:t>6 4 2 9 7 8 5 3 1</a:t>
            </a:r>
          </a:p>
          <a:p>
            <a:r>
              <a:rPr lang="nl-NL" sz="1400" dirty="0">
                <a:latin typeface="Consolas" panose="020B0609020204030204" pitchFamily="49" charset="0"/>
                <a:cs typeface="Consolas" panose="020B0609020204030204" pitchFamily="49" charset="0"/>
              </a:rPr>
              <a:t>9 7 8 5 3 1 6 4 2</a:t>
            </a:r>
          </a:p>
        </p:txBody>
      </p:sp>
      <p:sp>
        <p:nvSpPr>
          <p:cNvPr id="5" name="PIJL-RECHTS 4"/>
          <p:cNvSpPr/>
          <p:nvPr/>
        </p:nvSpPr>
        <p:spPr>
          <a:xfrm>
            <a:off x="3516333" y="5199742"/>
            <a:ext cx="2016224" cy="5040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197</a:t>
            </a:fld>
            <a:endParaRPr lang="en-US" dirty="0"/>
          </a:p>
        </p:txBody>
      </p:sp>
    </p:spTree>
    <p:extLst>
      <p:ext uri="{BB962C8B-B14F-4D97-AF65-F5344CB8AC3E}">
        <p14:creationId xmlns:p14="http://schemas.microsoft.com/office/powerpoint/2010/main" val="1485588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49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493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ndertitel 5"/>
          <p:cNvSpPr>
            <a:spLocks noGrp="1"/>
          </p:cNvSpPr>
          <p:nvPr>
            <p:ph type="subTitle" sz="quarter" idx="1"/>
          </p:nvPr>
        </p:nvSpPr>
        <p:spPr/>
        <p:txBody>
          <a:bodyPr/>
          <a:lstStyle/>
          <a:p>
            <a:r>
              <a:rPr lang="nl-NL" dirty="0" smtClean="0"/>
              <a:t>Verkorte notatie</a:t>
            </a:r>
            <a:endParaRPr lang="nl-NL" dirty="0"/>
          </a:p>
        </p:txBody>
      </p:sp>
      <p:sp>
        <p:nvSpPr>
          <p:cNvPr id="4" name="Tijdelijke aanduiding voor datum 3"/>
          <p:cNvSpPr>
            <a:spLocks noGrp="1"/>
          </p:cNvSpPr>
          <p:nvPr>
            <p:ph type="dt" sz="half" idx="4294967295"/>
          </p:nvPr>
        </p:nvSpPr>
        <p:spPr>
          <a:xfrm>
            <a:off x="0" y="6597650"/>
            <a:ext cx="2133600" cy="260350"/>
          </a:xfrm>
        </p:spPr>
        <p:txBody>
          <a:bodyPr/>
          <a:lstStyle/>
          <a:p>
            <a:r>
              <a:rPr lang="nl-NL" smtClean="0"/>
              <a:t>GESPRG 2014-2015</a:t>
            </a:r>
            <a:endParaRPr lang="en-US" dirty="0"/>
          </a:p>
        </p:txBody>
      </p:sp>
      <p:sp>
        <p:nvSpPr>
          <p:cNvPr id="5" name="Tijdelijke aanduiding voor dianummer 4"/>
          <p:cNvSpPr>
            <a:spLocks noGrp="1"/>
          </p:cNvSpPr>
          <p:nvPr>
            <p:ph type="sldNum" sz="quarter" idx="4294967295"/>
          </p:nvPr>
        </p:nvSpPr>
        <p:spPr>
          <a:xfrm>
            <a:off x="7010400" y="6597650"/>
            <a:ext cx="2133600" cy="260350"/>
          </a:xfrm>
        </p:spPr>
        <p:txBody>
          <a:bodyPr/>
          <a:lstStyle/>
          <a:p>
            <a:fld id="{520F5AE5-675F-4C53-86B8-6BB4E175C417}" type="slidenum">
              <a:rPr lang="en-US" smtClean="0"/>
              <a:pPr/>
              <a:t>198</a:t>
            </a:fld>
            <a:endParaRPr lang="en-US" dirty="0"/>
          </a:p>
        </p:txBody>
      </p:sp>
    </p:spTree>
    <p:extLst>
      <p:ext uri="{BB962C8B-B14F-4D97-AF65-F5344CB8AC3E}">
        <p14:creationId xmlns:p14="http://schemas.microsoft.com/office/powerpoint/2010/main" val="65045969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2"/>
          <p:cNvSpPr>
            <a:spLocks noGrp="1" noChangeArrowheads="1"/>
          </p:cNvSpPr>
          <p:nvPr>
            <p:ph type="title"/>
          </p:nvPr>
        </p:nvSpPr>
        <p:spPr/>
        <p:txBody>
          <a:bodyPr>
            <a:normAutofit/>
          </a:bodyPr>
          <a:lstStyle/>
          <a:p>
            <a:r>
              <a:rPr lang="en-US" dirty="0" smtClean="0"/>
              <a:t>C </a:t>
            </a:r>
            <a:r>
              <a:rPr lang="en-US" dirty="0" err="1" smtClean="0"/>
              <a:t>verkorte</a:t>
            </a:r>
            <a:r>
              <a:rPr lang="en-US" dirty="0" smtClean="0"/>
              <a:t> </a:t>
            </a:r>
            <a:r>
              <a:rPr lang="en-US" dirty="0" err="1" smtClean="0"/>
              <a:t>notatie</a:t>
            </a:r>
            <a:endParaRPr lang="nl-NL" dirty="0" smtClean="0"/>
          </a:p>
        </p:txBody>
      </p:sp>
      <p:sp>
        <p:nvSpPr>
          <p:cNvPr id="131076" name="Rectangle 3"/>
          <p:cNvSpPr>
            <a:spLocks noGrp="1" noChangeArrowheads="1"/>
          </p:cNvSpPr>
          <p:nvPr>
            <p:ph idx="1"/>
          </p:nvPr>
        </p:nvSpPr>
        <p:spPr/>
        <p:txBody>
          <a:bodyPr>
            <a:normAutofit/>
          </a:bodyPr>
          <a:lstStyle/>
          <a:p>
            <a:r>
              <a:rPr lang="en-US" dirty="0" err="1" smtClean="0"/>
              <a:t>Alle</a:t>
            </a:r>
            <a:r>
              <a:rPr lang="en-US" dirty="0" smtClean="0"/>
              <a:t> </a:t>
            </a:r>
            <a:r>
              <a:rPr lang="en-US" dirty="0" err="1" smtClean="0">
                <a:solidFill>
                  <a:schemeClr val="hlink"/>
                </a:solidFill>
              </a:rPr>
              <a:t>rekenoperatoren</a:t>
            </a:r>
            <a:r>
              <a:rPr lang="en-US" dirty="0" smtClean="0"/>
              <a:t> </a:t>
            </a:r>
            <a:r>
              <a:rPr lang="en-US" dirty="0" err="1" smtClean="0"/>
              <a:t>kunnen</a:t>
            </a:r>
            <a:r>
              <a:rPr lang="en-US" dirty="0" smtClean="0"/>
              <a:t> </a:t>
            </a:r>
            <a:r>
              <a:rPr lang="en-US" dirty="0" err="1" smtClean="0">
                <a:solidFill>
                  <a:schemeClr val="hlink"/>
                </a:solidFill>
              </a:rPr>
              <a:t>gecombineerd</a:t>
            </a:r>
            <a:r>
              <a:rPr lang="en-US" dirty="0" smtClean="0"/>
              <a:t> </a:t>
            </a:r>
            <a:r>
              <a:rPr lang="en-US" dirty="0" err="1" smtClean="0"/>
              <a:t>worden</a:t>
            </a:r>
            <a:r>
              <a:rPr lang="en-US" dirty="0" smtClean="0"/>
              <a:t> met </a:t>
            </a:r>
            <a:r>
              <a:rPr lang="en-US" dirty="0" smtClean="0">
                <a:solidFill>
                  <a:schemeClr val="hlink"/>
                </a:solidFill>
              </a:rPr>
              <a:t>operator=</a:t>
            </a:r>
            <a:r>
              <a:rPr lang="en-US" dirty="0" smtClean="0"/>
              <a:t> </a:t>
            </a:r>
            <a:r>
              <a:rPr lang="en-US" dirty="0" err="1" smtClean="0"/>
              <a:t>als</a:t>
            </a:r>
            <a:r>
              <a:rPr lang="en-US" dirty="0" smtClean="0"/>
              <a:t> </a:t>
            </a:r>
            <a:r>
              <a:rPr lang="en-US" dirty="0" err="1" smtClean="0"/>
              <a:t>resultaat</a:t>
            </a:r>
            <a:r>
              <a:rPr lang="en-US" dirty="0" smtClean="0"/>
              <a:t> in de linker operand </a:t>
            </a:r>
            <a:r>
              <a:rPr lang="en-US" dirty="0" err="1" smtClean="0"/>
              <a:t>moet</a:t>
            </a:r>
            <a:r>
              <a:rPr lang="en-US" dirty="0" smtClean="0"/>
              <a:t> </a:t>
            </a:r>
            <a:r>
              <a:rPr lang="en-US" dirty="0" err="1" smtClean="0"/>
              <a:t>worden</a:t>
            </a:r>
            <a:r>
              <a:rPr lang="en-US" dirty="0" smtClean="0"/>
              <a:t> </a:t>
            </a:r>
            <a:r>
              <a:rPr lang="en-US" dirty="0" err="1" smtClean="0"/>
              <a:t>opgeslagen</a:t>
            </a:r>
            <a:r>
              <a:rPr lang="en-US" dirty="0" smtClean="0"/>
              <a:t>.</a:t>
            </a:r>
            <a:br>
              <a:rPr lang="en-US" dirty="0" smtClean="0"/>
            </a:br>
            <a:r>
              <a:rPr lang="en-US" sz="2400" b="1" dirty="0" smtClean="0">
                <a:latin typeface="Consolas"/>
              </a:rPr>
              <a:t>a = a + b;</a:t>
            </a:r>
            <a:r>
              <a:rPr lang="en-US" sz="2400" b="1" dirty="0">
                <a:sym typeface="Wingdings" pitchFamily="2" charset="2"/>
              </a:rPr>
              <a:t> </a:t>
            </a:r>
            <a:r>
              <a:rPr lang="en-US" sz="2400" b="1" dirty="0" smtClean="0">
                <a:sym typeface="Wingdings" pitchFamily="2" charset="2"/>
              </a:rPr>
              <a:t> </a:t>
            </a:r>
            <a:r>
              <a:rPr lang="en-US" b="1" dirty="0" smtClean="0">
                <a:sym typeface="Wingdings" pitchFamily="2" charset="2"/>
              </a:rPr>
              <a:t>  </a:t>
            </a:r>
            <a:r>
              <a:rPr lang="en-US" sz="2400" b="1" dirty="0" smtClean="0">
                <a:solidFill>
                  <a:schemeClr val="hlink"/>
                </a:solidFill>
                <a:latin typeface="Consolas"/>
                <a:sym typeface="Wingdings" pitchFamily="2" charset="2"/>
              </a:rPr>
              <a:t>a += b;</a:t>
            </a:r>
            <a:r>
              <a:rPr lang="en-US" b="1" dirty="0" smtClean="0">
                <a:solidFill>
                  <a:schemeClr val="hlink"/>
                </a:solidFill>
                <a:sym typeface="Wingdings" pitchFamily="2" charset="2"/>
              </a:rPr>
              <a:t/>
            </a:r>
            <a:br>
              <a:rPr lang="en-US" b="1" dirty="0" smtClean="0">
                <a:solidFill>
                  <a:schemeClr val="hlink"/>
                </a:solidFill>
                <a:sym typeface="Wingdings" pitchFamily="2" charset="2"/>
              </a:rPr>
            </a:br>
            <a:r>
              <a:rPr lang="en-US" sz="2400" b="1" dirty="0" smtClean="0">
                <a:latin typeface="Consolas"/>
              </a:rPr>
              <a:t>x = x * y;</a:t>
            </a:r>
            <a:r>
              <a:rPr lang="en-US" sz="2400" b="1" dirty="0">
                <a:sym typeface="Wingdings" pitchFamily="2" charset="2"/>
              </a:rPr>
              <a:t> </a:t>
            </a:r>
            <a:r>
              <a:rPr lang="en-US" sz="2400" b="1" dirty="0" smtClean="0">
                <a:sym typeface="Wingdings" pitchFamily="2" charset="2"/>
              </a:rPr>
              <a:t> </a:t>
            </a:r>
            <a:r>
              <a:rPr lang="en-US" b="1" dirty="0" smtClean="0">
                <a:sym typeface="Wingdings" pitchFamily="2" charset="2"/>
              </a:rPr>
              <a:t>  </a:t>
            </a:r>
            <a:r>
              <a:rPr lang="en-US" sz="2400" b="1" dirty="0" smtClean="0">
                <a:solidFill>
                  <a:schemeClr val="hlink"/>
                </a:solidFill>
                <a:latin typeface="Consolas"/>
                <a:sym typeface="Wingdings" pitchFamily="2" charset="2"/>
              </a:rPr>
              <a:t>x *= y;</a:t>
            </a:r>
            <a:endParaRPr lang="nl-NL" b="1" dirty="0" smtClean="0">
              <a:solidFill>
                <a:schemeClr val="hlink"/>
              </a:solidFill>
              <a:latin typeface="Consolas"/>
              <a:sym typeface="Wingdings" pitchFamily="2" charset="2"/>
            </a:endParaRPr>
          </a:p>
        </p:txBody>
      </p:sp>
      <p:sp>
        <p:nvSpPr>
          <p:cNvPr id="1415172" name="Text Box 4"/>
          <p:cNvSpPr txBox="1">
            <a:spLocks noChangeArrowheads="1"/>
          </p:cNvSpPr>
          <p:nvPr/>
        </p:nvSpPr>
        <p:spPr bwMode="auto">
          <a:xfrm>
            <a:off x="1187624" y="3771974"/>
            <a:ext cx="6965950" cy="833178"/>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Deze </a:t>
            </a:r>
            <a:r>
              <a:rPr lang="nl-NL" dirty="0" err="1">
                <a:latin typeface="Calibri" pitchFamily="34" charset="0"/>
              </a:rPr>
              <a:t>assignment</a:t>
            </a:r>
            <a:r>
              <a:rPr lang="nl-NL" dirty="0">
                <a:latin typeface="Calibri" pitchFamily="34" charset="0"/>
              </a:rPr>
              <a:t> operatoren worden van rechts naar links geëvalueerd. Zie </a:t>
            </a:r>
            <a:r>
              <a:rPr lang="nl-NL" dirty="0" smtClean="0">
                <a:latin typeface="Calibri" pitchFamily="34" charset="0"/>
              </a:rPr>
              <a:t>prioriteitentabel.</a:t>
            </a:r>
            <a:endParaRPr lang="nl-NL" dirty="0">
              <a:latin typeface="Calibri" pitchFamily="34" charset="0"/>
            </a:endParaRPr>
          </a:p>
        </p:txBody>
      </p:sp>
      <p:sp>
        <p:nvSpPr>
          <p:cNvPr id="1415173" name="Text Box 5"/>
          <p:cNvSpPr txBox="1">
            <a:spLocks noChangeArrowheads="1"/>
          </p:cNvSpPr>
          <p:nvPr/>
        </p:nvSpPr>
        <p:spPr bwMode="auto">
          <a:xfrm>
            <a:off x="1146717" y="4675923"/>
            <a:ext cx="6978104" cy="163339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2000" dirty="0">
                <a:latin typeface="Consolas"/>
              </a:rPr>
              <a:t>int </a:t>
            </a:r>
            <a:r>
              <a:rPr lang="nl-NL" sz="2000" dirty="0">
                <a:solidFill>
                  <a:schemeClr val="tx1"/>
                </a:solidFill>
                <a:latin typeface="Consolas"/>
              </a:rPr>
              <a:t>a = 6, b = 7, c = 8;</a:t>
            </a:r>
            <a:br>
              <a:rPr lang="nl-NL" sz="2000" dirty="0">
                <a:solidFill>
                  <a:schemeClr val="tx1"/>
                </a:solidFill>
                <a:latin typeface="Consolas"/>
              </a:rPr>
            </a:br>
            <a:r>
              <a:rPr lang="nl-NL" sz="2000" dirty="0">
                <a:solidFill>
                  <a:schemeClr val="tx1"/>
                </a:solidFill>
                <a:latin typeface="Consolas"/>
              </a:rPr>
              <a:t>a += b += c;</a:t>
            </a:r>
          </a:p>
          <a:p>
            <a:pPr algn="l"/>
            <a:r>
              <a:rPr lang="nl-NL" sz="2000" dirty="0" err="1">
                <a:solidFill>
                  <a:schemeClr val="tx1"/>
                </a:solidFill>
                <a:latin typeface="Consolas"/>
              </a:rPr>
              <a:t>printf</a:t>
            </a:r>
            <a:r>
              <a:rPr lang="nl-NL" sz="2000" dirty="0">
                <a:solidFill>
                  <a:schemeClr val="tx1"/>
                </a:solidFill>
                <a:latin typeface="Consolas"/>
              </a:rPr>
              <a:t>(</a:t>
            </a:r>
            <a:r>
              <a:rPr lang="nl-NL" sz="2000" dirty="0">
                <a:solidFill>
                  <a:srgbClr val="990000"/>
                </a:solidFill>
                <a:latin typeface="Consolas"/>
              </a:rPr>
              <a:t>"a=%d b=%d c=%d\n"</a:t>
            </a:r>
            <a:r>
              <a:rPr lang="nl-NL" sz="2000" dirty="0">
                <a:solidFill>
                  <a:schemeClr val="tx1"/>
                </a:solidFill>
                <a:latin typeface="Consolas"/>
              </a:rPr>
              <a:t>, a, b, c);</a:t>
            </a:r>
          </a:p>
          <a:p>
            <a:pPr algn="l"/>
            <a:r>
              <a:rPr lang="nl-NL" sz="2000" dirty="0">
                <a:solidFill>
                  <a:schemeClr val="tx1"/>
                </a:solidFill>
                <a:latin typeface="Consolas"/>
              </a:rPr>
              <a:t>(a += b) += c;</a:t>
            </a:r>
            <a:br>
              <a:rPr lang="nl-NL" sz="2000" dirty="0">
                <a:solidFill>
                  <a:schemeClr val="tx1"/>
                </a:solidFill>
                <a:latin typeface="Consolas"/>
              </a:rPr>
            </a:br>
            <a:r>
              <a:rPr lang="nl-NL" sz="2000" dirty="0" err="1">
                <a:solidFill>
                  <a:schemeClr val="tx1"/>
                </a:solidFill>
                <a:latin typeface="Consolas"/>
              </a:rPr>
              <a:t>printf</a:t>
            </a:r>
            <a:r>
              <a:rPr lang="nl-NL" sz="2000" dirty="0">
                <a:solidFill>
                  <a:schemeClr val="tx1"/>
                </a:solidFill>
                <a:latin typeface="Consolas"/>
              </a:rPr>
              <a:t>(</a:t>
            </a:r>
            <a:r>
              <a:rPr lang="nl-NL" sz="2000" dirty="0">
                <a:solidFill>
                  <a:srgbClr val="990000"/>
                </a:solidFill>
                <a:latin typeface="Consolas"/>
              </a:rPr>
              <a:t>"a=%d b=%d c=%d\n"</a:t>
            </a:r>
            <a:r>
              <a:rPr lang="nl-NL" sz="2000" dirty="0">
                <a:solidFill>
                  <a:schemeClr val="tx1"/>
                </a:solidFill>
                <a:latin typeface="Consolas"/>
              </a:rPr>
              <a:t>, a, b, c);</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199</a:t>
            </a:fld>
            <a:endParaRPr lang="en-US" dirty="0"/>
          </a:p>
        </p:txBody>
      </p:sp>
    </p:spTree>
    <p:extLst>
      <p:ext uri="{BB962C8B-B14F-4D97-AF65-F5344CB8AC3E}">
        <p14:creationId xmlns:p14="http://schemas.microsoft.com/office/powerpoint/2010/main" val="3302623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5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15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5172" grpId="0" animBg="1"/>
      <p:bldP spid="141517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Bijzondere</a:t>
            </a:r>
            <a:r>
              <a:rPr lang="en-US" dirty="0" smtClean="0"/>
              <a:t> dank </a:t>
            </a:r>
            <a:r>
              <a:rPr lang="en-US" dirty="0" err="1" smtClean="0"/>
              <a:t>aan</a:t>
            </a:r>
            <a:r>
              <a:rPr lang="en-US" dirty="0" smtClean="0"/>
              <a:t>…</a:t>
            </a:r>
            <a:endParaRPr lang="nl-NL" dirty="0"/>
          </a:p>
        </p:txBody>
      </p:sp>
      <p:sp>
        <p:nvSpPr>
          <p:cNvPr id="3" name="Tijdelijke aanduiding voor inhoud 2"/>
          <p:cNvSpPr>
            <a:spLocks noGrp="1"/>
          </p:cNvSpPr>
          <p:nvPr>
            <p:ph idx="1"/>
          </p:nvPr>
        </p:nvSpPr>
        <p:spPr/>
        <p:txBody>
          <a:bodyPr/>
          <a:lstStyle/>
          <a:p>
            <a:r>
              <a:rPr lang="en-US" dirty="0" smtClean="0"/>
              <a:t>Harry </a:t>
            </a:r>
            <a:r>
              <a:rPr lang="en-US" dirty="0" err="1" smtClean="0"/>
              <a:t>broeders</a:t>
            </a:r>
            <a:endParaRPr lang="en-US" dirty="0" smtClean="0"/>
          </a:p>
          <a:p>
            <a:pPr lvl="1"/>
            <a:r>
              <a:rPr lang="en-US" dirty="0" err="1" smtClean="0"/>
              <a:t>Heeft</a:t>
            </a:r>
            <a:r>
              <a:rPr lang="en-US" dirty="0" smtClean="0"/>
              <a:t> </a:t>
            </a:r>
            <a:r>
              <a:rPr lang="en-US" dirty="0" err="1" smtClean="0"/>
              <a:t>dit</a:t>
            </a:r>
            <a:r>
              <a:rPr lang="en-US" dirty="0" smtClean="0"/>
              <a:t> </a:t>
            </a:r>
            <a:r>
              <a:rPr lang="en-US" dirty="0" err="1" smtClean="0"/>
              <a:t>vak</a:t>
            </a:r>
            <a:r>
              <a:rPr lang="en-US" dirty="0" smtClean="0"/>
              <a:t> </a:t>
            </a:r>
            <a:r>
              <a:rPr lang="en-US" dirty="0" err="1" smtClean="0"/>
              <a:t>opgezet</a:t>
            </a:r>
            <a:endParaRPr lang="en-US" dirty="0" smtClean="0"/>
          </a:p>
          <a:p>
            <a:endParaRPr lang="nl-NL" dirty="0"/>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2</a:t>
            </a:fld>
            <a:endParaRPr lang="en-US" dirty="0"/>
          </a:p>
        </p:txBody>
      </p:sp>
      <p:pic>
        <p:nvPicPr>
          <p:cNvPr id="12290" name="Picture 2" descr="http://www.hc11.demon.nl/har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1845" y="0"/>
            <a:ext cx="1392155"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0946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nl-NL" sz="4400" dirty="0" smtClean="0"/>
              <a:t>Waarom </a:t>
            </a:r>
            <a:r>
              <a:rPr lang="nl-NL" dirty="0" smtClean="0"/>
              <a:t>programmeren</a:t>
            </a:r>
            <a:r>
              <a:rPr lang="nl-NL" sz="4400" dirty="0" smtClean="0"/>
              <a:t> in C?</a:t>
            </a:r>
          </a:p>
        </p:txBody>
      </p:sp>
      <p:sp>
        <p:nvSpPr>
          <p:cNvPr id="2" name="Tijdelijke aanduiding voor inhoud 1"/>
          <p:cNvSpPr>
            <a:spLocks noGrp="1"/>
          </p:cNvSpPr>
          <p:nvPr>
            <p:ph idx="1"/>
          </p:nvPr>
        </p:nvSpPr>
        <p:spPr>
          <a:xfrm>
            <a:off x="3131840" y="1263241"/>
            <a:ext cx="5565304" cy="4758047"/>
          </a:xfrm>
        </p:spPr>
        <p:txBody>
          <a:bodyPr/>
          <a:lstStyle/>
          <a:p>
            <a:r>
              <a:rPr lang="en-US" dirty="0" smtClean="0"/>
              <a:t>Op hardware </a:t>
            </a:r>
            <a:r>
              <a:rPr lang="en-US" dirty="0" err="1" smtClean="0"/>
              <a:t>niveau</a:t>
            </a:r>
            <a:r>
              <a:rPr lang="en-US" dirty="0" smtClean="0"/>
              <a:t> </a:t>
            </a:r>
            <a:r>
              <a:rPr lang="en-US" dirty="0" err="1" smtClean="0"/>
              <a:t>worden</a:t>
            </a:r>
            <a:r>
              <a:rPr lang="en-US" dirty="0" smtClean="0"/>
              <a:t> processor </a:t>
            </a:r>
            <a:r>
              <a:rPr lang="en-US" dirty="0" err="1" smtClean="0"/>
              <a:t>instructies</a:t>
            </a:r>
            <a:r>
              <a:rPr lang="en-US" dirty="0" smtClean="0"/>
              <a:t> </a:t>
            </a:r>
            <a:r>
              <a:rPr lang="en-US" dirty="0" err="1" smtClean="0"/>
              <a:t>weergegeven</a:t>
            </a:r>
            <a:r>
              <a:rPr lang="en-US" dirty="0" smtClean="0"/>
              <a:t> met </a:t>
            </a:r>
            <a:r>
              <a:rPr lang="en-US" i="1" dirty="0" err="1" smtClean="0"/>
              <a:t>opcodes</a:t>
            </a:r>
            <a:r>
              <a:rPr lang="en-US" dirty="0"/>
              <a:t>:</a:t>
            </a:r>
            <a:endParaRPr lang="en-US" dirty="0" smtClean="0"/>
          </a:p>
          <a:p>
            <a:pPr lvl="1"/>
            <a:r>
              <a:rPr lang="nl-NL" dirty="0" smtClean="0"/>
              <a:t>A1 </a:t>
            </a:r>
            <a:r>
              <a:rPr lang="nl-NL" dirty="0"/>
              <a:t>FE 00 A7 </a:t>
            </a:r>
            <a:r>
              <a:rPr lang="nl-NL" dirty="0" smtClean="0"/>
              <a:t>56</a:t>
            </a:r>
          </a:p>
          <a:p>
            <a:r>
              <a:rPr lang="en-US" dirty="0" err="1" smtClean="0"/>
              <a:t>Nadelen</a:t>
            </a:r>
            <a:r>
              <a:rPr lang="en-US" dirty="0"/>
              <a:t> </a:t>
            </a:r>
            <a:r>
              <a:rPr lang="en-US" dirty="0" smtClean="0"/>
              <a:t>van </a:t>
            </a:r>
            <a:r>
              <a:rPr lang="en-US" dirty="0" err="1" smtClean="0"/>
              <a:t>opcodes</a:t>
            </a:r>
            <a:r>
              <a:rPr lang="en-US" dirty="0" smtClean="0"/>
              <a:t>?</a:t>
            </a:r>
          </a:p>
          <a:p>
            <a:r>
              <a:rPr lang="en-US" dirty="0" smtClean="0"/>
              <a:t>Assembly </a:t>
            </a:r>
            <a:r>
              <a:rPr lang="en-US" dirty="0" err="1" smtClean="0"/>
              <a:t>bestaat</a:t>
            </a:r>
            <a:r>
              <a:rPr lang="en-US" dirty="0" smtClean="0"/>
              <a:t> </a:t>
            </a:r>
            <a:r>
              <a:rPr lang="en-US" dirty="0" err="1" smtClean="0"/>
              <a:t>uit</a:t>
            </a:r>
            <a:r>
              <a:rPr lang="en-US" dirty="0" smtClean="0"/>
              <a:t> </a:t>
            </a:r>
            <a:r>
              <a:rPr lang="en-US" dirty="0" err="1" smtClean="0"/>
              <a:t>mnemonische</a:t>
            </a:r>
            <a:r>
              <a:rPr lang="en-US" dirty="0" smtClean="0"/>
              <a:t> </a:t>
            </a:r>
            <a:r>
              <a:rPr lang="en-US" dirty="0" err="1" smtClean="0"/>
              <a:t>opcodes</a:t>
            </a:r>
            <a:r>
              <a:rPr lang="en-US" dirty="0" smtClean="0"/>
              <a:t>. Assembly is  ‘</a:t>
            </a:r>
            <a:r>
              <a:rPr lang="en-US" dirty="0" err="1" smtClean="0"/>
              <a:t>leesbaarder</a:t>
            </a:r>
            <a:r>
              <a:rPr lang="en-US" dirty="0" smtClean="0"/>
              <a:t>’</a:t>
            </a:r>
          </a:p>
          <a:p>
            <a:endParaRPr lang="en-US" dirty="0" smtClean="0"/>
          </a:p>
          <a:p>
            <a:endParaRPr lang="nl-NL" dirty="0"/>
          </a:p>
        </p:txBody>
      </p:sp>
      <p:pic>
        <p:nvPicPr>
          <p:cNvPr id="12290" name="Picture 2" descr="http://upload.wikimedia.org/wikipedia/commons/1/18/PIC18F87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8559" y="5364020"/>
            <a:ext cx="1432520" cy="1432520"/>
          </a:xfrm>
          <a:prstGeom prst="rect">
            <a:avLst/>
          </a:prstGeom>
          <a:noFill/>
          <a:extLst>
            <a:ext uri="{909E8E84-426E-40DD-AFC4-6F175D3DCCD1}">
              <a14:hiddenFill xmlns:a14="http://schemas.microsoft.com/office/drawing/2010/main">
                <a:solidFill>
                  <a:srgbClr val="FFFFFF"/>
                </a:solidFill>
              </a14:hiddenFill>
            </a:ext>
          </a:extLst>
        </p:spPr>
      </p:pic>
      <p:sp>
        <p:nvSpPr>
          <p:cNvPr id="3" name="Actieknop: Informatie 2">
            <a:hlinkClick r:id="rId4" action="ppaction://hlinksldjump" highlightClick="1"/>
          </p:cNvPr>
          <p:cNvSpPr/>
          <p:nvPr/>
        </p:nvSpPr>
        <p:spPr>
          <a:xfrm>
            <a:off x="7010400" y="3110171"/>
            <a:ext cx="504056" cy="453651"/>
          </a:xfrm>
          <a:prstGeom prst="actionButtonInformat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graphicFrame>
        <p:nvGraphicFramePr>
          <p:cNvPr id="6" name="Diagram 5"/>
          <p:cNvGraphicFramePr/>
          <p:nvPr>
            <p:extLst>
              <p:ext uri="{D42A27DB-BD31-4B8C-83A1-F6EECF244321}">
                <p14:modId xmlns:p14="http://schemas.microsoft.com/office/powerpoint/2010/main" val="1560771453"/>
              </p:ext>
            </p:extLst>
          </p:nvPr>
        </p:nvGraphicFramePr>
        <p:xfrm>
          <a:off x="179512" y="1772816"/>
          <a:ext cx="3295870" cy="25202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Actieknop: Informatie 8">
            <a:hlinkClick r:id="rId10" action="ppaction://hlinksldjump" highlightClick="1"/>
          </p:cNvPr>
          <p:cNvSpPr/>
          <p:nvPr/>
        </p:nvSpPr>
        <p:spPr>
          <a:xfrm>
            <a:off x="6012160" y="4653136"/>
            <a:ext cx="504056" cy="453651"/>
          </a:xfrm>
          <a:prstGeom prst="actionButtonInformat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20</a:t>
            </a:fld>
            <a:endParaRPr lang="en-US" dirty="0"/>
          </a:p>
        </p:txBody>
      </p:sp>
    </p:spTree>
    <p:extLst>
      <p:ext uri="{BB962C8B-B14F-4D97-AF65-F5344CB8AC3E}">
        <p14:creationId xmlns:p14="http://schemas.microsoft.com/office/powerpoint/2010/main" val="419872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mph" presetSubtype="0" repeatCount="indefinite" fill="hold" grpId="0" nodeType="clickEffect">
                                  <p:stCondLst>
                                    <p:cond delay="0"/>
                                  </p:stCondLst>
                                  <p:childTnLst>
                                    <p:animEffect transition="out" filter="fade">
                                      <p:cBhvr>
                                        <p:cTn id="26" dur="2000" tmFilter="0, 0; .2, .5; .8, .5; 1, 0"/>
                                        <p:tgtEl>
                                          <p:spTgt spid="11267"/>
                                        </p:tgtEl>
                                      </p:cBhvr>
                                    </p:animEffect>
                                    <p:animScale>
                                      <p:cBhvr>
                                        <p:cTn id="27" dur="1000" autoRev="1" fill="hold"/>
                                        <p:tgtEl>
                                          <p:spTgt spid="1126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uiExpand="1"/>
      <p:bldP spid="2" grpId="0" uiExpand="1" build="p"/>
      <p:bldP spid="3" grpId="0" uiExpand="1" animBg="1"/>
      <p:bldP spid="9" grpId="0" uiExpand="1"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normAutofit fontScale="90000"/>
          </a:bodyPr>
          <a:lstStyle/>
          <a:p>
            <a:r>
              <a:rPr lang="en-US" dirty="0" smtClean="0"/>
              <a:t>C </a:t>
            </a:r>
            <a:r>
              <a:rPr lang="en-US" dirty="0" err="1" smtClean="0"/>
              <a:t>prioriteitentabel</a:t>
            </a:r>
            <a:r>
              <a:rPr lang="en-US" dirty="0" smtClean="0"/>
              <a:t> (</a:t>
            </a:r>
            <a:r>
              <a:rPr lang="en-US" dirty="0" err="1" smtClean="0"/>
              <a:t>hoog</a:t>
            </a:r>
            <a:r>
              <a:rPr lang="en-US" dirty="0" smtClean="0"/>
              <a:t> </a:t>
            </a:r>
            <a:r>
              <a:rPr lang="en-US" dirty="0" err="1" smtClean="0"/>
              <a:t>naar</a:t>
            </a:r>
            <a:r>
              <a:rPr lang="en-US" dirty="0" smtClean="0"/>
              <a:t> </a:t>
            </a:r>
            <a:r>
              <a:rPr lang="en-US" dirty="0" err="1" smtClean="0"/>
              <a:t>laag</a:t>
            </a:r>
            <a:r>
              <a:rPr lang="en-US" dirty="0" smtClean="0"/>
              <a:t>)</a:t>
            </a:r>
            <a:endParaRPr lang="nl-NL" dirty="0"/>
          </a:p>
        </p:txBody>
      </p:sp>
      <p:graphicFrame>
        <p:nvGraphicFramePr>
          <p:cNvPr id="7" name="Tabel 6"/>
          <p:cNvGraphicFramePr>
            <a:graphicFrameLocks noGrp="1"/>
          </p:cNvGraphicFramePr>
          <p:nvPr>
            <p:extLst>
              <p:ext uri="{D42A27DB-BD31-4B8C-83A1-F6EECF244321}">
                <p14:modId xmlns:p14="http://schemas.microsoft.com/office/powerpoint/2010/main" val="524775010"/>
              </p:ext>
            </p:extLst>
          </p:nvPr>
        </p:nvGraphicFramePr>
        <p:xfrm>
          <a:off x="179512" y="1196752"/>
          <a:ext cx="4176464" cy="3106818"/>
        </p:xfrm>
        <a:graphic>
          <a:graphicData uri="http://schemas.openxmlformats.org/drawingml/2006/table">
            <a:tbl>
              <a:tblPr>
                <a:tableStyleId>{5202B0CA-FC54-4496-8BCA-5EF66A818D29}</a:tableStyleId>
              </a:tblPr>
              <a:tblGrid>
                <a:gridCol w="648072"/>
                <a:gridCol w="2484276"/>
                <a:gridCol w="1044116"/>
              </a:tblGrid>
              <a:tr h="89266">
                <a:tc>
                  <a:txBody>
                    <a:bodyPr/>
                    <a:lstStyle/>
                    <a:p>
                      <a:pPr algn="ctr"/>
                      <a:r>
                        <a:rPr lang="nl-NL" sz="1100" b="1" dirty="0">
                          <a:effectLst/>
                        </a:rPr>
                        <a:t>Operator</a:t>
                      </a:r>
                      <a:endParaRPr lang="nl-NL" sz="1100" b="1" dirty="0">
                        <a:effectLst/>
                        <a:latin typeface="Arial" panose="020B0604020202020204" pitchFamily="34" charset="0"/>
                      </a:endParaRPr>
                    </a:p>
                  </a:txBody>
                  <a:tcPr marL="5443" marR="5443" marT="5443" marB="5443" anchor="ctr">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tcPr>
                </a:tc>
                <a:tc>
                  <a:txBody>
                    <a:bodyPr/>
                    <a:lstStyle/>
                    <a:p>
                      <a:r>
                        <a:rPr lang="nl-NL" sz="1100" b="1" dirty="0" err="1">
                          <a:effectLst/>
                        </a:rPr>
                        <a:t>Description</a:t>
                      </a:r>
                      <a:endParaRPr lang="nl-NL" sz="1100" b="1" dirty="0">
                        <a:effectLst/>
                        <a:latin typeface="Arial" panose="020B0604020202020204" pitchFamily="34" charset="0"/>
                      </a:endParaRPr>
                    </a:p>
                  </a:txBody>
                  <a:tcPr marL="5443" marR="5443" marT="5443" marB="544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tcPr>
                </a:tc>
                <a:tc>
                  <a:txBody>
                    <a:bodyPr/>
                    <a:lstStyle/>
                    <a:p>
                      <a:pPr algn="ctr"/>
                      <a:r>
                        <a:rPr lang="nl-NL" sz="1100" b="1" dirty="0" err="1">
                          <a:effectLst/>
                        </a:rPr>
                        <a:t>Associativity</a:t>
                      </a:r>
                      <a:endParaRPr lang="nl-NL" sz="1100" b="1" dirty="0">
                        <a:effectLst/>
                        <a:latin typeface="Arial" panose="020B0604020202020204" pitchFamily="34" charset="0"/>
                      </a:endParaRPr>
                    </a:p>
                  </a:txBody>
                  <a:tcPr marL="5443" marR="5443" marT="5443" marB="5443" anchor="ctr">
                    <a:lnL w="317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tcPr>
                </a:tc>
              </a:tr>
              <a:tr h="873068">
                <a:tc>
                  <a:txBody>
                    <a:bodyPr/>
                    <a:lstStyle/>
                    <a:p>
                      <a:pPr algn="ctr"/>
                      <a:r>
                        <a:rPr lang="nl-NL" sz="1100" dirty="0">
                          <a:effectLst/>
                        </a:rPr>
                        <a:t>( )</a:t>
                      </a:r>
                      <a:br>
                        <a:rPr lang="nl-NL" sz="1100" dirty="0">
                          <a:effectLst/>
                        </a:rPr>
                      </a:br>
                      <a:r>
                        <a:rPr lang="nl-NL" sz="1100" dirty="0">
                          <a:effectLst/>
                        </a:rPr>
                        <a:t>[ ]</a:t>
                      </a:r>
                      <a:br>
                        <a:rPr lang="nl-NL" sz="1100" dirty="0">
                          <a:effectLst/>
                        </a:rPr>
                      </a:br>
                      <a:r>
                        <a:rPr lang="nl-NL" sz="1100" dirty="0">
                          <a:effectLst/>
                        </a:rPr>
                        <a:t>.</a:t>
                      </a:r>
                      <a:br>
                        <a:rPr lang="nl-NL" sz="1100" dirty="0">
                          <a:effectLst/>
                        </a:rPr>
                      </a:br>
                      <a:r>
                        <a:rPr lang="nl-NL" sz="1100" dirty="0">
                          <a:effectLst/>
                        </a:rPr>
                        <a:t>-&gt;</a:t>
                      </a:r>
                      <a:br>
                        <a:rPr lang="nl-NL" sz="1100" dirty="0">
                          <a:effectLst/>
                        </a:rPr>
                      </a:br>
                      <a:r>
                        <a:rPr lang="nl-NL" sz="1100" dirty="0">
                          <a:effectLst/>
                        </a:rPr>
                        <a:t>++ --</a:t>
                      </a:r>
                      <a:endParaRPr lang="nl-NL" sz="1100" dirty="0">
                        <a:effectLst/>
                        <a:latin typeface="Arial" panose="020B0604020202020204" pitchFamily="34" charset="0"/>
                      </a:endParaRPr>
                    </a:p>
                  </a:txBody>
                  <a:tcPr marL="5443" marR="5443" marT="5443" marB="5443"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100">
                          <a:effectLst/>
                        </a:rPr>
                        <a:t>Parentheses (function call) (see Note 1)</a:t>
                      </a:r>
                      <a:br>
                        <a:rPr lang="en-US" sz="1100">
                          <a:effectLst/>
                        </a:rPr>
                      </a:br>
                      <a:r>
                        <a:rPr lang="en-US" sz="1100">
                          <a:effectLst/>
                        </a:rPr>
                        <a:t>Brackets (array subscript)</a:t>
                      </a:r>
                      <a:br>
                        <a:rPr lang="en-US" sz="1100">
                          <a:effectLst/>
                        </a:rPr>
                      </a:br>
                      <a:r>
                        <a:rPr lang="en-US" sz="1100">
                          <a:effectLst/>
                        </a:rPr>
                        <a:t>Member selection via object name</a:t>
                      </a:r>
                      <a:br>
                        <a:rPr lang="en-US" sz="1100">
                          <a:effectLst/>
                        </a:rPr>
                      </a:br>
                      <a:r>
                        <a:rPr lang="en-US" sz="1100">
                          <a:effectLst/>
                        </a:rPr>
                        <a:t>Member selection via pointer</a:t>
                      </a:r>
                      <a:br>
                        <a:rPr lang="en-US" sz="1100">
                          <a:effectLst/>
                        </a:rPr>
                      </a:br>
                      <a:r>
                        <a:rPr lang="en-US" sz="1100">
                          <a:effectLst/>
                        </a:rPr>
                        <a:t>Postfix increment/decrement (see Note 2)</a:t>
                      </a:r>
                      <a:endParaRPr lang="en-US" sz="1100">
                        <a:effectLst/>
                        <a:latin typeface="Arial" panose="020B0604020202020204" pitchFamily="34" charset="0"/>
                      </a:endParaRPr>
                    </a:p>
                  </a:txBody>
                  <a:tcPr marL="5443" marR="5443" marT="5443" marB="544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nl-NL" sz="1100" dirty="0" err="1">
                          <a:effectLst/>
                        </a:rPr>
                        <a:t>left</a:t>
                      </a:r>
                      <a:r>
                        <a:rPr lang="nl-NL" sz="1100" dirty="0">
                          <a:effectLst/>
                        </a:rPr>
                        <a:t>-</a:t>
                      </a:r>
                      <a:r>
                        <a:rPr lang="nl-NL" sz="1100" dirty="0" err="1">
                          <a:effectLst/>
                        </a:rPr>
                        <a:t>to</a:t>
                      </a:r>
                      <a:r>
                        <a:rPr lang="nl-NL" sz="1100" dirty="0">
                          <a:effectLst/>
                        </a:rPr>
                        <a:t>-right</a:t>
                      </a:r>
                      <a:endParaRPr lang="nl-NL" sz="1100" dirty="0">
                        <a:effectLst/>
                        <a:latin typeface="Arial" panose="020B0604020202020204" pitchFamily="34" charset="0"/>
                      </a:endParaRPr>
                    </a:p>
                  </a:txBody>
                  <a:tcPr marL="5443" marR="5443" marT="5443" marB="5443">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951449">
                <a:tc>
                  <a:txBody>
                    <a:bodyPr/>
                    <a:lstStyle/>
                    <a:p>
                      <a:pPr algn="ctr"/>
                      <a:r>
                        <a:rPr lang="nl-NL" sz="1100">
                          <a:effectLst/>
                        </a:rPr>
                        <a:t>++ --</a:t>
                      </a:r>
                      <a:br>
                        <a:rPr lang="nl-NL" sz="1100">
                          <a:effectLst/>
                        </a:rPr>
                      </a:br>
                      <a:r>
                        <a:rPr lang="nl-NL" sz="1100">
                          <a:effectLst/>
                        </a:rPr>
                        <a:t>+ -</a:t>
                      </a:r>
                      <a:br>
                        <a:rPr lang="nl-NL" sz="1100">
                          <a:effectLst/>
                        </a:rPr>
                      </a:br>
                      <a:r>
                        <a:rPr lang="nl-NL" sz="1100">
                          <a:effectLst/>
                        </a:rPr>
                        <a:t>! ~</a:t>
                      </a:r>
                      <a:br>
                        <a:rPr lang="nl-NL" sz="1100">
                          <a:effectLst/>
                        </a:rPr>
                      </a:br>
                      <a:r>
                        <a:rPr lang="nl-NL" sz="1100">
                          <a:effectLst/>
                        </a:rPr>
                        <a:t>(type)</a:t>
                      </a:r>
                      <a:br>
                        <a:rPr lang="nl-NL" sz="1100">
                          <a:effectLst/>
                        </a:rPr>
                      </a:br>
                      <a:r>
                        <a:rPr lang="nl-NL" sz="1100">
                          <a:effectLst/>
                        </a:rPr>
                        <a:t>*</a:t>
                      </a:r>
                      <a:br>
                        <a:rPr lang="nl-NL" sz="1100">
                          <a:effectLst/>
                        </a:rPr>
                      </a:br>
                      <a:r>
                        <a:rPr lang="nl-NL" sz="1100">
                          <a:effectLst/>
                        </a:rPr>
                        <a:t>&amp;</a:t>
                      </a:r>
                      <a:br>
                        <a:rPr lang="nl-NL" sz="1100">
                          <a:effectLst/>
                        </a:rPr>
                      </a:br>
                      <a:r>
                        <a:rPr lang="nl-NL" sz="1100">
                          <a:effectLst/>
                        </a:rPr>
                        <a:t>sizeof</a:t>
                      </a:r>
                      <a:endParaRPr lang="nl-NL" sz="1100">
                        <a:effectLst/>
                        <a:latin typeface="Arial" panose="020B0604020202020204" pitchFamily="34" charset="0"/>
                      </a:endParaRPr>
                    </a:p>
                  </a:txBody>
                  <a:tcPr marL="5443" marR="5443" marT="5443" marB="5443"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100">
                          <a:effectLst/>
                        </a:rPr>
                        <a:t>Prefix increment/decrement</a:t>
                      </a:r>
                      <a:br>
                        <a:rPr lang="en-US" sz="1100">
                          <a:effectLst/>
                        </a:rPr>
                      </a:br>
                      <a:r>
                        <a:rPr lang="en-US" sz="1100">
                          <a:effectLst/>
                        </a:rPr>
                        <a:t>Unary plus/minus</a:t>
                      </a:r>
                      <a:br>
                        <a:rPr lang="en-US" sz="1100">
                          <a:effectLst/>
                        </a:rPr>
                      </a:br>
                      <a:r>
                        <a:rPr lang="en-US" sz="1100">
                          <a:effectLst/>
                        </a:rPr>
                        <a:t>Logical negation/bitwise complement</a:t>
                      </a:r>
                      <a:br>
                        <a:rPr lang="en-US" sz="1100">
                          <a:effectLst/>
                        </a:rPr>
                      </a:br>
                      <a:r>
                        <a:rPr lang="en-US" sz="1100">
                          <a:effectLst/>
                        </a:rPr>
                        <a:t>Cast (convert value to temporary value of type)</a:t>
                      </a:r>
                      <a:br>
                        <a:rPr lang="en-US" sz="1100">
                          <a:effectLst/>
                        </a:rPr>
                      </a:br>
                      <a:r>
                        <a:rPr lang="en-US" sz="1100">
                          <a:effectLst/>
                        </a:rPr>
                        <a:t>Dereference</a:t>
                      </a:r>
                      <a:br>
                        <a:rPr lang="en-US" sz="1100">
                          <a:effectLst/>
                        </a:rPr>
                      </a:br>
                      <a:r>
                        <a:rPr lang="en-US" sz="1100">
                          <a:effectLst/>
                        </a:rPr>
                        <a:t>Address (of operand)</a:t>
                      </a:r>
                      <a:br>
                        <a:rPr lang="en-US" sz="1100">
                          <a:effectLst/>
                        </a:rPr>
                      </a:br>
                      <a:r>
                        <a:rPr lang="en-US" sz="1100">
                          <a:effectLst/>
                        </a:rPr>
                        <a:t>Determine size in bytes on this implementation</a:t>
                      </a:r>
                      <a:endParaRPr lang="en-US" sz="1100">
                        <a:effectLst/>
                        <a:latin typeface="Arial" panose="020B0604020202020204" pitchFamily="34" charset="0"/>
                      </a:endParaRPr>
                    </a:p>
                  </a:txBody>
                  <a:tcPr marL="5443" marR="5443" marT="5443" marB="544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nl-NL" sz="1100" dirty="0">
                          <a:effectLst/>
                        </a:rPr>
                        <a:t>right-</a:t>
                      </a:r>
                      <a:r>
                        <a:rPr lang="nl-NL" sz="1100" dirty="0" err="1">
                          <a:effectLst/>
                        </a:rPr>
                        <a:t>to</a:t>
                      </a:r>
                      <a:r>
                        <a:rPr lang="nl-NL" sz="1100" dirty="0">
                          <a:effectLst/>
                        </a:rPr>
                        <a:t>-</a:t>
                      </a:r>
                      <a:r>
                        <a:rPr lang="nl-NL" sz="1100" dirty="0" err="1">
                          <a:effectLst/>
                        </a:rPr>
                        <a:t>left</a:t>
                      </a:r>
                      <a:endParaRPr lang="nl-NL" sz="1100" dirty="0">
                        <a:effectLst/>
                        <a:latin typeface="Arial" panose="020B0604020202020204" pitchFamily="34" charset="0"/>
                      </a:endParaRPr>
                    </a:p>
                  </a:txBody>
                  <a:tcPr marL="5443" marR="5443" marT="5443" marB="5443">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67647">
                <a:tc>
                  <a:txBody>
                    <a:bodyPr/>
                    <a:lstStyle/>
                    <a:p>
                      <a:pPr algn="ctr"/>
                      <a:r>
                        <a:rPr lang="nl-NL" sz="1100">
                          <a:effectLst/>
                        </a:rPr>
                        <a:t>*  /  %</a:t>
                      </a:r>
                      <a:endParaRPr lang="nl-NL" sz="1100">
                        <a:effectLst/>
                        <a:latin typeface="Arial" panose="020B0604020202020204" pitchFamily="34" charset="0"/>
                      </a:endParaRPr>
                    </a:p>
                  </a:txBody>
                  <a:tcPr marL="5443" marR="5443" marT="5443" marB="5443"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nl-NL" sz="1100" dirty="0" err="1">
                          <a:effectLst/>
                        </a:rPr>
                        <a:t>Multiplication</a:t>
                      </a:r>
                      <a:r>
                        <a:rPr lang="nl-NL" sz="1100" dirty="0">
                          <a:effectLst/>
                        </a:rPr>
                        <a:t>/</a:t>
                      </a:r>
                      <a:r>
                        <a:rPr lang="nl-NL" sz="1100" dirty="0" err="1">
                          <a:effectLst/>
                        </a:rPr>
                        <a:t>division</a:t>
                      </a:r>
                      <a:r>
                        <a:rPr lang="nl-NL" sz="1100" dirty="0">
                          <a:effectLst/>
                        </a:rPr>
                        <a:t>/modulus</a:t>
                      </a:r>
                      <a:endParaRPr lang="nl-NL" sz="1100" dirty="0">
                        <a:effectLst/>
                        <a:latin typeface="Arial" panose="020B0604020202020204" pitchFamily="34" charset="0"/>
                      </a:endParaRPr>
                    </a:p>
                  </a:txBody>
                  <a:tcPr marL="5443" marR="5443" marT="5443" marB="544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nl-NL" sz="1100">
                          <a:effectLst/>
                        </a:rPr>
                        <a:t>left-to-right</a:t>
                      </a:r>
                      <a:endParaRPr lang="nl-NL" sz="1100">
                        <a:effectLst/>
                        <a:latin typeface="Arial" panose="020B0604020202020204" pitchFamily="34" charset="0"/>
                      </a:endParaRPr>
                    </a:p>
                  </a:txBody>
                  <a:tcPr marL="5443" marR="5443" marT="5443" marB="5443">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89266">
                <a:tc>
                  <a:txBody>
                    <a:bodyPr/>
                    <a:lstStyle/>
                    <a:p>
                      <a:pPr algn="ctr"/>
                      <a:r>
                        <a:rPr lang="nl-NL" sz="1100">
                          <a:effectLst/>
                        </a:rPr>
                        <a:t>+  -</a:t>
                      </a:r>
                      <a:endParaRPr lang="nl-NL" sz="1100">
                        <a:effectLst/>
                        <a:latin typeface="Arial" panose="020B0604020202020204" pitchFamily="34" charset="0"/>
                      </a:endParaRPr>
                    </a:p>
                  </a:txBody>
                  <a:tcPr marL="5443" marR="5443" marT="5443" marB="5443"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nl-NL" sz="1100">
                          <a:effectLst/>
                        </a:rPr>
                        <a:t>Addition/subtraction</a:t>
                      </a:r>
                      <a:endParaRPr lang="nl-NL" sz="1100">
                        <a:effectLst/>
                        <a:latin typeface="Arial" panose="020B0604020202020204" pitchFamily="34" charset="0"/>
                      </a:endParaRPr>
                    </a:p>
                  </a:txBody>
                  <a:tcPr marL="5443" marR="5443" marT="5443" marB="544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nl-NL" sz="1100">
                          <a:effectLst/>
                        </a:rPr>
                        <a:t>left-to-right</a:t>
                      </a:r>
                      <a:endParaRPr lang="nl-NL" sz="1100">
                        <a:effectLst/>
                        <a:latin typeface="Arial" panose="020B0604020202020204" pitchFamily="34" charset="0"/>
                      </a:endParaRPr>
                    </a:p>
                  </a:txBody>
                  <a:tcPr marL="5443" marR="5443" marT="5443" marB="5443">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67647">
                <a:tc>
                  <a:txBody>
                    <a:bodyPr/>
                    <a:lstStyle/>
                    <a:p>
                      <a:pPr algn="ctr"/>
                      <a:r>
                        <a:rPr lang="nl-NL" sz="1100">
                          <a:effectLst/>
                        </a:rPr>
                        <a:t>&lt;&lt;  &gt;&gt;</a:t>
                      </a:r>
                      <a:endParaRPr lang="nl-NL" sz="1100">
                        <a:effectLst/>
                        <a:latin typeface="Arial" panose="020B0604020202020204" pitchFamily="34" charset="0"/>
                      </a:endParaRPr>
                    </a:p>
                  </a:txBody>
                  <a:tcPr marL="5443" marR="5443" marT="5443" marB="5443"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r>
                        <a:rPr lang="en-US" sz="1100" dirty="0">
                          <a:effectLst/>
                        </a:rPr>
                        <a:t>Bitwise shift left, Bitwise shift right</a:t>
                      </a:r>
                      <a:endParaRPr lang="en-US" sz="1100" dirty="0">
                        <a:effectLst/>
                        <a:latin typeface="Arial" panose="020B0604020202020204" pitchFamily="34" charset="0"/>
                      </a:endParaRPr>
                    </a:p>
                  </a:txBody>
                  <a:tcPr marL="5443" marR="5443" marT="5443" marB="544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pPr algn="ctr"/>
                      <a:r>
                        <a:rPr lang="nl-NL" sz="1100" dirty="0" err="1">
                          <a:effectLst/>
                        </a:rPr>
                        <a:t>left</a:t>
                      </a:r>
                      <a:r>
                        <a:rPr lang="nl-NL" sz="1100" dirty="0">
                          <a:effectLst/>
                        </a:rPr>
                        <a:t>-</a:t>
                      </a:r>
                      <a:r>
                        <a:rPr lang="nl-NL" sz="1100" dirty="0" err="1">
                          <a:effectLst/>
                        </a:rPr>
                        <a:t>to</a:t>
                      </a:r>
                      <a:r>
                        <a:rPr lang="nl-NL" sz="1100" dirty="0">
                          <a:effectLst/>
                        </a:rPr>
                        <a:t>-right</a:t>
                      </a:r>
                      <a:endParaRPr lang="nl-NL" sz="1100" dirty="0">
                        <a:effectLst/>
                        <a:latin typeface="Arial" panose="020B0604020202020204" pitchFamily="34" charset="0"/>
                      </a:endParaRPr>
                    </a:p>
                  </a:txBody>
                  <a:tcPr marL="5443" marR="5443" marT="5443" marB="5443">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tcPr>
                </a:tc>
              </a:tr>
            </a:tbl>
          </a:graphicData>
        </a:graphic>
      </p:graphicFrame>
      <p:graphicFrame>
        <p:nvGraphicFramePr>
          <p:cNvPr id="10" name="Tabel 9"/>
          <p:cNvGraphicFramePr>
            <a:graphicFrameLocks noGrp="1"/>
          </p:cNvGraphicFramePr>
          <p:nvPr>
            <p:extLst>
              <p:ext uri="{D42A27DB-BD31-4B8C-83A1-F6EECF244321}">
                <p14:modId xmlns:p14="http://schemas.microsoft.com/office/powerpoint/2010/main" val="1663030364"/>
              </p:ext>
            </p:extLst>
          </p:nvPr>
        </p:nvGraphicFramePr>
        <p:xfrm>
          <a:off x="4544720" y="3398028"/>
          <a:ext cx="4142080" cy="3199324"/>
        </p:xfrm>
        <a:graphic>
          <a:graphicData uri="http://schemas.openxmlformats.org/drawingml/2006/table">
            <a:tbl>
              <a:tblPr>
                <a:tableStyleId>{5202B0CA-FC54-4496-8BCA-5EF66A818D29}</a:tableStyleId>
              </a:tblPr>
              <a:tblGrid>
                <a:gridCol w="576064"/>
                <a:gridCol w="2629912"/>
                <a:gridCol w="936104"/>
              </a:tblGrid>
              <a:tr h="240584">
                <a:tc>
                  <a:txBody>
                    <a:bodyPr/>
                    <a:lstStyle/>
                    <a:p>
                      <a:pPr algn="ctr"/>
                      <a:r>
                        <a:rPr lang="nl-NL" sz="1100" b="1" dirty="0">
                          <a:effectLst/>
                        </a:rPr>
                        <a:t>Operator</a:t>
                      </a:r>
                      <a:endParaRPr lang="nl-NL" sz="1100" b="1" dirty="0">
                        <a:effectLst/>
                        <a:latin typeface="Arial" panose="020B0604020202020204" pitchFamily="34" charset="0"/>
                      </a:endParaRPr>
                    </a:p>
                  </a:txBody>
                  <a:tcPr marL="5443" marR="5443" marT="5443" marB="5443" anchor="ctr">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tcPr>
                </a:tc>
                <a:tc>
                  <a:txBody>
                    <a:bodyPr/>
                    <a:lstStyle/>
                    <a:p>
                      <a:r>
                        <a:rPr lang="nl-NL" sz="1100" b="1" dirty="0" err="1">
                          <a:effectLst/>
                        </a:rPr>
                        <a:t>Description</a:t>
                      </a:r>
                      <a:endParaRPr lang="nl-NL" sz="1100" b="1" dirty="0">
                        <a:effectLst/>
                        <a:latin typeface="Arial" panose="020B0604020202020204" pitchFamily="34" charset="0"/>
                      </a:endParaRPr>
                    </a:p>
                  </a:txBody>
                  <a:tcPr marL="5443" marR="5443" marT="5443" marB="544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tcPr>
                </a:tc>
                <a:tc>
                  <a:txBody>
                    <a:bodyPr/>
                    <a:lstStyle/>
                    <a:p>
                      <a:pPr algn="ctr"/>
                      <a:r>
                        <a:rPr lang="nl-NL" sz="1100" b="1" dirty="0" err="1">
                          <a:effectLst/>
                        </a:rPr>
                        <a:t>Associativity</a:t>
                      </a:r>
                      <a:endParaRPr lang="nl-NL" sz="1100" b="1" dirty="0">
                        <a:effectLst/>
                        <a:latin typeface="Arial" panose="020B0604020202020204" pitchFamily="34" charset="0"/>
                      </a:endParaRPr>
                    </a:p>
                  </a:txBody>
                  <a:tcPr marL="5443" marR="5443" marT="5443" marB="5443" anchor="ctr">
                    <a:lnL w="317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tcPr>
                </a:tc>
              </a:tr>
              <a:tr h="240584">
                <a:tc>
                  <a:txBody>
                    <a:bodyPr/>
                    <a:lstStyle/>
                    <a:p>
                      <a:pPr algn="ctr"/>
                      <a:r>
                        <a:rPr lang="nl-NL" sz="1100" dirty="0">
                          <a:effectLst/>
                        </a:rPr>
                        <a:t>&lt;  &lt;=</a:t>
                      </a:r>
                      <a:br>
                        <a:rPr lang="nl-NL" sz="1100" dirty="0">
                          <a:effectLst/>
                        </a:rPr>
                      </a:br>
                      <a:r>
                        <a:rPr lang="nl-NL" sz="1100" dirty="0">
                          <a:effectLst/>
                        </a:rPr>
                        <a:t>&gt;  &gt;=</a:t>
                      </a:r>
                      <a:endParaRPr lang="nl-NL" sz="1100" dirty="0">
                        <a:effectLst/>
                        <a:latin typeface="Arial" panose="020B0604020202020204" pitchFamily="34" charset="0"/>
                      </a:endParaRPr>
                    </a:p>
                  </a:txBody>
                  <a:tcPr marL="5443" marR="5443" marT="5443" marB="5443"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100" dirty="0">
                          <a:effectLst/>
                        </a:rPr>
                        <a:t>Relational less than/less than or equal to</a:t>
                      </a:r>
                      <a:br>
                        <a:rPr lang="en-US" sz="1100" dirty="0">
                          <a:effectLst/>
                        </a:rPr>
                      </a:br>
                      <a:r>
                        <a:rPr lang="en-US" sz="1100" dirty="0">
                          <a:effectLst/>
                        </a:rPr>
                        <a:t>Relational greater than/greater than or equal to</a:t>
                      </a:r>
                      <a:endParaRPr lang="en-US" sz="1100" dirty="0">
                        <a:effectLst/>
                        <a:latin typeface="Arial" panose="020B0604020202020204" pitchFamily="34" charset="0"/>
                      </a:endParaRPr>
                    </a:p>
                  </a:txBody>
                  <a:tcPr marL="5443" marR="5443" marT="5443" marB="544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nl-NL" sz="1100" dirty="0" err="1">
                          <a:effectLst/>
                        </a:rPr>
                        <a:t>left</a:t>
                      </a:r>
                      <a:r>
                        <a:rPr lang="nl-NL" sz="1100" dirty="0">
                          <a:effectLst/>
                        </a:rPr>
                        <a:t>-</a:t>
                      </a:r>
                      <a:r>
                        <a:rPr lang="nl-NL" sz="1100" dirty="0" err="1">
                          <a:effectLst/>
                        </a:rPr>
                        <a:t>to</a:t>
                      </a:r>
                      <a:r>
                        <a:rPr lang="nl-NL" sz="1100" dirty="0">
                          <a:effectLst/>
                        </a:rPr>
                        <a:t>-right</a:t>
                      </a:r>
                      <a:endParaRPr lang="nl-NL" sz="1100" dirty="0">
                        <a:effectLst/>
                        <a:latin typeface="Arial" panose="020B0604020202020204" pitchFamily="34" charset="0"/>
                      </a:endParaRPr>
                    </a:p>
                  </a:txBody>
                  <a:tcPr marL="5443" marR="5443" marT="5443" marB="5443">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67647">
                <a:tc>
                  <a:txBody>
                    <a:bodyPr/>
                    <a:lstStyle/>
                    <a:p>
                      <a:pPr algn="ctr"/>
                      <a:r>
                        <a:rPr lang="nl-NL" sz="1100">
                          <a:effectLst/>
                        </a:rPr>
                        <a:t>==  !=</a:t>
                      </a:r>
                      <a:endParaRPr lang="nl-NL" sz="1100">
                        <a:effectLst/>
                        <a:latin typeface="Arial" panose="020B0604020202020204" pitchFamily="34" charset="0"/>
                      </a:endParaRPr>
                    </a:p>
                  </a:txBody>
                  <a:tcPr marL="5443" marR="5443" marT="5443" marB="5443"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100">
                          <a:effectLst/>
                        </a:rPr>
                        <a:t>Relational is equal to/is not equal to</a:t>
                      </a:r>
                      <a:endParaRPr lang="en-US" sz="1100">
                        <a:effectLst/>
                        <a:latin typeface="Arial" panose="020B0604020202020204" pitchFamily="34" charset="0"/>
                      </a:endParaRPr>
                    </a:p>
                  </a:txBody>
                  <a:tcPr marL="5443" marR="5443" marT="5443" marB="544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nl-NL" sz="1100">
                          <a:effectLst/>
                        </a:rPr>
                        <a:t>left-to-right</a:t>
                      </a:r>
                      <a:endParaRPr lang="nl-NL" sz="1100">
                        <a:effectLst/>
                        <a:latin typeface="Arial" panose="020B0604020202020204" pitchFamily="34" charset="0"/>
                      </a:endParaRPr>
                    </a:p>
                  </a:txBody>
                  <a:tcPr marL="5443" marR="5443" marT="5443" marB="5443">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89266">
                <a:tc>
                  <a:txBody>
                    <a:bodyPr/>
                    <a:lstStyle/>
                    <a:p>
                      <a:pPr algn="ctr"/>
                      <a:r>
                        <a:rPr lang="nl-NL" sz="1100">
                          <a:effectLst/>
                        </a:rPr>
                        <a:t>&amp;</a:t>
                      </a:r>
                      <a:endParaRPr lang="nl-NL" sz="1100">
                        <a:effectLst/>
                        <a:latin typeface="Arial" panose="020B0604020202020204" pitchFamily="34" charset="0"/>
                      </a:endParaRPr>
                    </a:p>
                  </a:txBody>
                  <a:tcPr marL="5443" marR="5443" marT="5443" marB="5443"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nl-NL" sz="1100">
                          <a:effectLst/>
                        </a:rPr>
                        <a:t>Bitwise AND</a:t>
                      </a:r>
                      <a:endParaRPr lang="nl-NL" sz="1100">
                        <a:effectLst/>
                        <a:latin typeface="Arial" panose="020B0604020202020204" pitchFamily="34" charset="0"/>
                      </a:endParaRPr>
                    </a:p>
                  </a:txBody>
                  <a:tcPr marL="5443" marR="5443" marT="5443" marB="544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nl-NL" sz="1100">
                          <a:effectLst/>
                        </a:rPr>
                        <a:t>left-to-right</a:t>
                      </a:r>
                      <a:endParaRPr lang="nl-NL" sz="1100">
                        <a:effectLst/>
                        <a:latin typeface="Arial" panose="020B0604020202020204" pitchFamily="34" charset="0"/>
                      </a:endParaRPr>
                    </a:p>
                  </a:txBody>
                  <a:tcPr marL="5443" marR="5443" marT="5443" marB="5443">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89266">
                <a:tc>
                  <a:txBody>
                    <a:bodyPr/>
                    <a:lstStyle/>
                    <a:p>
                      <a:pPr algn="ctr"/>
                      <a:r>
                        <a:rPr lang="nl-NL" sz="1100">
                          <a:effectLst/>
                        </a:rPr>
                        <a:t>^</a:t>
                      </a:r>
                      <a:endParaRPr lang="nl-NL" sz="1100">
                        <a:effectLst/>
                        <a:latin typeface="Arial" panose="020B0604020202020204" pitchFamily="34" charset="0"/>
                      </a:endParaRPr>
                    </a:p>
                  </a:txBody>
                  <a:tcPr marL="5443" marR="5443" marT="5443" marB="5443"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nl-NL" sz="1100">
                          <a:effectLst/>
                        </a:rPr>
                        <a:t>Bitwise exclusive OR</a:t>
                      </a:r>
                      <a:endParaRPr lang="nl-NL" sz="1100">
                        <a:effectLst/>
                        <a:latin typeface="Arial" panose="020B0604020202020204" pitchFamily="34" charset="0"/>
                      </a:endParaRPr>
                    </a:p>
                  </a:txBody>
                  <a:tcPr marL="5443" marR="5443" marT="5443" marB="544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nl-NL" sz="1100">
                          <a:effectLst/>
                        </a:rPr>
                        <a:t>left-to-right</a:t>
                      </a:r>
                      <a:endParaRPr lang="nl-NL" sz="1100">
                        <a:effectLst/>
                        <a:latin typeface="Arial" panose="020B0604020202020204" pitchFamily="34" charset="0"/>
                      </a:endParaRPr>
                    </a:p>
                  </a:txBody>
                  <a:tcPr marL="5443" marR="5443" marT="5443" marB="5443">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89266">
                <a:tc>
                  <a:txBody>
                    <a:bodyPr/>
                    <a:lstStyle/>
                    <a:p>
                      <a:pPr algn="ctr"/>
                      <a:r>
                        <a:rPr lang="nl-NL" sz="1100">
                          <a:effectLst/>
                        </a:rPr>
                        <a:t>|</a:t>
                      </a:r>
                      <a:endParaRPr lang="nl-NL" sz="1100">
                        <a:effectLst/>
                        <a:latin typeface="Arial" panose="020B0604020202020204" pitchFamily="34" charset="0"/>
                      </a:endParaRPr>
                    </a:p>
                  </a:txBody>
                  <a:tcPr marL="5443" marR="5443" marT="5443" marB="5443"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nl-NL" sz="1100">
                          <a:effectLst/>
                        </a:rPr>
                        <a:t>Bitwise inclusive OR</a:t>
                      </a:r>
                      <a:endParaRPr lang="nl-NL" sz="1100">
                        <a:effectLst/>
                        <a:latin typeface="Arial" panose="020B0604020202020204" pitchFamily="34" charset="0"/>
                      </a:endParaRPr>
                    </a:p>
                  </a:txBody>
                  <a:tcPr marL="5443" marR="5443" marT="5443" marB="544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nl-NL" sz="1100">
                          <a:effectLst/>
                        </a:rPr>
                        <a:t>left-to-right</a:t>
                      </a:r>
                      <a:endParaRPr lang="nl-NL" sz="1100">
                        <a:effectLst/>
                        <a:latin typeface="Arial" panose="020B0604020202020204" pitchFamily="34" charset="0"/>
                      </a:endParaRPr>
                    </a:p>
                  </a:txBody>
                  <a:tcPr marL="5443" marR="5443" marT="5443" marB="5443">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89266">
                <a:tc>
                  <a:txBody>
                    <a:bodyPr/>
                    <a:lstStyle/>
                    <a:p>
                      <a:pPr algn="ctr"/>
                      <a:r>
                        <a:rPr lang="nl-NL" sz="1100">
                          <a:effectLst/>
                        </a:rPr>
                        <a:t>&amp;&amp;</a:t>
                      </a:r>
                      <a:endParaRPr lang="nl-NL" sz="1100">
                        <a:effectLst/>
                        <a:latin typeface="Arial" panose="020B0604020202020204" pitchFamily="34" charset="0"/>
                      </a:endParaRPr>
                    </a:p>
                  </a:txBody>
                  <a:tcPr marL="5443" marR="5443" marT="5443" marB="5443"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nl-NL" sz="1100">
                          <a:effectLst/>
                        </a:rPr>
                        <a:t>Logical AND</a:t>
                      </a:r>
                      <a:endParaRPr lang="nl-NL" sz="1100">
                        <a:effectLst/>
                        <a:latin typeface="Arial" panose="020B0604020202020204" pitchFamily="34" charset="0"/>
                      </a:endParaRPr>
                    </a:p>
                  </a:txBody>
                  <a:tcPr marL="5443" marR="5443" marT="5443" marB="544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nl-NL" sz="1100">
                          <a:effectLst/>
                        </a:rPr>
                        <a:t>left-to-right</a:t>
                      </a:r>
                      <a:endParaRPr lang="nl-NL" sz="1100">
                        <a:effectLst/>
                        <a:latin typeface="Arial" panose="020B0604020202020204" pitchFamily="34" charset="0"/>
                      </a:endParaRPr>
                    </a:p>
                  </a:txBody>
                  <a:tcPr marL="5443" marR="5443" marT="5443" marB="5443">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89266">
                <a:tc>
                  <a:txBody>
                    <a:bodyPr/>
                    <a:lstStyle/>
                    <a:p>
                      <a:pPr algn="ctr"/>
                      <a:r>
                        <a:rPr lang="nl-NL" sz="1100">
                          <a:effectLst/>
                        </a:rPr>
                        <a:t>| |</a:t>
                      </a:r>
                      <a:endParaRPr lang="nl-NL" sz="1100">
                        <a:effectLst/>
                        <a:latin typeface="Arial" panose="020B0604020202020204" pitchFamily="34" charset="0"/>
                      </a:endParaRPr>
                    </a:p>
                  </a:txBody>
                  <a:tcPr marL="5443" marR="5443" marT="5443" marB="5443"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nl-NL" sz="1100">
                          <a:effectLst/>
                        </a:rPr>
                        <a:t>Logical OR</a:t>
                      </a:r>
                      <a:endParaRPr lang="nl-NL" sz="1100">
                        <a:effectLst/>
                        <a:latin typeface="Arial" panose="020B0604020202020204" pitchFamily="34" charset="0"/>
                      </a:endParaRPr>
                    </a:p>
                  </a:txBody>
                  <a:tcPr marL="5443" marR="5443" marT="5443" marB="544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nl-NL" sz="1100">
                          <a:effectLst/>
                        </a:rPr>
                        <a:t>left-to-right</a:t>
                      </a:r>
                      <a:endParaRPr lang="nl-NL" sz="1100">
                        <a:effectLst/>
                        <a:latin typeface="Arial" panose="020B0604020202020204" pitchFamily="34" charset="0"/>
                      </a:endParaRPr>
                    </a:p>
                  </a:txBody>
                  <a:tcPr marL="5443" marR="5443" marT="5443" marB="5443">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89266">
                <a:tc>
                  <a:txBody>
                    <a:bodyPr/>
                    <a:lstStyle/>
                    <a:p>
                      <a:pPr algn="ctr"/>
                      <a:r>
                        <a:rPr lang="nl-NL" sz="1100">
                          <a:effectLst/>
                        </a:rPr>
                        <a:t>? :</a:t>
                      </a:r>
                      <a:endParaRPr lang="nl-NL" sz="1100">
                        <a:effectLst/>
                        <a:latin typeface="Arial" panose="020B0604020202020204" pitchFamily="34" charset="0"/>
                      </a:endParaRPr>
                    </a:p>
                  </a:txBody>
                  <a:tcPr marL="5443" marR="5443" marT="5443" marB="5443"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nl-NL" sz="1100" dirty="0" err="1">
                          <a:effectLst/>
                        </a:rPr>
                        <a:t>Ternary</a:t>
                      </a:r>
                      <a:r>
                        <a:rPr lang="nl-NL" sz="1100" dirty="0">
                          <a:effectLst/>
                        </a:rPr>
                        <a:t> </a:t>
                      </a:r>
                      <a:r>
                        <a:rPr lang="nl-NL" sz="1100" dirty="0" err="1">
                          <a:effectLst/>
                        </a:rPr>
                        <a:t>conditional</a:t>
                      </a:r>
                      <a:endParaRPr lang="nl-NL" sz="1100" dirty="0">
                        <a:effectLst/>
                        <a:latin typeface="Arial" panose="020B0604020202020204" pitchFamily="34" charset="0"/>
                      </a:endParaRPr>
                    </a:p>
                  </a:txBody>
                  <a:tcPr marL="5443" marR="5443" marT="5443" marB="544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nl-NL" sz="1100">
                          <a:effectLst/>
                        </a:rPr>
                        <a:t>right-to-left</a:t>
                      </a:r>
                      <a:endParaRPr lang="nl-NL" sz="1100">
                        <a:effectLst/>
                        <a:latin typeface="Arial" panose="020B0604020202020204" pitchFamily="34" charset="0"/>
                      </a:endParaRPr>
                    </a:p>
                  </a:txBody>
                  <a:tcPr marL="5443" marR="5443" marT="5443" marB="5443">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951449">
                <a:tc>
                  <a:txBody>
                    <a:bodyPr/>
                    <a:lstStyle/>
                    <a:p>
                      <a:pPr algn="ctr"/>
                      <a:r>
                        <a:rPr lang="nl-NL" sz="1100" dirty="0">
                          <a:effectLst/>
                        </a:rPr>
                        <a:t>=</a:t>
                      </a:r>
                      <a:br>
                        <a:rPr lang="nl-NL" sz="1100" dirty="0">
                          <a:effectLst/>
                        </a:rPr>
                      </a:br>
                      <a:r>
                        <a:rPr lang="nl-NL" sz="1100" dirty="0">
                          <a:effectLst/>
                        </a:rPr>
                        <a:t>+=  -=</a:t>
                      </a:r>
                      <a:br>
                        <a:rPr lang="nl-NL" sz="1100" dirty="0">
                          <a:effectLst/>
                        </a:rPr>
                      </a:br>
                      <a:r>
                        <a:rPr lang="nl-NL" sz="1100" dirty="0">
                          <a:effectLst/>
                        </a:rPr>
                        <a:t>*=  /=</a:t>
                      </a:r>
                      <a:br>
                        <a:rPr lang="nl-NL" sz="1100" dirty="0">
                          <a:effectLst/>
                        </a:rPr>
                      </a:br>
                      <a:r>
                        <a:rPr lang="nl-NL" sz="1100" dirty="0">
                          <a:effectLst/>
                        </a:rPr>
                        <a:t>%=  &amp;=</a:t>
                      </a:r>
                      <a:br>
                        <a:rPr lang="nl-NL" sz="1100" dirty="0">
                          <a:effectLst/>
                        </a:rPr>
                      </a:br>
                      <a:r>
                        <a:rPr lang="nl-NL" sz="1100" dirty="0">
                          <a:effectLst/>
                        </a:rPr>
                        <a:t>^=  |=</a:t>
                      </a:r>
                      <a:br>
                        <a:rPr lang="nl-NL" sz="1100" dirty="0">
                          <a:effectLst/>
                        </a:rPr>
                      </a:br>
                      <a:r>
                        <a:rPr lang="nl-NL" sz="1100" dirty="0">
                          <a:effectLst/>
                        </a:rPr>
                        <a:t>&lt;&lt;=  &gt;&gt;=</a:t>
                      </a:r>
                      <a:endParaRPr lang="nl-NL" sz="1100" dirty="0">
                        <a:effectLst/>
                        <a:latin typeface="Arial" panose="020B0604020202020204" pitchFamily="34" charset="0"/>
                      </a:endParaRPr>
                    </a:p>
                  </a:txBody>
                  <a:tcPr marL="5443" marR="5443" marT="5443" marB="5443"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100" dirty="0">
                          <a:effectLst/>
                        </a:rPr>
                        <a:t>Assignment</a:t>
                      </a:r>
                      <a:br>
                        <a:rPr lang="en-US" sz="1100" dirty="0">
                          <a:effectLst/>
                        </a:rPr>
                      </a:br>
                      <a:r>
                        <a:rPr lang="en-US" sz="1100" dirty="0">
                          <a:effectLst/>
                        </a:rPr>
                        <a:t>Addition/subtraction assignment</a:t>
                      </a:r>
                      <a:br>
                        <a:rPr lang="en-US" sz="1100" dirty="0">
                          <a:effectLst/>
                        </a:rPr>
                      </a:br>
                      <a:r>
                        <a:rPr lang="en-US" sz="1100" dirty="0">
                          <a:effectLst/>
                        </a:rPr>
                        <a:t>Multiplication/division assignment</a:t>
                      </a:r>
                      <a:br>
                        <a:rPr lang="en-US" sz="1100" dirty="0">
                          <a:effectLst/>
                        </a:rPr>
                      </a:br>
                      <a:r>
                        <a:rPr lang="en-US" sz="1100" dirty="0">
                          <a:effectLst/>
                        </a:rPr>
                        <a:t>Modulus/bitwise AND assignment</a:t>
                      </a:r>
                      <a:br>
                        <a:rPr lang="en-US" sz="1100" dirty="0">
                          <a:effectLst/>
                        </a:rPr>
                      </a:br>
                      <a:r>
                        <a:rPr lang="en-US" sz="1100" dirty="0">
                          <a:effectLst/>
                        </a:rPr>
                        <a:t>Bitwise exclusive/inclusive OR assignment</a:t>
                      </a:r>
                      <a:br>
                        <a:rPr lang="en-US" sz="1100" dirty="0">
                          <a:effectLst/>
                        </a:rPr>
                      </a:br>
                      <a:r>
                        <a:rPr lang="en-US" sz="1100" dirty="0">
                          <a:effectLst/>
                        </a:rPr>
                        <a:t>Bitwise shift left/right assignment</a:t>
                      </a:r>
                      <a:endParaRPr lang="en-US" sz="1100" dirty="0">
                        <a:effectLst/>
                        <a:latin typeface="Arial" panose="020B0604020202020204" pitchFamily="34" charset="0"/>
                      </a:endParaRPr>
                    </a:p>
                  </a:txBody>
                  <a:tcPr marL="5443" marR="5443" marT="5443" marB="544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nl-NL" sz="1100">
                          <a:effectLst/>
                        </a:rPr>
                        <a:t>right-to-left</a:t>
                      </a:r>
                      <a:endParaRPr lang="nl-NL" sz="1100">
                        <a:effectLst/>
                        <a:latin typeface="Arial" panose="020B0604020202020204" pitchFamily="34" charset="0"/>
                      </a:endParaRPr>
                    </a:p>
                  </a:txBody>
                  <a:tcPr marL="5443" marR="5443" marT="5443" marB="5443">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67647">
                <a:tc>
                  <a:txBody>
                    <a:bodyPr/>
                    <a:lstStyle/>
                    <a:p>
                      <a:pPr algn="ctr"/>
                      <a:r>
                        <a:rPr lang="nl-NL" sz="1100">
                          <a:effectLst/>
                        </a:rPr>
                        <a:t>,</a:t>
                      </a:r>
                      <a:endParaRPr lang="nl-NL" sz="1100">
                        <a:effectLst/>
                        <a:latin typeface="Arial" panose="020B0604020202020204" pitchFamily="34" charset="0"/>
                      </a:endParaRPr>
                    </a:p>
                  </a:txBody>
                  <a:tcPr marL="5443" marR="5443" marT="5443" marB="5443"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r>
                        <a:rPr lang="nl-NL" sz="1100">
                          <a:effectLst/>
                        </a:rPr>
                        <a:t>Comma (separate expressions)</a:t>
                      </a:r>
                      <a:endParaRPr lang="nl-NL" sz="1100">
                        <a:effectLst/>
                        <a:latin typeface="Arial" panose="020B0604020202020204" pitchFamily="34" charset="0"/>
                      </a:endParaRPr>
                    </a:p>
                  </a:txBody>
                  <a:tcPr marL="5443" marR="5443" marT="5443" marB="544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pPr algn="ctr"/>
                      <a:r>
                        <a:rPr lang="nl-NL" sz="1100" dirty="0" err="1">
                          <a:effectLst/>
                        </a:rPr>
                        <a:t>left</a:t>
                      </a:r>
                      <a:r>
                        <a:rPr lang="nl-NL" sz="1100" dirty="0">
                          <a:effectLst/>
                        </a:rPr>
                        <a:t>-</a:t>
                      </a:r>
                      <a:r>
                        <a:rPr lang="nl-NL" sz="1100" dirty="0" err="1">
                          <a:effectLst/>
                        </a:rPr>
                        <a:t>to</a:t>
                      </a:r>
                      <a:r>
                        <a:rPr lang="nl-NL" sz="1100" dirty="0">
                          <a:effectLst/>
                        </a:rPr>
                        <a:t>-right</a:t>
                      </a:r>
                      <a:endParaRPr lang="nl-NL" sz="1100" dirty="0">
                        <a:effectLst/>
                        <a:latin typeface="Arial" panose="020B0604020202020204" pitchFamily="34" charset="0"/>
                      </a:endParaRPr>
                    </a:p>
                  </a:txBody>
                  <a:tcPr marL="5443" marR="5443" marT="5443" marB="5443">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tcPr>
                </a:tc>
              </a:tr>
            </a:tbl>
          </a:graphicData>
        </a:graphic>
      </p:graphicFrame>
      <p:sp>
        <p:nvSpPr>
          <p:cNvPr id="12" name="Gebogen pijl 11"/>
          <p:cNvSpPr/>
          <p:nvPr/>
        </p:nvSpPr>
        <p:spPr>
          <a:xfrm rot="5400000">
            <a:off x="4623715" y="1736812"/>
            <a:ext cx="1296144" cy="1368152"/>
          </a:xfrm>
          <a:prstGeom prst="bentArrow">
            <a:avLst/>
          </a:prstGeom>
          <a:solidFill>
            <a:schemeClr val="accent6">
              <a:alpha val="2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solidFill>
                <a:schemeClr val="tx1"/>
              </a:solidFill>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200</a:t>
            </a:fld>
            <a:endParaRPr lang="en-US" dirty="0"/>
          </a:p>
        </p:txBody>
      </p:sp>
      <p:sp>
        <p:nvSpPr>
          <p:cNvPr id="4" name="Tekstvak 3"/>
          <p:cNvSpPr txBox="1"/>
          <p:nvPr/>
        </p:nvSpPr>
        <p:spPr>
          <a:xfrm>
            <a:off x="1066800" y="4797152"/>
            <a:ext cx="2232248" cy="923330"/>
          </a:xfrm>
          <a:prstGeom prst="rect">
            <a:avLst/>
          </a:prstGeom>
          <a:solidFill>
            <a:srgbClr val="FFFF00"/>
          </a:solidFill>
          <a:ln>
            <a:solidFill>
              <a:schemeClr val="tx1"/>
            </a:solidFill>
          </a:ln>
        </p:spPr>
        <p:txBody>
          <a:bodyPr wrap="square" rtlCol="0">
            <a:spAutoFit/>
          </a:bodyPr>
          <a:lstStyle/>
          <a:p>
            <a:r>
              <a:rPr lang="en-US" dirty="0" smtClean="0"/>
              <a:t>Snap je </a:t>
            </a:r>
            <a:r>
              <a:rPr lang="en-US" dirty="0" err="1" smtClean="0"/>
              <a:t>wat</a:t>
            </a:r>
            <a:r>
              <a:rPr lang="en-US" dirty="0" smtClean="0"/>
              <a:t> de ‘</a:t>
            </a:r>
            <a:r>
              <a:rPr lang="en-US" dirty="0" err="1" smtClean="0"/>
              <a:t>prioriteit</a:t>
            </a:r>
            <a:r>
              <a:rPr lang="en-US" dirty="0" smtClean="0"/>
              <a:t>’ van </a:t>
            </a:r>
            <a:r>
              <a:rPr lang="en-US" dirty="0" err="1" smtClean="0"/>
              <a:t>een</a:t>
            </a:r>
            <a:r>
              <a:rPr lang="en-US" dirty="0" smtClean="0"/>
              <a:t> operator </a:t>
            </a:r>
            <a:r>
              <a:rPr lang="en-US" dirty="0" err="1" smtClean="0"/>
              <a:t>betekent</a:t>
            </a:r>
            <a:r>
              <a:rPr lang="en-US" dirty="0" smtClean="0"/>
              <a:t>?</a:t>
            </a:r>
            <a:endParaRPr lang="nl-NL" dirty="0" smtClean="0"/>
          </a:p>
        </p:txBody>
      </p:sp>
    </p:spTree>
    <p:extLst>
      <p:ext uri="{BB962C8B-B14F-4D97-AF65-F5344CB8AC3E}">
        <p14:creationId xmlns:p14="http://schemas.microsoft.com/office/powerpoint/2010/main" val="2142046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2"/>
          <p:cNvSpPr>
            <a:spLocks noGrp="1" noChangeArrowheads="1"/>
          </p:cNvSpPr>
          <p:nvPr>
            <p:ph type="title"/>
          </p:nvPr>
        </p:nvSpPr>
        <p:spPr/>
        <p:txBody>
          <a:bodyPr>
            <a:normAutofit/>
          </a:bodyPr>
          <a:lstStyle/>
          <a:p>
            <a:r>
              <a:rPr lang="en-US" dirty="0" smtClean="0"/>
              <a:t>C </a:t>
            </a:r>
            <a:r>
              <a:rPr lang="en-US" dirty="0" err="1" smtClean="0"/>
              <a:t>verkorte</a:t>
            </a:r>
            <a:r>
              <a:rPr lang="en-US" dirty="0" smtClean="0"/>
              <a:t> </a:t>
            </a:r>
            <a:r>
              <a:rPr lang="en-US" dirty="0" err="1" smtClean="0"/>
              <a:t>notatie</a:t>
            </a:r>
            <a:endParaRPr lang="nl-NL" dirty="0" smtClean="0"/>
          </a:p>
        </p:txBody>
      </p:sp>
      <p:sp>
        <p:nvSpPr>
          <p:cNvPr id="1531907" name="Rectangle 3"/>
          <p:cNvSpPr>
            <a:spLocks noGrp="1" noChangeArrowheads="1"/>
          </p:cNvSpPr>
          <p:nvPr>
            <p:ph idx="1"/>
          </p:nvPr>
        </p:nvSpPr>
        <p:spPr/>
        <p:txBody>
          <a:bodyPr>
            <a:noAutofit/>
          </a:bodyPr>
          <a:lstStyle/>
          <a:p>
            <a:r>
              <a:rPr lang="en-US" sz="2800" dirty="0" smtClean="0"/>
              <a:t>Increment en decrement </a:t>
            </a:r>
            <a:r>
              <a:rPr lang="en-US" sz="2800" dirty="0" err="1" smtClean="0"/>
              <a:t>operatoren</a:t>
            </a:r>
            <a:r>
              <a:rPr lang="en-US" sz="2800" dirty="0" smtClean="0"/>
              <a:t>.</a:t>
            </a:r>
            <a:r>
              <a:rPr lang="en-US" dirty="0" smtClean="0"/>
              <a:t/>
            </a:r>
            <a:br>
              <a:rPr lang="en-US" dirty="0" smtClean="0"/>
            </a:br>
            <a:r>
              <a:rPr lang="en-US" sz="2400" b="1" dirty="0" smtClean="0">
                <a:latin typeface="Consolas"/>
              </a:rPr>
              <a:t>a = a + 1;</a:t>
            </a:r>
            <a:r>
              <a:rPr lang="en-US" b="1" dirty="0" smtClean="0"/>
              <a:t>  </a:t>
            </a:r>
            <a:r>
              <a:rPr lang="en-US" b="1" dirty="0" smtClean="0">
                <a:sym typeface="Wingdings" pitchFamily="2" charset="2"/>
              </a:rPr>
              <a:t>  </a:t>
            </a:r>
            <a:r>
              <a:rPr lang="en-US" sz="2400" b="1" dirty="0" smtClean="0">
                <a:solidFill>
                  <a:schemeClr val="hlink"/>
                </a:solidFill>
                <a:latin typeface="Consolas"/>
                <a:sym typeface="Wingdings" pitchFamily="2" charset="2"/>
              </a:rPr>
              <a:t>++a;</a:t>
            </a:r>
            <a:r>
              <a:rPr lang="en-US" b="1" dirty="0" smtClean="0">
                <a:solidFill>
                  <a:schemeClr val="hlink"/>
                </a:solidFill>
                <a:sym typeface="Wingdings" pitchFamily="2" charset="2"/>
              </a:rPr>
              <a:t>  </a:t>
            </a:r>
            <a:r>
              <a:rPr lang="en-US" b="1" dirty="0" smtClean="0">
                <a:sym typeface="Wingdings" pitchFamily="2" charset="2"/>
              </a:rPr>
              <a:t>of</a:t>
            </a:r>
            <a:r>
              <a:rPr lang="en-US" b="1" dirty="0" smtClean="0">
                <a:solidFill>
                  <a:schemeClr val="hlink"/>
                </a:solidFill>
                <a:sym typeface="Wingdings" pitchFamily="2" charset="2"/>
              </a:rPr>
              <a:t>  </a:t>
            </a:r>
            <a:r>
              <a:rPr lang="en-US" sz="2400" b="1" dirty="0" smtClean="0">
                <a:solidFill>
                  <a:schemeClr val="hlink"/>
                </a:solidFill>
                <a:latin typeface="Consolas"/>
                <a:sym typeface="Wingdings" pitchFamily="2" charset="2"/>
              </a:rPr>
              <a:t>a++;</a:t>
            </a:r>
            <a:r>
              <a:rPr lang="en-US" b="1" dirty="0" smtClean="0">
                <a:solidFill>
                  <a:schemeClr val="hlink"/>
                </a:solidFill>
                <a:sym typeface="Wingdings" pitchFamily="2" charset="2"/>
              </a:rPr>
              <a:t/>
            </a:r>
            <a:br>
              <a:rPr lang="en-US" b="1" dirty="0" smtClean="0">
                <a:solidFill>
                  <a:schemeClr val="hlink"/>
                </a:solidFill>
                <a:sym typeface="Wingdings" pitchFamily="2" charset="2"/>
              </a:rPr>
            </a:br>
            <a:r>
              <a:rPr lang="en-US" sz="2400" b="1" dirty="0" smtClean="0">
                <a:latin typeface="Consolas"/>
              </a:rPr>
              <a:t>b = b - 1;</a:t>
            </a:r>
            <a:r>
              <a:rPr lang="en-US" b="1" dirty="0" smtClean="0"/>
              <a:t>  </a:t>
            </a:r>
            <a:r>
              <a:rPr lang="en-US" b="1" dirty="0" smtClean="0">
                <a:sym typeface="Wingdings" pitchFamily="2" charset="2"/>
              </a:rPr>
              <a:t>  </a:t>
            </a:r>
            <a:r>
              <a:rPr lang="en-US" sz="2400" b="1" dirty="0" smtClean="0">
                <a:solidFill>
                  <a:schemeClr val="hlink"/>
                </a:solidFill>
                <a:latin typeface="Consolas"/>
                <a:sym typeface="Wingdings" pitchFamily="2" charset="2"/>
              </a:rPr>
              <a:t>--b;</a:t>
            </a:r>
            <a:r>
              <a:rPr lang="en-US" b="1" dirty="0" smtClean="0">
                <a:solidFill>
                  <a:schemeClr val="hlink"/>
                </a:solidFill>
                <a:sym typeface="Wingdings" pitchFamily="2" charset="2"/>
              </a:rPr>
              <a:t>  </a:t>
            </a:r>
            <a:r>
              <a:rPr lang="en-US" b="1" dirty="0" smtClean="0">
                <a:sym typeface="Wingdings" pitchFamily="2" charset="2"/>
              </a:rPr>
              <a:t>of</a:t>
            </a:r>
            <a:r>
              <a:rPr lang="en-US" b="1" dirty="0" smtClean="0">
                <a:solidFill>
                  <a:schemeClr val="hlink"/>
                </a:solidFill>
                <a:sym typeface="Wingdings" pitchFamily="2" charset="2"/>
              </a:rPr>
              <a:t>  </a:t>
            </a:r>
            <a:r>
              <a:rPr lang="en-US" sz="2400" b="1" dirty="0" smtClean="0">
                <a:solidFill>
                  <a:schemeClr val="hlink"/>
                </a:solidFill>
                <a:latin typeface="Consolas"/>
                <a:sym typeface="Wingdings" pitchFamily="2" charset="2"/>
              </a:rPr>
              <a:t>b--;</a:t>
            </a:r>
            <a:endParaRPr lang="en-US" b="1" dirty="0" smtClean="0">
              <a:solidFill>
                <a:schemeClr val="hlink"/>
              </a:solidFill>
              <a:latin typeface="Consolas"/>
              <a:sym typeface="Wingdings" pitchFamily="2" charset="2"/>
            </a:endParaRPr>
          </a:p>
          <a:p>
            <a:endParaRPr lang="en-US" dirty="0" smtClean="0">
              <a:solidFill>
                <a:schemeClr val="hlink"/>
              </a:solidFill>
              <a:latin typeface="Courier New" pitchFamily="49" charset="0"/>
              <a:sym typeface="Wingdings" pitchFamily="2" charset="2"/>
            </a:endParaRPr>
          </a:p>
          <a:p>
            <a:r>
              <a:rPr lang="nl-NL" sz="2800" dirty="0" smtClean="0">
                <a:sym typeface="Wingdings" pitchFamily="2" charset="2"/>
              </a:rPr>
              <a:t>Als een increment of </a:t>
            </a:r>
            <a:r>
              <a:rPr lang="nl-NL" sz="2800" dirty="0" err="1" smtClean="0">
                <a:sym typeface="Wingdings" pitchFamily="2" charset="2"/>
              </a:rPr>
              <a:t>decrement</a:t>
            </a:r>
            <a:r>
              <a:rPr lang="nl-NL" sz="2800" dirty="0" smtClean="0">
                <a:sym typeface="Wingdings" pitchFamily="2" charset="2"/>
              </a:rPr>
              <a:t> operator in een expressie wordt gecombineerd met meerdere operatoren dan wordt de prefix </a:t>
            </a:r>
            <a:r>
              <a:rPr lang="nl-NL" sz="2800" dirty="0" smtClean="0">
                <a:solidFill>
                  <a:schemeClr val="hlink"/>
                </a:solidFill>
                <a:sym typeface="Wingdings" pitchFamily="2" charset="2"/>
              </a:rPr>
              <a:t>vooraf</a:t>
            </a:r>
            <a:r>
              <a:rPr lang="nl-NL" sz="2800" dirty="0" smtClean="0">
                <a:sym typeface="Wingdings" pitchFamily="2" charset="2"/>
              </a:rPr>
              <a:t> en de </a:t>
            </a:r>
            <a:r>
              <a:rPr lang="nl-NL" sz="2800" dirty="0" err="1" smtClean="0">
                <a:sym typeface="Wingdings" pitchFamily="2" charset="2"/>
              </a:rPr>
              <a:t>postfix</a:t>
            </a:r>
            <a:r>
              <a:rPr lang="nl-NL" sz="2800" dirty="0" smtClean="0">
                <a:sym typeface="Wingdings" pitchFamily="2" charset="2"/>
              </a:rPr>
              <a:t> </a:t>
            </a:r>
            <a:r>
              <a:rPr lang="nl-NL" sz="2800" dirty="0" smtClean="0">
                <a:solidFill>
                  <a:schemeClr val="hlink"/>
                </a:solidFill>
                <a:sym typeface="Wingdings" pitchFamily="2" charset="2"/>
              </a:rPr>
              <a:t>achteraf</a:t>
            </a:r>
            <a:r>
              <a:rPr lang="nl-NL" sz="2800" dirty="0" smtClean="0">
                <a:sym typeface="Wingdings" pitchFamily="2" charset="2"/>
              </a:rPr>
              <a:t> uitgevoerd.</a:t>
            </a:r>
          </a:p>
        </p:txBody>
      </p:sp>
      <p:sp>
        <p:nvSpPr>
          <p:cNvPr id="132101" name="AutoShape 6"/>
          <p:cNvSpPr>
            <a:spLocks noChangeArrowheads="1"/>
          </p:cNvSpPr>
          <p:nvPr/>
        </p:nvSpPr>
        <p:spPr bwMode="auto">
          <a:xfrm>
            <a:off x="1187623" y="2667292"/>
            <a:ext cx="1716323" cy="401668"/>
          </a:xfrm>
          <a:prstGeom prst="wedgeRoundRectCallout">
            <a:avLst>
              <a:gd name="adj1" fmla="val 79948"/>
              <a:gd name="adj2" fmla="val -77445"/>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Calibri" pitchFamily="34" charset="0"/>
              </a:rPr>
              <a:t>Prefix operator</a:t>
            </a:r>
          </a:p>
        </p:txBody>
      </p:sp>
      <p:sp>
        <p:nvSpPr>
          <p:cNvPr id="132102" name="AutoShape 7"/>
          <p:cNvSpPr>
            <a:spLocks noChangeArrowheads="1"/>
          </p:cNvSpPr>
          <p:nvPr/>
        </p:nvSpPr>
        <p:spPr bwMode="auto">
          <a:xfrm>
            <a:off x="5626100" y="2667292"/>
            <a:ext cx="1754212" cy="401668"/>
          </a:xfrm>
          <a:prstGeom prst="wedgeRoundRectCallout">
            <a:avLst>
              <a:gd name="adj1" fmla="val -75606"/>
              <a:gd name="adj2" fmla="val -110252"/>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err="1">
                <a:latin typeface="Calibri" pitchFamily="34" charset="0"/>
              </a:rPr>
              <a:t>Postfix</a:t>
            </a:r>
            <a:r>
              <a:rPr lang="nl-NL" dirty="0">
                <a:latin typeface="Calibri" pitchFamily="34" charset="0"/>
              </a:rPr>
              <a:t> operator</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201</a:t>
            </a:fld>
            <a:endParaRPr lang="en-US" dirty="0"/>
          </a:p>
        </p:txBody>
      </p:sp>
    </p:spTree>
    <p:extLst>
      <p:ext uri="{BB962C8B-B14F-4D97-AF65-F5344CB8AC3E}">
        <p14:creationId xmlns:p14="http://schemas.microsoft.com/office/powerpoint/2010/main" val="15672299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19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Tijdelijke aanduiding voor inhoud 21"/>
          <p:cNvSpPr>
            <a:spLocks noGrp="1"/>
          </p:cNvSpPr>
          <p:nvPr>
            <p:ph idx="15"/>
          </p:nvPr>
        </p:nvSpPr>
        <p:spPr>
          <a:xfrm>
            <a:off x="4067944" y="2127114"/>
            <a:ext cx="4618856" cy="3246101"/>
          </a:xfrm>
        </p:spPr>
        <p:txBody>
          <a:bodyPr/>
          <a:lstStyle/>
          <a:p>
            <a:endParaRPr lang="nl-NL" dirty="0"/>
          </a:p>
        </p:txBody>
      </p:sp>
      <p:sp>
        <p:nvSpPr>
          <p:cNvPr id="6" name="Content Placeholder 5"/>
          <p:cNvSpPr>
            <a:spLocks noGrp="1"/>
          </p:cNvSpPr>
          <p:nvPr>
            <p:ph idx="16"/>
          </p:nvPr>
        </p:nvSpPr>
        <p:spPr/>
        <p:txBody>
          <a:bodyPr/>
          <a:lstStyle/>
          <a:p>
            <a:endParaRPr lang="en-US"/>
          </a:p>
        </p:txBody>
      </p:sp>
      <p:sp>
        <p:nvSpPr>
          <p:cNvPr id="2" name="Titel 1"/>
          <p:cNvSpPr>
            <a:spLocks noGrp="1"/>
          </p:cNvSpPr>
          <p:nvPr>
            <p:ph type="title"/>
          </p:nvPr>
        </p:nvSpPr>
        <p:spPr/>
        <p:txBody>
          <a:bodyPr/>
          <a:lstStyle/>
          <a:p>
            <a:r>
              <a:rPr lang="en-US" dirty="0" smtClean="0"/>
              <a:t>Postfix &amp; Prefix</a:t>
            </a:r>
            <a:endParaRPr lang="nl-NL" dirty="0"/>
          </a:p>
        </p:txBody>
      </p:sp>
      <p:sp>
        <p:nvSpPr>
          <p:cNvPr id="19" name="Tijdelijke aanduiding voor inhoud 18"/>
          <p:cNvSpPr>
            <a:spLocks noGrp="1"/>
          </p:cNvSpPr>
          <p:nvPr>
            <p:ph idx="1"/>
          </p:nvPr>
        </p:nvSpPr>
        <p:spPr/>
        <p:txBody>
          <a:bodyPr>
            <a:normAutofit lnSpcReduction="10000"/>
          </a:bodyPr>
          <a:lstStyle/>
          <a:p>
            <a:r>
              <a:rPr lang="en-US" dirty="0" smtClean="0"/>
              <a:t>Prefix </a:t>
            </a:r>
            <a:r>
              <a:rPr lang="en-US" dirty="0" err="1" smtClean="0"/>
              <a:t>wordt</a:t>
            </a:r>
            <a:r>
              <a:rPr lang="en-US" dirty="0" smtClean="0"/>
              <a:t> </a:t>
            </a:r>
            <a:r>
              <a:rPr lang="en-US" dirty="0" err="1" smtClean="0"/>
              <a:t>vooraf</a:t>
            </a:r>
            <a:r>
              <a:rPr lang="en-US" dirty="0" smtClean="0"/>
              <a:t> </a:t>
            </a:r>
            <a:r>
              <a:rPr lang="en-US" dirty="0" err="1" smtClean="0"/>
              <a:t>uitgevoerd</a:t>
            </a:r>
            <a:r>
              <a:rPr lang="en-US" dirty="0"/>
              <a:t> </a:t>
            </a:r>
            <a:r>
              <a:rPr lang="en-US" dirty="0" smtClean="0"/>
              <a:t>en </a:t>
            </a:r>
            <a:r>
              <a:rPr lang="en-US" dirty="0" err="1" smtClean="0"/>
              <a:t>een</a:t>
            </a:r>
            <a:r>
              <a:rPr lang="en-US" dirty="0" smtClean="0"/>
              <a:t> postfix </a:t>
            </a:r>
            <a:r>
              <a:rPr lang="en-US" dirty="0" err="1" smtClean="0"/>
              <a:t>achteraf</a:t>
            </a:r>
            <a:r>
              <a:rPr lang="en-US" dirty="0" smtClean="0"/>
              <a:t>. Maar </a:t>
            </a:r>
            <a:r>
              <a:rPr lang="en-US" dirty="0" err="1" smtClean="0"/>
              <a:t>vooraf</a:t>
            </a:r>
            <a:r>
              <a:rPr lang="en-US" dirty="0" smtClean="0"/>
              <a:t>/</a:t>
            </a:r>
            <a:r>
              <a:rPr lang="en-US" dirty="0" err="1" smtClean="0"/>
              <a:t>achteraan</a:t>
            </a:r>
            <a:r>
              <a:rPr lang="en-US" dirty="0" smtClean="0"/>
              <a:t> </a:t>
            </a:r>
            <a:r>
              <a:rPr lang="en-US" dirty="0" err="1" smtClean="0"/>
              <a:t>aan</a:t>
            </a:r>
            <a:r>
              <a:rPr lang="en-US" dirty="0" smtClean="0"/>
              <a:t> </a:t>
            </a:r>
            <a:r>
              <a:rPr lang="en-US" dirty="0" err="1" smtClean="0"/>
              <a:t>wat</a:t>
            </a:r>
            <a:r>
              <a:rPr lang="en-US" dirty="0" smtClean="0"/>
              <a:t>?</a:t>
            </a:r>
            <a:endParaRPr lang="nl-NL" dirty="0"/>
          </a:p>
        </p:txBody>
      </p:sp>
      <p:sp>
        <p:nvSpPr>
          <p:cNvPr id="21" name="Tijdelijke aanduiding voor inhoud 20"/>
          <p:cNvSpPr>
            <a:spLocks noGrp="1"/>
          </p:cNvSpPr>
          <p:nvPr>
            <p:ph idx="14"/>
          </p:nvPr>
        </p:nvSpPr>
        <p:spPr>
          <a:xfrm>
            <a:off x="1394768" y="5517232"/>
            <a:ext cx="7281688" cy="1008112"/>
          </a:xfrm>
        </p:spPr>
        <p:txBody>
          <a:bodyPr>
            <a:normAutofit/>
          </a:bodyPr>
          <a:lstStyle/>
          <a:p>
            <a:r>
              <a:rPr lang="pt-BR" dirty="0"/>
              <a:t>a=8 b=6 c=8</a:t>
            </a:r>
          </a:p>
          <a:p>
            <a:endParaRPr lang="pt-BR" dirty="0"/>
          </a:p>
          <a:p>
            <a:r>
              <a:rPr lang="pt-BR" dirty="0"/>
              <a:t>a=10 b=8 </a:t>
            </a:r>
            <a:r>
              <a:rPr lang="pt-BR" dirty="0" smtClean="0"/>
              <a:t>c=10</a:t>
            </a:r>
            <a:endParaRPr lang="pt-BR" dirty="0"/>
          </a:p>
        </p:txBody>
      </p:sp>
      <p:sp>
        <p:nvSpPr>
          <p:cNvPr id="20" name="Tijdelijke aanduiding voor inhoud 19"/>
          <p:cNvSpPr>
            <a:spLocks noGrp="1"/>
          </p:cNvSpPr>
          <p:nvPr>
            <p:ph idx="13"/>
          </p:nvPr>
        </p:nvSpPr>
        <p:spPr>
          <a:xfrm>
            <a:off x="1394768" y="2127114"/>
            <a:ext cx="7281688" cy="3246101"/>
          </a:xfrm>
        </p:spPr>
        <p:txBody>
          <a:bodyPr>
            <a:normAutofit fontScale="70000" lnSpcReduction="20000"/>
          </a:bodyPr>
          <a:lstStyle/>
          <a:p>
            <a:pPr>
              <a:lnSpc>
                <a:spcPct val="107000"/>
              </a:lnSpc>
              <a:spcAft>
                <a:spcPts val="0"/>
              </a:spcAft>
            </a:pPr>
            <a:r>
              <a:rPr lang="en-US" dirty="0">
                <a:solidFill>
                  <a:srgbClr val="0000FF"/>
                </a:solidFill>
                <a:highlight>
                  <a:srgbClr val="FFFFFF"/>
                </a:highlight>
                <a:ea typeface="Calibri" panose="020F0502020204030204" pitchFamily="34" charset="0"/>
                <a:cs typeface="Times New Roman" panose="02020603050405020304" pitchFamily="18" charset="0"/>
              </a:rPr>
              <a:t>#include</a:t>
            </a:r>
            <a:r>
              <a:rPr lang="en-US" dirty="0">
                <a:solidFill>
                  <a:srgbClr val="000000"/>
                </a:solidFill>
                <a:highlight>
                  <a:srgbClr val="FFFFFF"/>
                </a:highlight>
                <a:ea typeface="Calibri" panose="020F0502020204030204" pitchFamily="34" charset="0"/>
                <a:cs typeface="Times New Roman" panose="02020603050405020304" pitchFamily="18" charset="0"/>
              </a:rPr>
              <a:t> </a:t>
            </a:r>
            <a:r>
              <a:rPr lang="en-US" dirty="0">
                <a:solidFill>
                  <a:srgbClr val="A31515"/>
                </a:solidFill>
                <a:highlight>
                  <a:srgbClr val="FFFFFF"/>
                </a:highlight>
                <a:ea typeface="Calibri" panose="020F0502020204030204" pitchFamily="34" charset="0"/>
                <a:cs typeface="Times New Roman" panose="02020603050405020304" pitchFamily="18" charset="0"/>
              </a:rPr>
              <a:t>&lt;</a:t>
            </a:r>
            <a:r>
              <a:rPr lang="en-US" dirty="0" err="1">
                <a:solidFill>
                  <a:srgbClr val="A31515"/>
                </a:solidFill>
                <a:highlight>
                  <a:srgbClr val="FFFFFF"/>
                </a:highlight>
                <a:ea typeface="Calibri" panose="020F0502020204030204" pitchFamily="34" charset="0"/>
                <a:cs typeface="Times New Roman" panose="02020603050405020304" pitchFamily="18" charset="0"/>
              </a:rPr>
              <a:t>stdio.h</a:t>
            </a:r>
            <a:r>
              <a:rPr lang="en-US" dirty="0">
                <a:solidFill>
                  <a:srgbClr val="A31515"/>
                </a:solidFill>
                <a:highlight>
                  <a:srgbClr val="FFFFFF"/>
                </a:highlight>
                <a:ea typeface="Calibri" panose="020F0502020204030204" pitchFamily="34" charset="0"/>
                <a:cs typeface="Times New Roman" panose="02020603050405020304" pitchFamily="18" charset="0"/>
              </a:rPr>
              <a:t>&gt;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err="1">
                <a:solidFill>
                  <a:srgbClr val="0000FF"/>
                </a:solidFill>
                <a:highlight>
                  <a:srgbClr val="FFFFFF"/>
                </a:highlight>
                <a:ea typeface="Calibri" panose="020F0502020204030204" pitchFamily="34" charset="0"/>
                <a:cs typeface="Times New Roman" panose="02020603050405020304" pitchFamily="18" charset="0"/>
              </a:rPr>
              <a:t>int</a:t>
            </a:r>
            <a:r>
              <a:rPr lang="en-US" dirty="0">
                <a:solidFill>
                  <a:srgbClr val="000000"/>
                </a:solidFill>
                <a:highlight>
                  <a:srgbClr val="FFFFFF"/>
                </a:highlight>
                <a:ea typeface="Calibri" panose="020F0502020204030204" pitchFamily="34" charset="0"/>
                <a:cs typeface="Times New Roman" panose="02020603050405020304" pitchFamily="18" charset="0"/>
              </a:rPr>
              <a:t> a = 6, b, c;</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ea typeface="Calibri" panose="020F0502020204030204" pitchFamily="34" charset="0"/>
                <a:cs typeface="Times New Roman" panose="02020603050405020304" pitchFamily="18" charset="0"/>
              </a:rPr>
              <a:t> </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FF"/>
                </a:solidFill>
                <a:highlight>
                  <a:srgbClr val="FFFFFF"/>
                </a:highlight>
                <a:ea typeface="Calibri" panose="020F0502020204030204" pitchFamily="34" charset="0"/>
                <a:cs typeface="Times New Roman" panose="02020603050405020304" pitchFamily="18" charset="0"/>
              </a:rPr>
              <a:t>void</a:t>
            </a:r>
            <a:r>
              <a:rPr lang="en-US" dirty="0">
                <a:solidFill>
                  <a:srgbClr val="000000"/>
                </a:solidFill>
                <a:highlight>
                  <a:srgbClr val="FFFFFF"/>
                </a:highlight>
                <a:ea typeface="Calibri" panose="020F0502020204030204" pitchFamily="34" charset="0"/>
                <a:cs typeface="Times New Roman" panose="02020603050405020304" pitchFamily="18" charset="0"/>
              </a:rPr>
              <a:t> </a:t>
            </a:r>
            <a:r>
              <a:rPr lang="en-US" dirty="0" err="1">
                <a:solidFill>
                  <a:srgbClr val="000000"/>
                </a:solidFill>
                <a:highlight>
                  <a:srgbClr val="FFFFFF"/>
                </a:highlight>
                <a:ea typeface="Calibri" panose="020F0502020204030204" pitchFamily="34" charset="0"/>
                <a:cs typeface="Times New Roman" panose="02020603050405020304" pitchFamily="18" charset="0"/>
              </a:rPr>
              <a:t>tmp</a:t>
            </a:r>
            <a:r>
              <a:rPr lang="en-US" dirty="0">
                <a:solidFill>
                  <a:srgbClr val="000000"/>
                </a:solidFill>
                <a:highlight>
                  <a:srgbClr val="FFFFFF"/>
                </a:highlight>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ea typeface="Calibri" panose="020F0502020204030204" pitchFamily="34" charset="0"/>
                <a:cs typeface="Times New Roman" panose="02020603050405020304" pitchFamily="18" charset="0"/>
              </a:rPr>
              <a:t>	b = a++;</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ea typeface="Calibri" panose="020F0502020204030204" pitchFamily="34" charset="0"/>
                <a:cs typeface="Times New Roman" panose="02020603050405020304" pitchFamily="18" charset="0"/>
              </a:rPr>
              <a:t>	c = ++a;</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ea typeface="Calibri" panose="020F0502020204030204" pitchFamily="34" charset="0"/>
                <a:cs typeface="Times New Roman" panose="02020603050405020304" pitchFamily="18" charset="0"/>
              </a:rPr>
              <a:t>	</a:t>
            </a:r>
            <a:r>
              <a:rPr lang="en-US" dirty="0" err="1">
                <a:solidFill>
                  <a:srgbClr val="000000"/>
                </a:solidFill>
                <a:highlight>
                  <a:srgbClr val="FFFFFF"/>
                </a:highlight>
                <a:ea typeface="Calibri" panose="020F0502020204030204" pitchFamily="34" charset="0"/>
                <a:cs typeface="Times New Roman" panose="02020603050405020304" pitchFamily="18" charset="0"/>
              </a:rPr>
              <a:t>printf</a:t>
            </a:r>
            <a:r>
              <a:rPr lang="en-US" dirty="0">
                <a:solidFill>
                  <a:srgbClr val="000000"/>
                </a:solidFill>
                <a:highlight>
                  <a:srgbClr val="FFFFFF"/>
                </a:highlight>
                <a:ea typeface="Calibri" panose="020F0502020204030204" pitchFamily="34" charset="0"/>
                <a:cs typeface="Times New Roman" panose="02020603050405020304" pitchFamily="18" charset="0"/>
              </a:rPr>
              <a:t>(</a:t>
            </a:r>
            <a:r>
              <a:rPr lang="en-US" dirty="0">
                <a:solidFill>
                  <a:srgbClr val="A31515"/>
                </a:solidFill>
                <a:highlight>
                  <a:srgbClr val="FFFFFF"/>
                </a:highlight>
                <a:ea typeface="Calibri" panose="020F0502020204030204" pitchFamily="34" charset="0"/>
                <a:cs typeface="Times New Roman" panose="02020603050405020304" pitchFamily="18" charset="0"/>
              </a:rPr>
              <a:t>"a=%d b=%d c=%d\n"</a:t>
            </a:r>
            <a:r>
              <a:rPr lang="en-US" dirty="0">
                <a:solidFill>
                  <a:srgbClr val="000000"/>
                </a:solidFill>
                <a:highlight>
                  <a:srgbClr val="FFFFFF"/>
                </a:highlight>
                <a:ea typeface="Calibri" panose="020F0502020204030204" pitchFamily="34" charset="0"/>
                <a:cs typeface="Times New Roman" panose="02020603050405020304" pitchFamily="18" charset="0"/>
              </a:rPr>
              <a:t>, a, b, c);</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ea typeface="Calibri" panose="020F0502020204030204" pitchFamily="34" charset="0"/>
                <a:cs typeface="Times New Roman" panose="02020603050405020304" pitchFamily="18" charset="0"/>
              </a:rPr>
              <a:t>	</a:t>
            </a:r>
            <a:r>
              <a:rPr lang="en-US" dirty="0" err="1">
                <a:solidFill>
                  <a:srgbClr val="000000"/>
                </a:solidFill>
                <a:highlight>
                  <a:srgbClr val="FFFFFF"/>
                </a:highlight>
                <a:ea typeface="Calibri" panose="020F0502020204030204" pitchFamily="34" charset="0"/>
                <a:cs typeface="Times New Roman" panose="02020603050405020304" pitchFamily="18" charset="0"/>
              </a:rPr>
              <a:t>getchar</a:t>
            </a:r>
            <a:r>
              <a:rPr lang="en-US" dirty="0">
                <a:solidFill>
                  <a:srgbClr val="000000"/>
                </a:solidFill>
                <a:highlight>
                  <a:srgbClr val="FFFFFF"/>
                </a:highlight>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ea typeface="Calibri" panose="020F0502020204030204" pitchFamily="34" charset="0"/>
                <a:cs typeface="Times New Roman" panose="02020603050405020304" pitchFamily="18" charset="0"/>
              </a:rPr>
              <a:t> </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FF"/>
                </a:solidFill>
                <a:highlight>
                  <a:srgbClr val="FFFFFF"/>
                </a:highlight>
                <a:ea typeface="Calibri" panose="020F0502020204030204" pitchFamily="34" charset="0"/>
                <a:cs typeface="Times New Roman" panose="02020603050405020304" pitchFamily="18" charset="0"/>
              </a:rPr>
              <a:t>void</a:t>
            </a:r>
            <a:r>
              <a:rPr lang="en-US" dirty="0">
                <a:solidFill>
                  <a:srgbClr val="000000"/>
                </a:solidFill>
                <a:highlight>
                  <a:srgbClr val="FFFFFF"/>
                </a:highlight>
                <a:ea typeface="Calibri" panose="020F0502020204030204" pitchFamily="34" charset="0"/>
                <a:cs typeface="Times New Roman" panose="02020603050405020304" pitchFamily="18" charset="0"/>
              </a:rPr>
              <a:t> main() {</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ea typeface="Calibri" panose="020F0502020204030204" pitchFamily="34" charset="0"/>
                <a:cs typeface="Times New Roman" panose="02020603050405020304" pitchFamily="18" charset="0"/>
              </a:rPr>
              <a:t>	</a:t>
            </a:r>
            <a:r>
              <a:rPr lang="en-US" dirty="0" err="1">
                <a:solidFill>
                  <a:srgbClr val="000000"/>
                </a:solidFill>
                <a:highlight>
                  <a:srgbClr val="FFFFFF"/>
                </a:highlight>
                <a:ea typeface="Calibri" panose="020F0502020204030204" pitchFamily="34" charset="0"/>
                <a:cs typeface="Times New Roman" panose="02020603050405020304" pitchFamily="18" charset="0"/>
              </a:rPr>
              <a:t>tmp</a:t>
            </a:r>
            <a:r>
              <a:rPr lang="en-US" dirty="0">
                <a:solidFill>
                  <a:srgbClr val="000000"/>
                </a:solidFill>
                <a:highlight>
                  <a:srgbClr val="FFFFFF"/>
                </a:highlight>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ea typeface="Calibri" panose="020F0502020204030204" pitchFamily="34" charset="0"/>
                <a:cs typeface="Times New Roman" panose="02020603050405020304" pitchFamily="18" charset="0"/>
              </a:rPr>
              <a:t>	</a:t>
            </a:r>
            <a:r>
              <a:rPr lang="en-US" dirty="0" err="1">
                <a:solidFill>
                  <a:srgbClr val="000000"/>
                </a:solidFill>
                <a:highlight>
                  <a:srgbClr val="FFFFFF"/>
                </a:highlight>
                <a:ea typeface="Calibri" panose="020F0502020204030204" pitchFamily="34" charset="0"/>
                <a:cs typeface="Times New Roman" panose="02020603050405020304" pitchFamily="18" charset="0"/>
              </a:rPr>
              <a:t>tmp</a:t>
            </a:r>
            <a:r>
              <a:rPr lang="en-US" dirty="0">
                <a:solidFill>
                  <a:srgbClr val="000000"/>
                </a:solidFill>
                <a:highlight>
                  <a:srgbClr val="FFFFFF"/>
                </a:highlight>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ea typeface="Calibri" panose="020F0502020204030204" pitchFamily="34" charset="0"/>
                <a:cs typeface="Times New Roman" panose="02020603050405020304" pitchFamily="18" charset="0"/>
              </a:rPr>
              <a:t>	</a:t>
            </a:r>
            <a:r>
              <a:rPr lang="nl-NL" dirty="0" err="1">
                <a:solidFill>
                  <a:srgbClr val="000000"/>
                </a:solidFill>
                <a:highlight>
                  <a:srgbClr val="FFFFFF"/>
                </a:highlight>
                <a:ea typeface="Calibri" panose="020F0502020204030204" pitchFamily="34" charset="0"/>
                <a:cs typeface="Times New Roman" panose="02020603050405020304" pitchFamily="18" charset="0"/>
              </a:rPr>
              <a:t>getchar</a:t>
            </a:r>
            <a:r>
              <a:rPr lang="nl-NL" dirty="0">
                <a:solidFill>
                  <a:srgbClr val="000000"/>
                </a:solidFill>
                <a:highlight>
                  <a:srgbClr val="FFFFFF"/>
                </a:highlight>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NL" dirty="0" smtClean="0">
                <a:solidFill>
                  <a:srgbClr val="000000"/>
                </a:solidFill>
                <a:highlight>
                  <a:srgbClr val="FFFFFF"/>
                </a:highlight>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Tijdelijke aanduiding voor datum 2"/>
          <p:cNvSpPr>
            <a:spLocks noGrp="1"/>
          </p:cNvSpPr>
          <p:nvPr>
            <p:ph type="dt" sz="half" idx="17"/>
          </p:nvPr>
        </p:nvSpPr>
        <p:spPr/>
        <p:txBody>
          <a:bodyPr/>
          <a:lstStyle/>
          <a:p>
            <a:r>
              <a:rPr lang="nl-NL" smtClean="0"/>
              <a:t>GESPRG 2014-2015</a:t>
            </a:r>
            <a:endParaRPr lang="en-US" dirty="0"/>
          </a:p>
        </p:txBody>
      </p:sp>
      <p:sp>
        <p:nvSpPr>
          <p:cNvPr id="4" name="Tijdelijke aanduiding voor dianummer 3"/>
          <p:cNvSpPr>
            <a:spLocks noGrp="1"/>
          </p:cNvSpPr>
          <p:nvPr>
            <p:ph type="sldNum" sz="quarter" idx="19"/>
          </p:nvPr>
        </p:nvSpPr>
        <p:spPr/>
        <p:txBody>
          <a:bodyPr/>
          <a:lstStyle/>
          <a:p>
            <a:fld id="{520F5AE5-675F-4C53-86B8-6BB4E175C417}" type="slidenum">
              <a:rPr lang="en-US" smtClean="0"/>
              <a:pPr/>
              <a:t>202</a:t>
            </a:fld>
            <a:endParaRPr lang="en-US" dirty="0"/>
          </a:p>
        </p:txBody>
      </p:sp>
    </p:spTree>
    <p:extLst>
      <p:ext uri="{BB962C8B-B14F-4D97-AF65-F5344CB8AC3E}">
        <p14:creationId xmlns:p14="http://schemas.microsoft.com/office/powerpoint/2010/main" val="1249408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bg/>
                                          </p:spTgt>
                                        </p:tgtEl>
                                        <p:attrNameLst>
                                          <p:attrName>style.visibility</p:attrName>
                                        </p:attrNameLst>
                                      </p:cBhvr>
                                      <p:to>
                                        <p:strVal val="visible"/>
                                      </p:to>
                                    </p:set>
                                  </p:childTnLst>
                                </p:cTn>
                              </p:par>
                              <p:par>
                                <p:cTn id="11" presetID="1" presetClass="entr" presetSubtype="0" fill="hold" grpId="0" nodeType="withEffect" nodePh="1">
                                  <p:stCondLst>
                                    <p:cond delay="0"/>
                                  </p:stCondLst>
                                  <p:endCondLst>
                                    <p:cond delay="0"/>
                                    <p:cond evt="begin" delay="0">
                                      <p:tn val="11"/>
                                    </p:cond>
                                  </p:endCondLst>
                                  <p:childTnLst>
                                    <p:set>
                                      <p:cBhvr>
                                        <p:cTn id="1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bg/>
                                          </p:spTgt>
                                        </p:tgtEl>
                                        <p:attrNameLst>
                                          <p:attrName>style.visibility</p:attrName>
                                        </p:attrNameLst>
                                      </p:cBhvr>
                                      <p:to>
                                        <p:strVal val="visible"/>
                                      </p:to>
                                    </p:set>
                                  </p:childTnLst>
                                </p:cTn>
                              </p:par>
                              <p:par>
                                <p:cTn id="17" presetID="1" presetClass="entr" presetSubtype="0" fill="hold" grpId="0" nodeType="withEffect">
                                  <p:stCondLst>
                                    <p:cond delay="0"/>
                                  </p:stCondLst>
                                  <p:endCondLst>
                                    <p:cond delay="0"/>
                                  </p:endCondLst>
                                  <p:childTnLst>
                                    <p:set>
                                      <p:cBhvr>
                                        <p:cTn id="1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endCondLst>
                                    <p:cond delay="0"/>
                                  </p:endCondLst>
                                  <p:childTnLst>
                                    <p:set>
                                      <p:cBhvr>
                                        <p:cTn id="22"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bg/>
                                          </p:spTgt>
                                        </p:tgtEl>
                                        <p:attrNameLst>
                                          <p:attrName>style.visibility</p:attrName>
                                        </p:attrNameLst>
                                      </p:cBhvr>
                                      <p:to>
                                        <p:strVal val="visible"/>
                                      </p:to>
                                    </p:set>
                                  </p:childTnLst>
                                </p:cTn>
                              </p:par>
                              <p:par>
                                <p:cTn id="27" presetID="1" presetClass="entr" presetSubtype="0" fill="hold" grpId="0" nodeType="withEffect" nodePh="1">
                                  <p:stCondLst>
                                    <p:cond delay="0"/>
                                  </p:stCondLst>
                                  <p:endCondLst>
                                    <p:cond delay="0"/>
                                  </p:endCondLst>
                                  <p:childTnLst>
                                    <p:set>
                                      <p:cBhvr>
                                        <p:cTn id="2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animBg="1"/>
      <p:bldP spid="6" grpId="0" uiExpand="1" build="p" animBg="1"/>
      <p:bldP spid="19" grpId="0" uiExpand="1" build="p" animBg="1"/>
      <p:bldP spid="21" grpId="0" uiExpand="1" build="p"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p:nvPr>
        </p:nvSpPr>
        <p:spPr/>
        <p:txBody>
          <a:bodyPr>
            <a:normAutofit/>
          </a:bodyPr>
          <a:lstStyle/>
          <a:p>
            <a:r>
              <a:rPr lang="en-US" dirty="0" smtClean="0"/>
              <a:t>C </a:t>
            </a:r>
            <a:r>
              <a:rPr lang="en-US" dirty="0" err="1" smtClean="0"/>
              <a:t>verkorte</a:t>
            </a:r>
            <a:r>
              <a:rPr lang="en-US" dirty="0" smtClean="0"/>
              <a:t> </a:t>
            </a:r>
            <a:r>
              <a:rPr lang="en-US" dirty="0" err="1" smtClean="0"/>
              <a:t>notatie</a:t>
            </a:r>
            <a:endParaRPr lang="nl-NL" dirty="0" smtClean="0"/>
          </a:p>
        </p:txBody>
      </p:sp>
      <p:sp>
        <p:nvSpPr>
          <p:cNvPr id="133124" name="Rectangle 3"/>
          <p:cNvSpPr>
            <a:spLocks noGrp="1" noChangeArrowheads="1"/>
          </p:cNvSpPr>
          <p:nvPr>
            <p:ph idx="1"/>
          </p:nvPr>
        </p:nvSpPr>
        <p:spPr/>
        <p:txBody>
          <a:bodyPr/>
          <a:lstStyle/>
          <a:p>
            <a:r>
              <a:rPr lang="nl-NL" dirty="0" smtClean="0"/>
              <a:t>Conditionele operator </a:t>
            </a:r>
            <a:r>
              <a:rPr lang="nl-NL" b="1" dirty="0" smtClean="0">
                <a:solidFill>
                  <a:schemeClr val="hlink"/>
                </a:solidFill>
                <a:latin typeface="Consolas"/>
              </a:rPr>
              <a:t>? :</a:t>
            </a:r>
          </a:p>
        </p:txBody>
      </p:sp>
      <p:sp>
        <p:nvSpPr>
          <p:cNvPr id="1533956" name="Text Box 4"/>
          <p:cNvSpPr txBox="1">
            <a:spLocks noChangeArrowheads="1"/>
          </p:cNvSpPr>
          <p:nvPr/>
        </p:nvSpPr>
        <p:spPr bwMode="auto">
          <a:xfrm>
            <a:off x="648000" y="2205038"/>
            <a:ext cx="3095699" cy="255672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2000" dirty="0">
                <a:latin typeface="Consolas"/>
              </a:rPr>
              <a:t>int </a:t>
            </a:r>
            <a:r>
              <a:rPr lang="nl-NL" sz="2000" dirty="0" err="1">
                <a:solidFill>
                  <a:schemeClr val="tx1"/>
                </a:solidFill>
                <a:latin typeface="Consolas"/>
              </a:rPr>
              <a:t>abs</a:t>
            </a:r>
            <a:r>
              <a:rPr lang="nl-NL" sz="2000" dirty="0">
                <a:solidFill>
                  <a:schemeClr val="tx1"/>
                </a:solidFill>
                <a:latin typeface="Consolas"/>
              </a:rPr>
              <a:t>(</a:t>
            </a:r>
            <a:r>
              <a:rPr lang="nl-NL" sz="2000" dirty="0">
                <a:latin typeface="Consolas"/>
              </a:rPr>
              <a:t>int</a:t>
            </a:r>
            <a:r>
              <a:rPr lang="nl-NL" sz="2000" dirty="0">
                <a:solidFill>
                  <a:schemeClr val="tx1"/>
                </a:solidFill>
                <a:latin typeface="Consolas"/>
              </a:rPr>
              <a:t> i) {</a:t>
            </a:r>
          </a:p>
          <a:p>
            <a:pPr algn="l"/>
            <a:r>
              <a:rPr lang="nl-NL" sz="2000" smtClean="0">
                <a:solidFill>
                  <a:schemeClr val="tx1"/>
                </a:solidFill>
                <a:latin typeface="Consolas"/>
              </a:rPr>
              <a:t>    </a:t>
            </a:r>
            <a:r>
              <a:rPr lang="nl-NL" sz="2000" smtClean="0">
                <a:latin typeface="Consolas"/>
              </a:rPr>
              <a:t>if</a:t>
            </a:r>
            <a:r>
              <a:rPr lang="nl-NL" sz="2000" smtClean="0">
                <a:solidFill>
                  <a:schemeClr val="tx1"/>
                </a:solidFill>
                <a:latin typeface="Consolas"/>
              </a:rPr>
              <a:t> </a:t>
            </a:r>
            <a:r>
              <a:rPr lang="nl-NL" sz="2000" dirty="0">
                <a:solidFill>
                  <a:schemeClr val="tx1"/>
                </a:solidFill>
                <a:latin typeface="Consolas"/>
              </a:rPr>
              <a:t>(i &gt;= 0) {</a:t>
            </a:r>
          </a:p>
          <a:p>
            <a:pPr algn="l"/>
            <a:r>
              <a:rPr lang="nl-NL" sz="2000" smtClean="0">
                <a:solidFill>
                  <a:schemeClr val="tx1"/>
                </a:solidFill>
                <a:latin typeface="Consolas"/>
              </a:rPr>
              <a:t>        </a:t>
            </a:r>
            <a:r>
              <a:rPr lang="nl-NL" sz="2000" smtClean="0">
                <a:latin typeface="Consolas"/>
              </a:rPr>
              <a:t>return</a:t>
            </a:r>
            <a:r>
              <a:rPr lang="nl-NL" sz="2000" smtClean="0">
                <a:solidFill>
                  <a:schemeClr val="tx1"/>
                </a:solidFill>
                <a:latin typeface="Consolas"/>
              </a:rPr>
              <a:t> </a:t>
            </a:r>
            <a:r>
              <a:rPr lang="nl-NL" sz="2000" dirty="0">
                <a:solidFill>
                  <a:schemeClr val="tx1"/>
                </a:solidFill>
                <a:latin typeface="Consolas"/>
              </a:rPr>
              <a:t>i;</a:t>
            </a:r>
          </a:p>
          <a:p>
            <a:pPr algn="l"/>
            <a:r>
              <a:rPr lang="nl-NL" sz="2000" smtClean="0">
                <a:solidFill>
                  <a:schemeClr val="tx1"/>
                </a:solidFill>
                <a:latin typeface="Consolas"/>
              </a:rPr>
              <a:t>    }</a:t>
            </a:r>
            <a:endParaRPr lang="nl-NL" sz="2000" dirty="0">
              <a:solidFill>
                <a:schemeClr val="tx1"/>
              </a:solidFill>
              <a:latin typeface="Consolas"/>
            </a:endParaRPr>
          </a:p>
          <a:p>
            <a:pPr algn="l"/>
            <a:r>
              <a:rPr lang="nl-NL" sz="2000" smtClean="0">
                <a:solidFill>
                  <a:schemeClr val="tx1"/>
                </a:solidFill>
                <a:latin typeface="Consolas"/>
              </a:rPr>
              <a:t>    </a:t>
            </a:r>
            <a:r>
              <a:rPr lang="nl-NL" sz="2000" smtClean="0">
                <a:latin typeface="Consolas"/>
              </a:rPr>
              <a:t>else</a:t>
            </a:r>
            <a:r>
              <a:rPr lang="nl-NL" sz="2000" smtClean="0">
                <a:solidFill>
                  <a:schemeClr val="tx1"/>
                </a:solidFill>
                <a:latin typeface="Consolas"/>
              </a:rPr>
              <a:t> </a:t>
            </a:r>
            <a:r>
              <a:rPr lang="nl-NL" sz="2000" dirty="0">
                <a:solidFill>
                  <a:schemeClr val="tx1"/>
                </a:solidFill>
                <a:latin typeface="Consolas"/>
              </a:rPr>
              <a:t>{</a:t>
            </a:r>
          </a:p>
          <a:p>
            <a:pPr algn="l"/>
            <a:r>
              <a:rPr lang="nl-NL" sz="2000" smtClean="0">
                <a:solidFill>
                  <a:schemeClr val="tx1"/>
                </a:solidFill>
                <a:latin typeface="Consolas"/>
              </a:rPr>
              <a:t>        </a:t>
            </a:r>
            <a:r>
              <a:rPr lang="nl-NL" sz="2000" smtClean="0">
                <a:latin typeface="Consolas"/>
              </a:rPr>
              <a:t>return</a:t>
            </a:r>
            <a:r>
              <a:rPr lang="nl-NL" sz="2000" smtClean="0">
                <a:solidFill>
                  <a:schemeClr val="tx1"/>
                </a:solidFill>
                <a:latin typeface="Consolas"/>
              </a:rPr>
              <a:t> </a:t>
            </a:r>
            <a:r>
              <a:rPr lang="nl-NL" sz="2000" dirty="0">
                <a:solidFill>
                  <a:schemeClr val="tx1"/>
                </a:solidFill>
                <a:latin typeface="Consolas"/>
              </a:rPr>
              <a:t>–i;</a:t>
            </a:r>
          </a:p>
          <a:p>
            <a:pPr algn="l"/>
            <a:r>
              <a:rPr lang="nl-NL" sz="2000" smtClean="0">
                <a:solidFill>
                  <a:schemeClr val="tx1"/>
                </a:solidFill>
                <a:latin typeface="Consolas"/>
              </a:rPr>
              <a:t>    }</a:t>
            </a:r>
            <a:endParaRPr lang="nl-NL" sz="2000" dirty="0">
              <a:solidFill>
                <a:schemeClr val="tx1"/>
              </a:solidFill>
              <a:latin typeface="Consolas"/>
            </a:endParaRPr>
          </a:p>
          <a:p>
            <a:pPr algn="l"/>
            <a:r>
              <a:rPr lang="nl-NL" sz="2000" dirty="0">
                <a:solidFill>
                  <a:schemeClr val="tx1"/>
                </a:solidFill>
                <a:latin typeface="Consolas"/>
              </a:rPr>
              <a:t>}</a:t>
            </a:r>
          </a:p>
        </p:txBody>
      </p:sp>
      <p:sp>
        <p:nvSpPr>
          <p:cNvPr id="133126" name="Text Box 5"/>
          <p:cNvSpPr txBox="1">
            <a:spLocks noChangeArrowheads="1"/>
          </p:cNvSpPr>
          <p:nvPr/>
        </p:nvSpPr>
        <p:spPr bwMode="auto">
          <a:xfrm>
            <a:off x="3706420" y="2205038"/>
            <a:ext cx="510374"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solidFill>
                  <a:schemeClr val="tx1"/>
                </a:solidFill>
                <a:latin typeface="Calibri" pitchFamily="34" charset="0"/>
                <a:sym typeface="Wingdings" pitchFamily="2" charset="2"/>
              </a:rPr>
              <a:t></a:t>
            </a:r>
            <a:endParaRPr lang="nl-NL" dirty="0">
              <a:solidFill>
                <a:schemeClr val="tx1"/>
              </a:solidFill>
              <a:latin typeface="Calibri" pitchFamily="34" charset="0"/>
            </a:endParaRPr>
          </a:p>
        </p:txBody>
      </p:sp>
      <p:sp>
        <p:nvSpPr>
          <p:cNvPr id="1533958" name="Text Box 6"/>
          <p:cNvSpPr txBox="1">
            <a:spLocks noChangeArrowheads="1"/>
          </p:cNvSpPr>
          <p:nvPr/>
        </p:nvSpPr>
        <p:spPr bwMode="auto">
          <a:xfrm>
            <a:off x="4716463" y="2205038"/>
            <a:ext cx="4176712" cy="101784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2000" dirty="0">
                <a:latin typeface="Consolas"/>
              </a:rPr>
              <a:t>int </a:t>
            </a:r>
            <a:r>
              <a:rPr lang="nl-NL" sz="2000" dirty="0" err="1">
                <a:solidFill>
                  <a:schemeClr val="tx1"/>
                </a:solidFill>
                <a:latin typeface="Consolas"/>
              </a:rPr>
              <a:t>abs</a:t>
            </a:r>
            <a:r>
              <a:rPr lang="nl-NL" sz="2000" dirty="0">
                <a:solidFill>
                  <a:schemeClr val="tx1"/>
                </a:solidFill>
                <a:latin typeface="Consolas"/>
              </a:rPr>
              <a:t>(</a:t>
            </a:r>
            <a:r>
              <a:rPr lang="nl-NL" sz="2000" dirty="0">
                <a:latin typeface="Consolas"/>
              </a:rPr>
              <a:t>int</a:t>
            </a:r>
            <a:r>
              <a:rPr lang="nl-NL" sz="2000" dirty="0">
                <a:solidFill>
                  <a:schemeClr val="tx1"/>
                </a:solidFill>
                <a:latin typeface="Consolas"/>
              </a:rPr>
              <a:t> i) {</a:t>
            </a:r>
          </a:p>
          <a:p>
            <a:pPr algn="l"/>
            <a:r>
              <a:rPr lang="nl-NL" sz="2000" dirty="0" smtClean="0">
                <a:solidFill>
                  <a:schemeClr val="tx1"/>
                </a:solidFill>
                <a:latin typeface="Consolas"/>
              </a:rPr>
              <a:t>    </a:t>
            </a:r>
            <a:r>
              <a:rPr lang="nl-NL" sz="2000" dirty="0" smtClean="0">
                <a:latin typeface="Consolas"/>
              </a:rPr>
              <a:t>return</a:t>
            </a:r>
            <a:r>
              <a:rPr lang="nl-NL" sz="2000" dirty="0" smtClean="0">
                <a:solidFill>
                  <a:schemeClr val="tx1"/>
                </a:solidFill>
                <a:latin typeface="Consolas"/>
              </a:rPr>
              <a:t> </a:t>
            </a:r>
            <a:r>
              <a:rPr lang="nl-NL" sz="2000" dirty="0">
                <a:solidFill>
                  <a:schemeClr val="tx1"/>
                </a:solidFill>
                <a:latin typeface="Consolas"/>
              </a:rPr>
              <a:t>i &gt;= 0 ? i: –i;</a:t>
            </a:r>
          </a:p>
          <a:p>
            <a:pPr algn="l"/>
            <a:r>
              <a:rPr lang="nl-NL" sz="2000" dirty="0">
                <a:solidFill>
                  <a:schemeClr val="tx1"/>
                </a:solidFill>
                <a:latin typeface="Consolas"/>
              </a:rPr>
              <a:t>}</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203</a:t>
            </a:fld>
            <a:endParaRPr lang="en-US" dirty="0"/>
          </a:p>
        </p:txBody>
      </p:sp>
    </p:spTree>
    <p:extLst>
      <p:ext uri="{BB962C8B-B14F-4D97-AF65-F5344CB8AC3E}">
        <p14:creationId xmlns:p14="http://schemas.microsoft.com/office/powerpoint/2010/main" val="257766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39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3958"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2"/>
          <p:cNvSpPr>
            <a:spLocks noGrp="1" noChangeArrowheads="1"/>
          </p:cNvSpPr>
          <p:nvPr>
            <p:ph type="title"/>
          </p:nvPr>
        </p:nvSpPr>
        <p:spPr/>
        <p:txBody>
          <a:bodyPr>
            <a:normAutofit/>
          </a:bodyPr>
          <a:lstStyle/>
          <a:p>
            <a:r>
              <a:rPr lang="nl-NL" dirty="0" smtClean="0"/>
              <a:t>Huiswerk</a:t>
            </a:r>
          </a:p>
        </p:txBody>
      </p:sp>
      <p:sp>
        <p:nvSpPr>
          <p:cNvPr id="134148" name="Rectangle 3"/>
          <p:cNvSpPr>
            <a:spLocks noGrp="1" noChangeArrowheads="1"/>
          </p:cNvSpPr>
          <p:nvPr>
            <p:ph idx="1"/>
          </p:nvPr>
        </p:nvSpPr>
        <p:spPr/>
        <p:txBody>
          <a:bodyPr>
            <a:normAutofit/>
          </a:bodyPr>
          <a:lstStyle/>
          <a:p>
            <a:r>
              <a:rPr lang="en-US" sz="2400" dirty="0" err="1"/>
              <a:t>Bestudeer</a:t>
            </a:r>
            <a:r>
              <a:rPr lang="en-US" sz="2400" dirty="0"/>
              <a:t> C </a:t>
            </a:r>
            <a:r>
              <a:rPr lang="en-US" sz="2400" dirty="0" err="1"/>
              <a:t>boek</a:t>
            </a:r>
            <a:r>
              <a:rPr lang="en-US" sz="2400" dirty="0"/>
              <a:t>:</a:t>
            </a:r>
          </a:p>
          <a:p>
            <a:pPr lvl="1"/>
            <a:r>
              <a:rPr lang="en-US" sz="2000" dirty="0" err="1" smtClean="0"/>
              <a:t>paragrafen</a:t>
            </a:r>
            <a:r>
              <a:rPr lang="en-US" sz="2000" dirty="0" smtClean="0"/>
              <a:t> 2.10 t/m 2.12.</a:t>
            </a:r>
            <a:endParaRPr lang="en-US" sz="2000" dirty="0"/>
          </a:p>
          <a:p>
            <a:pPr lvl="1"/>
            <a:r>
              <a:rPr lang="en-US" sz="2000" dirty="0" err="1" smtClean="0"/>
              <a:t>paragraaf</a:t>
            </a:r>
            <a:r>
              <a:rPr lang="en-US" sz="2000" dirty="0" smtClean="0"/>
              <a:t> 4.17.</a:t>
            </a:r>
            <a:endParaRPr lang="en-US" sz="2000" dirty="0"/>
          </a:p>
          <a:p>
            <a:r>
              <a:rPr lang="en-US" sz="2400" dirty="0" err="1" smtClean="0"/>
              <a:t>Schrijf</a:t>
            </a:r>
            <a:r>
              <a:rPr lang="en-US" sz="2400" dirty="0" smtClean="0"/>
              <a:t> </a:t>
            </a:r>
            <a:r>
              <a:rPr lang="en-US" sz="2400" dirty="0" err="1" smtClean="0"/>
              <a:t>een</a:t>
            </a:r>
            <a:r>
              <a:rPr lang="en-US" sz="2400" dirty="0" smtClean="0"/>
              <a:t> </a:t>
            </a:r>
            <a:r>
              <a:rPr lang="en-US" sz="2400" dirty="0" err="1" smtClean="0"/>
              <a:t>zo</a:t>
            </a:r>
            <a:r>
              <a:rPr lang="en-US" sz="2400" dirty="0" smtClean="0"/>
              <a:t> </a:t>
            </a:r>
            <a:r>
              <a:rPr lang="en-US" sz="2400" dirty="0" err="1" smtClean="0">
                <a:solidFill>
                  <a:schemeClr val="hlink"/>
                </a:solidFill>
              </a:rPr>
              <a:t>kort</a:t>
            </a:r>
            <a:r>
              <a:rPr lang="en-US" sz="2400" dirty="0" smtClean="0"/>
              <a:t> </a:t>
            </a:r>
            <a:r>
              <a:rPr lang="en-US" sz="2400" dirty="0" err="1" smtClean="0"/>
              <a:t>mogelijke</a:t>
            </a:r>
            <a:r>
              <a:rPr lang="en-US" sz="2400" dirty="0" smtClean="0"/>
              <a:t> </a:t>
            </a:r>
            <a:r>
              <a:rPr lang="en-US" sz="2400" dirty="0" err="1" smtClean="0"/>
              <a:t>implementatie</a:t>
            </a:r>
            <a:r>
              <a:rPr lang="en-US" sz="2400" dirty="0" smtClean="0"/>
              <a:t> van de </a:t>
            </a:r>
            <a:r>
              <a:rPr lang="en-US" sz="2400" dirty="0" err="1" smtClean="0"/>
              <a:t>onderstaande</a:t>
            </a:r>
            <a:r>
              <a:rPr lang="en-US" sz="2400" dirty="0" smtClean="0"/>
              <a:t> </a:t>
            </a:r>
            <a:r>
              <a:rPr lang="en-US" sz="2400" dirty="0" err="1" smtClean="0"/>
              <a:t>functie</a:t>
            </a:r>
            <a:r>
              <a:rPr lang="en-US" sz="2400" dirty="0" smtClean="0"/>
              <a:t>:</a:t>
            </a:r>
          </a:p>
        </p:txBody>
      </p:sp>
      <p:sp>
        <p:nvSpPr>
          <p:cNvPr id="134149" name="Text Box 4"/>
          <p:cNvSpPr txBox="1">
            <a:spLocks noChangeArrowheads="1"/>
          </p:cNvSpPr>
          <p:nvPr/>
        </p:nvSpPr>
        <p:spPr bwMode="auto">
          <a:xfrm>
            <a:off x="683568" y="3697762"/>
            <a:ext cx="5260071" cy="255672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void</a:t>
            </a:r>
            <a:r>
              <a:rPr lang="en-US" sz="2000" dirty="0">
                <a:solidFill>
                  <a:schemeClr val="tx1"/>
                </a:solidFill>
                <a:latin typeface="Consolas"/>
              </a:rPr>
              <a:t> reverse(</a:t>
            </a:r>
            <a:r>
              <a:rPr lang="en-US" sz="2000" dirty="0" err="1">
                <a:latin typeface="Consolas"/>
              </a:rPr>
              <a:t>int</a:t>
            </a:r>
            <a:r>
              <a:rPr lang="en-US" sz="2000" dirty="0">
                <a:solidFill>
                  <a:schemeClr val="tx1"/>
                </a:solidFill>
                <a:latin typeface="Consolas"/>
              </a:rPr>
              <a:t> a[], </a:t>
            </a:r>
            <a:r>
              <a:rPr lang="en-US" sz="2000" dirty="0" err="1">
                <a:latin typeface="Consolas"/>
              </a:rPr>
              <a:t>int</a:t>
            </a:r>
            <a:r>
              <a:rPr lang="en-US" sz="2000" dirty="0">
                <a:solidFill>
                  <a:schemeClr val="tx1"/>
                </a:solidFill>
                <a:latin typeface="Consolas"/>
              </a:rPr>
              <a:t> n) {</a:t>
            </a:r>
          </a:p>
          <a:p>
            <a:pPr algn="l"/>
            <a:r>
              <a:rPr lang="en-US" sz="2000" dirty="0" smtClean="0">
                <a:latin typeface="Consolas"/>
              </a:rPr>
              <a:t>    </a:t>
            </a:r>
            <a:r>
              <a:rPr lang="en-US" sz="2000" dirty="0" err="1" smtClean="0">
                <a:latin typeface="Consolas"/>
              </a:rPr>
              <a:t>int</a:t>
            </a:r>
            <a:r>
              <a:rPr lang="en-US" sz="2000" dirty="0" smtClean="0">
                <a:solidFill>
                  <a:schemeClr val="tx1"/>
                </a:solidFill>
                <a:latin typeface="Consolas"/>
              </a:rPr>
              <a:t> </a:t>
            </a:r>
            <a:r>
              <a:rPr lang="en-US" sz="2000" dirty="0">
                <a:solidFill>
                  <a:schemeClr val="tx1"/>
                </a:solidFill>
                <a:latin typeface="Consolas"/>
              </a:rPr>
              <a:t>first = 0, last = n - 1;</a:t>
            </a:r>
          </a:p>
          <a:p>
            <a:pPr algn="l"/>
            <a:r>
              <a:rPr lang="en-US" sz="2000" dirty="0" smtClean="0">
                <a:latin typeface="Consolas"/>
              </a:rPr>
              <a:t>    while</a:t>
            </a:r>
            <a:r>
              <a:rPr lang="en-US" sz="2000" dirty="0" smtClean="0">
                <a:solidFill>
                  <a:schemeClr val="tx1"/>
                </a:solidFill>
                <a:latin typeface="Consolas"/>
              </a:rPr>
              <a:t> </a:t>
            </a:r>
            <a:r>
              <a:rPr lang="en-US" sz="2000" dirty="0">
                <a:solidFill>
                  <a:schemeClr val="tx1"/>
                </a:solidFill>
                <a:latin typeface="Consolas"/>
              </a:rPr>
              <a:t>(first &lt; last) {</a:t>
            </a:r>
          </a:p>
          <a:p>
            <a:pPr algn="l"/>
            <a:r>
              <a:rPr lang="en-US" sz="2000" dirty="0" smtClean="0">
                <a:solidFill>
                  <a:schemeClr val="tx1"/>
                </a:solidFill>
                <a:latin typeface="Consolas"/>
              </a:rPr>
              <a:t>        </a:t>
            </a:r>
            <a:r>
              <a:rPr lang="en-US" sz="2000" dirty="0" err="1" smtClean="0">
                <a:solidFill>
                  <a:schemeClr val="tx1"/>
                </a:solidFill>
                <a:latin typeface="Consolas"/>
              </a:rPr>
              <a:t>wissel</a:t>
            </a:r>
            <a:r>
              <a:rPr lang="en-US" sz="2000" dirty="0">
                <a:solidFill>
                  <a:schemeClr val="tx1"/>
                </a:solidFill>
                <a:latin typeface="Consolas"/>
              </a:rPr>
              <a:t>(&amp;a[first], &amp;a[last]);</a:t>
            </a:r>
          </a:p>
          <a:p>
            <a:pPr algn="l"/>
            <a:r>
              <a:rPr lang="en-US" sz="2000" dirty="0" smtClean="0">
                <a:solidFill>
                  <a:schemeClr val="tx1"/>
                </a:solidFill>
                <a:latin typeface="Consolas"/>
              </a:rPr>
              <a:t>        first </a:t>
            </a:r>
            <a:r>
              <a:rPr lang="en-US" sz="2000" dirty="0">
                <a:solidFill>
                  <a:schemeClr val="tx1"/>
                </a:solidFill>
                <a:latin typeface="Consolas"/>
              </a:rPr>
              <a:t>= first + 1;</a:t>
            </a:r>
          </a:p>
          <a:p>
            <a:pPr algn="l"/>
            <a:r>
              <a:rPr lang="en-US" sz="2000" dirty="0" smtClean="0">
                <a:solidFill>
                  <a:schemeClr val="tx1"/>
                </a:solidFill>
                <a:latin typeface="Consolas"/>
              </a:rPr>
              <a:t>        last </a:t>
            </a:r>
            <a:r>
              <a:rPr lang="en-US" sz="2000" dirty="0">
                <a:solidFill>
                  <a:schemeClr val="tx1"/>
                </a:solidFill>
                <a:latin typeface="Consolas"/>
              </a:rPr>
              <a:t>= last - 1;</a:t>
            </a:r>
          </a:p>
          <a:p>
            <a:pPr algn="l"/>
            <a:r>
              <a:rPr lang="en-US" sz="2000" dirty="0" smtClean="0">
                <a:solidFill>
                  <a:schemeClr val="tx1"/>
                </a:solidFill>
                <a:latin typeface="Consolas"/>
              </a:rPr>
              <a:t>    }</a:t>
            </a:r>
            <a:endParaRPr lang="en-US" sz="2000" dirty="0">
              <a:solidFill>
                <a:schemeClr val="tx1"/>
              </a:solidFill>
              <a:latin typeface="Consolas"/>
            </a:endParaRPr>
          </a:p>
          <a:p>
            <a:pPr algn="l"/>
            <a:r>
              <a:rPr lang="en-US" sz="2000" dirty="0">
                <a:solidFill>
                  <a:schemeClr val="tx1"/>
                </a:solidFill>
                <a:latin typeface="Consolas"/>
              </a:rPr>
              <a:t>}</a:t>
            </a:r>
            <a:endParaRPr lang="nl-NL" sz="2000" dirty="0">
              <a:solidFill>
                <a:schemeClr val="tx1"/>
              </a:solidFill>
              <a:latin typeface="Consolas"/>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204</a:t>
            </a:fld>
            <a:endParaRPr lang="en-US" dirty="0"/>
          </a:p>
        </p:txBody>
      </p:sp>
    </p:spTree>
    <p:extLst>
      <p:ext uri="{BB962C8B-B14F-4D97-AF65-F5344CB8AC3E}">
        <p14:creationId xmlns:p14="http://schemas.microsoft.com/office/powerpoint/2010/main" val="349940194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ndertitel 4"/>
          <p:cNvSpPr>
            <a:spLocks noGrp="1"/>
          </p:cNvSpPr>
          <p:nvPr>
            <p:ph type="subTitle" sz="quarter" idx="1"/>
          </p:nvPr>
        </p:nvSpPr>
        <p:spPr>
          <a:xfrm>
            <a:off x="319088" y="5388338"/>
            <a:ext cx="8501384" cy="572367"/>
          </a:xfrm>
        </p:spPr>
        <p:txBody>
          <a:bodyPr>
            <a:normAutofit/>
          </a:bodyPr>
          <a:lstStyle/>
          <a:p>
            <a:r>
              <a:rPr lang="en-US" dirty="0" err="1" smtClean="0"/>
              <a:t>Vanaf</a:t>
            </a:r>
            <a:r>
              <a:rPr lang="en-US" dirty="0" smtClean="0"/>
              <a:t> </a:t>
            </a:r>
            <a:r>
              <a:rPr lang="en-US" dirty="0" err="1" smtClean="0"/>
              <a:t>dit</a:t>
            </a:r>
            <a:r>
              <a:rPr lang="en-US" dirty="0" smtClean="0"/>
              <a:t> punt </a:t>
            </a:r>
            <a:r>
              <a:rPr lang="en-US" dirty="0" err="1" smtClean="0"/>
              <a:t>volgen</a:t>
            </a:r>
            <a:r>
              <a:rPr lang="en-US" dirty="0" smtClean="0"/>
              <a:t> </a:t>
            </a:r>
            <a:r>
              <a:rPr lang="en-US" dirty="0" err="1" smtClean="0"/>
              <a:t>geavanceerdere</a:t>
            </a:r>
            <a:r>
              <a:rPr lang="en-US" dirty="0" smtClean="0"/>
              <a:t> </a:t>
            </a:r>
            <a:r>
              <a:rPr lang="en-US" dirty="0" err="1" smtClean="0"/>
              <a:t>onderwerpen</a:t>
            </a:r>
            <a:endParaRPr lang="nl-NL" dirty="0"/>
          </a:p>
        </p:txBody>
      </p:sp>
      <p:sp>
        <p:nvSpPr>
          <p:cNvPr id="3" name="Tijdelijke aanduiding voor datum 2"/>
          <p:cNvSpPr>
            <a:spLocks noGrp="1"/>
          </p:cNvSpPr>
          <p:nvPr>
            <p:ph type="dt" sz="half" idx="4294967295"/>
          </p:nvPr>
        </p:nvSpPr>
        <p:spPr>
          <a:xfrm>
            <a:off x="0" y="6597650"/>
            <a:ext cx="2133600" cy="260350"/>
          </a:xfrm>
        </p:spPr>
        <p:txBody>
          <a:bodyPr/>
          <a:lstStyle/>
          <a:p>
            <a:r>
              <a:rPr lang="nl-NL" smtClean="0"/>
              <a:t>GESPRG 2014-2015</a:t>
            </a:r>
            <a:endParaRPr lang="en-US" dirty="0"/>
          </a:p>
        </p:txBody>
      </p:sp>
      <p:sp>
        <p:nvSpPr>
          <p:cNvPr id="4" name="Tijdelijke aanduiding voor dianummer 3"/>
          <p:cNvSpPr>
            <a:spLocks noGrp="1"/>
          </p:cNvSpPr>
          <p:nvPr>
            <p:ph type="sldNum" sz="quarter" idx="4294967295"/>
          </p:nvPr>
        </p:nvSpPr>
        <p:spPr>
          <a:xfrm>
            <a:off x="7010400" y="6597650"/>
            <a:ext cx="2133600" cy="260350"/>
          </a:xfrm>
        </p:spPr>
        <p:txBody>
          <a:bodyPr/>
          <a:lstStyle/>
          <a:p>
            <a:fld id="{520F5AE5-675F-4C53-86B8-6BB4E175C417}" type="slidenum">
              <a:rPr lang="en-US" smtClean="0"/>
              <a:pPr/>
              <a:t>205</a:t>
            </a:fld>
            <a:endParaRPr lang="en-US" dirty="0"/>
          </a:p>
        </p:txBody>
      </p:sp>
    </p:spTree>
    <p:extLst>
      <p:ext uri="{BB962C8B-B14F-4D97-AF65-F5344CB8AC3E}">
        <p14:creationId xmlns:p14="http://schemas.microsoft.com/office/powerpoint/2010/main" val="419084042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subTitle" sz="quarter" idx="1"/>
          </p:nvPr>
        </p:nvSpPr>
        <p:spPr>
          <a:solidFill>
            <a:schemeClr val="bg1"/>
          </a:solidFill>
        </p:spPr>
        <p:txBody>
          <a:bodyPr/>
          <a:lstStyle/>
          <a:p>
            <a:r>
              <a:rPr lang="en-US" dirty="0" err="1" smtClean="0"/>
              <a:t>Structs</a:t>
            </a:r>
            <a:endParaRPr lang="nl-NL" dirty="0" smtClean="0"/>
          </a:p>
        </p:txBody>
      </p:sp>
      <p:sp>
        <p:nvSpPr>
          <p:cNvPr id="4" name="Tekstvak 3"/>
          <p:cNvSpPr txBox="1"/>
          <p:nvPr/>
        </p:nvSpPr>
        <p:spPr>
          <a:xfrm>
            <a:off x="5508104" y="260648"/>
            <a:ext cx="1235870" cy="769441"/>
          </a:xfrm>
          <a:prstGeom prst="rect">
            <a:avLst/>
          </a:prstGeom>
          <a:noFill/>
        </p:spPr>
        <p:txBody>
          <a:bodyPr wrap="square" rtlCol="0">
            <a:spAutoFit/>
          </a:bodyPr>
          <a:lstStyle/>
          <a:p>
            <a:r>
              <a:rPr lang="en-US" sz="4400" b="1" dirty="0">
                <a:solidFill>
                  <a:schemeClr val="bg1">
                    <a:lumMod val="50000"/>
                  </a:schemeClr>
                </a:solidFill>
              </a:rPr>
              <a:t>1</a:t>
            </a:r>
            <a:r>
              <a:rPr lang="en-US" sz="4400" b="1" dirty="0" smtClean="0">
                <a:solidFill>
                  <a:schemeClr val="bg1">
                    <a:lumMod val="50000"/>
                  </a:schemeClr>
                </a:solidFill>
              </a:rPr>
              <a:t>0</a:t>
            </a:r>
            <a:endParaRPr lang="nl-NL" sz="4400" b="1" dirty="0">
              <a:solidFill>
                <a:schemeClr val="bg1">
                  <a:lumMod val="50000"/>
                </a:schemeClr>
              </a:solidFill>
            </a:endParaRPr>
          </a:p>
        </p:txBody>
      </p:sp>
    </p:spTree>
    <p:extLst>
      <p:ext uri="{BB962C8B-B14F-4D97-AF65-F5344CB8AC3E}">
        <p14:creationId xmlns:p14="http://schemas.microsoft.com/office/powerpoint/2010/main" val="226323329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Rechte verbindingslijn met pijl 19"/>
          <p:cNvCxnSpPr/>
          <p:nvPr/>
        </p:nvCxnSpPr>
        <p:spPr>
          <a:xfrm flipH="1">
            <a:off x="5439326" y="3789040"/>
            <a:ext cx="934943" cy="1535078"/>
          </a:xfrm>
          <a:prstGeom prst="straightConnector1">
            <a:avLst/>
          </a:prstGeom>
          <a:ln w="76200">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811" name="Rectangle 2"/>
          <p:cNvSpPr>
            <a:spLocks noGrp="1" noChangeArrowheads="1"/>
          </p:cNvSpPr>
          <p:nvPr>
            <p:ph type="title"/>
          </p:nvPr>
        </p:nvSpPr>
        <p:spPr/>
        <p:txBody>
          <a:bodyPr/>
          <a:lstStyle/>
          <a:p>
            <a:r>
              <a:rPr lang="nl-NL" dirty="0" smtClean="0"/>
              <a:t>Een nieuwe variabele: </a:t>
            </a:r>
            <a:r>
              <a:rPr lang="nl-NL" dirty="0" err="1" smtClean="0">
                <a:solidFill>
                  <a:schemeClr val="accent1"/>
                </a:solidFill>
                <a:latin typeface="Consolas" panose="020B0609020204030204" pitchFamily="49" charset="0"/>
                <a:cs typeface="Consolas" panose="020B0609020204030204" pitchFamily="49" charset="0"/>
              </a:rPr>
              <a:t>struct</a:t>
            </a:r>
            <a:r>
              <a:rPr lang="nl-NL" dirty="0" smtClean="0">
                <a:latin typeface="Consolas" panose="020B0609020204030204" pitchFamily="49" charset="0"/>
                <a:cs typeface="Consolas" panose="020B0609020204030204" pitchFamily="49" charset="0"/>
              </a:rPr>
              <a:t> </a:t>
            </a:r>
          </a:p>
        </p:txBody>
      </p:sp>
      <p:sp>
        <p:nvSpPr>
          <p:cNvPr id="119812" name="Rectangle 3"/>
          <p:cNvSpPr>
            <a:spLocks noGrp="1" noChangeArrowheads="1"/>
          </p:cNvSpPr>
          <p:nvPr>
            <p:ph idx="1"/>
          </p:nvPr>
        </p:nvSpPr>
        <p:spPr>
          <a:xfrm>
            <a:off x="467544" y="1263241"/>
            <a:ext cx="8229600" cy="5334111"/>
          </a:xfrm>
        </p:spPr>
        <p:txBody>
          <a:bodyPr>
            <a:normAutofit/>
          </a:bodyPr>
          <a:lstStyle/>
          <a:p>
            <a:r>
              <a:rPr lang="nl-NL" dirty="0" smtClean="0"/>
              <a:t>Variabele met een ‘vaste’ statische </a:t>
            </a:r>
            <a:r>
              <a:rPr lang="nl-NL" dirty="0" smtClean="0">
                <a:solidFill>
                  <a:schemeClr val="accent1"/>
                </a:solidFill>
              </a:rPr>
              <a:t>struct</a:t>
            </a:r>
            <a:r>
              <a:rPr lang="nl-NL" dirty="0" smtClean="0"/>
              <a:t>urering</a:t>
            </a:r>
          </a:p>
          <a:p>
            <a:r>
              <a:rPr lang="en-US" dirty="0" err="1"/>
              <a:t>E</a:t>
            </a:r>
            <a:r>
              <a:rPr lang="en-US" dirty="0" err="1" smtClean="0"/>
              <a:t>en</a:t>
            </a:r>
            <a:r>
              <a:rPr lang="en-US" dirty="0" smtClean="0"/>
              <a:t> </a:t>
            </a:r>
            <a:r>
              <a:rPr lang="en-US" dirty="0" err="1" smtClean="0">
                <a:solidFill>
                  <a:schemeClr val="accent1"/>
                </a:solidFill>
                <a:latin typeface="Consolas" panose="020B0609020204030204" pitchFamily="49" charset="0"/>
                <a:cs typeface="Consolas" panose="020B0609020204030204" pitchFamily="49" charset="0"/>
              </a:rPr>
              <a:t>struct</a:t>
            </a:r>
            <a:r>
              <a:rPr lang="en-US" dirty="0" smtClean="0">
                <a:solidFill>
                  <a:schemeClr val="accent1"/>
                </a:solidFill>
              </a:rPr>
              <a:t> </a:t>
            </a:r>
            <a:r>
              <a:rPr lang="en-US" dirty="0" err="1" smtClean="0"/>
              <a:t>bestaat</a:t>
            </a:r>
            <a:r>
              <a:rPr lang="en-US" dirty="0" smtClean="0"/>
              <a:t> </a:t>
            </a:r>
            <a:r>
              <a:rPr lang="en-US" dirty="0" err="1" smtClean="0"/>
              <a:t>bevat</a:t>
            </a:r>
            <a:r>
              <a:rPr lang="en-US" dirty="0" smtClean="0"/>
              <a:t> </a:t>
            </a:r>
            <a:r>
              <a:rPr lang="en-US" dirty="0" err="1" smtClean="0"/>
              <a:t>één</a:t>
            </a:r>
            <a:r>
              <a:rPr lang="en-US" dirty="0" smtClean="0"/>
              <a:t> of (</a:t>
            </a:r>
            <a:r>
              <a:rPr lang="en-US" dirty="0" err="1" smtClean="0"/>
              <a:t>meestal</a:t>
            </a:r>
            <a:r>
              <a:rPr lang="en-US" dirty="0" smtClean="0"/>
              <a:t>) </a:t>
            </a:r>
            <a:r>
              <a:rPr lang="en-US" dirty="0" err="1" smtClean="0"/>
              <a:t>meerdere</a:t>
            </a:r>
            <a:r>
              <a:rPr lang="en-US" dirty="0" smtClean="0"/>
              <a:t> </a:t>
            </a:r>
            <a:r>
              <a:rPr lang="en-US" dirty="0" err="1" smtClean="0"/>
              <a:t>variabelen</a:t>
            </a:r>
            <a:r>
              <a:rPr lang="en-US" dirty="0" smtClean="0"/>
              <a:t> (members)</a:t>
            </a:r>
          </a:p>
          <a:p>
            <a:r>
              <a:rPr lang="nl-NL" dirty="0" smtClean="0"/>
              <a:t>De members kunnen </a:t>
            </a:r>
            <a:r>
              <a:rPr lang="nl-NL" dirty="0"/>
              <a:t>van verschillende typen zijn</a:t>
            </a:r>
            <a:endParaRPr lang="nl-NL" dirty="0" smtClean="0"/>
          </a:p>
          <a:p>
            <a:r>
              <a:rPr lang="nl-NL" dirty="0" smtClean="0"/>
              <a:t>De opbouw van een </a:t>
            </a:r>
            <a:r>
              <a:rPr lang="nl-NL" dirty="0" err="1" smtClean="0"/>
              <a:t>struct</a:t>
            </a:r>
            <a:r>
              <a:rPr lang="nl-NL" dirty="0" smtClean="0"/>
              <a:t>:</a:t>
            </a:r>
          </a:p>
          <a:p>
            <a:endParaRPr lang="nl-NL" sz="2000" dirty="0" smtClean="0">
              <a:solidFill>
                <a:srgbClr val="000000"/>
              </a:solidFill>
              <a:latin typeface="Consolas" pitchFamily="49" charset="0"/>
              <a:cs typeface="Consolas" pitchFamily="49" charset="0"/>
            </a:endParaRPr>
          </a:p>
        </p:txBody>
      </p:sp>
      <p:sp>
        <p:nvSpPr>
          <p:cNvPr id="3" name="Rechthoek 2"/>
          <p:cNvSpPr/>
          <p:nvPr/>
        </p:nvSpPr>
        <p:spPr>
          <a:xfrm>
            <a:off x="4379132" y="3330132"/>
            <a:ext cx="4939952" cy="1200329"/>
          </a:xfrm>
          <a:prstGeom prst="rect">
            <a:avLst/>
          </a:prstGeom>
        </p:spPr>
        <p:txBody>
          <a:bodyPr wrap="square">
            <a:spAutoFit/>
          </a:bodyPr>
          <a:lstStyle/>
          <a:p>
            <a:pPr lvl="2"/>
            <a:r>
              <a:rPr lang="en-US" sz="2400" i="1" dirty="0" err="1" smtClean="0">
                <a:solidFill>
                  <a:schemeClr val="accent1"/>
                </a:solidFill>
                <a:latin typeface="Consolas" panose="020B0609020204030204" pitchFamily="49" charset="0"/>
                <a:cs typeface="Consolas" panose="020B0609020204030204" pitchFamily="49" charset="0"/>
              </a:rPr>
              <a:t>struct</a:t>
            </a:r>
            <a:r>
              <a:rPr lang="en-US" sz="2400" i="1" dirty="0" smtClean="0">
                <a:latin typeface="Consolas" panose="020B0609020204030204" pitchFamily="49" charset="0"/>
                <a:cs typeface="Consolas" panose="020B0609020204030204" pitchFamily="49" charset="0"/>
              </a:rPr>
              <a:t> </a:t>
            </a:r>
            <a:r>
              <a:rPr lang="en-US" sz="2400" i="1" dirty="0" err="1" smtClean="0">
                <a:latin typeface="Consolas" panose="020B0609020204030204" pitchFamily="49" charset="0"/>
                <a:cs typeface="Consolas" panose="020B0609020204030204" pitchFamily="49" charset="0"/>
              </a:rPr>
              <a:t>naam</a:t>
            </a:r>
            <a:r>
              <a:rPr lang="en-US" sz="2400" i="1" dirty="0" smtClean="0">
                <a:latin typeface="Consolas" panose="020B0609020204030204" pitchFamily="49" charset="0"/>
                <a:cs typeface="Consolas" panose="020B0609020204030204" pitchFamily="49" charset="0"/>
              </a:rPr>
              <a:t> { </a:t>
            </a:r>
            <a:endParaRPr lang="en-US" sz="2400" i="1" dirty="0">
              <a:latin typeface="Consolas" panose="020B0609020204030204" pitchFamily="49" charset="0"/>
              <a:cs typeface="Consolas" panose="020B0609020204030204" pitchFamily="49" charset="0"/>
            </a:endParaRPr>
          </a:p>
          <a:p>
            <a:pPr lvl="2"/>
            <a:r>
              <a:rPr lang="en-US" sz="2400" i="1" dirty="0" smtClean="0">
                <a:latin typeface="Consolas" panose="020B0609020204030204" pitchFamily="49" charset="0"/>
                <a:cs typeface="Consolas" panose="020B0609020204030204" pitchFamily="49" charset="0"/>
              </a:rPr>
              <a:t>	members</a:t>
            </a:r>
            <a:endParaRPr lang="en-US" sz="2400" i="1" dirty="0">
              <a:latin typeface="Consolas" panose="020B0609020204030204" pitchFamily="49" charset="0"/>
              <a:cs typeface="Consolas" panose="020B0609020204030204" pitchFamily="49" charset="0"/>
            </a:endParaRPr>
          </a:p>
          <a:p>
            <a:pPr lvl="2"/>
            <a:r>
              <a:rPr lang="en-US" sz="2400" i="1" dirty="0" smtClean="0">
                <a:latin typeface="Consolas" panose="020B0609020204030204" pitchFamily="49" charset="0"/>
                <a:cs typeface="Consolas" panose="020B0609020204030204" pitchFamily="49" charset="0"/>
              </a:rPr>
              <a:t>}; </a:t>
            </a:r>
            <a:endParaRPr lang="en-US" sz="2400" i="1" dirty="0">
              <a:latin typeface="Consolas" panose="020B0609020204030204" pitchFamily="49" charset="0"/>
              <a:cs typeface="Consolas" panose="020B0609020204030204" pitchFamily="49" charset="0"/>
            </a:endParaRPr>
          </a:p>
        </p:txBody>
      </p:sp>
      <p:cxnSp>
        <p:nvCxnSpPr>
          <p:cNvPr id="23" name="Rechte verbindingslijn met pijl 22"/>
          <p:cNvCxnSpPr/>
          <p:nvPr/>
        </p:nvCxnSpPr>
        <p:spPr>
          <a:xfrm flipH="1">
            <a:off x="6764778" y="4091998"/>
            <a:ext cx="265312" cy="1608669"/>
          </a:xfrm>
          <a:prstGeom prst="straightConnector1">
            <a:avLst/>
          </a:prstGeom>
          <a:ln w="76200">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p:cNvCxnSpPr/>
          <p:nvPr/>
        </p:nvCxnSpPr>
        <p:spPr>
          <a:xfrm flipH="1">
            <a:off x="4499593" y="3789040"/>
            <a:ext cx="792487" cy="1469406"/>
          </a:xfrm>
          <a:prstGeom prst="straightConnector1">
            <a:avLst/>
          </a:prstGeom>
          <a:ln w="76200">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6" name="Tijdelijke aanduiding voor dianummer 5"/>
          <p:cNvSpPr>
            <a:spLocks noGrp="1"/>
          </p:cNvSpPr>
          <p:nvPr>
            <p:ph type="sldNum" sz="quarter" idx="12"/>
          </p:nvPr>
        </p:nvSpPr>
        <p:spPr/>
        <p:txBody>
          <a:bodyPr/>
          <a:lstStyle/>
          <a:p>
            <a:fld id="{520F5AE5-675F-4C53-86B8-6BB4E175C417}" type="slidenum">
              <a:rPr lang="en-US" smtClean="0"/>
              <a:pPr/>
              <a:t>207</a:t>
            </a:fld>
            <a:endParaRPr lang="en-US" dirty="0"/>
          </a:p>
        </p:txBody>
      </p:sp>
      <p:sp>
        <p:nvSpPr>
          <p:cNvPr id="11" name="Rechthoek 10"/>
          <p:cNvSpPr/>
          <p:nvPr/>
        </p:nvSpPr>
        <p:spPr>
          <a:xfrm>
            <a:off x="3871610" y="5210110"/>
            <a:ext cx="4939952" cy="1569660"/>
          </a:xfrm>
          <a:prstGeom prst="rect">
            <a:avLst/>
          </a:prstGeom>
        </p:spPr>
        <p:txBody>
          <a:bodyPr wrap="square">
            <a:spAutoFit/>
          </a:bodyPr>
          <a:lstStyle/>
          <a:p>
            <a:r>
              <a:rPr lang="nl-NL" sz="2400" dirty="0" err="1" smtClean="0">
                <a:solidFill>
                  <a:srgbClr val="0000FF"/>
                </a:solidFill>
                <a:latin typeface="Consolas" pitchFamily="49" charset="0"/>
                <a:cs typeface="Consolas" pitchFamily="49" charset="0"/>
              </a:rPr>
              <a:t>struct</a:t>
            </a:r>
            <a:r>
              <a:rPr lang="nl-NL" sz="2400" dirty="0" smtClean="0">
                <a:latin typeface="Consolas" pitchFamily="49" charset="0"/>
                <a:cs typeface="Consolas" pitchFamily="49" charset="0"/>
              </a:rPr>
              <a:t> </a:t>
            </a:r>
            <a:r>
              <a:rPr lang="nl-NL" sz="2400" dirty="0">
                <a:latin typeface="Consolas" pitchFamily="49" charset="0"/>
                <a:cs typeface="Consolas" pitchFamily="49" charset="0"/>
              </a:rPr>
              <a:t>meting</a:t>
            </a:r>
            <a:r>
              <a:rPr lang="nl-NL" sz="2400" dirty="0" smtClean="0">
                <a:latin typeface="Consolas" pitchFamily="49" charset="0"/>
                <a:cs typeface="Consolas" pitchFamily="49" charset="0"/>
              </a:rPr>
              <a:t>{</a:t>
            </a:r>
            <a:r>
              <a:rPr lang="nl-NL" sz="2400" dirty="0">
                <a:latin typeface="Consolas" pitchFamily="49" charset="0"/>
                <a:cs typeface="Consolas" pitchFamily="49" charset="0"/>
              </a:rPr>
              <a:t/>
            </a:r>
            <a:br>
              <a:rPr lang="nl-NL" sz="2400" dirty="0">
                <a:latin typeface="Consolas" pitchFamily="49" charset="0"/>
                <a:cs typeface="Consolas" pitchFamily="49" charset="0"/>
              </a:rPr>
            </a:br>
            <a:r>
              <a:rPr lang="nl-NL" sz="2400" dirty="0">
                <a:latin typeface="Consolas" pitchFamily="49" charset="0"/>
                <a:cs typeface="Consolas" pitchFamily="49" charset="0"/>
              </a:rPr>
              <a:t>	 </a:t>
            </a:r>
            <a:r>
              <a:rPr lang="nl-NL" sz="2400" dirty="0" smtClean="0">
                <a:solidFill>
                  <a:srgbClr val="0000FF"/>
                </a:solidFill>
                <a:latin typeface="Consolas" pitchFamily="49" charset="0"/>
                <a:cs typeface="Consolas" pitchFamily="49" charset="0"/>
              </a:rPr>
              <a:t>int</a:t>
            </a:r>
            <a:r>
              <a:rPr lang="nl-NL" sz="2400" dirty="0" smtClean="0">
                <a:latin typeface="Consolas" pitchFamily="49" charset="0"/>
                <a:cs typeface="Consolas" pitchFamily="49" charset="0"/>
              </a:rPr>
              <a:t> </a:t>
            </a:r>
            <a:r>
              <a:rPr lang="nl-NL" sz="2400" dirty="0">
                <a:latin typeface="Consolas" pitchFamily="49" charset="0"/>
                <a:cs typeface="Consolas" pitchFamily="49" charset="0"/>
              </a:rPr>
              <a:t>uur, min, sec;</a:t>
            </a:r>
            <a:br>
              <a:rPr lang="nl-NL" sz="2400" dirty="0">
                <a:latin typeface="Consolas" pitchFamily="49" charset="0"/>
                <a:cs typeface="Consolas" pitchFamily="49" charset="0"/>
              </a:rPr>
            </a:br>
            <a:r>
              <a:rPr lang="nl-NL" sz="2400" dirty="0">
                <a:latin typeface="Consolas" pitchFamily="49" charset="0"/>
                <a:cs typeface="Consolas" pitchFamily="49" charset="0"/>
              </a:rPr>
              <a:t>	 </a:t>
            </a:r>
            <a:r>
              <a:rPr lang="nl-NL" sz="2400" dirty="0" smtClean="0">
                <a:solidFill>
                  <a:srgbClr val="0000FF"/>
                </a:solidFill>
                <a:latin typeface="Consolas" pitchFamily="49" charset="0"/>
                <a:cs typeface="Consolas" pitchFamily="49" charset="0"/>
              </a:rPr>
              <a:t>double</a:t>
            </a:r>
            <a:r>
              <a:rPr lang="nl-NL" sz="2400" dirty="0" smtClean="0">
                <a:latin typeface="Consolas" pitchFamily="49" charset="0"/>
                <a:cs typeface="Consolas" pitchFamily="49" charset="0"/>
              </a:rPr>
              <a:t> </a:t>
            </a:r>
            <a:r>
              <a:rPr lang="nl-NL" sz="2400" dirty="0">
                <a:latin typeface="Consolas" pitchFamily="49" charset="0"/>
                <a:cs typeface="Consolas" pitchFamily="49" charset="0"/>
              </a:rPr>
              <a:t>temp;</a:t>
            </a:r>
            <a:br>
              <a:rPr lang="nl-NL" sz="2400" dirty="0">
                <a:latin typeface="Consolas" pitchFamily="49" charset="0"/>
                <a:cs typeface="Consolas" pitchFamily="49" charset="0"/>
              </a:rPr>
            </a:br>
            <a:r>
              <a:rPr lang="nl-NL" sz="2400" dirty="0" smtClean="0">
                <a:latin typeface="Consolas" pitchFamily="49" charset="0"/>
                <a:cs typeface="Consolas" pitchFamily="49" charset="0"/>
              </a:rPr>
              <a:t>};</a:t>
            </a:r>
            <a:endParaRPr lang="nl-NL" sz="2400" dirty="0">
              <a:latin typeface="Consolas" pitchFamily="49" charset="0"/>
              <a:cs typeface="Consolas" pitchFamily="49" charset="0"/>
            </a:endParaRPr>
          </a:p>
        </p:txBody>
      </p:sp>
    </p:spTree>
    <p:extLst>
      <p:ext uri="{BB962C8B-B14F-4D97-AF65-F5344CB8AC3E}">
        <p14:creationId xmlns:p14="http://schemas.microsoft.com/office/powerpoint/2010/main" val="153819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8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98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8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build="p"/>
      <p:bldP spid="3" grpId="0"/>
      <p:bldP spid="11"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Member</a:t>
            </a:r>
            <a:endParaRPr lang="nl-NL" dirty="0"/>
          </a:p>
        </p:txBody>
      </p:sp>
      <p:sp>
        <p:nvSpPr>
          <p:cNvPr id="3" name="Tijdelijke aanduiding voor inhoud 2"/>
          <p:cNvSpPr>
            <a:spLocks noGrp="1"/>
          </p:cNvSpPr>
          <p:nvPr>
            <p:ph idx="1"/>
          </p:nvPr>
        </p:nvSpPr>
        <p:spPr/>
        <p:txBody>
          <a:bodyPr/>
          <a:lstStyle/>
          <a:p>
            <a:r>
              <a:rPr lang="en-US" dirty="0" smtClean="0"/>
              <a:t>De </a:t>
            </a:r>
            <a:r>
              <a:rPr lang="en-US" dirty="0" err="1" smtClean="0"/>
              <a:t>struct</a:t>
            </a:r>
            <a:r>
              <a:rPr lang="en-US" dirty="0" smtClean="0"/>
              <a:t> </a:t>
            </a:r>
            <a:r>
              <a:rPr lang="en-US" dirty="0" err="1" smtClean="0"/>
              <a:t>variabele</a:t>
            </a:r>
            <a:r>
              <a:rPr lang="en-US" dirty="0" smtClean="0"/>
              <a:t> </a:t>
            </a:r>
            <a:r>
              <a:rPr lang="en-US" dirty="0" err="1" smtClean="0"/>
              <a:t>bevat</a:t>
            </a:r>
            <a:r>
              <a:rPr lang="en-US" dirty="0" smtClean="0"/>
              <a:t> </a:t>
            </a:r>
            <a:r>
              <a:rPr lang="en-US" dirty="0" err="1" smtClean="0"/>
              <a:t>andere</a:t>
            </a:r>
            <a:r>
              <a:rPr lang="en-US" dirty="0" smtClean="0"/>
              <a:t> </a:t>
            </a:r>
            <a:r>
              <a:rPr lang="en-US" dirty="0" err="1" smtClean="0"/>
              <a:t>variabelen</a:t>
            </a:r>
            <a:r>
              <a:rPr lang="en-US" dirty="0" smtClean="0"/>
              <a:t> die </a:t>
            </a:r>
            <a:r>
              <a:rPr lang="en-US" dirty="0" err="1" smtClean="0"/>
              <a:t>verschillend</a:t>
            </a:r>
            <a:r>
              <a:rPr lang="en-US" dirty="0" smtClean="0"/>
              <a:t> in </a:t>
            </a:r>
            <a:r>
              <a:rPr lang="en-US" dirty="0" smtClean="0">
                <a:solidFill>
                  <a:schemeClr val="accent1"/>
                </a:solidFill>
              </a:rPr>
              <a:t>type </a:t>
            </a:r>
            <a:r>
              <a:rPr lang="en-US" dirty="0" err="1" smtClean="0"/>
              <a:t>kunnen</a:t>
            </a:r>
            <a:r>
              <a:rPr lang="en-US" dirty="0" smtClean="0"/>
              <a:t> </a:t>
            </a:r>
            <a:r>
              <a:rPr lang="en-US" dirty="0" err="1" smtClean="0"/>
              <a:t>zijn</a:t>
            </a:r>
            <a:r>
              <a:rPr lang="en-US" dirty="0" smtClean="0"/>
              <a:t>.</a:t>
            </a:r>
          </a:p>
          <a:p>
            <a:r>
              <a:rPr lang="en-US" dirty="0" smtClean="0"/>
              <a:t>Hoe </a:t>
            </a:r>
            <a:r>
              <a:rPr lang="en-US" dirty="0" err="1" smtClean="0"/>
              <a:t>selecteren</a:t>
            </a:r>
            <a:r>
              <a:rPr lang="en-US" dirty="0" smtClean="0"/>
              <a:t> we </a:t>
            </a:r>
            <a:r>
              <a:rPr lang="en-US" dirty="0" err="1" smtClean="0"/>
              <a:t>een</a:t>
            </a:r>
            <a:r>
              <a:rPr lang="en-US" dirty="0" smtClean="0"/>
              <a:t> member van </a:t>
            </a:r>
            <a:r>
              <a:rPr lang="en-US" dirty="0" err="1" smtClean="0"/>
              <a:t>een</a:t>
            </a:r>
            <a:r>
              <a:rPr lang="en-US" dirty="0" smtClean="0"/>
              <a:t> </a:t>
            </a:r>
            <a:r>
              <a:rPr lang="en-US" dirty="0" err="1" smtClean="0"/>
              <a:t>struct</a:t>
            </a:r>
            <a:r>
              <a:rPr lang="en-US" dirty="0" smtClean="0"/>
              <a:t>?</a:t>
            </a:r>
          </a:p>
          <a:p>
            <a:pPr lvl="1"/>
            <a:r>
              <a:rPr lang="en-US" dirty="0" smtClean="0"/>
              <a:t>Met </a:t>
            </a:r>
            <a:r>
              <a:rPr lang="en-US" dirty="0" err="1" smtClean="0"/>
              <a:t>een</a:t>
            </a:r>
            <a:r>
              <a:rPr lang="en-US" dirty="0" smtClean="0"/>
              <a:t> </a:t>
            </a:r>
            <a:r>
              <a:rPr lang="en-US" dirty="0" err="1" smtClean="0">
                <a:solidFill>
                  <a:schemeClr val="accent6"/>
                </a:solidFill>
              </a:rPr>
              <a:t>selectie</a:t>
            </a:r>
            <a:r>
              <a:rPr lang="en-US" dirty="0" smtClean="0">
                <a:solidFill>
                  <a:schemeClr val="accent6"/>
                </a:solidFill>
              </a:rPr>
              <a:t> operator </a:t>
            </a:r>
            <a:r>
              <a:rPr lang="en-US" dirty="0" smtClean="0"/>
              <a:t>en de </a:t>
            </a:r>
            <a:r>
              <a:rPr lang="en-US" dirty="0" err="1" smtClean="0">
                <a:solidFill>
                  <a:schemeClr val="accent6"/>
                </a:solidFill>
              </a:rPr>
              <a:t>membername</a:t>
            </a:r>
            <a:endParaRPr lang="en-US" dirty="0" smtClean="0">
              <a:solidFill>
                <a:schemeClr val="accent6"/>
              </a:solidFill>
            </a:endParaRPr>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208</a:t>
            </a:fld>
            <a:endParaRPr lang="en-US" dirty="0"/>
          </a:p>
        </p:txBody>
      </p:sp>
    </p:spTree>
    <p:extLst>
      <p:ext uri="{BB962C8B-B14F-4D97-AF65-F5344CB8AC3E}">
        <p14:creationId xmlns:p14="http://schemas.microsoft.com/office/powerpoint/2010/main" val="19494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De </a:t>
            </a:r>
            <a:r>
              <a:rPr lang="en-US" dirty="0" err="1" smtClean="0"/>
              <a:t>selectie</a:t>
            </a:r>
            <a:r>
              <a:rPr lang="en-US" dirty="0" smtClean="0"/>
              <a:t> operator </a:t>
            </a:r>
            <a:r>
              <a:rPr lang="en-US" dirty="0" smtClean="0">
                <a:solidFill>
                  <a:schemeClr val="accent1"/>
                </a:solidFill>
              </a:rPr>
              <a:t>.</a:t>
            </a:r>
            <a:endParaRPr lang="nl-NL" dirty="0">
              <a:solidFill>
                <a:schemeClr val="accent1"/>
              </a:solidFill>
            </a:endParaRPr>
          </a:p>
        </p:txBody>
      </p:sp>
      <p:sp>
        <p:nvSpPr>
          <p:cNvPr id="6" name="Tijdelijke aanduiding voor inhoud 5"/>
          <p:cNvSpPr>
            <a:spLocks noGrp="1"/>
          </p:cNvSpPr>
          <p:nvPr>
            <p:ph idx="1"/>
          </p:nvPr>
        </p:nvSpPr>
        <p:spPr>
          <a:xfrm>
            <a:off x="467544" y="1263241"/>
            <a:ext cx="8229600" cy="5190095"/>
          </a:xfrm>
        </p:spPr>
        <p:txBody>
          <a:bodyPr>
            <a:noAutofit/>
          </a:bodyPr>
          <a:lstStyle/>
          <a:p>
            <a:r>
              <a:rPr lang="en-US" sz="3200" dirty="0" smtClean="0"/>
              <a:t>In C </a:t>
            </a:r>
            <a:r>
              <a:rPr lang="en-US" sz="3200" dirty="0" err="1" smtClean="0"/>
              <a:t>zijn</a:t>
            </a:r>
            <a:r>
              <a:rPr lang="en-US" sz="3200" dirty="0" smtClean="0"/>
              <a:t> </a:t>
            </a:r>
            <a:r>
              <a:rPr lang="en-US" sz="3200" dirty="0" err="1" smtClean="0"/>
              <a:t>er</a:t>
            </a:r>
            <a:r>
              <a:rPr lang="en-US" sz="3200" dirty="0" smtClean="0"/>
              <a:t> twee </a:t>
            </a:r>
            <a:r>
              <a:rPr lang="en-US" sz="3200" dirty="0" err="1" smtClean="0"/>
              <a:t>selectie</a:t>
            </a:r>
            <a:r>
              <a:rPr lang="en-US" sz="3200" dirty="0" smtClean="0"/>
              <a:t> </a:t>
            </a:r>
            <a:r>
              <a:rPr lang="en-US" sz="3200" dirty="0" err="1" smtClean="0"/>
              <a:t>operatoren</a:t>
            </a:r>
            <a:r>
              <a:rPr lang="en-US" sz="3200" dirty="0" smtClean="0"/>
              <a:t>:</a:t>
            </a:r>
          </a:p>
          <a:p>
            <a:pPr lvl="1"/>
            <a:r>
              <a:rPr lang="en-US" sz="2800" dirty="0" smtClean="0"/>
              <a:t>We </a:t>
            </a:r>
            <a:r>
              <a:rPr lang="en-US" sz="2800" dirty="0" err="1" smtClean="0"/>
              <a:t>gebruiken</a:t>
            </a:r>
            <a:r>
              <a:rPr lang="en-US" sz="2800" dirty="0" smtClean="0"/>
              <a:t> </a:t>
            </a:r>
            <a:r>
              <a:rPr lang="en-US" sz="2800" dirty="0" err="1" smtClean="0"/>
              <a:t>voor</a:t>
            </a:r>
            <a:r>
              <a:rPr lang="en-US" sz="2800" dirty="0" smtClean="0"/>
              <a:t> </a:t>
            </a:r>
            <a:r>
              <a:rPr lang="en-US" sz="2800" dirty="0" err="1" smtClean="0"/>
              <a:t>structs</a:t>
            </a:r>
            <a:r>
              <a:rPr lang="en-US" sz="2800" dirty="0" smtClean="0"/>
              <a:t> </a:t>
            </a:r>
            <a:r>
              <a:rPr lang="en-US" sz="2800" dirty="0" err="1" smtClean="0"/>
              <a:t>vaak</a:t>
            </a:r>
            <a:r>
              <a:rPr lang="en-US" sz="2800" dirty="0" smtClean="0"/>
              <a:t> de ‘</a:t>
            </a:r>
            <a:r>
              <a:rPr lang="en-US" sz="2800" dirty="0" smtClean="0">
                <a:solidFill>
                  <a:schemeClr val="accent1"/>
                </a:solidFill>
              </a:rPr>
              <a:t>direct member selector</a:t>
            </a:r>
            <a:r>
              <a:rPr lang="en-US" sz="2800" dirty="0" smtClean="0"/>
              <a:t>’ </a:t>
            </a:r>
            <a:r>
              <a:rPr lang="en-US" sz="2800" dirty="0" smtClean="0">
                <a:solidFill>
                  <a:schemeClr val="accent1"/>
                </a:solidFill>
              </a:rPr>
              <a:t>.</a:t>
            </a:r>
          </a:p>
          <a:p>
            <a:pPr lvl="2"/>
            <a:r>
              <a:rPr lang="en-US" sz="2400" dirty="0" err="1" smtClean="0"/>
              <a:t>Deze</a:t>
            </a:r>
            <a:r>
              <a:rPr lang="en-US" sz="2400" dirty="0" smtClean="0"/>
              <a:t> </a:t>
            </a:r>
            <a:r>
              <a:rPr lang="en-US" sz="2400" dirty="0" err="1" smtClean="0"/>
              <a:t>heeft</a:t>
            </a:r>
            <a:r>
              <a:rPr lang="en-US" sz="2400" dirty="0" smtClean="0"/>
              <a:t> de </a:t>
            </a:r>
            <a:r>
              <a:rPr lang="en-US" sz="2400" dirty="0" err="1" smtClean="0"/>
              <a:t>vorm</a:t>
            </a:r>
            <a:r>
              <a:rPr lang="en-US" sz="2400" dirty="0" smtClean="0"/>
              <a:t>:</a:t>
            </a:r>
          </a:p>
          <a:p>
            <a:pPr lvl="3"/>
            <a:r>
              <a:rPr lang="en-US" sz="2800" b="1" dirty="0" smtClean="0">
                <a:latin typeface="Consolas" panose="020B0609020204030204" pitchFamily="49" charset="0"/>
                <a:cs typeface="Consolas" panose="020B0609020204030204" pitchFamily="49" charset="0"/>
              </a:rPr>
              <a:t> </a:t>
            </a:r>
            <a:r>
              <a:rPr lang="en-US" sz="2800" b="1" dirty="0" err="1" smtClean="0">
                <a:latin typeface="Consolas" panose="020B0609020204030204" pitchFamily="49" charset="0"/>
                <a:cs typeface="Consolas" panose="020B0609020204030204" pitchFamily="49" charset="0"/>
              </a:rPr>
              <a:t>Naam_struct</a:t>
            </a:r>
            <a:r>
              <a:rPr lang="en-US" sz="2800" b="1" dirty="0" err="1" smtClean="0">
                <a:solidFill>
                  <a:schemeClr val="accent1"/>
                </a:solidFill>
                <a:latin typeface="Consolas" panose="020B0609020204030204" pitchFamily="49" charset="0"/>
                <a:cs typeface="Consolas" panose="020B0609020204030204" pitchFamily="49" charset="0"/>
              </a:rPr>
              <a:t>.</a:t>
            </a:r>
            <a:r>
              <a:rPr lang="en-US" sz="2800" b="1" dirty="0" err="1" smtClean="0">
                <a:latin typeface="Consolas" panose="020B0609020204030204" pitchFamily="49" charset="0"/>
                <a:cs typeface="Consolas" panose="020B0609020204030204" pitchFamily="49" charset="0"/>
              </a:rPr>
              <a:t>identifier</a:t>
            </a:r>
            <a:endParaRPr lang="nl-NL" sz="2800" b="1" dirty="0" smtClean="0">
              <a:latin typeface="Consolas" panose="020B0609020204030204" pitchFamily="49" charset="0"/>
              <a:cs typeface="Consolas" panose="020B0609020204030204" pitchFamily="49" charset="0"/>
            </a:endParaRPr>
          </a:p>
          <a:p>
            <a:pPr lvl="1"/>
            <a:r>
              <a:rPr lang="en-US" sz="2800" dirty="0" err="1" smtClean="0"/>
              <a:t>Er</a:t>
            </a:r>
            <a:r>
              <a:rPr lang="en-US" sz="2800" dirty="0" smtClean="0"/>
              <a:t> is nog </a:t>
            </a:r>
            <a:r>
              <a:rPr lang="en-US" sz="2800" dirty="0" err="1" smtClean="0"/>
              <a:t>een</a:t>
            </a:r>
            <a:r>
              <a:rPr lang="en-US" sz="2800" dirty="0" smtClean="0"/>
              <a:t> </a:t>
            </a:r>
            <a:r>
              <a:rPr lang="en-US" sz="2800" dirty="0" err="1" smtClean="0"/>
              <a:t>andere</a:t>
            </a:r>
            <a:r>
              <a:rPr lang="en-US" sz="2800" dirty="0" smtClean="0"/>
              <a:t> operator die </a:t>
            </a:r>
            <a:r>
              <a:rPr lang="en-US" sz="2800" dirty="0" err="1" smtClean="0"/>
              <a:t>gebruikt</a:t>
            </a:r>
            <a:r>
              <a:rPr lang="en-US" sz="2800" dirty="0" smtClean="0"/>
              <a:t> </a:t>
            </a:r>
            <a:r>
              <a:rPr lang="en-US" sz="2800" dirty="0" err="1" smtClean="0"/>
              <a:t>wordt</a:t>
            </a:r>
            <a:r>
              <a:rPr lang="en-US" sz="2800" dirty="0" smtClean="0"/>
              <a:t> </a:t>
            </a:r>
            <a:r>
              <a:rPr lang="en-US" sz="2800" dirty="0" err="1" smtClean="0"/>
              <a:t>i.c.m</a:t>
            </a:r>
            <a:r>
              <a:rPr lang="en-US" sz="2800" dirty="0" smtClean="0"/>
              <a:t>. </a:t>
            </a:r>
            <a:r>
              <a:rPr lang="en-US" sz="2800" dirty="0" err="1" smtClean="0"/>
              <a:t>structs</a:t>
            </a:r>
            <a:r>
              <a:rPr lang="en-US" sz="2800" dirty="0" smtClean="0"/>
              <a:t> en pointers</a:t>
            </a:r>
          </a:p>
          <a:p>
            <a:pPr lvl="2"/>
            <a:r>
              <a:rPr lang="en-US" sz="2400" dirty="0" smtClean="0"/>
              <a:t>De ‘</a:t>
            </a:r>
            <a:r>
              <a:rPr lang="en-US" sz="2400" dirty="0" smtClean="0">
                <a:solidFill>
                  <a:schemeClr val="accent1"/>
                </a:solidFill>
              </a:rPr>
              <a:t>indirect member selector</a:t>
            </a:r>
            <a:r>
              <a:rPr lang="en-US" sz="2400" dirty="0" smtClean="0"/>
              <a:t>’ operator </a:t>
            </a:r>
            <a:r>
              <a:rPr lang="en-US" sz="2400" dirty="0" smtClean="0">
                <a:solidFill>
                  <a:schemeClr val="accent1"/>
                </a:solidFill>
              </a:rPr>
              <a:t>-&gt;</a:t>
            </a:r>
          </a:p>
          <a:p>
            <a:pPr lvl="2"/>
            <a:r>
              <a:rPr lang="en-US" sz="2400" dirty="0" err="1"/>
              <a:t>Deze</a:t>
            </a:r>
            <a:r>
              <a:rPr lang="en-US" sz="2400" dirty="0"/>
              <a:t> </a:t>
            </a:r>
            <a:r>
              <a:rPr lang="en-US" sz="2400" dirty="0" err="1"/>
              <a:t>heeft</a:t>
            </a:r>
            <a:r>
              <a:rPr lang="en-US" sz="2400" dirty="0"/>
              <a:t> de </a:t>
            </a:r>
            <a:r>
              <a:rPr lang="en-US" sz="2400" dirty="0" err="1"/>
              <a:t>vorm</a:t>
            </a:r>
            <a:r>
              <a:rPr lang="en-US" sz="2400" dirty="0"/>
              <a:t>:</a:t>
            </a:r>
          </a:p>
          <a:p>
            <a:pPr lvl="3"/>
            <a:r>
              <a:rPr lang="en-US" sz="2800" b="1" dirty="0" smtClean="0">
                <a:latin typeface="Consolas" panose="020B0609020204030204" pitchFamily="49" charset="0"/>
                <a:cs typeface="Consolas" panose="020B0609020204030204" pitchFamily="49" charset="0"/>
              </a:rPr>
              <a:t> </a:t>
            </a:r>
            <a:r>
              <a:rPr lang="en-US" sz="2800" b="1" dirty="0" err="1" smtClean="0">
                <a:latin typeface="Consolas" panose="020B0609020204030204" pitchFamily="49" charset="0"/>
                <a:cs typeface="Consolas" panose="020B0609020204030204" pitchFamily="49" charset="0"/>
              </a:rPr>
              <a:t>Naam_pointer</a:t>
            </a:r>
            <a:r>
              <a:rPr lang="en-US" sz="2800" b="1" dirty="0" smtClean="0">
                <a:solidFill>
                  <a:schemeClr val="accent1"/>
                </a:solidFill>
                <a:latin typeface="Consolas" panose="020B0609020204030204" pitchFamily="49" charset="0"/>
                <a:cs typeface="Consolas" panose="020B0609020204030204" pitchFamily="49" charset="0"/>
              </a:rPr>
              <a:t>-&gt;</a:t>
            </a:r>
            <a:r>
              <a:rPr lang="en-US" sz="2800" b="1" dirty="0" smtClean="0">
                <a:latin typeface="Consolas" panose="020B0609020204030204" pitchFamily="49" charset="0"/>
                <a:cs typeface="Consolas" panose="020B0609020204030204" pitchFamily="49" charset="0"/>
              </a:rPr>
              <a:t>identifier</a:t>
            </a:r>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209</a:t>
            </a:fld>
            <a:endParaRPr lang="en-US" dirty="0"/>
          </a:p>
        </p:txBody>
      </p:sp>
    </p:spTree>
    <p:extLst>
      <p:ext uri="{BB962C8B-B14F-4D97-AF65-F5344CB8AC3E}">
        <p14:creationId xmlns:p14="http://schemas.microsoft.com/office/powerpoint/2010/main" val="142013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Operational code</a:t>
            </a:r>
            <a:endParaRPr lang="nl-NL" dirty="0"/>
          </a:p>
        </p:txBody>
      </p:sp>
      <p:pic>
        <p:nvPicPr>
          <p:cNvPr id="13314" name="Picture 2" descr="http://upload.wikimedia.org/wikipedia/commons/2/29/Binary_executable_file2.png">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263241"/>
            <a:ext cx="5801257" cy="5133105"/>
          </a:xfrm>
          <a:prstGeom prst="rect">
            <a:avLst/>
          </a:prstGeom>
          <a:noFill/>
          <a:extLst>
            <a:ext uri="{909E8E84-426E-40DD-AFC4-6F175D3DCCD1}">
              <a14:hiddenFill xmlns:a14="http://schemas.microsoft.com/office/drawing/2010/main">
                <a:solidFill>
                  <a:srgbClr val="FFFFFF"/>
                </a:solidFill>
              </a14:hiddenFill>
            </a:ext>
          </a:extLst>
        </p:spPr>
      </p:pic>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21</a:t>
            </a:fld>
            <a:endParaRPr lang="en-US" dirty="0"/>
          </a:p>
        </p:txBody>
      </p:sp>
    </p:spTree>
    <p:extLst>
      <p:ext uri="{BB962C8B-B14F-4D97-AF65-F5344CB8AC3E}">
        <p14:creationId xmlns:p14="http://schemas.microsoft.com/office/powerpoint/2010/main" val="238854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Indirect member selector</a:t>
            </a:r>
            <a:endParaRPr lang="nl-NL" dirty="0">
              <a:solidFill>
                <a:schemeClr val="accent1"/>
              </a:solidFill>
            </a:endParaRPr>
          </a:p>
        </p:txBody>
      </p:sp>
      <p:sp>
        <p:nvSpPr>
          <p:cNvPr id="6" name="Tijdelijke aanduiding voor inhoud 5"/>
          <p:cNvSpPr>
            <a:spLocks noGrp="1"/>
          </p:cNvSpPr>
          <p:nvPr>
            <p:ph idx="1"/>
          </p:nvPr>
        </p:nvSpPr>
        <p:spPr>
          <a:xfrm>
            <a:off x="467544" y="1263241"/>
            <a:ext cx="8229600" cy="5190095"/>
          </a:xfrm>
        </p:spPr>
        <p:txBody>
          <a:bodyPr>
            <a:noAutofit/>
          </a:bodyPr>
          <a:lstStyle/>
          <a:p>
            <a:r>
              <a:rPr lang="en-US" dirty="0" err="1" smtClean="0"/>
              <a:t>Stel</a:t>
            </a:r>
            <a:r>
              <a:rPr lang="en-US" dirty="0" smtClean="0"/>
              <a:t> we </a:t>
            </a:r>
            <a:r>
              <a:rPr lang="en-US" dirty="0" err="1" smtClean="0"/>
              <a:t>hebben</a:t>
            </a:r>
            <a:r>
              <a:rPr lang="en-US" dirty="0" smtClean="0"/>
              <a:t> </a:t>
            </a:r>
            <a:r>
              <a:rPr lang="en-US" dirty="0" err="1" smtClean="0"/>
              <a:t>een</a:t>
            </a:r>
            <a:r>
              <a:rPr lang="en-US" dirty="0" smtClean="0"/>
              <a:t> </a:t>
            </a:r>
            <a:r>
              <a:rPr lang="en-US" dirty="0" err="1" smtClean="0"/>
              <a:t>struct</a:t>
            </a:r>
            <a:r>
              <a:rPr lang="en-US" dirty="0" smtClean="0"/>
              <a:t> </a:t>
            </a:r>
            <a:r>
              <a:rPr lang="en-US" dirty="0" err="1" smtClean="0"/>
              <a:t>genaamd</a:t>
            </a:r>
            <a:r>
              <a:rPr lang="en-US" dirty="0" smtClean="0"/>
              <a:t> </a:t>
            </a:r>
            <a:r>
              <a:rPr lang="en-US" b="1" dirty="0" err="1" smtClean="0">
                <a:latin typeface="Consolas" panose="020B0609020204030204" pitchFamily="49" charset="0"/>
                <a:cs typeface="Consolas" panose="020B0609020204030204" pitchFamily="49" charset="0"/>
              </a:rPr>
              <a:t>structuur</a:t>
            </a:r>
            <a:r>
              <a:rPr lang="en-US" dirty="0" smtClean="0"/>
              <a:t> en </a:t>
            </a:r>
            <a:r>
              <a:rPr lang="en-US" dirty="0" err="1" smtClean="0"/>
              <a:t>een</a:t>
            </a:r>
            <a:r>
              <a:rPr lang="en-US" dirty="0" smtClean="0"/>
              <a:t> pointer </a:t>
            </a:r>
            <a:r>
              <a:rPr lang="en-US" dirty="0" err="1" smtClean="0"/>
              <a:t>naar</a:t>
            </a:r>
            <a:r>
              <a:rPr lang="en-US" dirty="0" smtClean="0"/>
              <a:t> </a:t>
            </a:r>
            <a:r>
              <a:rPr lang="en-US" dirty="0" err="1" smtClean="0"/>
              <a:t>deze</a:t>
            </a:r>
            <a:r>
              <a:rPr lang="en-US" dirty="0" smtClean="0"/>
              <a:t> </a:t>
            </a:r>
            <a:r>
              <a:rPr lang="en-US" dirty="0" err="1" smtClean="0"/>
              <a:t>structuur</a:t>
            </a:r>
            <a:r>
              <a:rPr lang="en-US" dirty="0" smtClean="0"/>
              <a:t> </a:t>
            </a:r>
            <a:r>
              <a:rPr lang="en-US" dirty="0" err="1" smtClean="0"/>
              <a:t>genaamd</a:t>
            </a:r>
            <a:r>
              <a:rPr lang="en-US" dirty="0" smtClean="0"/>
              <a:t> </a:t>
            </a:r>
            <a:r>
              <a:rPr lang="en-US" b="1" dirty="0" err="1" smtClean="0">
                <a:latin typeface="Consolas" panose="020B0609020204030204" pitchFamily="49" charset="0"/>
                <a:cs typeface="Consolas" panose="020B0609020204030204" pitchFamily="49" charset="0"/>
              </a:rPr>
              <a:t>pstructuur</a:t>
            </a:r>
            <a:r>
              <a:rPr lang="en-US" dirty="0" smtClean="0">
                <a:latin typeface="Consolas" panose="020B0609020204030204" pitchFamily="49" charset="0"/>
                <a:cs typeface="Consolas" panose="020B0609020204030204" pitchFamily="49" charset="0"/>
              </a:rPr>
              <a:t>. </a:t>
            </a:r>
            <a:r>
              <a:rPr lang="en-US" dirty="0" smtClean="0"/>
              <a:t>De </a:t>
            </a:r>
            <a:r>
              <a:rPr lang="en-US" dirty="0" err="1" smtClean="0"/>
              <a:t>struct</a:t>
            </a:r>
            <a:r>
              <a:rPr lang="en-US" dirty="0" smtClean="0"/>
              <a:t> </a:t>
            </a:r>
            <a:r>
              <a:rPr lang="en-US" b="1" dirty="0" err="1" smtClean="0">
                <a:latin typeface="Consolas" panose="020B0609020204030204" pitchFamily="49" charset="0"/>
                <a:cs typeface="Consolas" panose="020B0609020204030204" pitchFamily="49" charset="0"/>
              </a:rPr>
              <a:t>structuur</a:t>
            </a:r>
            <a:r>
              <a:rPr lang="en-US" dirty="0" smtClean="0"/>
              <a:t> </a:t>
            </a:r>
            <a:r>
              <a:rPr lang="en-US" dirty="0" err="1" smtClean="0"/>
              <a:t>heeft</a:t>
            </a:r>
            <a:r>
              <a:rPr lang="en-US" dirty="0" smtClean="0"/>
              <a:t> </a:t>
            </a:r>
            <a:r>
              <a:rPr lang="en-US" dirty="0" err="1" smtClean="0"/>
              <a:t>een</a:t>
            </a:r>
            <a:r>
              <a:rPr lang="en-US" dirty="0" smtClean="0"/>
              <a:t> member </a:t>
            </a:r>
            <a:r>
              <a:rPr lang="en-US" dirty="0" err="1" smtClean="0"/>
              <a:t>genaamd</a:t>
            </a:r>
            <a:r>
              <a:rPr lang="en-US" dirty="0" smtClean="0"/>
              <a:t> </a:t>
            </a:r>
            <a:r>
              <a:rPr lang="en-US" b="1" dirty="0" smtClean="0">
                <a:latin typeface="Consolas" panose="020B0609020204030204" pitchFamily="49" charset="0"/>
                <a:cs typeface="Consolas" panose="020B0609020204030204" pitchFamily="49" charset="0"/>
              </a:rPr>
              <a:t>lid</a:t>
            </a:r>
            <a:r>
              <a:rPr lang="en-US" dirty="0" smtClean="0"/>
              <a:t>.</a:t>
            </a:r>
          </a:p>
          <a:p>
            <a:r>
              <a:rPr lang="en-US" dirty="0" smtClean="0">
                <a:latin typeface="+mj-lt"/>
                <a:cs typeface="Consolas" panose="020B0609020204030204" pitchFamily="49" charset="0"/>
              </a:rPr>
              <a:t>Het </a:t>
            </a:r>
            <a:r>
              <a:rPr lang="en-US" dirty="0" err="1" smtClean="0">
                <a:latin typeface="+mj-lt"/>
                <a:cs typeface="Consolas" panose="020B0609020204030204" pitchFamily="49" charset="0"/>
              </a:rPr>
              <a:t>benaderen</a:t>
            </a:r>
            <a:r>
              <a:rPr lang="en-US" dirty="0" smtClean="0">
                <a:latin typeface="+mj-lt"/>
                <a:cs typeface="Consolas" panose="020B0609020204030204" pitchFamily="49" charset="0"/>
              </a:rPr>
              <a:t> van </a:t>
            </a:r>
            <a:r>
              <a:rPr lang="en-US" b="1" dirty="0" smtClean="0">
                <a:latin typeface="Consolas" panose="020B0609020204030204" pitchFamily="49" charset="0"/>
                <a:cs typeface="Consolas" panose="020B0609020204030204" pitchFamily="49" charset="0"/>
              </a:rPr>
              <a:t>lid</a:t>
            </a:r>
            <a:r>
              <a:rPr lang="en-US" dirty="0" smtClean="0">
                <a:latin typeface="Consolas" panose="020B0609020204030204" pitchFamily="49" charset="0"/>
                <a:cs typeface="Consolas" panose="020B0609020204030204" pitchFamily="49" charset="0"/>
              </a:rPr>
              <a:t> </a:t>
            </a:r>
            <a:r>
              <a:rPr lang="en-US" dirty="0" err="1" smtClean="0">
                <a:cs typeface="Consolas" panose="020B0609020204030204" pitchFamily="49" charset="0"/>
              </a:rPr>
              <a:t>gaat</a:t>
            </a:r>
            <a:r>
              <a:rPr lang="en-US" dirty="0" smtClean="0">
                <a:cs typeface="Consolas" panose="020B0609020204030204" pitchFamily="49" charset="0"/>
              </a:rPr>
              <a:t> met:</a:t>
            </a:r>
          </a:p>
          <a:p>
            <a:pPr lvl="1"/>
            <a:r>
              <a:rPr lang="en-US" sz="2800" b="1" dirty="0" err="1">
                <a:latin typeface="Consolas" panose="020B0609020204030204" pitchFamily="49" charset="0"/>
                <a:cs typeface="Consolas" panose="020B0609020204030204" pitchFamily="49" charset="0"/>
              </a:rPr>
              <a:t>s</a:t>
            </a:r>
            <a:r>
              <a:rPr lang="en-US" sz="2800" b="1" dirty="0" err="1" smtClean="0">
                <a:latin typeface="Consolas" panose="020B0609020204030204" pitchFamily="49" charset="0"/>
                <a:cs typeface="Consolas" panose="020B0609020204030204" pitchFamily="49" charset="0"/>
              </a:rPr>
              <a:t>tructuur</a:t>
            </a:r>
            <a:r>
              <a:rPr lang="en-US" sz="2800" b="1" dirty="0" err="1" smtClean="0">
                <a:solidFill>
                  <a:schemeClr val="accent1"/>
                </a:solidFill>
                <a:latin typeface="Consolas" panose="020B0609020204030204" pitchFamily="49" charset="0"/>
                <a:cs typeface="Consolas" panose="020B0609020204030204" pitchFamily="49" charset="0"/>
              </a:rPr>
              <a:t>.</a:t>
            </a:r>
            <a:r>
              <a:rPr lang="en-US" sz="2800" b="1" dirty="0" err="1" smtClean="0">
                <a:latin typeface="Consolas" panose="020B0609020204030204" pitchFamily="49" charset="0"/>
                <a:cs typeface="Consolas" panose="020B0609020204030204" pitchFamily="49" charset="0"/>
              </a:rPr>
              <a:t>lid</a:t>
            </a:r>
            <a:r>
              <a:rPr lang="en-US" sz="2800" b="1" dirty="0" smtClean="0">
                <a:latin typeface="Consolas" panose="020B0609020204030204" pitchFamily="49" charset="0"/>
                <a:cs typeface="Consolas" panose="020B0609020204030204" pitchFamily="49" charset="0"/>
              </a:rPr>
              <a:t> = 22;</a:t>
            </a:r>
          </a:p>
          <a:p>
            <a:pPr marL="342900" lvl="1" indent="-342900">
              <a:buFont typeface="Arial" pitchFamily="34" charset="0"/>
              <a:buChar char="•"/>
            </a:pPr>
            <a:r>
              <a:rPr lang="en-US" sz="2800" dirty="0" smtClean="0">
                <a:cs typeface="Consolas" panose="020B0609020204030204" pitchFamily="49" charset="0"/>
              </a:rPr>
              <a:t>Maar </a:t>
            </a:r>
            <a:r>
              <a:rPr lang="en-US" sz="2800" dirty="0" err="1" smtClean="0">
                <a:cs typeface="Consolas" panose="020B0609020204030204" pitchFamily="49" charset="0"/>
              </a:rPr>
              <a:t>kan</a:t>
            </a:r>
            <a:r>
              <a:rPr lang="en-US" sz="2800" dirty="0" smtClean="0">
                <a:cs typeface="Consolas" panose="020B0609020204030204" pitchFamily="49" charset="0"/>
              </a:rPr>
              <a:t> </a:t>
            </a:r>
            <a:r>
              <a:rPr lang="en-US" sz="2800" dirty="0" err="1" smtClean="0">
                <a:cs typeface="Consolas" panose="020B0609020204030204" pitchFamily="49" charset="0"/>
              </a:rPr>
              <a:t>ook</a:t>
            </a:r>
            <a:r>
              <a:rPr lang="en-US" sz="2800" dirty="0" smtClean="0">
                <a:cs typeface="Consolas" panose="020B0609020204030204" pitchFamily="49" charset="0"/>
              </a:rPr>
              <a:t> met </a:t>
            </a:r>
            <a:r>
              <a:rPr lang="en-US" sz="2800" dirty="0" smtClean="0">
                <a:solidFill>
                  <a:schemeClr val="accent1"/>
                </a:solidFill>
              </a:rPr>
              <a:t>-&gt;</a:t>
            </a:r>
            <a:r>
              <a:rPr lang="en-US" sz="2800" dirty="0" smtClean="0"/>
              <a:t>:</a:t>
            </a:r>
          </a:p>
          <a:p>
            <a:pPr lvl="1"/>
            <a:r>
              <a:rPr lang="en-US" sz="2800" b="1" dirty="0" err="1">
                <a:latin typeface="Consolas" panose="020B0609020204030204" pitchFamily="49" charset="0"/>
                <a:cs typeface="Consolas" panose="020B0609020204030204" pitchFamily="49" charset="0"/>
              </a:rPr>
              <a:t>p</a:t>
            </a:r>
            <a:r>
              <a:rPr lang="en-US" sz="2800" b="1" dirty="0" err="1" smtClean="0">
                <a:latin typeface="Consolas" panose="020B0609020204030204" pitchFamily="49" charset="0"/>
                <a:cs typeface="Consolas" panose="020B0609020204030204" pitchFamily="49" charset="0"/>
              </a:rPr>
              <a:t>structuur</a:t>
            </a:r>
            <a:r>
              <a:rPr lang="en-US" sz="2800" b="1" dirty="0" smtClean="0">
                <a:latin typeface="Consolas" panose="020B0609020204030204" pitchFamily="49" charset="0"/>
                <a:cs typeface="Consolas" panose="020B0609020204030204" pitchFamily="49" charset="0"/>
              </a:rPr>
              <a:t>-&gt;lid = 22;</a:t>
            </a:r>
          </a:p>
          <a:p>
            <a:pPr lvl="1"/>
            <a:r>
              <a:rPr lang="en-US" sz="2800" dirty="0" smtClean="0">
                <a:latin typeface="+mj-lt"/>
                <a:cs typeface="Consolas" panose="020B0609020204030204" pitchFamily="49" charset="0"/>
              </a:rPr>
              <a:t>Let op de </a:t>
            </a:r>
            <a:r>
              <a:rPr lang="en-US" sz="2800" i="1" dirty="0" smtClean="0">
                <a:latin typeface="+mj-lt"/>
                <a:cs typeface="Consolas" panose="020B0609020204030204" pitchFamily="49" charset="0"/>
              </a:rPr>
              <a:t>identifier</a:t>
            </a:r>
            <a:r>
              <a:rPr lang="en-US" sz="2800" dirty="0" smtClean="0">
                <a:latin typeface="+mj-lt"/>
                <a:cs typeface="Consolas" panose="020B0609020204030204" pitchFamily="49" charset="0"/>
              </a:rPr>
              <a:t> </a:t>
            </a:r>
            <a:r>
              <a:rPr lang="en-US" sz="2800" dirty="0" err="1" smtClean="0">
                <a:latin typeface="+mj-lt"/>
                <a:cs typeface="Consolas" panose="020B0609020204030204" pitchFamily="49" charset="0"/>
              </a:rPr>
              <a:t>moet</a:t>
            </a:r>
            <a:r>
              <a:rPr lang="en-US" sz="2800" dirty="0" smtClean="0">
                <a:latin typeface="+mj-lt"/>
                <a:cs typeface="Consolas" panose="020B0609020204030204" pitchFamily="49" charset="0"/>
              </a:rPr>
              <a:t> </a:t>
            </a:r>
            <a:r>
              <a:rPr lang="en-US" sz="2800" dirty="0" err="1" smtClean="0">
                <a:latin typeface="+mj-lt"/>
                <a:cs typeface="Consolas" panose="020B0609020204030204" pitchFamily="49" charset="0"/>
              </a:rPr>
              <a:t>overeenkomstig</a:t>
            </a:r>
            <a:r>
              <a:rPr lang="en-US" sz="2800" dirty="0" smtClean="0">
                <a:latin typeface="+mj-lt"/>
                <a:cs typeface="Consolas" panose="020B0609020204030204" pitchFamily="49" charset="0"/>
              </a:rPr>
              <a:t> </a:t>
            </a:r>
            <a:r>
              <a:rPr lang="en-US" sz="2800" dirty="0" err="1" smtClean="0">
                <a:latin typeface="+mj-lt"/>
                <a:cs typeface="Consolas" panose="020B0609020204030204" pitchFamily="49" charset="0"/>
              </a:rPr>
              <a:t>zijn</a:t>
            </a:r>
            <a:r>
              <a:rPr lang="en-US" sz="2800" dirty="0" smtClean="0">
                <a:latin typeface="+mj-lt"/>
                <a:cs typeface="Consolas" panose="020B0609020204030204" pitchFamily="49" charset="0"/>
              </a:rPr>
              <a:t> met </a:t>
            </a:r>
            <a:r>
              <a:rPr lang="en-US" sz="2800" dirty="0" err="1" smtClean="0">
                <a:latin typeface="+mj-lt"/>
                <a:cs typeface="Consolas" panose="020B0609020204030204" pitchFamily="49" charset="0"/>
              </a:rPr>
              <a:t>één</a:t>
            </a:r>
            <a:r>
              <a:rPr lang="en-US" sz="2800" dirty="0" smtClean="0">
                <a:latin typeface="+mj-lt"/>
                <a:cs typeface="Consolas" panose="020B0609020204030204" pitchFamily="49" charset="0"/>
              </a:rPr>
              <a:t> van de </a:t>
            </a:r>
            <a:r>
              <a:rPr lang="en-US" sz="2800" dirty="0" err="1" smtClean="0">
                <a:latin typeface="+mj-lt"/>
                <a:cs typeface="Consolas" panose="020B0609020204030204" pitchFamily="49" charset="0"/>
              </a:rPr>
              <a:t>leden</a:t>
            </a:r>
            <a:r>
              <a:rPr lang="en-US" sz="2800" dirty="0" smtClean="0">
                <a:latin typeface="+mj-lt"/>
                <a:cs typeface="Consolas" panose="020B0609020204030204" pitchFamily="49" charset="0"/>
              </a:rPr>
              <a:t> van de </a:t>
            </a:r>
            <a:r>
              <a:rPr lang="en-US" sz="2800" dirty="0" err="1" smtClean="0">
                <a:latin typeface="+mj-lt"/>
                <a:cs typeface="Consolas" panose="020B0609020204030204" pitchFamily="49" charset="0"/>
              </a:rPr>
              <a:t>struct</a:t>
            </a:r>
            <a:r>
              <a:rPr lang="en-US" sz="2800" dirty="0" smtClean="0">
                <a:latin typeface="+mj-lt"/>
                <a:cs typeface="Consolas" panose="020B0609020204030204" pitchFamily="49" charset="0"/>
              </a:rPr>
              <a:t>!</a:t>
            </a:r>
            <a:endParaRPr lang="en-US" sz="2800" dirty="0">
              <a:latin typeface="+mj-lt"/>
              <a:cs typeface="Consolas" panose="020B0609020204030204" pitchFamily="49" charset="0"/>
            </a:endParaRPr>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210</a:t>
            </a:fld>
            <a:endParaRPr lang="en-US" dirty="0"/>
          </a:p>
        </p:txBody>
      </p:sp>
    </p:spTree>
    <p:extLst>
      <p:ext uri="{BB962C8B-B14F-4D97-AF65-F5344CB8AC3E}">
        <p14:creationId xmlns:p14="http://schemas.microsoft.com/office/powerpoint/2010/main" val="1429143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2"/>
          <p:cNvSpPr>
            <a:spLocks noGrp="1" noChangeArrowheads="1"/>
          </p:cNvSpPr>
          <p:nvPr>
            <p:ph type="title"/>
          </p:nvPr>
        </p:nvSpPr>
        <p:spPr/>
        <p:txBody>
          <a:bodyPr/>
          <a:lstStyle/>
          <a:p>
            <a:r>
              <a:rPr lang="nl-NL" dirty="0" err="1" smtClean="0">
                <a:solidFill>
                  <a:schemeClr val="accent5"/>
                </a:solidFill>
              </a:rPr>
              <a:t>struct</a:t>
            </a:r>
            <a:r>
              <a:rPr lang="nl-NL" dirty="0" smtClean="0">
                <a:solidFill>
                  <a:schemeClr val="accent5"/>
                </a:solidFill>
              </a:rPr>
              <a:t> </a:t>
            </a:r>
            <a:r>
              <a:rPr lang="nl-NL" dirty="0" smtClean="0"/>
              <a:t>in C</a:t>
            </a:r>
          </a:p>
        </p:txBody>
      </p:sp>
      <p:sp>
        <p:nvSpPr>
          <p:cNvPr id="119812" name="Rectangle 3"/>
          <p:cNvSpPr>
            <a:spLocks noGrp="1" noChangeArrowheads="1"/>
          </p:cNvSpPr>
          <p:nvPr>
            <p:ph idx="1"/>
          </p:nvPr>
        </p:nvSpPr>
        <p:spPr/>
        <p:txBody>
          <a:bodyPr>
            <a:normAutofit/>
          </a:bodyPr>
          <a:lstStyle/>
          <a:p>
            <a:r>
              <a:rPr lang="nl-NL" dirty="0" err="1" smtClean="0">
                <a:solidFill>
                  <a:srgbClr val="0000FF"/>
                </a:solidFill>
                <a:latin typeface="Consolas" pitchFamily="49" charset="0"/>
                <a:cs typeface="Consolas" pitchFamily="49" charset="0"/>
              </a:rPr>
              <a:t>struct</a:t>
            </a:r>
            <a:r>
              <a:rPr lang="nl-NL" dirty="0" smtClean="0">
                <a:latin typeface="Consolas" pitchFamily="49" charset="0"/>
                <a:cs typeface="Consolas" pitchFamily="49" charset="0"/>
              </a:rPr>
              <a:t> {</a:t>
            </a:r>
            <a:br>
              <a:rPr lang="nl-NL" dirty="0" smtClean="0">
                <a:latin typeface="Consolas" pitchFamily="49" charset="0"/>
                <a:cs typeface="Consolas" pitchFamily="49" charset="0"/>
              </a:rPr>
            </a:br>
            <a:r>
              <a:rPr lang="nl-NL" dirty="0" smtClean="0">
                <a:latin typeface="Consolas" pitchFamily="49" charset="0"/>
                <a:cs typeface="Consolas" pitchFamily="49" charset="0"/>
              </a:rPr>
              <a:t>	   </a:t>
            </a:r>
            <a:r>
              <a:rPr lang="nl-NL" dirty="0" smtClean="0">
                <a:solidFill>
                  <a:srgbClr val="0000FF"/>
                </a:solidFill>
                <a:latin typeface="Consolas" pitchFamily="49" charset="0"/>
                <a:cs typeface="Consolas" pitchFamily="49" charset="0"/>
              </a:rPr>
              <a:t>int</a:t>
            </a:r>
            <a:r>
              <a:rPr lang="nl-NL" dirty="0" smtClean="0">
                <a:latin typeface="Consolas" pitchFamily="49" charset="0"/>
                <a:cs typeface="Consolas" pitchFamily="49" charset="0"/>
              </a:rPr>
              <a:t> uur, min, sec;</a:t>
            </a:r>
            <a:br>
              <a:rPr lang="nl-NL" dirty="0" smtClean="0">
                <a:latin typeface="Consolas" pitchFamily="49" charset="0"/>
                <a:cs typeface="Consolas" pitchFamily="49" charset="0"/>
              </a:rPr>
            </a:br>
            <a:r>
              <a:rPr lang="nl-NL" dirty="0" smtClean="0">
                <a:latin typeface="Consolas" pitchFamily="49" charset="0"/>
                <a:cs typeface="Consolas" pitchFamily="49" charset="0"/>
              </a:rPr>
              <a:t>	   </a:t>
            </a:r>
            <a:r>
              <a:rPr lang="nl-NL" dirty="0" smtClean="0">
                <a:solidFill>
                  <a:srgbClr val="0000FF"/>
                </a:solidFill>
                <a:latin typeface="Consolas" pitchFamily="49" charset="0"/>
                <a:cs typeface="Consolas" pitchFamily="49" charset="0"/>
              </a:rPr>
              <a:t>double</a:t>
            </a:r>
            <a:r>
              <a:rPr lang="nl-NL" dirty="0" smtClean="0">
                <a:latin typeface="Consolas" pitchFamily="49" charset="0"/>
                <a:cs typeface="Consolas" pitchFamily="49" charset="0"/>
              </a:rPr>
              <a:t> temp;</a:t>
            </a:r>
            <a:br>
              <a:rPr lang="nl-NL" dirty="0" smtClean="0">
                <a:latin typeface="Consolas" pitchFamily="49" charset="0"/>
                <a:cs typeface="Consolas" pitchFamily="49" charset="0"/>
              </a:rPr>
            </a:br>
            <a:r>
              <a:rPr lang="nl-NL" dirty="0" smtClean="0">
                <a:latin typeface="Consolas" pitchFamily="49" charset="0"/>
                <a:cs typeface="Consolas" pitchFamily="49" charset="0"/>
              </a:rPr>
              <a:t>} meting;</a:t>
            </a:r>
          </a:p>
          <a:p>
            <a:endParaRPr lang="en-US" dirty="0" smtClean="0"/>
          </a:p>
          <a:p>
            <a:endParaRPr lang="nl-NL" dirty="0" smtClean="0"/>
          </a:p>
          <a:p>
            <a:r>
              <a:rPr lang="nl-NL" dirty="0" err="1" smtClean="0">
                <a:solidFill>
                  <a:srgbClr val="000000"/>
                </a:solidFill>
                <a:latin typeface="Consolas" pitchFamily="49" charset="0"/>
                <a:cs typeface="Consolas" pitchFamily="49" charset="0"/>
              </a:rPr>
              <a:t>meting</a:t>
            </a:r>
            <a:r>
              <a:rPr lang="nl-NL" b="1" dirty="0" err="1" smtClean="0">
                <a:solidFill>
                  <a:srgbClr val="000000"/>
                </a:solidFill>
                <a:latin typeface="Consolas" pitchFamily="49" charset="0"/>
                <a:cs typeface="Consolas" pitchFamily="49" charset="0"/>
              </a:rPr>
              <a:t>.</a:t>
            </a:r>
            <a:r>
              <a:rPr lang="nl-NL" dirty="0" err="1" smtClean="0">
                <a:solidFill>
                  <a:srgbClr val="000000"/>
                </a:solidFill>
                <a:latin typeface="Consolas" pitchFamily="49" charset="0"/>
                <a:cs typeface="Consolas" pitchFamily="49" charset="0"/>
              </a:rPr>
              <a:t>temp</a:t>
            </a:r>
            <a:r>
              <a:rPr lang="nl-NL" dirty="0" smtClean="0">
                <a:solidFill>
                  <a:srgbClr val="000000"/>
                </a:solidFill>
                <a:latin typeface="Consolas" pitchFamily="49" charset="0"/>
                <a:cs typeface="Consolas" pitchFamily="49" charset="0"/>
              </a:rPr>
              <a:t> = 13.7;</a:t>
            </a:r>
          </a:p>
          <a:p>
            <a:r>
              <a:rPr lang="nl-NL" dirty="0" err="1" smtClean="0">
                <a:solidFill>
                  <a:srgbClr val="000000"/>
                </a:solidFill>
                <a:latin typeface="Consolas" pitchFamily="49" charset="0"/>
                <a:cs typeface="Consolas" pitchFamily="49" charset="0"/>
              </a:rPr>
              <a:t>meting</a:t>
            </a:r>
            <a:r>
              <a:rPr lang="nl-NL" b="1" dirty="0" err="1" smtClean="0">
                <a:solidFill>
                  <a:srgbClr val="000000"/>
                </a:solidFill>
                <a:latin typeface="Consolas" pitchFamily="49" charset="0"/>
                <a:cs typeface="Consolas" pitchFamily="49" charset="0"/>
              </a:rPr>
              <a:t>.</a:t>
            </a:r>
            <a:r>
              <a:rPr lang="nl-NL" dirty="0" err="1" smtClean="0">
                <a:solidFill>
                  <a:srgbClr val="000000"/>
                </a:solidFill>
                <a:latin typeface="Consolas" pitchFamily="49" charset="0"/>
                <a:cs typeface="Consolas" pitchFamily="49" charset="0"/>
              </a:rPr>
              <a:t>uur</a:t>
            </a:r>
            <a:r>
              <a:rPr lang="nl-NL" dirty="0" smtClean="0">
                <a:solidFill>
                  <a:srgbClr val="000000"/>
                </a:solidFill>
                <a:latin typeface="Consolas" pitchFamily="49" charset="0"/>
                <a:cs typeface="Consolas" pitchFamily="49" charset="0"/>
              </a:rPr>
              <a:t> = 14;</a:t>
            </a:r>
          </a:p>
        </p:txBody>
      </p:sp>
      <p:grpSp>
        <p:nvGrpSpPr>
          <p:cNvPr id="119813" name="Group 24"/>
          <p:cNvGrpSpPr>
            <a:grpSpLocks/>
          </p:cNvGrpSpPr>
          <p:nvPr/>
        </p:nvGrpSpPr>
        <p:grpSpPr bwMode="auto">
          <a:xfrm>
            <a:off x="5795963" y="2926949"/>
            <a:ext cx="2952750" cy="868363"/>
            <a:chOff x="385" y="932"/>
            <a:chExt cx="1860" cy="547"/>
          </a:xfrm>
        </p:grpSpPr>
        <p:sp>
          <p:nvSpPr>
            <p:cNvPr id="119815" name="Rectangle 4"/>
            <p:cNvSpPr>
              <a:spLocks noChangeArrowheads="1"/>
            </p:cNvSpPr>
            <p:nvPr/>
          </p:nvSpPr>
          <p:spPr bwMode="auto">
            <a:xfrm>
              <a:off x="385" y="1117"/>
              <a:ext cx="363" cy="362"/>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nl-NL" sz="4000" dirty="0">
                <a:latin typeface="Calibri" pitchFamily="34" charset="0"/>
              </a:endParaRPr>
            </a:p>
          </p:txBody>
        </p:sp>
        <p:sp>
          <p:nvSpPr>
            <p:cNvPr id="119816" name="Text Box 5"/>
            <p:cNvSpPr txBox="1">
              <a:spLocks noChangeArrowheads="1"/>
            </p:cNvSpPr>
            <p:nvPr/>
          </p:nvSpPr>
          <p:spPr bwMode="auto">
            <a:xfrm>
              <a:off x="385" y="932"/>
              <a:ext cx="36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sz="4400">
                  <a:solidFill>
                    <a:schemeClr val="hlink"/>
                  </a:solidFill>
                  <a:latin typeface="Univers" pitchFamily="34" charset="0"/>
                </a:defRPr>
              </a:lvl1pPr>
              <a:lvl2pPr marL="742950" indent="-285750">
                <a:defRPr kumimoji="1" sz="4400">
                  <a:solidFill>
                    <a:schemeClr val="hlink"/>
                  </a:solidFill>
                  <a:latin typeface="Univers" pitchFamily="34" charset="0"/>
                </a:defRPr>
              </a:lvl2pPr>
              <a:lvl3pPr marL="1143000" indent="-228600">
                <a:defRPr kumimoji="1" sz="4400">
                  <a:solidFill>
                    <a:schemeClr val="hlink"/>
                  </a:solidFill>
                  <a:latin typeface="Univers" pitchFamily="34" charset="0"/>
                </a:defRPr>
              </a:lvl3pPr>
              <a:lvl4pPr marL="1600200" indent="-228600">
                <a:defRPr kumimoji="1" sz="4400">
                  <a:solidFill>
                    <a:schemeClr val="hlink"/>
                  </a:solidFill>
                  <a:latin typeface="Univers" pitchFamily="34" charset="0"/>
                </a:defRPr>
              </a:lvl4pPr>
              <a:lvl5pPr marL="2057400" indent="-228600">
                <a:defRPr kumimoji="1" sz="4400">
                  <a:solidFill>
                    <a:schemeClr val="hlink"/>
                  </a:solidFill>
                  <a:latin typeface="Univers" pitchFamily="34" charset="0"/>
                </a:defRPr>
              </a:lvl5pPr>
              <a:lvl6pPr marL="2514600" indent="-228600" eaLnBrk="0" fontAlgn="base" hangingPunct="0">
                <a:spcBef>
                  <a:spcPct val="0"/>
                </a:spcBef>
                <a:spcAft>
                  <a:spcPct val="0"/>
                </a:spcAft>
                <a:defRPr kumimoji="1" sz="4400">
                  <a:solidFill>
                    <a:schemeClr val="hlink"/>
                  </a:solidFill>
                  <a:latin typeface="Univers" pitchFamily="34" charset="0"/>
                </a:defRPr>
              </a:lvl6pPr>
              <a:lvl7pPr marL="2971800" indent="-228600" eaLnBrk="0" fontAlgn="base" hangingPunct="0">
                <a:spcBef>
                  <a:spcPct val="0"/>
                </a:spcBef>
                <a:spcAft>
                  <a:spcPct val="0"/>
                </a:spcAft>
                <a:defRPr kumimoji="1" sz="4400">
                  <a:solidFill>
                    <a:schemeClr val="hlink"/>
                  </a:solidFill>
                  <a:latin typeface="Univers" pitchFamily="34" charset="0"/>
                </a:defRPr>
              </a:lvl7pPr>
              <a:lvl8pPr marL="3429000" indent="-228600" eaLnBrk="0" fontAlgn="base" hangingPunct="0">
                <a:spcBef>
                  <a:spcPct val="0"/>
                </a:spcBef>
                <a:spcAft>
                  <a:spcPct val="0"/>
                </a:spcAft>
                <a:defRPr kumimoji="1" sz="4400">
                  <a:solidFill>
                    <a:schemeClr val="hlink"/>
                  </a:solidFill>
                  <a:latin typeface="Univers" pitchFamily="34" charset="0"/>
                </a:defRPr>
              </a:lvl8pPr>
              <a:lvl9pPr marL="3886200" indent="-228600" eaLnBrk="0" fontAlgn="base" hangingPunct="0">
                <a:spcBef>
                  <a:spcPct val="0"/>
                </a:spcBef>
                <a:spcAft>
                  <a:spcPct val="0"/>
                </a:spcAft>
                <a:defRPr kumimoji="1" sz="4400">
                  <a:solidFill>
                    <a:schemeClr val="hlink"/>
                  </a:solidFill>
                  <a:latin typeface="Univers" pitchFamily="34" charset="0"/>
                </a:defRPr>
              </a:lvl9pPr>
            </a:lstStyle>
            <a:p>
              <a:pPr algn="ctr"/>
              <a:r>
                <a:rPr lang="nl-NL" sz="1800" dirty="0">
                  <a:solidFill>
                    <a:srgbClr val="0000FF"/>
                  </a:solidFill>
                  <a:latin typeface="Consolas"/>
                </a:rPr>
                <a:t>uur</a:t>
              </a:r>
            </a:p>
          </p:txBody>
        </p:sp>
        <p:sp>
          <p:nvSpPr>
            <p:cNvPr id="119817" name="Rectangle 18"/>
            <p:cNvSpPr>
              <a:spLocks noChangeArrowheads="1"/>
            </p:cNvSpPr>
            <p:nvPr/>
          </p:nvSpPr>
          <p:spPr bwMode="auto">
            <a:xfrm>
              <a:off x="748" y="1117"/>
              <a:ext cx="363" cy="362"/>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nl-NL" sz="4000" dirty="0">
                <a:latin typeface="Calibri" pitchFamily="34" charset="0"/>
              </a:endParaRPr>
            </a:p>
          </p:txBody>
        </p:sp>
        <p:sp>
          <p:nvSpPr>
            <p:cNvPr id="119818" name="Text Box 19"/>
            <p:cNvSpPr txBox="1">
              <a:spLocks noChangeArrowheads="1"/>
            </p:cNvSpPr>
            <p:nvPr/>
          </p:nvSpPr>
          <p:spPr bwMode="auto">
            <a:xfrm>
              <a:off x="748" y="932"/>
              <a:ext cx="36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sz="4400">
                  <a:solidFill>
                    <a:schemeClr val="hlink"/>
                  </a:solidFill>
                  <a:latin typeface="Univers" pitchFamily="34" charset="0"/>
                </a:defRPr>
              </a:lvl1pPr>
              <a:lvl2pPr marL="742950" indent="-285750">
                <a:defRPr kumimoji="1" sz="4400">
                  <a:solidFill>
                    <a:schemeClr val="hlink"/>
                  </a:solidFill>
                  <a:latin typeface="Univers" pitchFamily="34" charset="0"/>
                </a:defRPr>
              </a:lvl2pPr>
              <a:lvl3pPr marL="1143000" indent="-228600">
                <a:defRPr kumimoji="1" sz="4400">
                  <a:solidFill>
                    <a:schemeClr val="hlink"/>
                  </a:solidFill>
                  <a:latin typeface="Univers" pitchFamily="34" charset="0"/>
                </a:defRPr>
              </a:lvl3pPr>
              <a:lvl4pPr marL="1600200" indent="-228600">
                <a:defRPr kumimoji="1" sz="4400">
                  <a:solidFill>
                    <a:schemeClr val="hlink"/>
                  </a:solidFill>
                  <a:latin typeface="Univers" pitchFamily="34" charset="0"/>
                </a:defRPr>
              </a:lvl4pPr>
              <a:lvl5pPr marL="2057400" indent="-228600">
                <a:defRPr kumimoji="1" sz="4400">
                  <a:solidFill>
                    <a:schemeClr val="hlink"/>
                  </a:solidFill>
                  <a:latin typeface="Univers" pitchFamily="34" charset="0"/>
                </a:defRPr>
              </a:lvl5pPr>
              <a:lvl6pPr marL="2514600" indent="-228600" eaLnBrk="0" fontAlgn="base" hangingPunct="0">
                <a:spcBef>
                  <a:spcPct val="0"/>
                </a:spcBef>
                <a:spcAft>
                  <a:spcPct val="0"/>
                </a:spcAft>
                <a:defRPr kumimoji="1" sz="4400">
                  <a:solidFill>
                    <a:schemeClr val="hlink"/>
                  </a:solidFill>
                  <a:latin typeface="Univers" pitchFamily="34" charset="0"/>
                </a:defRPr>
              </a:lvl6pPr>
              <a:lvl7pPr marL="2971800" indent="-228600" eaLnBrk="0" fontAlgn="base" hangingPunct="0">
                <a:spcBef>
                  <a:spcPct val="0"/>
                </a:spcBef>
                <a:spcAft>
                  <a:spcPct val="0"/>
                </a:spcAft>
                <a:defRPr kumimoji="1" sz="4400">
                  <a:solidFill>
                    <a:schemeClr val="hlink"/>
                  </a:solidFill>
                  <a:latin typeface="Univers" pitchFamily="34" charset="0"/>
                </a:defRPr>
              </a:lvl7pPr>
              <a:lvl8pPr marL="3429000" indent="-228600" eaLnBrk="0" fontAlgn="base" hangingPunct="0">
                <a:spcBef>
                  <a:spcPct val="0"/>
                </a:spcBef>
                <a:spcAft>
                  <a:spcPct val="0"/>
                </a:spcAft>
                <a:defRPr kumimoji="1" sz="4400">
                  <a:solidFill>
                    <a:schemeClr val="hlink"/>
                  </a:solidFill>
                  <a:latin typeface="Univers" pitchFamily="34" charset="0"/>
                </a:defRPr>
              </a:lvl8pPr>
              <a:lvl9pPr marL="3886200" indent="-228600" eaLnBrk="0" fontAlgn="base" hangingPunct="0">
                <a:spcBef>
                  <a:spcPct val="0"/>
                </a:spcBef>
                <a:spcAft>
                  <a:spcPct val="0"/>
                </a:spcAft>
                <a:defRPr kumimoji="1" sz="4400">
                  <a:solidFill>
                    <a:schemeClr val="hlink"/>
                  </a:solidFill>
                  <a:latin typeface="Univers" pitchFamily="34" charset="0"/>
                </a:defRPr>
              </a:lvl9pPr>
            </a:lstStyle>
            <a:p>
              <a:pPr algn="ctr"/>
              <a:r>
                <a:rPr lang="nl-NL" sz="1800" dirty="0">
                  <a:solidFill>
                    <a:srgbClr val="0000FF"/>
                  </a:solidFill>
                  <a:latin typeface="Consolas"/>
                </a:rPr>
                <a:t>min</a:t>
              </a:r>
            </a:p>
          </p:txBody>
        </p:sp>
        <p:sp>
          <p:nvSpPr>
            <p:cNvPr id="119819" name="Rectangle 20"/>
            <p:cNvSpPr>
              <a:spLocks noChangeArrowheads="1"/>
            </p:cNvSpPr>
            <p:nvPr/>
          </p:nvSpPr>
          <p:spPr bwMode="auto">
            <a:xfrm>
              <a:off x="1111" y="1117"/>
              <a:ext cx="363" cy="362"/>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nl-NL" sz="4000" dirty="0">
                <a:latin typeface="Calibri" pitchFamily="34" charset="0"/>
              </a:endParaRPr>
            </a:p>
          </p:txBody>
        </p:sp>
        <p:sp>
          <p:nvSpPr>
            <p:cNvPr id="119820" name="Text Box 21"/>
            <p:cNvSpPr txBox="1">
              <a:spLocks noChangeArrowheads="1"/>
            </p:cNvSpPr>
            <p:nvPr/>
          </p:nvSpPr>
          <p:spPr bwMode="auto">
            <a:xfrm>
              <a:off x="1111" y="932"/>
              <a:ext cx="36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sz="4400">
                  <a:solidFill>
                    <a:schemeClr val="hlink"/>
                  </a:solidFill>
                  <a:latin typeface="Univers" pitchFamily="34" charset="0"/>
                </a:defRPr>
              </a:lvl1pPr>
              <a:lvl2pPr marL="742950" indent="-285750">
                <a:defRPr kumimoji="1" sz="4400">
                  <a:solidFill>
                    <a:schemeClr val="hlink"/>
                  </a:solidFill>
                  <a:latin typeface="Univers" pitchFamily="34" charset="0"/>
                </a:defRPr>
              </a:lvl2pPr>
              <a:lvl3pPr marL="1143000" indent="-228600">
                <a:defRPr kumimoji="1" sz="4400">
                  <a:solidFill>
                    <a:schemeClr val="hlink"/>
                  </a:solidFill>
                  <a:latin typeface="Univers" pitchFamily="34" charset="0"/>
                </a:defRPr>
              </a:lvl3pPr>
              <a:lvl4pPr marL="1600200" indent="-228600">
                <a:defRPr kumimoji="1" sz="4400">
                  <a:solidFill>
                    <a:schemeClr val="hlink"/>
                  </a:solidFill>
                  <a:latin typeface="Univers" pitchFamily="34" charset="0"/>
                </a:defRPr>
              </a:lvl4pPr>
              <a:lvl5pPr marL="2057400" indent="-228600">
                <a:defRPr kumimoji="1" sz="4400">
                  <a:solidFill>
                    <a:schemeClr val="hlink"/>
                  </a:solidFill>
                  <a:latin typeface="Univers" pitchFamily="34" charset="0"/>
                </a:defRPr>
              </a:lvl5pPr>
              <a:lvl6pPr marL="2514600" indent="-228600" eaLnBrk="0" fontAlgn="base" hangingPunct="0">
                <a:spcBef>
                  <a:spcPct val="0"/>
                </a:spcBef>
                <a:spcAft>
                  <a:spcPct val="0"/>
                </a:spcAft>
                <a:defRPr kumimoji="1" sz="4400">
                  <a:solidFill>
                    <a:schemeClr val="hlink"/>
                  </a:solidFill>
                  <a:latin typeface="Univers" pitchFamily="34" charset="0"/>
                </a:defRPr>
              </a:lvl6pPr>
              <a:lvl7pPr marL="2971800" indent="-228600" eaLnBrk="0" fontAlgn="base" hangingPunct="0">
                <a:spcBef>
                  <a:spcPct val="0"/>
                </a:spcBef>
                <a:spcAft>
                  <a:spcPct val="0"/>
                </a:spcAft>
                <a:defRPr kumimoji="1" sz="4400">
                  <a:solidFill>
                    <a:schemeClr val="hlink"/>
                  </a:solidFill>
                  <a:latin typeface="Univers" pitchFamily="34" charset="0"/>
                </a:defRPr>
              </a:lvl7pPr>
              <a:lvl8pPr marL="3429000" indent="-228600" eaLnBrk="0" fontAlgn="base" hangingPunct="0">
                <a:spcBef>
                  <a:spcPct val="0"/>
                </a:spcBef>
                <a:spcAft>
                  <a:spcPct val="0"/>
                </a:spcAft>
                <a:defRPr kumimoji="1" sz="4400">
                  <a:solidFill>
                    <a:schemeClr val="hlink"/>
                  </a:solidFill>
                  <a:latin typeface="Univers" pitchFamily="34" charset="0"/>
                </a:defRPr>
              </a:lvl8pPr>
              <a:lvl9pPr marL="3886200" indent="-228600" eaLnBrk="0" fontAlgn="base" hangingPunct="0">
                <a:spcBef>
                  <a:spcPct val="0"/>
                </a:spcBef>
                <a:spcAft>
                  <a:spcPct val="0"/>
                </a:spcAft>
                <a:defRPr kumimoji="1" sz="4400">
                  <a:solidFill>
                    <a:schemeClr val="hlink"/>
                  </a:solidFill>
                  <a:latin typeface="Univers" pitchFamily="34" charset="0"/>
                </a:defRPr>
              </a:lvl9pPr>
            </a:lstStyle>
            <a:p>
              <a:pPr algn="ctr"/>
              <a:r>
                <a:rPr lang="nl-NL" sz="1800" dirty="0">
                  <a:solidFill>
                    <a:srgbClr val="0000FF"/>
                  </a:solidFill>
                  <a:latin typeface="Consolas"/>
                </a:rPr>
                <a:t>sec</a:t>
              </a:r>
            </a:p>
          </p:txBody>
        </p:sp>
        <p:sp>
          <p:nvSpPr>
            <p:cNvPr id="119821" name="Rectangle 22"/>
            <p:cNvSpPr>
              <a:spLocks noChangeArrowheads="1"/>
            </p:cNvSpPr>
            <p:nvPr/>
          </p:nvSpPr>
          <p:spPr bwMode="auto">
            <a:xfrm>
              <a:off x="1474" y="1117"/>
              <a:ext cx="726" cy="362"/>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nl-NL" sz="4000" dirty="0">
                <a:latin typeface="Calibri" pitchFamily="34" charset="0"/>
              </a:endParaRPr>
            </a:p>
          </p:txBody>
        </p:sp>
        <p:sp>
          <p:nvSpPr>
            <p:cNvPr id="119822" name="Text Box 23"/>
            <p:cNvSpPr txBox="1">
              <a:spLocks noChangeArrowheads="1"/>
            </p:cNvSpPr>
            <p:nvPr/>
          </p:nvSpPr>
          <p:spPr bwMode="auto">
            <a:xfrm>
              <a:off x="1474" y="932"/>
              <a:ext cx="771"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sz="4400">
                  <a:solidFill>
                    <a:schemeClr val="hlink"/>
                  </a:solidFill>
                  <a:latin typeface="Univers" pitchFamily="34" charset="0"/>
                </a:defRPr>
              </a:lvl1pPr>
              <a:lvl2pPr marL="742950" indent="-285750">
                <a:defRPr kumimoji="1" sz="4400">
                  <a:solidFill>
                    <a:schemeClr val="hlink"/>
                  </a:solidFill>
                  <a:latin typeface="Univers" pitchFamily="34" charset="0"/>
                </a:defRPr>
              </a:lvl2pPr>
              <a:lvl3pPr marL="1143000" indent="-228600">
                <a:defRPr kumimoji="1" sz="4400">
                  <a:solidFill>
                    <a:schemeClr val="hlink"/>
                  </a:solidFill>
                  <a:latin typeface="Univers" pitchFamily="34" charset="0"/>
                </a:defRPr>
              </a:lvl3pPr>
              <a:lvl4pPr marL="1600200" indent="-228600">
                <a:defRPr kumimoji="1" sz="4400">
                  <a:solidFill>
                    <a:schemeClr val="hlink"/>
                  </a:solidFill>
                  <a:latin typeface="Univers" pitchFamily="34" charset="0"/>
                </a:defRPr>
              </a:lvl4pPr>
              <a:lvl5pPr marL="2057400" indent="-228600">
                <a:defRPr kumimoji="1" sz="4400">
                  <a:solidFill>
                    <a:schemeClr val="hlink"/>
                  </a:solidFill>
                  <a:latin typeface="Univers" pitchFamily="34" charset="0"/>
                </a:defRPr>
              </a:lvl5pPr>
              <a:lvl6pPr marL="2514600" indent="-228600" eaLnBrk="0" fontAlgn="base" hangingPunct="0">
                <a:spcBef>
                  <a:spcPct val="0"/>
                </a:spcBef>
                <a:spcAft>
                  <a:spcPct val="0"/>
                </a:spcAft>
                <a:defRPr kumimoji="1" sz="4400">
                  <a:solidFill>
                    <a:schemeClr val="hlink"/>
                  </a:solidFill>
                  <a:latin typeface="Univers" pitchFamily="34" charset="0"/>
                </a:defRPr>
              </a:lvl6pPr>
              <a:lvl7pPr marL="2971800" indent="-228600" eaLnBrk="0" fontAlgn="base" hangingPunct="0">
                <a:spcBef>
                  <a:spcPct val="0"/>
                </a:spcBef>
                <a:spcAft>
                  <a:spcPct val="0"/>
                </a:spcAft>
                <a:defRPr kumimoji="1" sz="4400">
                  <a:solidFill>
                    <a:schemeClr val="hlink"/>
                  </a:solidFill>
                  <a:latin typeface="Univers" pitchFamily="34" charset="0"/>
                </a:defRPr>
              </a:lvl7pPr>
              <a:lvl8pPr marL="3429000" indent="-228600" eaLnBrk="0" fontAlgn="base" hangingPunct="0">
                <a:spcBef>
                  <a:spcPct val="0"/>
                </a:spcBef>
                <a:spcAft>
                  <a:spcPct val="0"/>
                </a:spcAft>
                <a:defRPr kumimoji="1" sz="4400">
                  <a:solidFill>
                    <a:schemeClr val="hlink"/>
                  </a:solidFill>
                  <a:latin typeface="Univers" pitchFamily="34" charset="0"/>
                </a:defRPr>
              </a:lvl8pPr>
              <a:lvl9pPr marL="3886200" indent="-228600" eaLnBrk="0" fontAlgn="base" hangingPunct="0">
                <a:spcBef>
                  <a:spcPct val="0"/>
                </a:spcBef>
                <a:spcAft>
                  <a:spcPct val="0"/>
                </a:spcAft>
                <a:defRPr kumimoji="1" sz="4400">
                  <a:solidFill>
                    <a:schemeClr val="hlink"/>
                  </a:solidFill>
                  <a:latin typeface="Univers" pitchFamily="34" charset="0"/>
                </a:defRPr>
              </a:lvl9pPr>
            </a:lstStyle>
            <a:p>
              <a:pPr algn="ctr"/>
              <a:r>
                <a:rPr lang="nl-NL" sz="1800" dirty="0">
                  <a:solidFill>
                    <a:srgbClr val="0000FF"/>
                  </a:solidFill>
                  <a:latin typeface="Consolas"/>
                </a:rPr>
                <a:t>temp</a:t>
              </a:r>
            </a:p>
          </p:txBody>
        </p:sp>
      </p:grpSp>
      <p:sp>
        <p:nvSpPr>
          <p:cNvPr id="15" name="TextBox 14"/>
          <p:cNvSpPr txBox="1"/>
          <p:nvPr/>
        </p:nvSpPr>
        <p:spPr>
          <a:xfrm>
            <a:off x="7755405" y="3307918"/>
            <a:ext cx="691215" cy="369332"/>
          </a:xfrm>
          <a:prstGeom prst="rect">
            <a:avLst/>
          </a:prstGeom>
          <a:noFill/>
        </p:spPr>
        <p:txBody>
          <a:bodyPr wrap="none" rtlCol="0">
            <a:spAutoFit/>
          </a:bodyPr>
          <a:lstStyle/>
          <a:p>
            <a:pPr algn="ctr"/>
            <a:r>
              <a:rPr lang="en-US" sz="1800" dirty="0" smtClean="0">
                <a:solidFill>
                  <a:srgbClr val="000000"/>
                </a:solidFill>
                <a:latin typeface="Consolas"/>
              </a:rPr>
              <a:t>13.7</a:t>
            </a:r>
            <a:endParaRPr lang="en-US" sz="1800" dirty="0">
              <a:solidFill>
                <a:srgbClr val="000000"/>
              </a:solidFill>
              <a:latin typeface="Consolas"/>
            </a:endParaRPr>
          </a:p>
        </p:txBody>
      </p:sp>
      <p:sp>
        <p:nvSpPr>
          <p:cNvPr id="16" name="TextBox 15"/>
          <p:cNvSpPr txBox="1"/>
          <p:nvPr/>
        </p:nvSpPr>
        <p:spPr>
          <a:xfrm>
            <a:off x="5865124" y="3307918"/>
            <a:ext cx="437940" cy="369332"/>
          </a:xfrm>
          <a:prstGeom prst="rect">
            <a:avLst/>
          </a:prstGeom>
          <a:noFill/>
        </p:spPr>
        <p:txBody>
          <a:bodyPr wrap="none" rtlCol="0">
            <a:spAutoFit/>
          </a:bodyPr>
          <a:lstStyle/>
          <a:p>
            <a:pPr algn="ctr"/>
            <a:r>
              <a:rPr lang="en-US" sz="1800" dirty="0" smtClean="0">
                <a:solidFill>
                  <a:srgbClr val="000000"/>
                </a:solidFill>
                <a:latin typeface="Consolas"/>
              </a:rPr>
              <a:t>14</a:t>
            </a:r>
            <a:endParaRPr lang="en-US" sz="1800" dirty="0">
              <a:solidFill>
                <a:srgbClr val="000000"/>
              </a:solidFill>
              <a:latin typeface="Consolas"/>
            </a:endParaRPr>
          </a:p>
        </p:txBody>
      </p:sp>
      <p:sp>
        <p:nvSpPr>
          <p:cNvPr id="17" name="TextBox 16"/>
          <p:cNvSpPr txBox="1"/>
          <p:nvPr/>
        </p:nvSpPr>
        <p:spPr>
          <a:xfrm>
            <a:off x="4764912" y="3307824"/>
            <a:ext cx="1031051" cy="400110"/>
          </a:xfrm>
          <a:prstGeom prst="rect">
            <a:avLst/>
          </a:prstGeom>
          <a:noFill/>
        </p:spPr>
        <p:txBody>
          <a:bodyPr wrap="none" rtlCol="0">
            <a:spAutoFit/>
          </a:bodyPr>
          <a:lstStyle/>
          <a:p>
            <a:pPr algn="ctr"/>
            <a:r>
              <a:rPr lang="nl-NL" sz="2000" dirty="0" smtClean="0">
                <a:solidFill>
                  <a:srgbClr val="000000"/>
                </a:solidFill>
                <a:latin typeface="Consolas"/>
              </a:rPr>
              <a:t>meting</a:t>
            </a:r>
            <a:endParaRPr lang="en-US" sz="2000" dirty="0" smtClean="0">
              <a:solidFill>
                <a:srgbClr val="000000"/>
              </a:solidFill>
              <a:latin typeface="Consolas"/>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6" name="Tijdelijke aanduiding voor dianummer 5"/>
          <p:cNvSpPr>
            <a:spLocks noGrp="1"/>
          </p:cNvSpPr>
          <p:nvPr>
            <p:ph type="sldNum" sz="quarter" idx="12"/>
          </p:nvPr>
        </p:nvSpPr>
        <p:spPr/>
        <p:txBody>
          <a:bodyPr/>
          <a:lstStyle/>
          <a:p>
            <a:fld id="{520F5AE5-675F-4C53-86B8-6BB4E175C417}" type="slidenum">
              <a:rPr lang="en-US" smtClean="0"/>
              <a:pPr/>
              <a:t>211</a:t>
            </a:fld>
            <a:endParaRPr lang="en-US" dirty="0"/>
          </a:p>
        </p:txBody>
      </p:sp>
    </p:spTree>
    <p:extLst>
      <p:ext uri="{BB962C8B-B14F-4D97-AF65-F5344CB8AC3E}">
        <p14:creationId xmlns:p14="http://schemas.microsoft.com/office/powerpoint/2010/main" val="324325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8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981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981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build="p"/>
      <p:bldP spid="15" grpId="0"/>
      <p:bldP spid="16" grpId="0"/>
      <p:bldP spid="17"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endParaRPr lang="en-US"/>
          </a:p>
        </p:txBody>
      </p:sp>
      <p:sp>
        <p:nvSpPr>
          <p:cNvPr id="6" name="Titel 5"/>
          <p:cNvSpPr>
            <a:spLocks noGrp="1"/>
          </p:cNvSpPr>
          <p:nvPr>
            <p:ph type="title"/>
          </p:nvPr>
        </p:nvSpPr>
        <p:spPr/>
        <p:txBody>
          <a:bodyPr/>
          <a:lstStyle/>
          <a:p>
            <a:r>
              <a:rPr lang="nl-NL" dirty="0" err="1">
                <a:solidFill>
                  <a:schemeClr val="accent5"/>
                </a:solidFill>
              </a:rPr>
              <a:t>struct</a:t>
            </a:r>
            <a:r>
              <a:rPr lang="nl-NL" dirty="0">
                <a:solidFill>
                  <a:schemeClr val="accent5"/>
                </a:solidFill>
              </a:rPr>
              <a:t> </a:t>
            </a:r>
            <a:r>
              <a:rPr lang="nl-NL" dirty="0"/>
              <a:t>in C</a:t>
            </a:r>
          </a:p>
        </p:txBody>
      </p:sp>
      <p:sp>
        <p:nvSpPr>
          <p:cNvPr id="7" name="Tijdelijke aanduiding voor inhoud 6"/>
          <p:cNvSpPr>
            <a:spLocks noGrp="1"/>
          </p:cNvSpPr>
          <p:nvPr>
            <p:ph idx="1"/>
          </p:nvPr>
        </p:nvSpPr>
        <p:spPr/>
        <p:txBody>
          <a:bodyPr/>
          <a:lstStyle/>
          <a:p>
            <a:r>
              <a:rPr lang="en-US" dirty="0" smtClean="0"/>
              <a:t>Hoe </a:t>
            </a:r>
            <a:r>
              <a:rPr lang="en-US" dirty="0" err="1" smtClean="0"/>
              <a:t>gebruik</a:t>
            </a:r>
            <a:r>
              <a:rPr lang="en-US" dirty="0" smtClean="0"/>
              <a:t> je </a:t>
            </a:r>
            <a:r>
              <a:rPr lang="en-US" dirty="0" err="1" smtClean="0"/>
              <a:t>een</a:t>
            </a:r>
            <a:r>
              <a:rPr lang="en-US" dirty="0" smtClean="0"/>
              <a:t> </a:t>
            </a:r>
            <a:r>
              <a:rPr lang="en-US" dirty="0" err="1" smtClean="0"/>
              <a:t>struct</a:t>
            </a:r>
            <a:r>
              <a:rPr lang="en-US" dirty="0" smtClean="0"/>
              <a:t>?</a:t>
            </a:r>
            <a:endParaRPr lang="nl-NL" dirty="0"/>
          </a:p>
        </p:txBody>
      </p:sp>
      <p:sp>
        <p:nvSpPr>
          <p:cNvPr id="8" name="Tijdelijke aanduiding voor inhoud 7"/>
          <p:cNvSpPr>
            <a:spLocks noGrp="1"/>
          </p:cNvSpPr>
          <p:nvPr>
            <p:ph idx="13"/>
          </p:nvPr>
        </p:nvSpPr>
        <p:spPr>
          <a:xfrm>
            <a:off x="1403648" y="2132856"/>
            <a:ext cx="7272808" cy="3966181"/>
          </a:xfrm>
        </p:spPr>
        <p:txBody>
          <a:bodyPr>
            <a:normAutofit fontScale="92500" lnSpcReduction="20000"/>
          </a:bodyPr>
          <a:lstStyle/>
          <a:p>
            <a:r>
              <a:rPr lang="nl-NL" dirty="0">
                <a:solidFill>
                  <a:schemeClr val="accent5"/>
                </a:solidFill>
              </a:rPr>
              <a:t>int </a:t>
            </a:r>
            <a:r>
              <a:rPr lang="nl-NL" dirty="0" err="1"/>
              <a:t>main</a:t>
            </a:r>
            <a:r>
              <a:rPr lang="nl-NL" dirty="0"/>
              <a:t>(</a:t>
            </a:r>
            <a:r>
              <a:rPr lang="nl-NL" dirty="0" err="1">
                <a:solidFill>
                  <a:schemeClr val="accent5"/>
                </a:solidFill>
              </a:rPr>
              <a:t>void</a:t>
            </a:r>
            <a:r>
              <a:rPr lang="nl-NL" dirty="0"/>
              <a:t>) </a:t>
            </a:r>
            <a:r>
              <a:rPr lang="nl-NL" dirty="0" smtClean="0"/>
              <a:t>{</a:t>
            </a:r>
          </a:p>
          <a:p>
            <a:endParaRPr lang="nl-NL" dirty="0" smtClean="0"/>
          </a:p>
          <a:p>
            <a:r>
              <a:rPr lang="en-US" dirty="0"/>
              <a:t> </a:t>
            </a:r>
            <a:r>
              <a:rPr lang="en-US" dirty="0" smtClean="0"/>
              <a:t>   </a:t>
            </a:r>
            <a:r>
              <a:rPr lang="en-US" dirty="0" smtClean="0">
                <a:solidFill>
                  <a:schemeClr val="accent3"/>
                </a:solidFill>
              </a:rPr>
              <a:t>//</a:t>
            </a:r>
            <a:r>
              <a:rPr lang="en-US" dirty="0" err="1" smtClean="0">
                <a:solidFill>
                  <a:schemeClr val="accent3"/>
                </a:solidFill>
              </a:rPr>
              <a:t>definieren</a:t>
            </a:r>
            <a:r>
              <a:rPr lang="en-US" dirty="0" smtClean="0">
                <a:solidFill>
                  <a:schemeClr val="accent3"/>
                </a:solidFill>
              </a:rPr>
              <a:t> </a:t>
            </a:r>
            <a:r>
              <a:rPr lang="en-US" dirty="0" err="1" smtClean="0">
                <a:solidFill>
                  <a:schemeClr val="accent3"/>
                </a:solidFill>
              </a:rPr>
              <a:t>struct</a:t>
            </a:r>
            <a:endParaRPr lang="nl-NL" dirty="0"/>
          </a:p>
          <a:p>
            <a:r>
              <a:rPr lang="nl-NL" dirty="0"/>
              <a:t>    </a:t>
            </a:r>
            <a:r>
              <a:rPr lang="nl-NL" dirty="0" err="1">
                <a:solidFill>
                  <a:schemeClr val="accent5"/>
                </a:solidFill>
              </a:rPr>
              <a:t>struct</a:t>
            </a:r>
            <a:r>
              <a:rPr lang="nl-NL" dirty="0">
                <a:solidFill>
                  <a:schemeClr val="accent5"/>
                </a:solidFill>
              </a:rPr>
              <a:t> </a:t>
            </a:r>
            <a:r>
              <a:rPr lang="nl-NL" dirty="0"/>
              <a:t>student {</a:t>
            </a:r>
          </a:p>
          <a:p>
            <a:r>
              <a:rPr lang="nl-NL" dirty="0"/>
              <a:t>        int nummer;</a:t>
            </a:r>
          </a:p>
          <a:p>
            <a:r>
              <a:rPr lang="nl-NL" dirty="0"/>
              <a:t>        </a:t>
            </a:r>
            <a:r>
              <a:rPr lang="nl-NL" dirty="0" err="1"/>
              <a:t>char</a:t>
            </a:r>
            <a:r>
              <a:rPr lang="nl-NL" dirty="0"/>
              <a:t> naam[20];</a:t>
            </a:r>
          </a:p>
          <a:p>
            <a:r>
              <a:rPr lang="nl-NL" dirty="0"/>
              <a:t>        </a:t>
            </a:r>
            <a:r>
              <a:rPr lang="nl-NL" dirty="0" err="1"/>
              <a:t>float</a:t>
            </a:r>
            <a:r>
              <a:rPr lang="nl-NL" dirty="0"/>
              <a:t> cijfer;</a:t>
            </a:r>
          </a:p>
          <a:p>
            <a:r>
              <a:rPr lang="nl-NL" dirty="0"/>
              <a:t>    </a:t>
            </a:r>
            <a:r>
              <a:rPr lang="nl-NL" dirty="0" smtClean="0"/>
              <a:t>};</a:t>
            </a:r>
          </a:p>
          <a:p>
            <a:endParaRPr lang="nl-NL" dirty="0" smtClean="0"/>
          </a:p>
          <a:p>
            <a:r>
              <a:rPr lang="en-US" dirty="0" smtClean="0"/>
              <a:t>    </a:t>
            </a:r>
            <a:r>
              <a:rPr lang="en-US" dirty="0" smtClean="0">
                <a:solidFill>
                  <a:schemeClr val="accent3"/>
                </a:solidFill>
              </a:rPr>
              <a:t>//</a:t>
            </a:r>
            <a:r>
              <a:rPr lang="en-US" dirty="0" err="1" smtClean="0">
                <a:solidFill>
                  <a:schemeClr val="accent3"/>
                </a:solidFill>
              </a:rPr>
              <a:t>declareren</a:t>
            </a:r>
            <a:r>
              <a:rPr lang="en-US" dirty="0" smtClean="0">
                <a:solidFill>
                  <a:schemeClr val="accent3"/>
                </a:solidFill>
              </a:rPr>
              <a:t> </a:t>
            </a:r>
            <a:r>
              <a:rPr lang="en-US" dirty="0" err="1" smtClean="0">
                <a:solidFill>
                  <a:schemeClr val="accent3"/>
                </a:solidFill>
              </a:rPr>
              <a:t>struct</a:t>
            </a:r>
            <a:endParaRPr lang="nl-NL" dirty="0"/>
          </a:p>
          <a:p>
            <a:r>
              <a:rPr lang="nl-NL" dirty="0"/>
              <a:t>    </a:t>
            </a:r>
            <a:r>
              <a:rPr lang="nl-NL" dirty="0" err="1"/>
              <a:t>struct</a:t>
            </a:r>
            <a:r>
              <a:rPr lang="nl-NL" dirty="0"/>
              <a:t> student s1, s2</a:t>
            </a:r>
            <a:r>
              <a:rPr lang="nl-NL" dirty="0" smtClean="0"/>
              <a:t>;</a:t>
            </a:r>
          </a:p>
          <a:p>
            <a:r>
              <a:rPr lang="en-US" dirty="0" smtClean="0">
                <a:solidFill>
                  <a:schemeClr val="accent3"/>
                </a:solidFill>
              </a:rPr>
              <a:t>    //</a:t>
            </a:r>
            <a:r>
              <a:rPr lang="en-US" dirty="0" err="1" smtClean="0">
                <a:solidFill>
                  <a:schemeClr val="accent3"/>
                </a:solidFill>
              </a:rPr>
              <a:t>werken</a:t>
            </a:r>
            <a:r>
              <a:rPr lang="en-US" dirty="0" smtClean="0">
                <a:solidFill>
                  <a:schemeClr val="accent3"/>
                </a:solidFill>
              </a:rPr>
              <a:t> met </a:t>
            </a:r>
            <a:r>
              <a:rPr lang="en-US" dirty="0" err="1" smtClean="0">
                <a:solidFill>
                  <a:schemeClr val="accent3"/>
                </a:solidFill>
              </a:rPr>
              <a:t>struct</a:t>
            </a:r>
            <a:endParaRPr lang="en-US" dirty="0" smtClean="0">
              <a:solidFill>
                <a:schemeClr val="accent3"/>
              </a:solidFill>
            </a:endParaRPr>
          </a:p>
          <a:p>
            <a:r>
              <a:rPr lang="en-US" dirty="0">
                <a:solidFill>
                  <a:schemeClr val="accent3"/>
                </a:solidFill>
              </a:rPr>
              <a:t> </a:t>
            </a:r>
            <a:r>
              <a:rPr lang="en-US" dirty="0" smtClean="0">
                <a:solidFill>
                  <a:schemeClr val="accent3"/>
                </a:solidFill>
              </a:rPr>
              <a:t>   </a:t>
            </a:r>
            <a:r>
              <a:rPr lang="en-US" dirty="0" smtClean="0"/>
              <a:t>s1.nummer = 13;</a:t>
            </a:r>
            <a:endParaRPr lang="nl-NL" dirty="0" smtClean="0"/>
          </a:p>
          <a:p>
            <a:r>
              <a:rPr lang="en-US" dirty="0"/>
              <a:t>}</a:t>
            </a:r>
            <a:endParaRPr lang="nl-NL" dirty="0"/>
          </a:p>
        </p:txBody>
      </p:sp>
      <p:sp>
        <p:nvSpPr>
          <p:cNvPr id="3" name="Tijdelijke aanduiding voor datum 2"/>
          <p:cNvSpPr>
            <a:spLocks noGrp="1"/>
          </p:cNvSpPr>
          <p:nvPr>
            <p:ph type="dt" sz="half" idx="16"/>
          </p:nvPr>
        </p:nvSpPr>
        <p:spPr/>
        <p:txBody>
          <a:bodyPr/>
          <a:lstStyle/>
          <a:p>
            <a:r>
              <a:rPr lang="nl-NL" smtClean="0"/>
              <a:t>GESPRG 2014-2015</a:t>
            </a:r>
            <a:endParaRPr lang="en-US" dirty="0"/>
          </a:p>
        </p:txBody>
      </p:sp>
      <p:sp>
        <p:nvSpPr>
          <p:cNvPr id="4" name="Tijdelijke aanduiding voor dianummer 3"/>
          <p:cNvSpPr>
            <a:spLocks noGrp="1"/>
          </p:cNvSpPr>
          <p:nvPr>
            <p:ph type="sldNum" sz="quarter" idx="18"/>
          </p:nvPr>
        </p:nvSpPr>
        <p:spPr/>
        <p:txBody>
          <a:bodyPr/>
          <a:lstStyle/>
          <a:p>
            <a:fld id="{520F5AE5-675F-4C53-86B8-6BB4E175C417}" type="slidenum">
              <a:rPr lang="en-US" smtClean="0"/>
              <a:pPr/>
              <a:t>212</a:t>
            </a:fld>
            <a:endParaRPr lang="en-US" dirty="0"/>
          </a:p>
        </p:txBody>
      </p:sp>
    </p:spTree>
    <p:extLst>
      <p:ext uri="{BB962C8B-B14F-4D97-AF65-F5344CB8AC3E}">
        <p14:creationId xmlns:p14="http://schemas.microsoft.com/office/powerpoint/2010/main" val="2173355457"/>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ijdelijke aanduiding voor inhoud 8"/>
          <p:cNvSpPr>
            <a:spLocks noGrp="1"/>
          </p:cNvSpPr>
          <p:nvPr>
            <p:ph idx="15"/>
          </p:nvPr>
        </p:nvSpPr>
        <p:spPr/>
        <p:txBody>
          <a:bodyPr/>
          <a:lstStyle/>
          <a:p>
            <a:endParaRPr lang="nl-NL"/>
          </a:p>
        </p:txBody>
      </p:sp>
      <p:sp>
        <p:nvSpPr>
          <p:cNvPr id="6" name="Titel 5"/>
          <p:cNvSpPr>
            <a:spLocks noGrp="1"/>
          </p:cNvSpPr>
          <p:nvPr>
            <p:ph type="title"/>
          </p:nvPr>
        </p:nvSpPr>
        <p:spPr/>
        <p:txBody>
          <a:bodyPr/>
          <a:lstStyle/>
          <a:p>
            <a:r>
              <a:rPr lang="nl-NL" dirty="0" err="1">
                <a:solidFill>
                  <a:schemeClr val="accent5"/>
                </a:solidFill>
              </a:rPr>
              <a:t>struct</a:t>
            </a:r>
            <a:r>
              <a:rPr lang="nl-NL" dirty="0">
                <a:solidFill>
                  <a:schemeClr val="accent5"/>
                </a:solidFill>
              </a:rPr>
              <a:t> </a:t>
            </a:r>
            <a:r>
              <a:rPr lang="nl-NL" dirty="0"/>
              <a:t>in C</a:t>
            </a:r>
          </a:p>
        </p:txBody>
      </p:sp>
      <p:sp>
        <p:nvSpPr>
          <p:cNvPr id="7" name="Tijdelijke aanduiding voor inhoud 6"/>
          <p:cNvSpPr>
            <a:spLocks noGrp="1"/>
          </p:cNvSpPr>
          <p:nvPr>
            <p:ph idx="1"/>
          </p:nvPr>
        </p:nvSpPr>
        <p:spPr/>
        <p:txBody>
          <a:bodyPr>
            <a:normAutofit fontScale="92500" lnSpcReduction="10000"/>
          </a:bodyPr>
          <a:lstStyle/>
          <a:p>
            <a:r>
              <a:rPr lang="en-US" dirty="0" smtClean="0"/>
              <a:t>Hoe </a:t>
            </a:r>
            <a:r>
              <a:rPr lang="en-US" dirty="0" err="1" smtClean="0"/>
              <a:t>gebruik</a:t>
            </a:r>
            <a:r>
              <a:rPr lang="en-US" dirty="0" smtClean="0"/>
              <a:t> je </a:t>
            </a:r>
            <a:r>
              <a:rPr lang="en-US" dirty="0" err="1" smtClean="0"/>
              <a:t>een</a:t>
            </a:r>
            <a:r>
              <a:rPr lang="en-US" dirty="0" smtClean="0"/>
              <a:t> </a:t>
            </a:r>
            <a:r>
              <a:rPr lang="en-US" dirty="0" err="1" smtClean="0"/>
              <a:t>struct</a:t>
            </a:r>
            <a:r>
              <a:rPr lang="en-US" dirty="0" smtClean="0"/>
              <a:t>?</a:t>
            </a:r>
          </a:p>
          <a:p>
            <a:pPr lvl="1"/>
            <a:r>
              <a:rPr lang="en-US" dirty="0" err="1" smtClean="0"/>
              <a:t>Alternatieve</a:t>
            </a:r>
            <a:r>
              <a:rPr lang="en-US" dirty="0" smtClean="0"/>
              <a:t> </a:t>
            </a:r>
            <a:r>
              <a:rPr lang="en-US" dirty="0" err="1" smtClean="0"/>
              <a:t>versie</a:t>
            </a:r>
            <a:endParaRPr lang="nl-NL" dirty="0"/>
          </a:p>
        </p:txBody>
      </p:sp>
      <p:sp>
        <p:nvSpPr>
          <p:cNvPr id="8" name="Tijdelijke aanduiding voor inhoud 7"/>
          <p:cNvSpPr>
            <a:spLocks noGrp="1"/>
          </p:cNvSpPr>
          <p:nvPr>
            <p:ph idx="13"/>
          </p:nvPr>
        </p:nvSpPr>
        <p:spPr>
          <a:xfrm>
            <a:off x="1394768" y="2127114"/>
            <a:ext cx="7292032" cy="3966181"/>
          </a:xfrm>
        </p:spPr>
        <p:txBody>
          <a:bodyPr>
            <a:normAutofit lnSpcReduction="10000"/>
          </a:bodyPr>
          <a:lstStyle/>
          <a:p>
            <a:r>
              <a:rPr lang="nl-NL" dirty="0">
                <a:solidFill>
                  <a:schemeClr val="accent5"/>
                </a:solidFill>
              </a:rPr>
              <a:t>int </a:t>
            </a:r>
            <a:r>
              <a:rPr lang="nl-NL" dirty="0" err="1">
                <a:solidFill>
                  <a:schemeClr val="accent5"/>
                </a:solidFill>
              </a:rPr>
              <a:t>main</a:t>
            </a:r>
            <a:r>
              <a:rPr lang="nl-NL" dirty="0">
                <a:solidFill>
                  <a:schemeClr val="accent5"/>
                </a:solidFill>
              </a:rPr>
              <a:t>(</a:t>
            </a:r>
            <a:r>
              <a:rPr lang="nl-NL" dirty="0" err="1">
                <a:solidFill>
                  <a:schemeClr val="accent5"/>
                </a:solidFill>
              </a:rPr>
              <a:t>void</a:t>
            </a:r>
            <a:r>
              <a:rPr lang="nl-NL" dirty="0"/>
              <a:t>) </a:t>
            </a:r>
            <a:r>
              <a:rPr lang="nl-NL" dirty="0" smtClean="0"/>
              <a:t>{</a:t>
            </a:r>
          </a:p>
          <a:p>
            <a:endParaRPr lang="nl-NL" dirty="0" smtClean="0"/>
          </a:p>
          <a:p>
            <a:r>
              <a:rPr lang="en-US" dirty="0"/>
              <a:t> </a:t>
            </a:r>
            <a:r>
              <a:rPr lang="en-US" dirty="0" smtClean="0"/>
              <a:t>   </a:t>
            </a:r>
            <a:r>
              <a:rPr lang="en-US" dirty="0" smtClean="0">
                <a:solidFill>
                  <a:schemeClr val="accent3"/>
                </a:solidFill>
              </a:rPr>
              <a:t>//</a:t>
            </a:r>
            <a:r>
              <a:rPr lang="en-US" dirty="0" err="1" smtClean="0">
                <a:solidFill>
                  <a:schemeClr val="accent3"/>
                </a:solidFill>
              </a:rPr>
              <a:t>definieren</a:t>
            </a:r>
            <a:r>
              <a:rPr lang="en-US" dirty="0" smtClean="0">
                <a:solidFill>
                  <a:schemeClr val="accent3"/>
                </a:solidFill>
              </a:rPr>
              <a:t> en </a:t>
            </a:r>
            <a:r>
              <a:rPr lang="en-US" dirty="0" err="1" smtClean="0">
                <a:solidFill>
                  <a:schemeClr val="accent3"/>
                </a:solidFill>
              </a:rPr>
              <a:t>declareren</a:t>
            </a:r>
            <a:r>
              <a:rPr lang="en-US" dirty="0" smtClean="0">
                <a:solidFill>
                  <a:schemeClr val="accent3"/>
                </a:solidFill>
              </a:rPr>
              <a:t> </a:t>
            </a:r>
            <a:r>
              <a:rPr lang="en-US" dirty="0" err="1" smtClean="0">
                <a:solidFill>
                  <a:schemeClr val="accent3"/>
                </a:solidFill>
              </a:rPr>
              <a:t>structs</a:t>
            </a:r>
            <a:endParaRPr lang="nl-NL" dirty="0"/>
          </a:p>
          <a:p>
            <a:r>
              <a:rPr lang="nl-NL" dirty="0"/>
              <a:t>    </a:t>
            </a:r>
            <a:r>
              <a:rPr lang="nl-NL" dirty="0" err="1">
                <a:solidFill>
                  <a:schemeClr val="accent5"/>
                </a:solidFill>
              </a:rPr>
              <a:t>struct</a:t>
            </a:r>
            <a:r>
              <a:rPr lang="nl-NL" dirty="0">
                <a:solidFill>
                  <a:schemeClr val="accent5"/>
                </a:solidFill>
              </a:rPr>
              <a:t> </a:t>
            </a:r>
            <a:r>
              <a:rPr lang="nl-NL" dirty="0"/>
              <a:t>student {</a:t>
            </a:r>
          </a:p>
          <a:p>
            <a:r>
              <a:rPr lang="nl-NL" dirty="0"/>
              <a:t>        int nummer;</a:t>
            </a:r>
          </a:p>
          <a:p>
            <a:r>
              <a:rPr lang="nl-NL" dirty="0"/>
              <a:t>        </a:t>
            </a:r>
            <a:r>
              <a:rPr lang="nl-NL" dirty="0" err="1"/>
              <a:t>char</a:t>
            </a:r>
            <a:r>
              <a:rPr lang="nl-NL" dirty="0"/>
              <a:t> naam[20];</a:t>
            </a:r>
          </a:p>
          <a:p>
            <a:r>
              <a:rPr lang="nl-NL" dirty="0"/>
              <a:t>        </a:t>
            </a:r>
            <a:r>
              <a:rPr lang="nl-NL" dirty="0" err="1"/>
              <a:t>float</a:t>
            </a:r>
            <a:r>
              <a:rPr lang="nl-NL" dirty="0"/>
              <a:t> cijfer;</a:t>
            </a:r>
          </a:p>
          <a:p>
            <a:r>
              <a:rPr lang="nl-NL" dirty="0"/>
              <a:t>    </a:t>
            </a:r>
            <a:r>
              <a:rPr lang="nl-NL" dirty="0" smtClean="0"/>
              <a:t>} s1</a:t>
            </a:r>
            <a:r>
              <a:rPr lang="nl-NL" dirty="0"/>
              <a:t>, s2</a:t>
            </a:r>
            <a:r>
              <a:rPr lang="nl-NL" dirty="0" smtClean="0"/>
              <a:t>;</a:t>
            </a:r>
          </a:p>
          <a:p>
            <a:endParaRPr lang="nl-NL" dirty="0" smtClean="0"/>
          </a:p>
          <a:p>
            <a:r>
              <a:rPr lang="en-US" dirty="0" smtClean="0">
                <a:solidFill>
                  <a:schemeClr val="accent3"/>
                </a:solidFill>
              </a:rPr>
              <a:t>    //</a:t>
            </a:r>
            <a:r>
              <a:rPr lang="en-US" dirty="0" err="1" smtClean="0">
                <a:solidFill>
                  <a:schemeClr val="accent3"/>
                </a:solidFill>
              </a:rPr>
              <a:t>werken</a:t>
            </a:r>
            <a:r>
              <a:rPr lang="en-US" dirty="0" smtClean="0">
                <a:solidFill>
                  <a:schemeClr val="accent3"/>
                </a:solidFill>
              </a:rPr>
              <a:t> met </a:t>
            </a:r>
            <a:r>
              <a:rPr lang="en-US" dirty="0" err="1" smtClean="0">
                <a:solidFill>
                  <a:schemeClr val="accent3"/>
                </a:solidFill>
              </a:rPr>
              <a:t>struct</a:t>
            </a:r>
            <a:endParaRPr lang="en-US" dirty="0" smtClean="0">
              <a:solidFill>
                <a:schemeClr val="accent3"/>
              </a:solidFill>
            </a:endParaRPr>
          </a:p>
          <a:p>
            <a:r>
              <a:rPr lang="en-US" dirty="0">
                <a:solidFill>
                  <a:schemeClr val="accent3"/>
                </a:solidFill>
              </a:rPr>
              <a:t> </a:t>
            </a:r>
            <a:r>
              <a:rPr lang="en-US" dirty="0" smtClean="0">
                <a:solidFill>
                  <a:schemeClr val="accent3"/>
                </a:solidFill>
              </a:rPr>
              <a:t>   </a:t>
            </a:r>
            <a:r>
              <a:rPr lang="en-US" dirty="0" smtClean="0"/>
              <a:t>s1.nummer = 13;</a:t>
            </a:r>
            <a:endParaRPr lang="nl-NL" dirty="0" smtClean="0"/>
          </a:p>
          <a:p>
            <a:r>
              <a:rPr lang="en-US" dirty="0"/>
              <a:t>}</a:t>
            </a:r>
            <a:endParaRPr lang="nl-NL" dirty="0"/>
          </a:p>
        </p:txBody>
      </p:sp>
      <p:sp>
        <p:nvSpPr>
          <p:cNvPr id="10" name="Text Box 25">
            <a:hlinkClick r:id="rId2"/>
          </p:cNvPr>
          <p:cNvSpPr txBox="1">
            <a:spLocks noChangeArrowheads="1"/>
          </p:cNvSpPr>
          <p:nvPr/>
        </p:nvSpPr>
        <p:spPr bwMode="auto">
          <a:xfrm>
            <a:off x="4572000" y="6238782"/>
            <a:ext cx="3816350" cy="369332"/>
          </a:xfrm>
          <a:prstGeom prst="rect">
            <a:avLst/>
          </a:prstGeom>
          <a:solidFill>
            <a:srgbClr val="FFFF00"/>
          </a:solidFill>
          <a:ln>
            <a:noFill/>
          </a:ln>
          <a:effectLst/>
          <a:extLs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sz="4400">
                <a:solidFill>
                  <a:schemeClr val="hlink"/>
                </a:solidFill>
                <a:latin typeface="Univers" pitchFamily="34" charset="0"/>
              </a:defRPr>
            </a:lvl1pPr>
            <a:lvl2pPr marL="742950" indent="-285750">
              <a:defRPr kumimoji="1" sz="4400">
                <a:solidFill>
                  <a:schemeClr val="hlink"/>
                </a:solidFill>
                <a:latin typeface="Univers" pitchFamily="34" charset="0"/>
              </a:defRPr>
            </a:lvl2pPr>
            <a:lvl3pPr marL="1143000" indent="-228600">
              <a:defRPr kumimoji="1" sz="4400">
                <a:solidFill>
                  <a:schemeClr val="hlink"/>
                </a:solidFill>
                <a:latin typeface="Univers" pitchFamily="34" charset="0"/>
              </a:defRPr>
            </a:lvl3pPr>
            <a:lvl4pPr marL="1600200" indent="-228600">
              <a:defRPr kumimoji="1" sz="4400">
                <a:solidFill>
                  <a:schemeClr val="hlink"/>
                </a:solidFill>
                <a:latin typeface="Univers" pitchFamily="34" charset="0"/>
              </a:defRPr>
            </a:lvl4pPr>
            <a:lvl5pPr marL="2057400" indent="-228600">
              <a:defRPr kumimoji="1" sz="4400">
                <a:solidFill>
                  <a:schemeClr val="hlink"/>
                </a:solidFill>
                <a:latin typeface="Univers" pitchFamily="34" charset="0"/>
              </a:defRPr>
            </a:lvl5pPr>
            <a:lvl6pPr marL="2514600" indent="-228600" eaLnBrk="0" fontAlgn="base" hangingPunct="0">
              <a:spcBef>
                <a:spcPct val="0"/>
              </a:spcBef>
              <a:spcAft>
                <a:spcPct val="0"/>
              </a:spcAft>
              <a:defRPr kumimoji="1" sz="4400">
                <a:solidFill>
                  <a:schemeClr val="hlink"/>
                </a:solidFill>
                <a:latin typeface="Univers" pitchFamily="34" charset="0"/>
              </a:defRPr>
            </a:lvl6pPr>
            <a:lvl7pPr marL="2971800" indent="-228600" eaLnBrk="0" fontAlgn="base" hangingPunct="0">
              <a:spcBef>
                <a:spcPct val="0"/>
              </a:spcBef>
              <a:spcAft>
                <a:spcPct val="0"/>
              </a:spcAft>
              <a:defRPr kumimoji="1" sz="4400">
                <a:solidFill>
                  <a:schemeClr val="hlink"/>
                </a:solidFill>
                <a:latin typeface="Univers" pitchFamily="34" charset="0"/>
              </a:defRPr>
            </a:lvl7pPr>
            <a:lvl8pPr marL="3429000" indent="-228600" eaLnBrk="0" fontAlgn="base" hangingPunct="0">
              <a:spcBef>
                <a:spcPct val="0"/>
              </a:spcBef>
              <a:spcAft>
                <a:spcPct val="0"/>
              </a:spcAft>
              <a:defRPr kumimoji="1" sz="4400">
                <a:solidFill>
                  <a:schemeClr val="hlink"/>
                </a:solidFill>
                <a:latin typeface="Univers" pitchFamily="34" charset="0"/>
              </a:defRPr>
            </a:lvl8pPr>
            <a:lvl9pPr marL="3886200" indent="-228600" eaLnBrk="0" fontAlgn="base" hangingPunct="0">
              <a:spcBef>
                <a:spcPct val="0"/>
              </a:spcBef>
              <a:spcAft>
                <a:spcPct val="0"/>
              </a:spcAft>
              <a:defRPr kumimoji="1" sz="4400">
                <a:solidFill>
                  <a:schemeClr val="hlink"/>
                </a:solidFill>
                <a:latin typeface="Univers" pitchFamily="34" charset="0"/>
              </a:defRPr>
            </a:lvl9pPr>
          </a:lstStyle>
          <a:p>
            <a:pPr algn="ctr"/>
            <a:r>
              <a:rPr lang="en-US" sz="2400" u="sng" dirty="0" err="1">
                <a:latin typeface="Calibri" pitchFamily="34" charset="0"/>
              </a:rPr>
              <a:t>Kijk</a:t>
            </a:r>
            <a:r>
              <a:rPr lang="en-US" sz="2400" u="sng" dirty="0">
                <a:latin typeface="Calibri" pitchFamily="34" charset="0"/>
              </a:rPr>
              <a:t> </a:t>
            </a:r>
            <a:r>
              <a:rPr lang="en-US" sz="2400" u="sng" dirty="0" err="1">
                <a:latin typeface="Calibri" pitchFamily="34" charset="0"/>
              </a:rPr>
              <a:t>voor</a:t>
            </a:r>
            <a:r>
              <a:rPr lang="en-US" sz="2400" u="sng" dirty="0">
                <a:latin typeface="Calibri" pitchFamily="34" charset="0"/>
              </a:rPr>
              <a:t> </a:t>
            </a:r>
            <a:r>
              <a:rPr lang="en-US" sz="2400" u="sng" dirty="0" err="1">
                <a:latin typeface="Calibri" pitchFamily="34" charset="0"/>
              </a:rPr>
              <a:t>meer</a:t>
            </a:r>
            <a:r>
              <a:rPr lang="en-US" sz="2400" u="sng" dirty="0">
                <a:latin typeface="Calibri" pitchFamily="34" charset="0"/>
              </a:rPr>
              <a:t> info op BB! </a:t>
            </a:r>
            <a:endParaRPr lang="nl-NL" sz="2400" u="sng" dirty="0">
              <a:latin typeface="Calibri" pitchFamily="34" charset="0"/>
            </a:endParaRPr>
          </a:p>
        </p:txBody>
      </p:sp>
      <p:sp>
        <p:nvSpPr>
          <p:cNvPr id="3" name="Tijdelijke aanduiding voor datum 2"/>
          <p:cNvSpPr>
            <a:spLocks noGrp="1"/>
          </p:cNvSpPr>
          <p:nvPr>
            <p:ph type="dt" sz="half" idx="16"/>
          </p:nvPr>
        </p:nvSpPr>
        <p:spPr/>
        <p:txBody>
          <a:bodyPr/>
          <a:lstStyle/>
          <a:p>
            <a:r>
              <a:rPr lang="nl-NL" smtClean="0"/>
              <a:t>GESPRG 2014-2015</a:t>
            </a:r>
            <a:endParaRPr lang="en-US" dirty="0"/>
          </a:p>
        </p:txBody>
      </p:sp>
      <p:sp>
        <p:nvSpPr>
          <p:cNvPr id="4" name="Tijdelijke aanduiding voor dianummer 3"/>
          <p:cNvSpPr>
            <a:spLocks noGrp="1"/>
          </p:cNvSpPr>
          <p:nvPr>
            <p:ph type="sldNum" sz="quarter" idx="18"/>
          </p:nvPr>
        </p:nvSpPr>
        <p:spPr/>
        <p:txBody>
          <a:bodyPr/>
          <a:lstStyle/>
          <a:p>
            <a:fld id="{520F5AE5-675F-4C53-86B8-6BB4E175C417}" type="slidenum">
              <a:rPr lang="en-US" smtClean="0"/>
              <a:pPr/>
              <a:t>213</a:t>
            </a:fld>
            <a:endParaRPr lang="en-US" dirty="0"/>
          </a:p>
        </p:txBody>
      </p:sp>
    </p:spTree>
    <p:extLst>
      <p:ext uri="{BB962C8B-B14F-4D97-AF65-F5344CB8AC3E}">
        <p14:creationId xmlns:p14="http://schemas.microsoft.com/office/powerpoint/2010/main" val="89292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endCondLst>
                                    <p:cond delay="0"/>
                                  </p:end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endCondLst>
                                    <p:cond delay="0"/>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endCondLst>
                                    <p:cond delay="0"/>
                                  </p:end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endCondLst>
                                    <p:cond delay="0"/>
                                  </p:end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endCondLst>
                                    <p:cond delay="0"/>
                                  </p:end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endCondLst>
                                    <p:cond delay="0"/>
                                  </p:end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endCondLst>
                                    <p:cond delay="0"/>
                                  </p:end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endCondLst>
                                    <p:cond delay="0"/>
                                  </p:endCondLst>
                                  <p:childTnLst>
                                    <p:set>
                                      <p:cBhvr>
                                        <p:cTn id="22" dur="1" fill="hold">
                                          <p:stCondLst>
                                            <p:cond delay="0"/>
                                          </p:stCondLst>
                                        </p:cTn>
                                        <p:tgtEl>
                                          <p:spTgt spid="8">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endCondLst>
                                    <p:cond delay="0"/>
                                  </p:end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endCondLst>
                                    <p:cond delay="0"/>
                                  </p:end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endCondLst>
                                    <p:cond delay="0"/>
                                  </p:end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bg/>
                                          </p:spTgt>
                                        </p:tgtEl>
                                        <p:attrNameLst>
                                          <p:attrName>style.visibility</p:attrName>
                                        </p:attrNameLst>
                                      </p:cBhvr>
                                      <p:to>
                                        <p:strVal val="visible"/>
                                      </p:to>
                                    </p:set>
                                  </p:childTnLst>
                                </p:cTn>
                              </p:par>
                              <p:par>
                                <p:cTn id="31" presetID="1" presetClass="entr" presetSubtype="0" fill="hold" grpId="0" nodeType="withEffect" nodePh="1">
                                  <p:stCondLst>
                                    <p:cond delay="0"/>
                                  </p:stCondLst>
                                  <p:endCondLst>
                                    <p:cond delay="0"/>
                                  </p:endCondLst>
                                  <p:childTnLst>
                                    <p:set>
                                      <p:cBhvr>
                                        <p:cTn id="3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P spid="8" grpId="0" build="p" animBg="1"/>
      <p:bldP spid="10" grpId="0" animBg="1"/>
    </p:bldLst>
  </p:timing>
</p:sld>
</file>

<file path=ppt/slides/slide2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ijdelijke aanduiding voor inhoud 8"/>
          <p:cNvSpPr>
            <a:spLocks noGrp="1"/>
          </p:cNvSpPr>
          <p:nvPr>
            <p:ph idx="15"/>
          </p:nvPr>
        </p:nvSpPr>
        <p:spPr/>
        <p:txBody>
          <a:bodyPr/>
          <a:lstStyle/>
          <a:p>
            <a:endParaRPr lang="nl-NL"/>
          </a:p>
        </p:txBody>
      </p:sp>
      <p:sp>
        <p:nvSpPr>
          <p:cNvPr id="6" name="Titel 5"/>
          <p:cNvSpPr>
            <a:spLocks noGrp="1"/>
          </p:cNvSpPr>
          <p:nvPr>
            <p:ph type="title"/>
          </p:nvPr>
        </p:nvSpPr>
        <p:spPr/>
        <p:txBody>
          <a:bodyPr/>
          <a:lstStyle/>
          <a:p>
            <a:r>
              <a:rPr lang="nl-NL" dirty="0" err="1">
                <a:solidFill>
                  <a:schemeClr val="accent5"/>
                </a:solidFill>
              </a:rPr>
              <a:t>struct</a:t>
            </a:r>
            <a:r>
              <a:rPr lang="nl-NL" dirty="0">
                <a:solidFill>
                  <a:schemeClr val="accent5"/>
                </a:solidFill>
              </a:rPr>
              <a:t> </a:t>
            </a:r>
            <a:r>
              <a:rPr lang="nl-NL" dirty="0"/>
              <a:t>in </a:t>
            </a:r>
            <a:r>
              <a:rPr lang="nl-NL" dirty="0" smtClean="0"/>
              <a:t>een Array</a:t>
            </a:r>
            <a:endParaRPr lang="nl-NL" dirty="0"/>
          </a:p>
        </p:txBody>
      </p:sp>
      <p:sp>
        <p:nvSpPr>
          <p:cNvPr id="8" name="Tijdelijke aanduiding voor inhoud 7"/>
          <p:cNvSpPr>
            <a:spLocks noGrp="1"/>
          </p:cNvSpPr>
          <p:nvPr>
            <p:ph idx="13"/>
          </p:nvPr>
        </p:nvSpPr>
        <p:spPr>
          <a:xfrm>
            <a:off x="1394768" y="2127114"/>
            <a:ext cx="7292032" cy="3966181"/>
          </a:xfrm>
        </p:spPr>
        <p:txBody>
          <a:bodyPr>
            <a:normAutofit lnSpcReduction="10000"/>
          </a:bodyPr>
          <a:lstStyle/>
          <a:p>
            <a:r>
              <a:rPr lang="nl-NL" dirty="0">
                <a:solidFill>
                  <a:schemeClr val="accent5"/>
                </a:solidFill>
              </a:rPr>
              <a:t>int </a:t>
            </a:r>
            <a:r>
              <a:rPr lang="nl-NL" dirty="0" err="1">
                <a:solidFill>
                  <a:schemeClr val="accent5"/>
                </a:solidFill>
              </a:rPr>
              <a:t>main</a:t>
            </a:r>
            <a:r>
              <a:rPr lang="nl-NL" dirty="0">
                <a:solidFill>
                  <a:schemeClr val="accent5"/>
                </a:solidFill>
              </a:rPr>
              <a:t>(</a:t>
            </a:r>
            <a:r>
              <a:rPr lang="nl-NL" dirty="0" err="1">
                <a:solidFill>
                  <a:schemeClr val="accent5"/>
                </a:solidFill>
              </a:rPr>
              <a:t>void</a:t>
            </a:r>
            <a:r>
              <a:rPr lang="nl-NL" dirty="0"/>
              <a:t>) </a:t>
            </a:r>
            <a:r>
              <a:rPr lang="nl-NL" dirty="0" smtClean="0"/>
              <a:t>{</a:t>
            </a:r>
          </a:p>
          <a:p>
            <a:endParaRPr lang="nl-NL" dirty="0" smtClean="0"/>
          </a:p>
          <a:p>
            <a:r>
              <a:rPr lang="en-US" dirty="0"/>
              <a:t> </a:t>
            </a:r>
            <a:r>
              <a:rPr lang="en-US" dirty="0" smtClean="0"/>
              <a:t>   </a:t>
            </a:r>
            <a:r>
              <a:rPr lang="en-US" dirty="0" smtClean="0">
                <a:solidFill>
                  <a:schemeClr val="accent3"/>
                </a:solidFill>
              </a:rPr>
              <a:t>//</a:t>
            </a:r>
            <a:r>
              <a:rPr lang="en-US" dirty="0" err="1" smtClean="0">
                <a:solidFill>
                  <a:schemeClr val="accent3"/>
                </a:solidFill>
              </a:rPr>
              <a:t>definieren</a:t>
            </a:r>
            <a:r>
              <a:rPr lang="en-US" dirty="0" smtClean="0">
                <a:solidFill>
                  <a:schemeClr val="accent3"/>
                </a:solidFill>
              </a:rPr>
              <a:t> en </a:t>
            </a:r>
            <a:r>
              <a:rPr lang="en-US" dirty="0" err="1" smtClean="0">
                <a:solidFill>
                  <a:schemeClr val="accent3"/>
                </a:solidFill>
              </a:rPr>
              <a:t>declareren</a:t>
            </a:r>
            <a:r>
              <a:rPr lang="en-US" dirty="0" smtClean="0">
                <a:solidFill>
                  <a:schemeClr val="accent3"/>
                </a:solidFill>
              </a:rPr>
              <a:t> </a:t>
            </a:r>
            <a:r>
              <a:rPr lang="en-US" dirty="0" err="1" smtClean="0">
                <a:solidFill>
                  <a:schemeClr val="accent3"/>
                </a:solidFill>
              </a:rPr>
              <a:t>structs</a:t>
            </a:r>
            <a:endParaRPr lang="nl-NL" dirty="0"/>
          </a:p>
          <a:p>
            <a:r>
              <a:rPr lang="nl-NL" dirty="0"/>
              <a:t>    </a:t>
            </a:r>
            <a:r>
              <a:rPr lang="nl-NL" dirty="0" err="1">
                <a:solidFill>
                  <a:schemeClr val="accent5"/>
                </a:solidFill>
              </a:rPr>
              <a:t>struct</a:t>
            </a:r>
            <a:r>
              <a:rPr lang="nl-NL" dirty="0">
                <a:solidFill>
                  <a:schemeClr val="accent5"/>
                </a:solidFill>
              </a:rPr>
              <a:t> </a:t>
            </a:r>
            <a:r>
              <a:rPr lang="nl-NL" dirty="0"/>
              <a:t>student {</a:t>
            </a:r>
          </a:p>
          <a:p>
            <a:r>
              <a:rPr lang="nl-NL" dirty="0"/>
              <a:t>        int nummer;</a:t>
            </a:r>
          </a:p>
          <a:p>
            <a:r>
              <a:rPr lang="nl-NL" dirty="0"/>
              <a:t>        </a:t>
            </a:r>
            <a:r>
              <a:rPr lang="nl-NL" dirty="0" err="1"/>
              <a:t>char</a:t>
            </a:r>
            <a:r>
              <a:rPr lang="nl-NL" dirty="0"/>
              <a:t> naam[20];</a:t>
            </a:r>
          </a:p>
          <a:p>
            <a:r>
              <a:rPr lang="nl-NL" dirty="0"/>
              <a:t>        </a:t>
            </a:r>
            <a:r>
              <a:rPr lang="nl-NL" dirty="0" err="1"/>
              <a:t>float</a:t>
            </a:r>
            <a:r>
              <a:rPr lang="nl-NL" dirty="0"/>
              <a:t> cijfer;</a:t>
            </a:r>
          </a:p>
          <a:p>
            <a:r>
              <a:rPr lang="nl-NL" dirty="0"/>
              <a:t>    </a:t>
            </a:r>
            <a:r>
              <a:rPr lang="nl-NL" dirty="0" smtClean="0"/>
              <a:t>} s[100];</a:t>
            </a:r>
          </a:p>
          <a:p>
            <a:endParaRPr lang="nl-NL" dirty="0" smtClean="0"/>
          </a:p>
          <a:p>
            <a:r>
              <a:rPr lang="en-US" dirty="0" smtClean="0">
                <a:solidFill>
                  <a:schemeClr val="accent3"/>
                </a:solidFill>
              </a:rPr>
              <a:t>    //</a:t>
            </a:r>
            <a:r>
              <a:rPr lang="en-US" dirty="0" err="1" smtClean="0">
                <a:solidFill>
                  <a:schemeClr val="accent3"/>
                </a:solidFill>
              </a:rPr>
              <a:t>werken</a:t>
            </a:r>
            <a:r>
              <a:rPr lang="en-US" dirty="0" smtClean="0">
                <a:solidFill>
                  <a:schemeClr val="accent3"/>
                </a:solidFill>
              </a:rPr>
              <a:t> met </a:t>
            </a:r>
            <a:r>
              <a:rPr lang="en-US" dirty="0" err="1" smtClean="0">
                <a:solidFill>
                  <a:schemeClr val="accent3"/>
                </a:solidFill>
              </a:rPr>
              <a:t>struct</a:t>
            </a:r>
            <a:endParaRPr lang="en-US" dirty="0" smtClean="0">
              <a:solidFill>
                <a:schemeClr val="accent3"/>
              </a:solidFill>
            </a:endParaRPr>
          </a:p>
          <a:p>
            <a:r>
              <a:rPr lang="en-US" dirty="0">
                <a:solidFill>
                  <a:schemeClr val="accent3"/>
                </a:solidFill>
              </a:rPr>
              <a:t> </a:t>
            </a:r>
            <a:r>
              <a:rPr lang="en-US" dirty="0" smtClean="0">
                <a:solidFill>
                  <a:schemeClr val="accent3"/>
                </a:solidFill>
              </a:rPr>
              <a:t>   </a:t>
            </a:r>
            <a:r>
              <a:rPr lang="en-US" dirty="0" smtClean="0"/>
              <a:t>s[0].</a:t>
            </a:r>
            <a:r>
              <a:rPr lang="en-US" dirty="0" err="1" smtClean="0"/>
              <a:t>nummer</a:t>
            </a:r>
            <a:r>
              <a:rPr lang="en-US" dirty="0" smtClean="0"/>
              <a:t> = 13;</a:t>
            </a:r>
            <a:endParaRPr lang="nl-NL" dirty="0" smtClean="0"/>
          </a:p>
          <a:p>
            <a:r>
              <a:rPr lang="en-US" dirty="0"/>
              <a:t>}</a:t>
            </a:r>
            <a:endParaRPr lang="nl-NL" dirty="0"/>
          </a:p>
        </p:txBody>
      </p:sp>
      <p:sp>
        <p:nvSpPr>
          <p:cNvPr id="3" name="Tijdelijke aanduiding voor datum 2"/>
          <p:cNvSpPr>
            <a:spLocks noGrp="1"/>
          </p:cNvSpPr>
          <p:nvPr>
            <p:ph type="dt" sz="half" idx="16"/>
          </p:nvPr>
        </p:nvSpPr>
        <p:spPr/>
        <p:txBody>
          <a:bodyPr/>
          <a:lstStyle/>
          <a:p>
            <a:r>
              <a:rPr lang="nl-NL" smtClean="0"/>
              <a:t>GESPRG 2014-2015</a:t>
            </a:r>
            <a:endParaRPr lang="en-US" dirty="0"/>
          </a:p>
        </p:txBody>
      </p:sp>
      <p:sp>
        <p:nvSpPr>
          <p:cNvPr id="4" name="Tijdelijke aanduiding voor dianummer 3"/>
          <p:cNvSpPr>
            <a:spLocks noGrp="1"/>
          </p:cNvSpPr>
          <p:nvPr>
            <p:ph type="sldNum" sz="quarter" idx="18"/>
          </p:nvPr>
        </p:nvSpPr>
        <p:spPr/>
        <p:txBody>
          <a:bodyPr/>
          <a:lstStyle/>
          <a:p>
            <a:fld id="{520F5AE5-675F-4C53-86B8-6BB4E175C417}" type="slidenum">
              <a:rPr lang="en-US" smtClean="0"/>
              <a:pPr/>
              <a:t>214</a:t>
            </a:fld>
            <a:endParaRPr lang="en-US" dirty="0"/>
          </a:p>
        </p:txBody>
      </p:sp>
    </p:spTree>
    <p:extLst>
      <p:ext uri="{BB962C8B-B14F-4D97-AF65-F5344CB8AC3E}">
        <p14:creationId xmlns:p14="http://schemas.microsoft.com/office/powerpoint/2010/main" val="228330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endCondLst>
                                    <p:cond delay="0"/>
                                  </p:end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endCondLst>
                                    <p:cond delay="0"/>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endCondLst>
                                    <p:cond delay="0"/>
                                  </p:end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endCondLst>
                                    <p:cond delay="0"/>
                                  </p:end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endCondLst>
                                    <p:cond delay="0"/>
                                  </p:end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endCondLst>
                                    <p:cond delay="0"/>
                                  </p:end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endCondLst>
                                    <p:cond delay="0"/>
                                  </p:end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endCondLst>
                                    <p:cond delay="0"/>
                                  </p:endCondLst>
                                  <p:childTnLst>
                                    <p:set>
                                      <p:cBhvr>
                                        <p:cTn id="22" dur="1" fill="hold">
                                          <p:stCondLst>
                                            <p:cond delay="0"/>
                                          </p:stCondLst>
                                        </p:cTn>
                                        <p:tgtEl>
                                          <p:spTgt spid="8">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endCondLst>
                                    <p:cond delay="0"/>
                                  </p:end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endCondLst>
                                    <p:cond delay="0"/>
                                  </p:end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endCondLst>
                                    <p:cond delay="0"/>
                                  </p:end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bg/>
                                          </p:spTgt>
                                        </p:tgtEl>
                                        <p:attrNameLst>
                                          <p:attrName>style.visibility</p:attrName>
                                        </p:attrNameLst>
                                      </p:cBhvr>
                                      <p:to>
                                        <p:strVal val="visible"/>
                                      </p:to>
                                    </p:set>
                                  </p:childTnLst>
                                </p:cTn>
                              </p:par>
                              <p:par>
                                <p:cTn id="31" presetID="1" presetClass="entr" presetSubtype="0" fill="hold" grpId="0" nodeType="withEffect" nodePh="1">
                                  <p:stCondLst>
                                    <p:cond delay="0"/>
                                  </p:stCondLst>
                                  <p:endCondLst>
                                    <p:cond delay="0"/>
                                  </p:endCondLst>
                                  <p:childTnLst>
                                    <p:set>
                                      <p:cBhvr>
                                        <p:cTn id="3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P spid="8" grpId="0" build="p"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err="1" smtClean="0"/>
              <a:t>Voorbeeld</a:t>
            </a:r>
            <a:endParaRPr lang="nl-NL" dirty="0"/>
          </a:p>
        </p:txBody>
      </p:sp>
      <p:sp>
        <p:nvSpPr>
          <p:cNvPr id="6" name="Tijdelijke aanduiding voor datum 5"/>
          <p:cNvSpPr>
            <a:spLocks noGrp="1"/>
          </p:cNvSpPr>
          <p:nvPr>
            <p:ph type="dt" sz="half" idx="10"/>
          </p:nvPr>
        </p:nvSpPr>
        <p:spPr/>
        <p:txBody>
          <a:bodyPr/>
          <a:lstStyle/>
          <a:p>
            <a:r>
              <a:rPr lang="nl-NL" smtClean="0"/>
              <a:t>GESPRG 2014-2015</a:t>
            </a:r>
            <a:endParaRPr lang="en-US" dirty="0"/>
          </a:p>
        </p:txBody>
      </p:sp>
      <p:sp>
        <p:nvSpPr>
          <p:cNvPr id="7" name="Tijdelijke aanduiding voor dianummer 6"/>
          <p:cNvSpPr>
            <a:spLocks noGrp="1"/>
          </p:cNvSpPr>
          <p:nvPr>
            <p:ph type="sldNum" sz="quarter" idx="12"/>
          </p:nvPr>
        </p:nvSpPr>
        <p:spPr/>
        <p:txBody>
          <a:bodyPr/>
          <a:lstStyle/>
          <a:p>
            <a:fld id="{520F5AE5-675F-4C53-86B8-6BB4E175C417}" type="slidenum">
              <a:rPr lang="en-US" smtClean="0"/>
              <a:pPr/>
              <a:t>215</a:t>
            </a:fld>
            <a:endParaRPr lang="en-US" dirty="0"/>
          </a:p>
        </p:txBody>
      </p:sp>
      <p:sp>
        <p:nvSpPr>
          <p:cNvPr id="10" name="Rechthoek 9"/>
          <p:cNvSpPr/>
          <p:nvPr/>
        </p:nvSpPr>
        <p:spPr>
          <a:xfrm>
            <a:off x="484909" y="1252252"/>
            <a:ext cx="9036496" cy="4604209"/>
          </a:xfrm>
          <a:prstGeom prst="rect">
            <a:avLst/>
          </a:prstGeom>
        </p:spPr>
        <p:txBody>
          <a:bodyPr wrap="square">
            <a:spAutoFit/>
          </a:bodyPr>
          <a:lstStyle/>
          <a:p>
            <a:pPr>
              <a:lnSpc>
                <a:spcPct val="107000"/>
              </a:lnSpc>
              <a:spcAft>
                <a:spcPts val="0"/>
              </a:spcAft>
            </a:pP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#include</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en-US" sz="16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stdio.h</a:t>
            </a:r>
            <a:r>
              <a:rPr lang="en-US"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struct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2B91A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Student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nummer;</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char</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naam[20];</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float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cijfer;</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s1 = { 666, </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Gozah</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6.0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printStudent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printf</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"%5d\n  %-20s \n %4.1f\n"</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s1.nummer, s1.naam, s1.cijfer);</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geefCijfer</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struct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2B91A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Student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ps</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float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if</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&gt; </a:t>
            </a:r>
            <a:r>
              <a:rPr lang="en-US" sz="1600" dirty="0" err="1">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ps</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cijfer</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ps</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cijfer</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a:t>
            </a:r>
            <a:r>
              <a:rPr lang="en-US" sz="1600" dirty="0">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6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hthoek 10"/>
          <p:cNvSpPr/>
          <p:nvPr/>
        </p:nvSpPr>
        <p:spPr>
          <a:xfrm>
            <a:off x="4724400" y="1041221"/>
            <a:ext cx="4572000" cy="1969514"/>
          </a:xfrm>
          <a:prstGeom prst="rect">
            <a:avLst/>
          </a:prstGeom>
        </p:spPr>
        <p:txBody>
          <a:bodyPr>
            <a:spAutoFit/>
          </a:bodyPr>
          <a:lstStyle/>
          <a:p>
            <a:pPr>
              <a:lnSpc>
                <a:spcPct val="107000"/>
              </a:lnSpc>
              <a:spcAft>
                <a:spcPts val="0"/>
              </a:spcAft>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main(</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geefCijfer</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(&amp;s1, 7.0);</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printStudent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getchar</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return</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0;</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2" name="Afbeelding 11"/>
          <p:cNvPicPr>
            <a:picLocks noChangeAspect="1"/>
          </p:cNvPicPr>
          <p:nvPr/>
        </p:nvPicPr>
        <p:blipFill>
          <a:blip r:embed="rId2"/>
          <a:stretch>
            <a:fillRect/>
          </a:stretch>
        </p:blipFill>
        <p:spPr>
          <a:xfrm>
            <a:off x="6211461" y="4769217"/>
            <a:ext cx="2301189" cy="1958459"/>
          </a:xfrm>
          <a:prstGeom prst="rect">
            <a:avLst/>
          </a:prstGeom>
        </p:spPr>
      </p:pic>
    </p:spTree>
    <p:extLst>
      <p:ext uri="{BB962C8B-B14F-4D97-AF65-F5344CB8AC3E}">
        <p14:creationId xmlns:p14="http://schemas.microsoft.com/office/powerpoint/2010/main" val="401117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Opmerking</a:t>
            </a:r>
            <a:endParaRPr lang="nl-NL" dirty="0"/>
          </a:p>
        </p:txBody>
      </p:sp>
      <p:sp>
        <p:nvSpPr>
          <p:cNvPr id="5" name="Tijdelijke aanduiding voor inhoud 4"/>
          <p:cNvSpPr>
            <a:spLocks noGrp="1"/>
          </p:cNvSpPr>
          <p:nvPr>
            <p:ph idx="1"/>
          </p:nvPr>
        </p:nvSpPr>
        <p:spPr/>
        <p:txBody>
          <a:bodyPr/>
          <a:lstStyle/>
          <a:p>
            <a:r>
              <a:rPr lang="en-US" dirty="0" smtClean="0"/>
              <a:t>De </a:t>
            </a:r>
            <a:r>
              <a:rPr lang="en-US" dirty="0" err="1" smtClean="0"/>
              <a:t>struct</a:t>
            </a:r>
            <a:r>
              <a:rPr lang="en-US" dirty="0" smtClean="0"/>
              <a:t> </a:t>
            </a:r>
            <a:r>
              <a:rPr lang="en-US" dirty="0" err="1" smtClean="0"/>
              <a:t>wordt</a:t>
            </a:r>
            <a:r>
              <a:rPr lang="en-US" dirty="0" smtClean="0"/>
              <a:t> </a:t>
            </a:r>
            <a:r>
              <a:rPr lang="en-US" dirty="0" err="1" smtClean="0"/>
              <a:t>bijna</a:t>
            </a:r>
            <a:r>
              <a:rPr lang="en-US" dirty="0" smtClean="0"/>
              <a:t> </a:t>
            </a:r>
            <a:r>
              <a:rPr lang="en-US" dirty="0" err="1" smtClean="0"/>
              <a:t>altijd</a:t>
            </a:r>
            <a:r>
              <a:rPr lang="en-US" dirty="0" smtClean="0"/>
              <a:t> </a:t>
            </a:r>
            <a:r>
              <a:rPr lang="en-US" dirty="0" err="1" smtClean="0"/>
              <a:t>gebruikt</a:t>
            </a:r>
            <a:r>
              <a:rPr lang="en-US" dirty="0" smtClean="0"/>
              <a:t> in </a:t>
            </a:r>
            <a:r>
              <a:rPr lang="en-US" dirty="0" err="1" smtClean="0"/>
              <a:t>combinatie</a:t>
            </a:r>
            <a:r>
              <a:rPr lang="en-US" dirty="0" smtClean="0"/>
              <a:t> met </a:t>
            </a:r>
            <a:r>
              <a:rPr lang="en-US" dirty="0" err="1" smtClean="0"/>
              <a:t>een</a:t>
            </a:r>
            <a:r>
              <a:rPr lang="en-US" dirty="0" smtClean="0"/>
              <a:t> </a:t>
            </a:r>
            <a:r>
              <a:rPr lang="nl-NL" dirty="0" err="1" smtClean="0">
                <a:solidFill>
                  <a:schemeClr val="accent1"/>
                </a:solidFill>
                <a:latin typeface="Consolas"/>
              </a:rPr>
              <a:t>typedef</a:t>
            </a:r>
            <a:endParaRPr lang="nl-NL" dirty="0" smtClean="0">
              <a:solidFill>
                <a:schemeClr val="accent1"/>
              </a:solidFill>
              <a:latin typeface="Consolas"/>
            </a:endParaRPr>
          </a:p>
          <a:p>
            <a:r>
              <a:rPr lang="en-US" dirty="0" err="1" smtClean="0"/>
              <a:t>Dat</a:t>
            </a:r>
            <a:r>
              <a:rPr lang="en-US" dirty="0" smtClean="0"/>
              <a:t> </a:t>
            </a:r>
            <a:r>
              <a:rPr lang="en-US" dirty="0" err="1" smtClean="0"/>
              <a:t>maakt</a:t>
            </a:r>
            <a:r>
              <a:rPr lang="en-US" dirty="0" smtClean="0"/>
              <a:t> het </a:t>
            </a:r>
            <a:r>
              <a:rPr lang="en-US" dirty="0" err="1" smtClean="0"/>
              <a:t>gebruik</a:t>
            </a:r>
            <a:r>
              <a:rPr lang="en-US" dirty="0" smtClean="0"/>
              <a:t> van de </a:t>
            </a:r>
            <a:r>
              <a:rPr lang="en-US" dirty="0" err="1" smtClean="0"/>
              <a:t>struct</a:t>
            </a:r>
            <a:r>
              <a:rPr lang="en-US" dirty="0" smtClean="0"/>
              <a:t> </a:t>
            </a:r>
            <a:r>
              <a:rPr lang="en-US" dirty="0" err="1" smtClean="0"/>
              <a:t>veel</a:t>
            </a:r>
            <a:r>
              <a:rPr lang="en-US" dirty="0" smtClean="0"/>
              <a:t> </a:t>
            </a:r>
            <a:r>
              <a:rPr lang="en-US" dirty="0" err="1" smtClean="0"/>
              <a:t>gemakkelijker</a:t>
            </a:r>
            <a:endParaRPr lang="en-US" dirty="0" smtClean="0"/>
          </a:p>
          <a:p>
            <a:endParaRPr lang="en-US" dirty="0" smtClean="0"/>
          </a:p>
          <a:p>
            <a:endParaRPr lang="nl-NL" dirty="0"/>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216</a:t>
            </a:fld>
            <a:endParaRPr lang="en-US" dirty="0"/>
          </a:p>
        </p:txBody>
      </p:sp>
      <p:sp>
        <p:nvSpPr>
          <p:cNvPr id="6" name="Text Box 25">
            <a:hlinkClick r:id="rId2"/>
          </p:cNvPr>
          <p:cNvSpPr txBox="1">
            <a:spLocks noChangeArrowheads="1"/>
          </p:cNvSpPr>
          <p:nvPr/>
        </p:nvSpPr>
        <p:spPr bwMode="auto">
          <a:xfrm>
            <a:off x="4572000" y="6238782"/>
            <a:ext cx="3816350" cy="369332"/>
          </a:xfrm>
          <a:prstGeom prst="rect">
            <a:avLst/>
          </a:prstGeom>
          <a:solidFill>
            <a:srgbClr val="FFFF00"/>
          </a:solidFill>
          <a:ln>
            <a:noFill/>
          </a:ln>
          <a:effectLst/>
          <a:extLs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sz="4400">
                <a:solidFill>
                  <a:schemeClr val="hlink"/>
                </a:solidFill>
                <a:latin typeface="Univers" pitchFamily="34" charset="0"/>
              </a:defRPr>
            </a:lvl1pPr>
            <a:lvl2pPr marL="742950" indent="-285750">
              <a:defRPr kumimoji="1" sz="4400">
                <a:solidFill>
                  <a:schemeClr val="hlink"/>
                </a:solidFill>
                <a:latin typeface="Univers" pitchFamily="34" charset="0"/>
              </a:defRPr>
            </a:lvl2pPr>
            <a:lvl3pPr marL="1143000" indent="-228600">
              <a:defRPr kumimoji="1" sz="4400">
                <a:solidFill>
                  <a:schemeClr val="hlink"/>
                </a:solidFill>
                <a:latin typeface="Univers" pitchFamily="34" charset="0"/>
              </a:defRPr>
            </a:lvl3pPr>
            <a:lvl4pPr marL="1600200" indent="-228600">
              <a:defRPr kumimoji="1" sz="4400">
                <a:solidFill>
                  <a:schemeClr val="hlink"/>
                </a:solidFill>
                <a:latin typeface="Univers" pitchFamily="34" charset="0"/>
              </a:defRPr>
            </a:lvl4pPr>
            <a:lvl5pPr marL="2057400" indent="-228600">
              <a:defRPr kumimoji="1" sz="4400">
                <a:solidFill>
                  <a:schemeClr val="hlink"/>
                </a:solidFill>
                <a:latin typeface="Univers" pitchFamily="34" charset="0"/>
              </a:defRPr>
            </a:lvl5pPr>
            <a:lvl6pPr marL="2514600" indent="-228600" eaLnBrk="0" fontAlgn="base" hangingPunct="0">
              <a:spcBef>
                <a:spcPct val="0"/>
              </a:spcBef>
              <a:spcAft>
                <a:spcPct val="0"/>
              </a:spcAft>
              <a:defRPr kumimoji="1" sz="4400">
                <a:solidFill>
                  <a:schemeClr val="hlink"/>
                </a:solidFill>
                <a:latin typeface="Univers" pitchFamily="34" charset="0"/>
              </a:defRPr>
            </a:lvl6pPr>
            <a:lvl7pPr marL="2971800" indent="-228600" eaLnBrk="0" fontAlgn="base" hangingPunct="0">
              <a:spcBef>
                <a:spcPct val="0"/>
              </a:spcBef>
              <a:spcAft>
                <a:spcPct val="0"/>
              </a:spcAft>
              <a:defRPr kumimoji="1" sz="4400">
                <a:solidFill>
                  <a:schemeClr val="hlink"/>
                </a:solidFill>
                <a:latin typeface="Univers" pitchFamily="34" charset="0"/>
              </a:defRPr>
            </a:lvl7pPr>
            <a:lvl8pPr marL="3429000" indent="-228600" eaLnBrk="0" fontAlgn="base" hangingPunct="0">
              <a:spcBef>
                <a:spcPct val="0"/>
              </a:spcBef>
              <a:spcAft>
                <a:spcPct val="0"/>
              </a:spcAft>
              <a:defRPr kumimoji="1" sz="4400">
                <a:solidFill>
                  <a:schemeClr val="hlink"/>
                </a:solidFill>
                <a:latin typeface="Univers" pitchFamily="34" charset="0"/>
              </a:defRPr>
            </a:lvl8pPr>
            <a:lvl9pPr marL="3886200" indent="-228600" eaLnBrk="0" fontAlgn="base" hangingPunct="0">
              <a:spcBef>
                <a:spcPct val="0"/>
              </a:spcBef>
              <a:spcAft>
                <a:spcPct val="0"/>
              </a:spcAft>
              <a:defRPr kumimoji="1" sz="4400">
                <a:solidFill>
                  <a:schemeClr val="hlink"/>
                </a:solidFill>
                <a:latin typeface="Univers" pitchFamily="34" charset="0"/>
              </a:defRPr>
            </a:lvl9pPr>
          </a:lstStyle>
          <a:p>
            <a:pPr algn="ctr"/>
            <a:r>
              <a:rPr lang="en-US" sz="2400" u="sng" dirty="0" err="1">
                <a:latin typeface="Calibri" pitchFamily="34" charset="0"/>
              </a:rPr>
              <a:t>Kijk</a:t>
            </a:r>
            <a:r>
              <a:rPr lang="en-US" sz="2400" u="sng" dirty="0">
                <a:latin typeface="Calibri" pitchFamily="34" charset="0"/>
              </a:rPr>
              <a:t> </a:t>
            </a:r>
            <a:r>
              <a:rPr lang="en-US" sz="2400" u="sng" dirty="0" err="1">
                <a:latin typeface="Calibri" pitchFamily="34" charset="0"/>
              </a:rPr>
              <a:t>voor</a:t>
            </a:r>
            <a:r>
              <a:rPr lang="en-US" sz="2400" u="sng" dirty="0">
                <a:latin typeface="Calibri" pitchFamily="34" charset="0"/>
              </a:rPr>
              <a:t> </a:t>
            </a:r>
            <a:r>
              <a:rPr lang="en-US" sz="2400" u="sng" dirty="0" err="1">
                <a:latin typeface="Calibri" pitchFamily="34" charset="0"/>
              </a:rPr>
              <a:t>meer</a:t>
            </a:r>
            <a:r>
              <a:rPr lang="en-US" sz="2400" u="sng" dirty="0">
                <a:latin typeface="Calibri" pitchFamily="34" charset="0"/>
              </a:rPr>
              <a:t> info op BB! </a:t>
            </a:r>
            <a:endParaRPr lang="nl-NL" sz="2400" u="sng" dirty="0">
              <a:latin typeface="Calibri" pitchFamily="34" charset="0"/>
            </a:endParaRPr>
          </a:p>
        </p:txBody>
      </p:sp>
    </p:spTree>
    <p:extLst>
      <p:ext uri="{BB962C8B-B14F-4D97-AF65-F5344CB8AC3E}">
        <p14:creationId xmlns:p14="http://schemas.microsoft.com/office/powerpoint/2010/main" val="68696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err="1" smtClean="0"/>
              <a:t>Huiswerk</a:t>
            </a:r>
            <a:endParaRPr lang="nl-NL" dirty="0"/>
          </a:p>
        </p:txBody>
      </p:sp>
      <p:sp>
        <p:nvSpPr>
          <p:cNvPr id="9" name="Tijdelijke aanduiding voor inhoud 8"/>
          <p:cNvSpPr>
            <a:spLocks noGrp="1"/>
          </p:cNvSpPr>
          <p:nvPr>
            <p:ph idx="1"/>
          </p:nvPr>
        </p:nvSpPr>
        <p:spPr/>
        <p:txBody>
          <a:bodyPr/>
          <a:lstStyle/>
          <a:p>
            <a:r>
              <a:rPr lang="nl-NL" dirty="0" smtClean="0"/>
              <a:t>Bestudeer</a:t>
            </a:r>
          </a:p>
          <a:p>
            <a:pPr lvl="1"/>
            <a:r>
              <a:rPr lang="nl-NL" dirty="0" smtClean="0">
                <a:hlinkClick r:id="rId2"/>
              </a:rPr>
              <a:t>http</a:t>
            </a:r>
            <a:r>
              <a:rPr lang="nl-NL" dirty="0">
                <a:hlinkClick r:id="rId2"/>
              </a:rPr>
              <a:t>://</a:t>
            </a:r>
            <a:r>
              <a:rPr lang="nl-NL" dirty="0" smtClean="0">
                <a:hlinkClick r:id="rId2"/>
              </a:rPr>
              <a:t>bd.eduweb.hhs.nl/micprg/structs.htm</a:t>
            </a:r>
            <a:endParaRPr lang="nl-NL" dirty="0" smtClean="0"/>
          </a:p>
          <a:p>
            <a:r>
              <a:rPr lang="nl-NL" dirty="0"/>
              <a:t>Bestudeer C boek</a:t>
            </a:r>
            <a:r>
              <a:rPr lang="nl-NL" dirty="0" smtClean="0"/>
              <a:t>:</a:t>
            </a:r>
          </a:p>
          <a:p>
            <a:pPr marL="742950" lvl="2" indent="-342900"/>
            <a:r>
              <a:rPr lang="nl-NL" dirty="0"/>
              <a:t>paragraaf </a:t>
            </a:r>
            <a:r>
              <a:rPr lang="nl-NL" dirty="0" smtClean="0"/>
              <a:t>9.2 t\m 9.6</a:t>
            </a:r>
            <a:endParaRPr lang="nl-NL" dirty="0"/>
          </a:p>
          <a:p>
            <a:endParaRPr lang="nl-NL" dirty="0"/>
          </a:p>
          <a:p>
            <a:endParaRPr lang="nl-NL" dirty="0" smtClean="0"/>
          </a:p>
          <a:p>
            <a:pPr lvl="1"/>
            <a:endParaRPr lang="nl-NL" dirty="0"/>
          </a:p>
        </p:txBody>
      </p:sp>
      <p:sp>
        <p:nvSpPr>
          <p:cNvPr id="6" name="Tijdelijke aanduiding voor datum 5"/>
          <p:cNvSpPr>
            <a:spLocks noGrp="1"/>
          </p:cNvSpPr>
          <p:nvPr>
            <p:ph type="dt" sz="half" idx="10"/>
          </p:nvPr>
        </p:nvSpPr>
        <p:spPr/>
        <p:txBody>
          <a:bodyPr/>
          <a:lstStyle/>
          <a:p>
            <a:r>
              <a:rPr lang="nl-NL" smtClean="0"/>
              <a:t>GESPRG 2014-2015</a:t>
            </a:r>
            <a:endParaRPr lang="en-US" dirty="0"/>
          </a:p>
        </p:txBody>
      </p:sp>
      <p:sp>
        <p:nvSpPr>
          <p:cNvPr id="7" name="Tijdelijke aanduiding voor dianummer 6"/>
          <p:cNvSpPr>
            <a:spLocks noGrp="1"/>
          </p:cNvSpPr>
          <p:nvPr>
            <p:ph type="sldNum" sz="quarter" idx="12"/>
          </p:nvPr>
        </p:nvSpPr>
        <p:spPr/>
        <p:txBody>
          <a:bodyPr/>
          <a:lstStyle/>
          <a:p>
            <a:fld id="{520F5AE5-675F-4C53-86B8-6BB4E175C417}" type="slidenum">
              <a:rPr lang="en-US" smtClean="0"/>
              <a:pPr/>
              <a:t>217</a:t>
            </a:fld>
            <a:endParaRPr lang="en-US" dirty="0"/>
          </a:p>
        </p:txBody>
      </p:sp>
    </p:spTree>
    <p:extLst>
      <p:ext uri="{BB962C8B-B14F-4D97-AF65-F5344CB8AC3E}">
        <p14:creationId xmlns:p14="http://schemas.microsoft.com/office/powerpoint/2010/main" val="134818325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Tentamenvraag</a:t>
            </a:r>
            <a:endParaRPr lang="nl-NL" dirty="0"/>
          </a:p>
        </p:txBody>
      </p:sp>
      <p:sp>
        <p:nvSpPr>
          <p:cNvPr id="3" name="Tijdelijke aanduiding voor inhoud 2"/>
          <p:cNvSpPr>
            <a:spLocks noGrp="1"/>
          </p:cNvSpPr>
          <p:nvPr>
            <p:ph idx="1"/>
          </p:nvPr>
        </p:nvSpPr>
        <p:spPr>
          <a:xfrm>
            <a:off x="467544" y="1263241"/>
            <a:ext cx="8229600" cy="5190095"/>
          </a:xfrm>
        </p:spPr>
        <p:txBody>
          <a:bodyPr>
            <a:normAutofit/>
          </a:bodyPr>
          <a:lstStyle/>
          <a:p>
            <a:r>
              <a:rPr lang="nl-NL" dirty="0"/>
              <a:t>In het tekstbestand ‘namentoonladders.txt’ staat het volgende</a:t>
            </a:r>
            <a:r>
              <a:rPr lang="nl-NL" dirty="0" smtClean="0"/>
              <a:t>:</a:t>
            </a:r>
          </a:p>
          <a:p>
            <a:endParaRPr lang="en-US" dirty="0"/>
          </a:p>
          <a:p>
            <a:endParaRPr lang="en-US" dirty="0" smtClean="0"/>
          </a:p>
          <a:p>
            <a:endParaRPr lang="en-US" dirty="0"/>
          </a:p>
          <a:p>
            <a:r>
              <a:rPr lang="nl-NL" dirty="0"/>
              <a:t>Ontwerp </a:t>
            </a:r>
            <a:r>
              <a:rPr lang="nl-NL" dirty="0" smtClean="0"/>
              <a:t>een </a:t>
            </a:r>
            <a:r>
              <a:rPr lang="nl-NL" dirty="0" err="1"/>
              <a:t>struct</a:t>
            </a:r>
            <a:r>
              <a:rPr lang="nl-NL" dirty="0"/>
              <a:t> array (definitie) zodat voor de opgegeven toonladders zowel de naam van de </a:t>
            </a:r>
            <a:r>
              <a:rPr lang="nl-NL" dirty="0" smtClean="0"/>
              <a:t>toonladder wordt opgeslagen als een </a:t>
            </a:r>
            <a:r>
              <a:rPr lang="nl-NL" dirty="0"/>
              <a:t>index nummer. Dus de blues-toonladder heeft index nummer 0 en de </a:t>
            </a:r>
            <a:r>
              <a:rPr lang="nl-NL" dirty="0" err="1"/>
              <a:t>dorian</a:t>
            </a:r>
            <a:r>
              <a:rPr lang="nl-NL" dirty="0"/>
              <a:t>-toonladder heeft index nummer </a:t>
            </a:r>
            <a:r>
              <a:rPr lang="nl-NL" dirty="0" smtClean="0"/>
              <a:t>2</a:t>
            </a:r>
            <a:endParaRPr lang="nl-NL" dirty="0"/>
          </a:p>
          <a:p>
            <a:endParaRPr lang="nl-NL" dirty="0"/>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218</a:t>
            </a:fld>
            <a:endParaRPr lang="en-US" dirty="0"/>
          </a:p>
        </p:txBody>
      </p:sp>
      <p:graphicFrame>
        <p:nvGraphicFramePr>
          <p:cNvPr id="9" name="Tabel 8"/>
          <p:cNvGraphicFramePr>
            <a:graphicFrameLocks noGrp="1"/>
          </p:cNvGraphicFramePr>
          <p:nvPr>
            <p:extLst>
              <p:ext uri="{D42A27DB-BD31-4B8C-83A1-F6EECF244321}">
                <p14:modId xmlns:p14="http://schemas.microsoft.com/office/powerpoint/2010/main" val="3723513879"/>
              </p:ext>
            </p:extLst>
          </p:nvPr>
        </p:nvGraphicFramePr>
        <p:xfrm>
          <a:off x="3995936" y="1772816"/>
          <a:ext cx="1102172" cy="1706880"/>
        </p:xfrm>
        <a:graphic>
          <a:graphicData uri="http://schemas.openxmlformats.org/drawingml/2006/table">
            <a:tbl>
              <a:tblPr firstRow="1" firstCol="1" bandRow="1">
                <a:tableStyleId>{5C22544A-7EE6-4342-B048-85BDC9FD1C3A}</a:tableStyleId>
              </a:tblPr>
              <a:tblGrid>
                <a:gridCol w="1102172"/>
              </a:tblGrid>
              <a:tr h="1634872">
                <a:tc>
                  <a:txBody>
                    <a:bodyPr/>
                    <a:lstStyle/>
                    <a:p>
                      <a:pPr>
                        <a:spcAft>
                          <a:spcPts val="0"/>
                        </a:spcAft>
                      </a:pPr>
                      <a:r>
                        <a:rPr lang="en-US" sz="1600" dirty="0">
                          <a:effectLst/>
                        </a:rPr>
                        <a:t>Blues</a:t>
                      </a:r>
                      <a:endParaRPr lang="nl-NL" sz="1600" dirty="0">
                        <a:effectLst/>
                      </a:endParaRPr>
                    </a:p>
                    <a:p>
                      <a:pPr>
                        <a:spcAft>
                          <a:spcPts val="0"/>
                        </a:spcAft>
                      </a:pPr>
                      <a:r>
                        <a:rPr lang="en-US" sz="1600" dirty="0">
                          <a:effectLst/>
                        </a:rPr>
                        <a:t>Major</a:t>
                      </a:r>
                      <a:endParaRPr lang="nl-NL" sz="1600" dirty="0">
                        <a:effectLst/>
                      </a:endParaRPr>
                    </a:p>
                    <a:p>
                      <a:pPr>
                        <a:spcAft>
                          <a:spcPts val="0"/>
                        </a:spcAft>
                      </a:pPr>
                      <a:r>
                        <a:rPr lang="en-US" sz="1600" dirty="0">
                          <a:effectLst/>
                        </a:rPr>
                        <a:t>Dorian</a:t>
                      </a:r>
                      <a:endParaRPr lang="nl-NL" sz="1600" dirty="0">
                        <a:effectLst/>
                      </a:endParaRPr>
                    </a:p>
                    <a:p>
                      <a:pPr>
                        <a:spcAft>
                          <a:spcPts val="0"/>
                        </a:spcAft>
                      </a:pPr>
                      <a:r>
                        <a:rPr lang="en-US" sz="1600" dirty="0">
                          <a:effectLst/>
                        </a:rPr>
                        <a:t>Phrygian</a:t>
                      </a:r>
                      <a:endParaRPr lang="nl-NL" sz="1600" dirty="0">
                        <a:effectLst/>
                      </a:endParaRPr>
                    </a:p>
                    <a:p>
                      <a:pPr>
                        <a:spcAft>
                          <a:spcPts val="0"/>
                        </a:spcAft>
                      </a:pPr>
                      <a:r>
                        <a:rPr lang="en-US" sz="1600" dirty="0">
                          <a:effectLst/>
                        </a:rPr>
                        <a:t>Lydian</a:t>
                      </a:r>
                      <a:endParaRPr lang="nl-NL" sz="1600" dirty="0">
                        <a:effectLst/>
                      </a:endParaRPr>
                    </a:p>
                    <a:p>
                      <a:pPr>
                        <a:spcAft>
                          <a:spcPts val="0"/>
                        </a:spcAft>
                      </a:pPr>
                      <a:r>
                        <a:rPr lang="en-US" sz="1600" dirty="0">
                          <a:effectLst/>
                        </a:rPr>
                        <a:t>Dominant</a:t>
                      </a:r>
                      <a:endParaRPr lang="nl-NL" sz="1600" dirty="0">
                        <a:effectLst/>
                      </a:endParaRPr>
                    </a:p>
                    <a:p>
                      <a:pPr>
                        <a:spcAft>
                          <a:spcPts val="0"/>
                        </a:spcAft>
                      </a:pPr>
                      <a:r>
                        <a:rPr lang="nl-NL" sz="1600" dirty="0">
                          <a:effectLst/>
                        </a:rPr>
                        <a:t>Natural</a:t>
                      </a:r>
                      <a:endParaRPr lang="nl-NL" sz="1600" dirty="0">
                        <a:effectLst/>
                        <a:latin typeface="Univers"/>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10" name="Rechthoek 9"/>
          <p:cNvSpPr/>
          <p:nvPr/>
        </p:nvSpPr>
        <p:spPr>
          <a:xfrm>
            <a:off x="5174567" y="2276872"/>
            <a:ext cx="3671666" cy="83099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dirty="0" err="1" smtClean="0">
                <a:ln/>
                <a:solidFill>
                  <a:schemeClr val="accent6">
                    <a:lumMod val="75000"/>
                  </a:schemeClr>
                </a:solidFill>
                <a:effectLst>
                  <a:glow rad="101600">
                    <a:schemeClr val="accent6">
                      <a:satMod val="175000"/>
                      <a:alpha val="40000"/>
                    </a:schemeClr>
                  </a:glow>
                </a:effectLst>
              </a:rPr>
              <a:t>Zelfstudie</a:t>
            </a:r>
            <a:r>
              <a:rPr lang="en-US" sz="4800" b="1" dirty="0" smtClean="0">
                <a:ln/>
                <a:solidFill>
                  <a:schemeClr val="accent6">
                    <a:lumMod val="75000"/>
                  </a:schemeClr>
                </a:solidFill>
                <a:effectLst>
                  <a:glow rad="101600">
                    <a:schemeClr val="accent6">
                      <a:satMod val="175000"/>
                      <a:alpha val="40000"/>
                    </a:schemeClr>
                  </a:glow>
                </a:effectLst>
              </a:rPr>
              <a:t>!</a:t>
            </a:r>
            <a:endParaRPr lang="nl-NL" sz="4800" b="1" dirty="0">
              <a:ln/>
              <a:solidFill>
                <a:schemeClr val="accent6">
                  <a:lumMod val="75000"/>
                </a:schemeClr>
              </a:solidFill>
              <a:effectLst>
                <a:glow rad="101600">
                  <a:schemeClr val="accent6">
                    <a:satMod val="175000"/>
                    <a:alpha val="40000"/>
                  </a:schemeClr>
                </a:glow>
              </a:effectLst>
            </a:endParaRPr>
          </a:p>
        </p:txBody>
      </p:sp>
      <p:sp>
        <p:nvSpPr>
          <p:cNvPr id="11" name="Actieknop: Informatie 10">
            <a:hlinkClick r:id="rId2" action="ppaction://hlinksldjump" highlightClick="1"/>
          </p:cNvPr>
          <p:cNvSpPr/>
          <p:nvPr/>
        </p:nvSpPr>
        <p:spPr>
          <a:xfrm>
            <a:off x="4392000" y="6498000"/>
            <a:ext cx="360000" cy="360000"/>
          </a:xfrm>
          <a:prstGeom prst="actionButtonInformation">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dirty="0" err="1" smtClean="0">
              <a:solidFill>
                <a:sysClr val="windowText" lastClr="000000"/>
              </a:solidFill>
            </a:endParaRPr>
          </a:p>
        </p:txBody>
      </p:sp>
      <p:sp>
        <p:nvSpPr>
          <p:cNvPr id="12" name="Toelichting met afgeronde rechthoek 11"/>
          <p:cNvSpPr/>
          <p:nvPr/>
        </p:nvSpPr>
        <p:spPr>
          <a:xfrm>
            <a:off x="909464" y="2639817"/>
            <a:ext cx="2448272" cy="936104"/>
          </a:xfrm>
          <a:prstGeom prst="wedgeRoundRectCallout">
            <a:avLst>
              <a:gd name="adj1" fmla="val 39233"/>
              <a:gd name="adj2" fmla="val 82742"/>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Maak</a:t>
            </a:r>
            <a:r>
              <a:rPr lang="en-US" dirty="0" smtClean="0">
                <a:solidFill>
                  <a:sysClr val="windowText" lastClr="000000"/>
                </a:solidFill>
              </a:rPr>
              <a:t> de </a:t>
            </a:r>
            <a:r>
              <a:rPr lang="en-US" dirty="0" err="1" smtClean="0">
                <a:solidFill>
                  <a:sysClr val="windowText" lastClr="000000"/>
                </a:solidFill>
              </a:rPr>
              <a:t>opgave</a:t>
            </a:r>
            <a:r>
              <a:rPr lang="en-US" dirty="0" smtClean="0">
                <a:solidFill>
                  <a:sysClr val="windowText" lastClr="000000"/>
                </a:solidFill>
              </a:rPr>
              <a:t> op </a:t>
            </a:r>
            <a:r>
              <a:rPr lang="en-US" dirty="0" err="1" smtClean="0">
                <a:solidFill>
                  <a:sysClr val="windowText" lastClr="000000"/>
                </a:solidFill>
              </a:rPr>
              <a:t>papier</a:t>
            </a:r>
            <a:r>
              <a:rPr lang="en-US" dirty="0" smtClean="0">
                <a:solidFill>
                  <a:sysClr val="windowText" lastClr="000000"/>
                </a:solidFill>
              </a:rPr>
              <a:t> (net </a:t>
            </a:r>
            <a:r>
              <a:rPr lang="en-US" dirty="0" err="1" smtClean="0">
                <a:solidFill>
                  <a:sysClr val="windowText" lastClr="000000"/>
                </a:solidFill>
              </a:rPr>
              <a:t>als</a:t>
            </a:r>
            <a:r>
              <a:rPr lang="en-US" dirty="0" smtClean="0">
                <a:solidFill>
                  <a:sysClr val="windowText" lastClr="000000"/>
                </a:solidFill>
              </a:rPr>
              <a:t> op het </a:t>
            </a:r>
            <a:r>
              <a:rPr lang="en-US" dirty="0" err="1" smtClean="0">
                <a:solidFill>
                  <a:sysClr val="windowText" lastClr="000000"/>
                </a:solidFill>
              </a:rPr>
              <a:t>tentamen</a:t>
            </a:r>
            <a:r>
              <a:rPr lang="en-US" dirty="0" smtClean="0">
                <a:solidFill>
                  <a:sysClr val="windowText" lastClr="000000"/>
                </a:solidFill>
              </a:rPr>
              <a:t>)</a:t>
            </a:r>
            <a:endParaRPr lang="nl-NL" dirty="0" err="1" smtClean="0">
              <a:solidFill>
                <a:sysClr val="windowText" lastClr="000000"/>
              </a:solidFill>
            </a:endParaRPr>
          </a:p>
        </p:txBody>
      </p:sp>
    </p:spTree>
    <p:extLst>
      <p:ext uri="{BB962C8B-B14F-4D97-AF65-F5344CB8AC3E}">
        <p14:creationId xmlns:p14="http://schemas.microsoft.com/office/powerpoint/2010/main" val="95527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10"/>
                                        </p:tgtEl>
                                      </p:cBhvr>
                                    </p:animEffect>
                                    <p:animScale>
                                      <p:cBhvr>
                                        <p:cTn id="7"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Antwoord</a:t>
            </a:r>
            <a:endParaRPr lang="nl-NL" dirty="0"/>
          </a:p>
        </p:txBody>
      </p:sp>
      <p:sp>
        <p:nvSpPr>
          <p:cNvPr id="3" name="Tijdelijke aanduiding voor inhoud 2"/>
          <p:cNvSpPr>
            <a:spLocks noGrp="1"/>
          </p:cNvSpPr>
          <p:nvPr>
            <p:ph idx="1"/>
          </p:nvPr>
        </p:nvSpPr>
        <p:spPr/>
        <p:txBody>
          <a:bodyPr/>
          <a:lstStyle/>
          <a:p>
            <a:pPr marL="0" indent="0">
              <a:spcAft>
                <a:spcPts val="0"/>
              </a:spcAft>
              <a:buNone/>
            </a:pPr>
            <a:r>
              <a:rPr lang="nl-NL" dirty="0" err="1">
                <a:solidFill>
                  <a:srgbClr val="0000FF"/>
                </a:solidFill>
                <a:highlight>
                  <a:srgbClr val="FFFFFF"/>
                </a:highlight>
                <a:latin typeface="Consolas" panose="020B0609020204030204" pitchFamily="49" charset="0"/>
                <a:ea typeface="Times New Roman" panose="02020603050405020304" pitchFamily="18" charset="0"/>
                <a:cs typeface="Times New Roman" panose="02020603050405020304" pitchFamily="18" charset="0"/>
              </a:rPr>
              <a:t>struct</a:t>
            </a:r>
            <a:r>
              <a:rPr lang="nl-NL" dirty="0">
                <a:solidFill>
                  <a:srgbClr val="000000"/>
                </a:solidFill>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nl-NL" dirty="0" err="1">
                <a:solidFill>
                  <a:srgbClr val="2B91AF"/>
                </a:solidFill>
                <a:highlight>
                  <a:srgbClr val="FFFFFF"/>
                </a:highlight>
                <a:latin typeface="Consolas" panose="020B0609020204030204" pitchFamily="49" charset="0"/>
                <a:ea typeface="Times New Roman" panose="02020603050405020304" pitchFamily="18" charset="0"/>
                <a:cs typeface="Times New Roman" panose="02020603050405020304" pitchFamily="18" charset="0"/>
              </a:rPr>
              <a:t>structToonladders</a:t>
            </a:r>
            <a:r>
              <a:rPr lang="nl-NL" dirty="0">
                <a:solidFill>
                  <a:srgbClr val="000000"/>
                </a:solidFill>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nl-NL" dirty="0">
              <a:latin typeface="Univers"/>
              <a:ea typeface="Times New Roman" panose="02020603050405020304" pitchFamily="18" charset="0"/>
              <a:cs typeface="Times New Roman" panose="02020603050405020304" pitchFamily="18" charset="0"/>
            </a:endParaRPr>
          </a:p>
          <a:p>
            <a:pPr marL="0" indent="0">
              <a:spcAft>
                <a:spcPts val="0"/>
              </a:spcAft>
              <a:buNone/>
            </a:pPr>
            <a:r>
              <a:rPr lang="nl-NL" dirty="0">
                <a:solidFill>
                  <a:srgbClr val="000000"/>
                </a:solidFill>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nl-NL" dirty="0" err="1">
                <a:solidFill>
                  <a:srgbClr val="0000FF"/>
                </a:solidFill>
                <a:highlight>
                  <a:srgbClr val="FFFFFF"/>
                </a:highlight>
                <a:latin typeface="Consolas" panose="020B0609020204030204" pitchFamily="49" charset="0"/>
                <a:ea typeface="Times New Roman" panose="02020603050405020304" pitchFamily="18" charset="0"/>
                <a:cs typeface="Times New Roman" panose="02020603050405020304" pitchFamily="18" charset="0"/>
              </a:rPr>
              <a:t>char</a:t>
            </a:r>
            <a:r>
              <a:rPr lang="nl-NL" dirty="0">
                <a:solidFill>
                  <a:srgbClr val="000000"/>
                </a:solidFill>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naam[80];</a:t>
            </a:r>
            <a:endParaRPr lang="nl-NL" dirty="0">
              <a:latin typeface="Univers"/>
              <a:ea typeface="Times New Roman" panose="02020603050405020304" pitchFamily="18" charset="0"/>
              <a:cs typeface="Times New Roman" panose="02020603050405020304" pitchFamily="18" charset="0"/>
            </a:endParaRPr>
          </a:p>
          <a:p>
            <a:pPr marL="0" indent="0">
              <a:buNone/>
            </a:pPr>
            <a:r>
              <a:rPr lang="nl-NL" dirty="0">
                <a:solidFill>
                  <a:srgbClr val="000000"/>
                </a:solidFill>
                <a:highlight>
                  <a:srgbClr val="FFFFFF"/>
                </a:highlight>
                <a:latin typeface="Consolas" panose="020B0609020204030204" pitchFamily="49" charset="0"/>
                <a:ea typeface="Times New Roman" panose="02020603050405020304" pitchFamily="18" charset="0"/>
              </a:rPr>
              <a:t>	} </a:t>
            </a:r>
            <a:r>
              <a:rPr lang="nl-NL" dirty="0" err="1">
                <a:solidFill>
                  <a:srgbClr val="000000"/>
                </a:solidFill>
                <a:highlight>
                  <a:srgbClr val="FFFFFF"/>
                </a:highlight>
                <a:latin typeface="Consolas" panose="020B0609020204030204" pitchFamily="49" charset="0"/>
                <a:ea typeface="Times New Roman" panose="02020603050405020304" pitchFamily="18" charset="0"/>
              </a:rPr>
              <a:t>toonladderstruct</a:t>
            </a:r>
            <a:r>
              <a:rPr lang="nl-NL" dirty="0">
                <a:solidFill>
                  <a:srgbClr val="000000"/>
                </a:solidFill>
                <a:highlight>
                  <a:srgbClr val="FFFFFF"/>
                </a:highlight>
                <a:latin typeface="Consolas" panose="020B0609020204030204" pitchFamily="49" charset="0"/>
                <a:ea typeface="Times New Roman" panose="02020603050405020304" pitchFamily="18" charset="0"/>
              </a:rPr>
              <a:t>[7];</a:t>
            </a:r>
            <a:endParaRPr lang="nl-NL" dirty="0"/>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219</a:t>
            </a:fld>
            <a:endParaRPr lang="en-US" dirty="0"/>
          </a:p>
        </p:txBody>
      </p:sp>
    </p:spTree>
    <p:extLst>
      <p:ext uri="{BB962C8B-B14F-4D97-AF65-F5344CB8AC3E}">
        <p14:creationId xmlns:p14="http://schemas.microsoft.com/office/powerpoint/2010/main" val="2796591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Assembly</a:t>
            </a:r>
            <a:endParaRPr lang="nl-NL" dirty="0"/>
          </a:p>
        </p:txBody>
      </p:sp>
      <p:pic>
        <p:nvPicPr>
          <p:cNvPr id="14342" name="Picture 6" descr="http://www.alex-elms.com/wp-content/uploads/2011/12/assembly-language-example.png">
            <a:hlinkClick r:id="rId2" action="ppaction://hlinksldjump"/>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3102" y="1628800"/>
            <a:ext cx="8084544" cy="4104456"/>
          </a:xfrm>
          <a:prstGeom prst="rect">
            <a:avLst/>
          </a:prstGeom>
          <a:noFill/>
          <a:extLst>
            <a:ext uri="{909E8E84-426E-40DD-AFC4-6F175D3DCCD1}">
              <a14:hiddenFill xmlns:a14="http://schemas.microsoft.com/office/drawing/2010/main">
                <a:solidFill>
                  <a:srgbClr val="FFFFFF"/>
                </a:solidFill>
              </a14:hiddenFill>
            </a:ext>
          </a:extLst>
        </p:spPr>
      </p:pic>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22</a:t>
            </a:fld>
            <a:endParaRPr lang="en-US" dirty="0"/>
          </a:p>
        </p:txBody>
      </p:sp>
    </p:spTree>
    <p:extLst>
      <p:ext uri="{BB962C8B-B14F-4D97-AF65-F5344CB8AC3E}">
        <p14:creationId xmlns:p14="http://schemas.microsoft.com/office/powerpoint/2010/main" val="950674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subTitle" sz="quarter" idx="1"/>
          </p:nvPr>
        </p:nvSpPr>
        <p:spPr>
          <a:solidFill>
            <a:schemeClr val="bg1"/>
          </a:solidFill>
        </p:spPr>
        <p:txBody>
          <a:bodyPr/>
          <a:lstStyle/>
          <a:p>
            <a:r>
              <a:rPr lang="en-US" dirty="0" err="1" smtClean="0"/>
              <a:t>Typedef</a:t>
            </a:r>
            <a:endParaRPr lang="nl-NL" dirty="0" smtClean="0"/>
          </a:p>
        </p:txBody>
      </p:sp>
      <p:sp>
        <p:nvSpPr>
          <p:cNvPr id="4" name="Tekstvak 3"/>
          <p:cNvSpPr txBox="1"/>
          <p:nvPr/>
        </p:nvSpPr>
        <p:spPr>
          <a:xfrm>
            <a:off x="5508104" y="260648"/>
            <a:ext cx="1235870" cy="769441"/>
          </a:xfrm>
          <a:prstGeom prst="rect">
            <a:avLst/>
          </a:prstGeom>
          <a:noFill/>
        </p:spPr>
        <p:txBody>
          <a:bodyPr wrap="square" rtlCol="0">
            <a:spAutoFit/>
          </a:bodyPr>
          <a:lstStyle/>
          <a:p>
            <a:r>
              <a:rPr lang="en-US" sz="4400" b="1" dirty="0" smtClean="0">
                <a:solidFill>
                  <a:schemeClr val="bg1">
                    <a:lumMod val="50000"/>
                  </a:schemeClr>
                </a:solidFill>
              </a:rPr>
              <a:t>11</a:t>
            </a:r>
            <a:endParaRPr lang="nl-NL" sz="4400" b="1" dirty="0">
              <a:solidFill>
                <a:schemeClr val="bg1">
                  <a:lumMod val="50000"/>
                </a:schemeClr>
              </a:solidFill>
            </a:endParaRPr>
          </a:p>
        </p:txBody>
      </p:sp>
    </p:spTree>
    <p:extLst>
      <p:ext uri="{BB962C8B-B14F-4D97-AF65-F5344CB8AC3E}">
        <p14:creationId xmlns:p14="http://schemas.microsoft.com/office/powerpoint/2010/main" val="3996928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typedef</a:t>
            </a:r>
            <a:endParaRPr lang="nl-NL" dirty="0"/>
          </a:p>
        </p:txBody>
      </p:sp>
      <p:sp>
        <p:nvSpPr>
          <p:cNvPr id="3" name="Tijdelijke aanduiding voor inhoud 2"/>
          <p:cNvSpPr>
            <a:spLocks noGrp="1"/>
          </p:cNvSpPr>
          <p:nvPr>
            <p:ph idx="1"/>
          </p:nvPr>
        </p:nvSpPr>
        <p:spPr/>
        <p:txBody>
          <a:bodyPr/>
          <a:lstStyle/>
          <a:p>
            <a:r>
              <a:rPr lang="en-US" dirty="0" smtClean="0"/>
              <a:t>Met </a:t>
            </a:r>
            <a:r>
              <a:rPr lang="en-US" dirty="0" err="1" smtClean="0"/>
              <a:t>een</a:t>
            </a:r>
            <a:r>
              <a:rPr lang="en-US" dirty="0" smtClean="0"/>
              <a:t> </a:t>
            </a:r>
            <a:r>
              <a:rPr lang="en-US" dirty="0" err="1" smtClean="0">
                <a:solidFill>
                  <a:schemeClr val="accent1"/>
                </a:solidFill>
              </a:rPr>
              <a:t>typedef</a:t>
            </a:r>
            <a:r>
              <a:rPr lang="en-US" dirty="0" smtClean="0">
                <a:solidFill>
                  <a:schemeClr val="accent1"/>
                </a:solidFill>
              </a:rPr>
              <a:t> </a:t>
            </a:r>
            <a:r>
              <a:rPr lang="en-US" dirty="0" err="1" smtClean="0"/>
              <a:t>kunnen</a:t>
            </a:r>
            <a:r>
              <a:rPr lang="en-US" dirty="0" smtClean="0"/>
              <a:t> we </a:t>
            </a:r>
            <a:r>
              <a:rPr lang="en-US" dirty="0" err="1" smtClean="0"/>
              <a:t>een</a:t>
            </a:r>
            <a:r>
              <a:rPr lang="en-US" dirty="0" smtClean="0"/>
              <a:t> </a:t>
            </a:r>
            <a:r>
              <a:rPr lang="en-US" dirty="0" err="1" smtClean="0"/>
              <a:t>synoniem</a:t>
            </a:r>
            <a:r>
              <a:rPr lang="en-US" dirty="0" smtClean="0"/>
              <a:t> van </a:t>
            </a:r>
            <a:r>
              <a:rPr lang="en-US" dirty="0" err="1" smtClean="0"/>
              <a:t>een</a:t>
            </a:r>
            <a:r>
              <a:rPr lang="en-US" dirty="0" smtClean="0"/>
              <a:t> </a:t>
            </a:r>
            <a:r>
              <a:rPr lang="en-US" dirty="0" err="1" smtClean="0"/>
              <a:t>variabele</a:t>
            </a:r>
            <a:r>
              <a:rPr lang="en-US" dirty="0" smtClean="0"/>
              <a:t> </a:t>
            </a:r>
            <a:r>
              <a:rPr lang="en-US" dirty="0" err="1" smtClean="0"/>
              <a:t>maken</a:t>
            </a:r>
            <a:r>
              <a:rPr lang="en-US" dirty="0" smtClean="0"/>
              <a:t>.</a:t>
            </a:r>
          </a:p>
          <a:p>
            <a:r>
              <a:rPr lang="en-US" dirty="0" smtClean="0"/>
              <a:t>De </a:t>
            </a:r>
            <a:r>
              <a:rPr lang="en-US" dirty="0" err="1" smtClean="0"/>
              <a:t>gebruiker</a:t>
            </a:r>
            <a:r>
              <a:rPr lang="en-US" dirty="0" smtClean="0"/>
              <a:t> </a:t>
            </a:r>
            <a:r>
              <a:rPr lang="en-US" dirty="0" err="1" smtClean="0"/>
              <a:t>kan</a:t>
            </a:r>
            <a:r>
              <a:rPr lang="en-US" dirty="0" smtClean="0"/>
              <a:t> </a:t>
            </a:r>
            <a:r>
              <a:rPr lang="en-US" dirty="0" err="1" smtClean="0"/>
              <a:t>zijn</a:t>
            </a:r>
            <a:r>
              <a:rPr lang="en-US" dirty="0" smtClean="0"/>
              <a:t> </a:t>
            </a:r>
            <a:r>
              <a:rPr lang="en-US" dirty="0" err="1" smtClean="0"/>
              <a:t>eigen</a:t>
            </a:r>
            <a:r>
              <a:rPr lang="en-US" dirty="0" smtClean="0"/>
              <a:t> ‘</a:t>
            </a:r>
            <a:r>
              <a:rPr lang="en-US" dirty="0" err="1" smtClean="0"/>
              <a:t>datatype</a:t>
            </a:r>
            <a:r>
              <a:rPr lang="en-US" dirty="0" smtClean="0"/>
              <a:t> ‘ </a:t>
            </a:r>
            <a:r>
              <a:rPr lang="en-US" dirty="0" err="1" smtClean="0"/>
              <a:t>creëren</a:t>
            </a:r>
            <a:r>
              <a:rPr lang="en-US" dirty="0" smtClean="0"/>
              <a:t>.</a:t>
            </a:r>
          </a:p>
          <a:p>
            <a:r>
              <a:rPr lang="en-US" dirty="0" smtClean="0"/>
              <a:t>De file pointer (</a:t>
            </a:r>
            <a:r>
              <a:rPr lang="nl-NL" dirty="0" smtClean="0">
                <a:solidFill>
                  <a:srgbClr val="51A5BD"/>
                </a:solidFill>
                <a:latin typeface="Consolas" panose="020B0609020204030204" pitchFamily="49" charset="0"/>
                <a:cs typeface="Consolas" panose="020B0609020204030204" pitchFamily="49" charset="0"/>
              </a:rPr>
              <a:t>FILE</a:t>
            </a:r>
            <a:r>
              <a:rPr lang="nl-NL" dirty="0" smtClean="0">
                <a:latin typeface="Consolas" panose="020B0609020204030204" pitchFamily="49" charset="0"/>
                <a:cs typeface="Consolas" panose="020B0609020204030204" pitchFamily="49" charset="0"/>
              </a:rPr>
              <a:t>*</a:t>
            </a:r>
            <a:r>
              <a:rPr lang="en-US" dirty="0" smtClean="0"/>
              <a:t>) is </a:t>
            </a:r>
            <a:r>
              <a:rPr lang="en-US" dirty="0" err="1" smtClean="0"/>
              <a:t>een</a:t>
            </a:r>
            <a:r>
              <a:rPr lang="en-US" dirty="0" smtClean="0"/>
              <a:t> </a:t>
            </a:r>
            <a:r>
              <a:rPr lang="en-US" dirty="0" err="1" smtClean="0"/>
              <a:t>datatype</a:t>
            </a:r>
            <a:r>
              <a:rPr lang="en-US" dirty="0" smtClean="0"/>
              <a:t> die is </a:t>
            </a:r>
            <a:r>
              <a:rPr lang="en-US" dirty="0" err="1" smtClean="0"/>
              <a:t>aangemaakt</a:t>
            </a:r>
            <a:r>
              <a:rPr lang="en-US" dirty="0" smtClean="0"/>
              <a:t> met </a:t>
            </a:r>
            <a:r>
              <a:rPr lang="en-US" dirty="0" err="1" smtClean="0"/>
              <a:t>een</a:t>
            </a:r>
            <a:r>
              <a:rPr lang="en-US" dirty="0" smtClean="0"/>
              <a:t> </a:t>
            </a:r>
            <a:r>
              <a:rPr lang="en-US" dirty="0" err="1" smtClean="0">
                <a:solidFill>
                  <a:schemeClr val="accent1"/>
                </a:solidFill>
              </a:rPr>
              <a:t>typedef</a:t>
            </a:r>
            <a:r>
              <a:rPr lang="en-US" dirty="0" smtClean="0">
                <a:solidFill>
                  <a:schemeClr val="accent1"/>
                </a:solidFill>
              </a:rPr>
              <a:t> </a:t>
            </a:r>
            <a:r>
              <a:rPr lang="en-US" dirty="0" smtClean="0"/>
              <a:t>en </a:t>
            </a:r>
            <a:r>
              <a:rPr lang="en-US" dirty="0" err="1" smtClean="0"/>
              <a:t>een</a:t>
            </a:r>
            <a:r>
              <a:rPr lang="en-US" dirty="0" smtClean="0"/>
              <a:t> </a:t>
            </a:r>
            <a:r>
              <a:rPr lang="en-US" dirty="0" err="1" smtClean="0">
                <a:solidFill>
                  <a:schemeClr val="accent1"/>
                </a:solidFill>
              </a:rPr>
              <a:t>struct</a:t>
            </a:r>
            <a:r>
              <a:rPr lang="en-US" dirty="0" smtClean="0"/>
              <a:t>.</a:t>
            </a:r>
          </a:p>
          <a:p>
            <a:endParaRPr lang="en-US" dirty="0" smtClean="0"/>
          </a:p>
          <a:p>
            <a:endParaRPr lang="nl-NL" dirty="0"/>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221</a:t>
            </a:fld>
            <a:endParaRPr lang="en-US" dirty="0"/>
          </a:p>
        </p:txBody>
      </p:sp>
    </p:spTree>
    <p:extLst>
      <p:ext uri="{BB962C8B-B14F-4D97-AF65-F5344CB8AC3E}">
        <p14:creationId xmlns:p14="http://schemas.microsoft.com/office/powerpoint/2010/main" val="120761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inhoud 8"/>
          <p:cNvSpPr>
            <a:spLocks noGrp="1"/>
          </p:cNvSpPr>
          <p:nvPr>
            <p:ph idx="15"/>
          </p:nvPr>
        </p:nvSpPr>
        <p:spPr/>
        <p:txBody>
          <a:bodyPr/>
          <a:lstStyle/>
          <a:p>
            <a:endParaRPr lang="nl-NL"/>
          </a:p>
        </p:txBody>
      </p:sp>
      <p:sp>
        <p:nvSpPr>
          <p:cNvPr id="12" name="Tijdelijke aanduiding voor inhoud 11"/>
          <p:cNvSpPr>
            <a:spLocks noGrp="1"/>
          </p:cNvSpPr>
          <p:nvPr>
            <p:ph idx="16"/>
          </p:nvPr>
        </p:nvSpPr>
        <p:spPr/>
        <p:txBody>
          <a:bodyPr/>
          <a:lstStyle/>
          <a:p>
            <a:endParaRPr lang="nl-NL"/>
          </a:p>
        </p:txBody>
      </p:sp>
      <p:sp>
        <p:nvSpPr>
          <p:cNvPr id="2" name="Titel 1"/>
          <p:cNvSpPr>
            <a:spLocks noGrp="1"/>
          </p:cNvSpPr>
          <p:nvPr>
            <p:ph type="title"/>
          </p:nvPr>
        </p:nvSpPr>
        <p:spPr/>
        <p:txBody>
          <a:bodyPr/>
          <a:lstStyle/>
          <a:p>
            <a:r>
              <a:rPr lang="nl-NL" dirty="0" err="1"/>
              <a:t>typedef</a:t>
            </a:r>
            <a:endParaRPr lang="nl-NL" dirty="0">
              <a:solidFill>
                <a:schemeClr val="accent1"/>
              </a:solidFill>
            </a:endParaRPr>
          </a:p>
        </p:txBody>
      </p:sp>
      <p:sp>
        <p:nvSpPr>
          <p:cNvPr id="7" name="Tijdelijke aanduiding voor inhoud 6"/>
          <p:cNvSpPr>
            <a:spLocks noGrp="1"/>
          </p:cNvSpPr>
          <p:nvPr>
            <p:ph idx="14"/>
          </p:nvPr>
        </p:nvSpPr>
        <p:spPr>
          <a:xfrm>
            <a:off x="1394768" y="5013176"/>
            <a:ext cx="7292032" cy="1512168"/>
          </a:xfrm>
        </p:spPr>
        <p:txBody>
          <a:bodyPr/>
          <a:lstStyle/>
          <a:p>
            <a:r>
              <a:rPr lang="nl-NL" smtClean="0"/>
              <a:t>sok1 = 2</a:t>
            </a:r>
          </a:p>
          <a:p>
            <a:r>
              <a:rPr lang="nl-NL" smtClean="0"/>
              <a:t>sok2 = 3</a:t>
            </a:r>
            <a:endParaRPr lang="nl-NL" dirty="0"/>
          </a:p>
        </p:txBody>
      </p:sp>
      <p:sp>
        <p:nvSpPr>
          <p:cNvPr id="6" name="Tijdelijke aanduiding voor inhoud 5"/>
          <p:cNvSpPr>
            <a:spLocks noGrp="1"/>
          </p:cNvSpPr>
          <p:nvPr>
            <p:ph idx="13"/>
          </p:nvPr>
        </p:nvSpPr>
        <p:spPr>
          <a:xfrm>
            <a:off x="1394768" y="1248643"/>
            <a:ext cx="7292032" cy="3568402"/>
          </a:xfrm>
        </p:spPr>
        <p:txBody>
          <a:bodyPr>
            <a:normAutofit lnSpcReduction="10000"/>
          </a:bodyPr>
          <a:lstStyle/>
          <a:p>
            <a:r>
              <a:rPr lang="nl-NL" dirty="0" smtClean="0">
                <a:solidFill>
                  <a:srgbClr val="0000FF"/>
                </a:solidFill>
                <a:highlight>
                  <a:srgbClr val="FFFFFF"/>
                </a:highlight>
              </a:rPr>
              <a:t>#</a:t>
            </a:r>
            <a:r>
              <a:rPr lang="nl-NL" dirty="0" err="1" smtClean="0">
                <a:solidFill>
                  <a:srgbClr val="0000FF"/>
                </a:solidFill>
                <a:highlight>
                  <a:srgbClr val="FFFFFF"/>
                </a:highlight>
              </a:rPr>
              <a:t>include</a:t>
            </a:r>
            <a:r>
              <a:rPr lang="nl-NL" dirty="0" smtClean="0">
                <a:solidFill>
                  <a:srgbClr val="000000"/>
                </a:solidFill>
                <a:highlight>
                  <a:srgbClr val="FFFFFF"/>
                </a:highlight>
              </a:rPr>
              <a:t> </a:t>
            </a:r>
            <a:r>
              <a:rPr lang="nl-NL" dirty="0" smtClean="0">
                <a:solidFill>
                  <a:srgbClr val="A31515"/>
                </a:solidFill>
                <a:highlight>
                  <a:srgbClr val="FFFFFF"/>
                </a:highlight>
              </a:rPr>
              <a:t>&lt;</a:t>
            </a:r>
            <a:r>
              <a:rPr lang="nl-NL" dirty="0" err="1" smtClean="0">
                <a:solidFill>
                  <a:srgbClr val="A31515"/>
                </a:solidFill>
                <a:highlight>
                  <a:srgbClr val="FFFFFF"/>
                </a:highlight>
              </a:rPr>
              <a:t>stdio.h</a:t>
            </a:r>
            <a:r>
              <a:rPr lang="nl-NL" dirty="0" smtClean="0">
                <a:solidFill>
                  <a:srgbClr val="A31515"/>
                </a:solidFill>
                <a:highlight>
                  <a:srgbClr val="FFFFFF"/>
                </a:highlight>
              </a:rPr>
              <a:t>&gt;</a:t>
            </a:r>
            <a:endParaRPr lang="nl-NL" dirty="0" smtClean="0">
              <a:solidFill>
                <a:srgbClr val="000000"/>
              </a:solidFill>
              <a:highlight>
                <a:srgbClr val="FFFFFF"/>
              </a:highlight>
            </a:endParaRPr>
          </a:p>
          <a:p>
            <a:endParaRPr lang="nl-NL" dirty="0" smtClean="0">
              <a:solidFill>
                <a:srgbClr val="000000"/>
              </a:solidFill>
              <a:highlight>
                <a:srgbClr val="FFFFFF"/>
              </a:highlight>
            </a:endParaRPr>
          </a:p>
          <a:p>
            <a:r>
              <a:rPr lang="nl-NL" dirty="0" smtClean="0">
                <a:solidFill>
                  <a:srgbClr val="0000FF"/>
                </a:solidFill>
                <a:highlight>
                  <a:srgbClr val="FFFFFF"/>
                </a:highlight>
              </a:rPr>
              <a:t>int</a:t>
            </a:r>
            <a:r>
              <a:rPr lang="nl-NL" dirty="0" smtClean="0">
                <a:solidFill>
                  <a:srgbClr val="000000"/>
                </a:solidFill>
                <a:highlight>
                  <a:srgbClr val="FFFFFF"/>
                </a:highlight>
              </a:rPr>
              <a:t> </a:t>
            </a:r>
            <a:r>
              <a:rPr lang="nl-NL" dirty="0" err="1" smtClean="0">
                <a:solidFill>
                  <a:srgbClr val="000000"/>
                </a:solidFill>
                <a:highlight>
                  <a:srgbClr val="FFFFFF"/>
                </a:highlight>
              </a:rPr>
              <a:t>main</a:t>
            </a:r>
            <a:r>
              <a:rPr lang="nl-NL" dirty="0" smtClean="0">
                <a:solidFill>
                  <a:srgbClr val="000000"/>
                </a:solidFill>
                <a:highlight>
                  <a:srgbClr val="FFFFFF"/>
                </a:highlight>
              </a:rPr>
              <a:t>(</a:t>
            </a:r>
            <a:r>
              <a:rPr lang="nl-NL" dirty="0" err="1" smtClean="0">
                <a:solidFill>
                  <a:srgbClr val="0000FF"/>
                </a:solidFill>
                <a:highlight>
                  <a:srgbClr val="FFFFFF"/>
                </a:highlight>
              </a:rPr>
              <a:t>void</a:t>
            </a:r>
            <a:r>
              <a:rPr lang="nl-NL" dirty="0" smtClean="0">
                <a:solidFill>
                  <a:srgbClr val="000000"/>
                </a:solidFill>
                <a:highlight>
                  <a:srgbClr val="FFFFFF"/>
                </a:highlight>
              </a:rPr>
              <a:t>) {</a:t>
            </a:r>
          </a:p>
          <a:p>
            <a:r>
              <a:rPr lang="nl-NL" dirty="0" smtClean="0">
                <a:solidFill>
                  <a:srgbClr val="0000FF"/>
                </a:solidFill>
                <a:highlight>
                  <a:srgbClr val="FFFFFF"/>
                </a:highlight>
              </a:rPr>
              <a:t>  </a:t>
            </a:r>
            <a:r>
              <a:rPr lang="nl-NL" dirty="0" err="1" smtClean="0">
                <a:solidFill>
                  <a:srgbClr val="0000FF"/>
                </a:solidFill>
                <a:highlight>
                  <a:srgbClr val="FFFFFF"/>
                </a:highlight>
              </a:rPr>
              <a:t>typedef</a:t>
            </a:r>
            <a:r>
              <a:rPr lang="nl-NL" dirty="0" smtClean="0">
                <a:solidFill>
                  <a:srgbClr val="000000"/>
                </a:solidFill>
                <a:highlight>
                  <a:srgbClr val="FFFFFF"/>
                </a:highlight>
              </a:rPr>
              <a:t> </a:t>
            </a:r>
            <a:r>
              <a:rPr lang="nl-NL" dirty="0" smtClean="0">
                <a:solidFill>
                  <a:srgbClr val="0000FF"/>
                </a:solidFill>
                <a:highlight>
                  <a:srgbClr val="FFFFFF"/>
                </a:highlight>
              </a:rPr>
              <a:t>int</a:t>
            </a:r>
            <a:r>
              <a:rPr lang="nl-NL" dirty="0" smtClean="0">
                <a:solidFill>
                  <a:srgbClr val="000000"/>
                </a:solidFill>
                <a:highlight>
                  <a:srgbClr val="FFFFFF"/>
                </a:highlight>
              </a:rPr>
              <a:t> </a:t>
            </a:r>
            <a:r>
              <a:rPr lang="nl-NL" dirty="0" err="1" smtClean="0">
                <a:solidFill>
                  <a:srgbClr val="2B91AF"/>
                </a:solidFill>
                <a:highlight>
                  <a:srgbClr val="FFFFFF"/>
                </a:highlight>
              </a:rPr>
              <a:t>stinksok</a:t>
            </a:r>
            <a:r>
              <a:rPr lang="nl-NL" dirty="0" smtClean="0">
                <a:solidFill>
                  <a:srgbClr val="000000"/>
                </a:solidFill>
                <a:highlight>
                  <a:srgbClr val="FFFFFF"/>
                </a:highlight>
              </a:rPr>
              <a:t>; </a:t>
            </a:r>
          </a:p>
          <a:p>
            <a:endParaRPr lang="nl-NL" dirty="0" smtClean="0">
              <a:solidFill>
                <a:srgbClr val="000000"/>
              </a:solidFill>
              <a:highlight>
                <a:srgbClr val="FFFFFF"/>
              </a:highlight>
            </a:endParaRPr>
          </a:p>
          <a:p>
            <a:r>
              <a:rPr lang="nn-NO" dirty="0" smtClean="0">
                <a:solidFill>
                  <a:srgbClr val="2B91AF"/>
                </a:solidFill>
                <a:highlight>
                  <a:srgbClr val="FFFFFF"/>
                </a:highlight>
              </a:rPr>
              <a:t>  stinksok</a:t>
            </a:r>
            <a:r>
              <a:rPr lang="nn-NO" dirty="0" smtClean="0">
                <a:solidFill>
                  <a:srgbClr val="000000"/>
                </a:solidFill>
                <a:highlight>
                  <a:srgbClr val="FFFFFF"/>
                </a:highlight>
              </a:rPr>
              <a:t> sok1 = 2, sok2 = 3;</a:t>
            </a:r>
          </a:p>
          <a:p>
            <a:r>
              <a:rPr lang="nn-NO" dirty="0" smtClean="0">
                <a:solidFill>
                  <a:srgbClr val="000000"/>
                </a:solidFill>
                <a:highlight>
                  <a:srgbClr val="FFFFFF"/>
                </a:highlight>
              </a:rPr>
              <a:t>  printf(</a:t>
            </a:r>
            <a:r>
              <a:rPr lang="nn-NO" dirty="0" smtClean="0">
                <a:solidFill>
                  <a:srgbClr val="A31515"/>
                </a:solidFill>
                <a:highlight>
                  <a:srgbClr val="FFFFFF"/>
                </a:highlight>
              </a:rPr>
              <a:t>"sok1 = %d\nsok2 = %d"</a:t>
            </a:r>
            <a:r>
              <a:rPr lang="nn-NO" dirty="0" smtClean="0">
                <a:solidFill>
                  <a:srgbClr val="000000"/>
                </a:solidFill>
                <a:highlight>
                  <a:srgbClr val="FFFFFF"/>
                </a:highlight>
              </a:rPr>
              <a:t>,sok1,sok2);</a:t>
            </a:r>
          </a:p>
          <a:p>
            <a:endParaRPr lang="nl-NL" dirty="0" smtClean="0">
              <a:solidFill>
                <a:srgbClr val="000000"/>
              </a:solidFill>
              <a:highlight>
                <a:srgbClr val="FFFFFF"/>
              </a:highlight>
            </a:endParaRPr>
          </a:p>
          <a:p>
            <a:r>
              <a:rPr lang="nl-NL" dirty="0" smtClean="0">
                <a:solidFill>
                  <a:srgbClr val="000000"/>
                </a:solidFill>
                <a:highlight>
                  <a:srgbClr val="FFFFFF"/>
                </a:highlight>
              </a:rPr>
              <a:t>  </a:t>
            </a:r>
            <a:r>
              <a:rPr lang="nl-NL" dirty="0" err="1" smtClean="0">
                <a:solidFill>
                  <a:srgbClr val="000000"/>
                </a:solidFill>
                <a:highlight>
                  <a:srgbClr val="FFFFFF"/>
                </a:highlight>
              </a:rPr>
              <a:t>getchar</a:t>
            </a:r>
            <a:r>
              <a:rPr lang="nl-NL" dirty="0" smtClean="0">
                <a:solidFill>
                  <a:srgbClr val="000000"/>
                </a:solidFill>
                <a:highlight>
                  <a:srgbClr val="FFFFFF"/>
                </a:highlight>
              </a:rPr>
              <a:t>();</a:t>
            </a:r>
          </a:p>
          <a:p>
            <a:r>
              <a:rPr lang="nl-NL" dirty="0" smtClean="0">
                <a:solidFill>
                  <a:srgbClr val="0000FF"/>
                </a:solidFill>
                <a:highlight>
                  <a:srgbClr val="FFFFFF"/>
                </a:highlight>
              </a:rPr>
              <a:t>  return</a:t>
            </a:r>
            <a:r>
              <a:rPr lang="nl-NL" dirty="0" smtClean="0">
                <a:solidFill>
                  <a:srgbClr val="000000"/>
                </a:solidFill>
                <a:highlight>
                  <a:srgbClr val="FFFFFF"/>
                </a:highlight>
              </a:rPr>
              <a:t> 0;</a:t>
            </a:r>
          </a:p>
          <a:p>
            <a:r>
              <a:rPr lang="nl-NL" dirty="0" smtClean="0">
                <a:solidFill>
                  <a:srgbClr val="000000"/>
                </a:solidFill>
                <a:highlight>
                  <a:srgbClr val="FFFFFF"/>
                </a:highlight>
              </a:rPr>
              <a:t>}</a:t>
            </a:r>
            <a:endParaRPr lang="nl-NL" dirty="0"/>
          </a:p>
        </p:txBody>
      </p:sp>
      <p:sp>
        <p:nvSpPr>
          <p:cNvPr id="3" name="Tijdelijke aanduiding voor datum 2"/>
          <p:cNvSpPr>
            <a:spLocks noGrp="1"/>
          </p:cNvSpPr>
          <p:nvPr>
            <p:ph type="dt" sz="half" idx="17"/>
          </p:nvPr>
        </p:nvSpPr>
        <p:spPr/>
        <p:txBody>
          <a:bodyPr/>
          <a:lstStyle/>
          <a:p>
            <a:r>
              <a:rPr lang="nl-NL" smtClean="0"/>
              <a:t>GESPRG 2014-2015</a:t>
            </a:r>
            <a:endParaRPr lang="en-US" dirty="0"/>
          </a:p>
        </p:txBody>
      </p:sp>
      <p:sp>
        <p:nvSpPr>
          <p:cNvPr id="4" name="Tijdelijke aanduiding voor dianummer 3"/>
          <p:cNvSpPr>
            <a:spLocks noGrp="1"/>
          </p:cNvSpPr>
          <p:nvPr>
            <p:ph type="sldNum" sz="quarter" idx="19"/>
          </p:nvPr>
        </p:nvSpPr>
        <p:spPr/>
        <p:txBody>
          <a:bodyPr/>
          <a:lstStyle/>
          <a:p>
            <a:fld id="{520F5AE5-675F-4C53-86B8-6BB4E175C417}" type="slidenum">
              <a:rPr lang="en-US" smtClean="0"/>
              <a:pPr/>
              <a:t>222</a:t>
            </a:fld>
            <a:endParaRPr lang="en-US" dirty="0"/>
          </a:p>
        </p:txBody>
      </p:sp>
    </p:spTree>
    <p:extLst>
      <p:ext uri="{BB962C8B-B14F-4D97-AF65-F5344CB8AC3E}">
        <p14:creationId xmlns:p14="http://schemas.microsoft.com/office/powerpoint/2010/main" val="685545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2"/>
          <p:cNvSpPr>
            <a:spLocks noGrp="1" noChangeArrowheads="1"/>
          </p:cNvSpPr>
          <p:nvPr>
            <p:ph type="title"/>
          </p:nvPr>
        </p:nvSpPr>
        <p:spPr/>
        <p:txBody>
          <a:bodyPr/>
          <a:lstStyle/>
          <a:p>
            <a:r>
              <a:rPr lang="nl-NL" dirty="0" err="1"/>
              <a:t>typedef</a:t>
            </a:r>
            <a:endParaRPr lang="nl-NL" dirty="0" smtClean="0">
              <a:latin typeface="Consolas"/>
            </a:endParaRPr>
          </a:p>
        </p:txBody>
      </p:sp>
      <p:sp>
        <p:nvSpPr>
          <p:cNvPr id="120836" name="Rectangle 3"/>
          <p:cNvSpPr>
            <a:spLocks noGrp="1" noChangeArrowheads="1"/>
          </p:cNvSpPr>
          <p:nvPr>
            <p:ph type="body" idx="1"/>
          </p:nvPr>
        </p:nvSpPr>
        <p:spPr/>
        <p:txBody>
          <a:bodyPr>
            <a:normAutofit/>
          </a:bodyPr>
          <a:lstStyle/>
          <a:p>
            <a:r>
              <a:rPr lang="en-US" dirty="0" smtClean="0"/>
              <a:t>De </a:t>
            </a:r>
            <a:r>
              <a:rPr lang="en-US" dirty="0" err="1" smtClean="0">
                <a:solidFill>
                  <a:schemeClr val="accent1"/>
                </a:solidFill>
              </a:rPr>
              <a:t>definitie</a:t>
            </a:r>
            <a:r>
              <a:rPr lang="en-US" dirty="0" smtClean="0">
                <a:solidFill>
                  <a:schemeClr val="accent1"/>
                </a:solidFill>
              </a:rPr>
              <a:t> </a:t>
            </a:r>
            <a:r>
              <a:rPr lang="en-US" dirty="0" smtClean="0"/>
              <a:t>van </a:t>
            </a:r>
            <a:r>
              <a:rPr lang="en-US" dirty="0" err="1" smtClean="0"/>
              <a:t>een</a:t>
            </a:r>
            <a:r>
              <a:rPr lang="en-US" dirty="0" smtClean="0"/>
              <a:t> </a:t>
            </a:r>
            <a:r>
              <a:rPr lang="en-US" dirty="0" err="1" smtClean="0"/>
              <a:t>variabele</a:t>
            </a:r>
            <a:r>
              <a:rPr lang="en-US" dirty="0" smtClean="0"/>
              <a:t> </a:t>
            </a:r>
            <a:r>
              <a:rPr lang="en-US" dirty="0" err="1" smtClean="0"/>
              <a:t>kan</a:t>
            </a:r>
            <a:r>
              <a:rPr lang="en-US" dirty="0" smtClean="0"/>
              <a:t> </a:t>
            </a:r>
            <a:r>
              <a:rPr lang="en-US" dirty="0" err="1" smtClean="0"/>
              <a:t>worden</a:t>
            </a:r>
            <a:r>
              <a:rPr lang="en-US" dirty="0" smtClean="0"/>
              <a:t> </a:t>
            </a:r>
            <a:r>
              <a:rPr lang="en-US" dirty="0" err="1" smtClean="0"/>
              <a:t>gescheiden</a:t>
            </a:r>
            <a:r>
              <a:rPr lang="en-US" dirty="0" smtClean="0"/>
              <a:t> van de </a:t>
            </a:r>
            <a:r>
              <a:rPr lang="en-US" dirty="0" err="1" smtClean="0">
                <a:solidFill>
                  <a:schemeClr val="accent1"/>
                </a:solidFill>
              </a:rPr>
              <a:t>declaratie</a:t>
            </a:r>
            <a:r>
              <a:rPr lang="en-US" dirty="0" smtClean="0"/>
              <a:t>:</a:t>
            </a:r>
          </a:p>
          <a:p>
            <a:endParaRPr lang="en-US" dirty="0" smtClean="0"/>
          </a:p>
          <a:p>
            <a:pPr defTabSz="263525"/>
            <a:endParaRPr lang="nl-NL" sz="2000" dirty="0" smtClean="0">
              <a:solidFill>
                <a:srgbClr val="000000"/>
              </a:solidFill>
              <a:latin typeface="Consolas" pitchFamily="49" charset="0"/>
              <a:cs typeface="Consolas" pitchFamily="49" charset="0"/>
            </a:endParaRPr>
          </a:p>
        </p:txBody>
      </p:sp>
      <p:sp>
        <p:nvSpPr>
          <p:cNvPr id="5" name="Tijdelijke aanduiding voor inhoud 5"/>
          <p:cNvSpPr txBox="1">
            <a:spLocks/>
          </p:cNvSpPr>
          <p:nvPr/>
        </p:nvSpPr>
        <p:spPr>
          <a:xfrm>
            <a:off x="1060543" y="2479966"/>
            <a:ext cx="7292032" cy="3685337"/>
          </a:xfrm>
          <a:prstGeom prst="rect">
            <a:avLst/>
          </a:prstGeom>
        </p:spPr>
        <p:txBody>
          <a:bodyPr>
            <a:noAutofit/>
          </a:bodyPr>
          <a:lstStyle>
            <a:lvl1pPr marL="342900" indent="-342900" algn="l" defTabSz="914400" rtl="0" eaLnBrk="1" latinLnBrk="0" hangingPunct="1">
              <a:spcBef>
                <a:spcPct val="20000"/>
              </a:spcBef>
              <a:buClr>
                <a:schemeClr val="accent6">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6">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6">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6">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6">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1800" dirty="0">
                <a:solidFill>
                  <a:srgbClr val="0000FF"/>
                </a:solidFill>
                <a:highlight>
                  <a:srgbClr val="FFFFFF"/>
                </a:highlight>
                <a:latin typeface="Consolas" panose="020B0609020204030204" pitchFamily="49" charset="0"/>
              </a:rPr>
              <a:t>#</a:t>
            </a:r>
            <a:r>
              <a:rPr lang="nl-NL" sz="1800" dirty="0" err="1">
                <a:solidFill>
                  <a:srgbClr val="0000FF"/>
                </a:solidFill>
                <a:highlight>
                  <a:srgbClr val="FFFFFF"/>
                </a:highlight>
                <a:latin typeface="Consolas" panose="020B0609020204030204" pitchFamily="49" charset="0"/>
              </a:rPr>
              <a:t>include</a:t>
            </a:r>
            <a:r>
              <a:rPr lang="nl-NL" sz="1800" dirty="0">
                <a:solidFill>
                  <a:srgbClr val="000000"/>
                </a:solidFill>
                <a:highlight>
                  <a:srgbClr val="FFFFFF"/>
                </a:highlight>
                <a:latin typeface="Consolas" panose="020B0609020204030204" pitchFamily="49" charset="0"/>
              </a:rPr>
              <a:t> </a:t>
            </a:r>
            <a:r>
              <a:rPr lang="nl-NL" sz="1800" dirty="0">
                <a:solidFill>
                  <a:srgbClr val="A31515"/>
                </a:solidFill>
                <a:highlight>
                  <a:srgbClr val="FFFFFF"/>
                </a:highlight>
                <a:latin typeface="Consolas" panose="020B0609020204030204" pitchFamily="49" charset="0"/>
              </a:rPr>
              <a:t>&lt;</a:t>
            </a:r>
            <a:r>
              <a:rPr lang="nl-NL" sz="1800" dirty="0" err="1">
                <a:solidFill>
                  <a:srgbClr val="A31515"/>
                </a:solidFill>
                <a:highlight>
                  <a:srgbClr val="FFFFFF"/>
                </a:highlight>
                <a:latin typeface="Consolas" panose="020B0609020204030204" pitchFamily="49" charset="0"/>
              </a:rPr>
              <a:t>stdio.h</a:t>
            </a:r>
            <a:r>
              <a:rPr lang="nl-NL" sz="1800" dirty="0">
                <a:solidFill>
                  <a:srgbClr val="A31515"/>
                </a:solidFill>
                <a:highlight>
                  <a:srgbClr val="FFFFFF"/>
                </a:highlight>
                <a:latin typeface="Consolas" panose="020B0609020204030204" pitchFamily="49" charset="0"/>
              </a:rPr>
              <a:t>&gt;</a:t>
            </a:r>
            <a:endParaRPr lang="nl-NL" sz="1800" dirty="0">
              <a:solidFill>
                <a:srgbClr val="000000"/>
              </a:solidFill>
              <a:highlight>
                <a:srgbClr val="FFFFFF"/>
              </a:highlight>
              <a:latin typeface="Consolas" panose="020B0609020204030204" pitchFamily="49" charset="0"/>
            </a:endParaRPr>
          </a:p>
          <a:p>
            <a:pPr marL="0" indent="0">
              <a:buNone/>
            </a:pPr>
            <a:endParaRPr lang="nl-NL" sz="1800" dirty="0">
              <a:solidFill>
                <a:srgbClr val="000000"/>
              </a:solidFill>
              <a:highlight>
                <a:srgbClr val="FFFFFF"/>
              </a:highlight>
              <a:latin typeface="Consolas" panose="020B0609020204030204" pitchFamily="49" charset="0"/>
            </a:endParaRPr>
          </a:p>
          <a:p>
            <a:pPr marL="0" indent="0">
              <a:buNone/>
            </a:pPr>
            <a:r>
              <a:rPr lang="nl-NL" sz="1800" dirty="0">
                <a:solidFill>
                  <a:srgbClr val="0000FF"/>
                </a:solidFill>
                <a:highlight>
                  <a:srgbClr val="FFFFFF"/>
                </a:highlight>
                <a:latin typeface="Consolas" panose="020B0609020204030204" pitchFamily="49" charset="0"/>
              </a:rPr>
              <a:t>int</a:t>
            </a:r>
            <a:r>
              <a:rPr lang="nl-NL" sz="1800" dirty="0">
                <a:solidFill>
                  <a:srgbClr val="000000"/>
                </a:solidFill>
                <a:highlight>
                  <a:srgbClr val="FFFFFF"/>
                </a:highlight>
                <a:latin typeface="Consolas" panose="020B0609020204030204" pitchFamily="49" charset="0"/>
              </a:rPr>
              <a:t> </a:t>
            </a:r>
            <a:r>
              <a:rPr lang="nl-NL" sz="1800" dirty="0" err="1">
                <a:solidFill>
                  <a:srgbClr val="000000"/>
                </a:solidFill>
                <a:highlight>
                  <a:srgbClr val="FFFFFF"/>
                </a:highlight>
                <a:latin typeface="Consolas" panose="020B0609020204030204" pitchFamily="49" charset="0"/>
              </a:rPr>
              <a:t>main</a:t>
            </a:r>
            <a:r>
              <a:rPr lang="nl-NL" sz="1800" dirty="0">
                <a:solidFill>
                  <a:srgbClr val="000000"/>
                </a:solidFill>
                <a:highlight>
                  <a:srgbClr val="FFFFFF"/>
                </a:highlight>
                <a:latin typeface="Consolas" panose="020B0609020204030204" pitchFamily="49" charset="0"/>
              </a:rPr>
              <a:t>(</a:t>
            </a:r>
            <a:r>
              <a:rPr lang="nl-NL" sz="1800" dirty="0" err="1">
                <a:solidFill>
                  <a:srgbClr val="0000FF"/>
                </a:solidFill>
                <a:highlight>
                  <a:srgbClr val="FFFFFF"/>
                </a:highlight>
                <a:latin typeface="Consolas" panose="020B0609020204030204" pitchFamily="49" charset="0"/>
              </a:rPr>
              <a:t>void</a:t>
            </a:r>
            <a:r>
              <a:rPr lang="nl-NL" sz="1800" dirty="0">
                <a:solidFill>
                  <a:srgbClr val="000000"/>
                </a:solidFill>
                <a:highlight>
                  <a:srgbClr val="FFFFFF"/>
                </a:highlight>
                <a:latin typeface="Consolas" panose="020B0609020204030204" pitchFamily="49" charset="0"/>
              </a:rPr>
              <a:t>) </a:t>
            </a:r>
            <a:r>
              <a:rPr lang="nl-NL" sz="1800" dirty="0" smtClean="0">
                <a:solidFill>
                  <a:srgbClr val="000000"/>
                </a:solidFill>
                <a:highlight>
                  <a:srgbClr val="FFFFFF"/>
                </a:highlight>
                <a:latin typeface="Consolas" panose="020B0609020204030204" pitchFamily="49" charset="0"/>
              </a:rPr>
              <a:t>{</a:t>
            </a:r>
          </a:p>
          <a:p>
            <a:pPr marL="0" indent="0" defTabSz="358775">
              <a:buNone/>
            </a:pPr>
            <a:r>
              <a:rPr lang="nl-NL" sz="1800" dirty="0">
                <a:solidFill>
                  <a:srgbClr val="000000"/>
                </a:solidFill>
                <a:highlight>
                  <a:srgbClr val="FFFFFF"/>
                </a:highlight>
                <a:latin typeface="Consolas" panose="020B0609020204030204" pitchFamily="49" charset="0"/>
              </a:rPr>
              <a:t>	</a:t>
            </a:r>
            <a:r>
              <a:rPr lang="nl-NL" sz="1800" dirty="0" err="1" smtClean="0">
                <a:solidFill>
                  <a:srgbClr val="0000FF"/>
                </a:solidFill>
                <a:highlight>
                  <a:srgbClr val="FFFFFF"/>
                </a:highlight>
                <a:latin typeface="Consolas" panose="020B0609020204030204" pitchFamily="49" charset="0"/>
              </a:rPr>
              <a:t>typedef</a:t>
            </a:r>
            <a:r>
              <a:rPr lang="nl-NL" sz="1800" dirty="0" smtClean="0">
                <a:solidFill>
                  <a:srgbClr val="000000"/>
                </a:solidFill>
                <a:highlight>
                  <a:srgbClr val="FFFFFF"/>
                </a:highlight>
                <a:latin typeface="Consolas" panose="020B0609020204030204" pitchFamily="49" charset="0"/>
              </a:rPr>
              <a:t> </a:t>
            </a:r>
            <a:r>
              <a:rPr lang="nl-NL" sz="1800" dirty="0">
                <a:solidFill>
                  <a:srgbClr val="0000FF"/>
                </a:solidFill>
                <a:highlight>
                  <a:srgbClr val="FFFFFF"/>
                </a:highlight>
                <a:latin typeface="Consolas" panose="020B0609020204030204" pitchFamily="49" charset="0"/>
              </a:rPr>
              <a:t>int</a:t>
            </a:r>
            <a:r>
              <a:rPr lang="nl-NL" sz="1800" dirty="0">
                <a:solidFill>
                  <a:srgbClr val="000000"/>
                </a:solidFill>
                <a:highlight>
                  <a:srgbClr val="FFFFFF"/>
                </a:highlight>
                <a:latin typeface="Consolas" panose="020B0609020204030204" pitchFamily="49" charset="0"/>
              </a:rPr>
              <a:t> </a:t>
            </a:r>
            <a:r>
              <a:rPr lang="nl-NL" sz="1800" dirty="0" err="1">
                <a:solidFill>
                  <a:srgbClr val="2B91AF"/>
                </a:solidFill>
                <a:highlight>
                  <a:srgbClr val="FFFFFF"/>
                </a:highlight>
                <a:latin typeface="Consolas" panose="020B0609020204030204" pitchFamily="49" charset="0"/>
              </a:rPr>
              <a:t>stinksok</a:t>
            </a:r>
            <a:r>
              <a:rPr lang="nl-NL" sz="1800" dirty="0" smtClean="0">
                <a:solidFill>
                  <a:srgbClr val="000000"/>
                </a:solidFill>
                <a:highlight>
                  <a:srgbClr val="FFFFFF"/>
                </a:highlight>
                <a:latin typeface="Consolas" panose="020B0609020204030204" pitchFamily="49" charset="0"/>
              </a:rPr>
              <a:t>;  </a:t>
            </a:r>
            <a:r>
              <a:rPr lang="nl-NL" sz="1800" dirty="0" smtClean="0">
                <a:solidFill>
                  <a:srgbClr val="008000"/>
                </a:solidFill>
                <a:highlight>
                  <a:srgbClr val="FFFFFF"/>
                </a:highlight>
                <a:latin typeface="Consolas" panose="020B0609020204030204" pitchFamily="49" charset="0"/>
              </a:rPr>
              <a:t>//definitie</a:t>
            </a:r>
            <a:endParaRPr lang="nl-NL" sz="1800" dirty="0" smtClean="0">
              <a:solidFill>
                <a:srgbClr val="000000"/>
              </a:solidFill>
              <a:highlight>
                <a:srgbClr val="FFFFFF"/>
              </a:highlight>
              <a:latin typeface="Consolas" panose="020B0609020204030204" pitchFamily="49" charset="0"/>
            </a:endParaRPr>
          </a:p>
          <a:p>
            <a:pPr marL="0" indent="0" defTabSz="358775">
              <a:buNone/>
            </a:pPr>
            <a:r>
              <a:rPr lang="nl-NL" sz="1800" dirty="0">
                <a:solidFill>
                  <a:srgbClr val="000000"/>
                </a:solidFill>
                <a:highlight>
                  <a:srgbClr val="FFFFFF"/>
                </a:highlight>
                <a:latin typeface="Consolas" panose="020B0609020204030204" pitchFamily="49" charset="0"/>
              </a:rPr>
              <a:t>	</a:t>
            </a:r>
            <a:endParaRPr lang="nl-NL" sz="1800" dirty="0" smtClean="0">
              <a:solidFill>
                <a:srgbClr val="000000"/>
              </a:solidFill>
              <a:highlight>
                <a:srgbClr val="FFFFFF"/>
              </a:highlight>
              <a:latin typeface="Consolas" panose="020B0609020204030204" pitchFamily="49" charset="0"/>
            </a:endParaRPr>
          </a:p>
          <a:p>
            <a:pPr marL="0" indent="0" defTabSz="358775">
              <a:buNone/>
            </a:pPr>
            <a:r>
              <a:rPr lang="nl-NL" sz="1800" dirty="0" smtClean="0">
                <a:solidFill>
                  <a:srgbClr val="2B91AF"/>
                </a:solidFill>
                <a:highlight>
                  <a:srgbClr val="FFFFFF"/>
                </a:highlight>
                <a:latin typeface="Consolas" panose="020B0609020204030204" pitchFamily="49" charset="0"/>
              </a:rPr>
              <a:t>	</a:t>
            </a:r>
            <a:r>
              <a:rPr lang="nl-NL" sz="1800" dirty="0" err="1" smtClean="0">
                <a:solidFill>
                  <a:srgbClr val="2B91AF"/>
                </a:solidFill>
                <a:highlight>
                  <a:srgbClr val="FFFFFF"/>
                </a:highlight>
                <a:latin typeface="Consolas" panose="020B0609020204030204" pitchFamily="49" charset="0"/>
              </a:rPr>
              <a:t>stinksok</a:t>
            </a:r>
            <a:r>
              <a:rPr lang="nl-NL" sz="1800" dirty="0" smtClean="0">
                <a:solidFill>
                  <a:srgbClr val="000000"/>
                </a:solidFill>
                <a:highlight>
                  <a:srgbClr val="FFFFFF"/>
                </a:highlight>
                <a:latin typeface="Consolas" panose="020B0609020204030204" pitchFamily="49" charset="0"/>
              </a:rPr>
              <a:t> </a:t>
            </a:r>
            <a:r>
              <a:rPr lang="nl-NL" sz="1800" dirty="0">
                <a:solidFill>
                  <a:srgbClr val="000000"/>
                </a:solidFill>
                <a:highlight>
                  <a:srgbClr val="FFFFFF"/>
                </a:highlight>
                <a:latin typeface="Consolas" panose="020B0609020204030204" pitchFamily="49" charset="0"/>
              </a:rPr>
              <a:t>sok1 = 2, sok2 = 3;  </a:t>
            </a:r>
            <a:r>
              <a:rPr lang="nl-NL" sz="1800" dirty="0">
                <a:solidFill>
                  <a:srgbClr val="008000"/>
                </a:solidFill>
                <a:highlight>
                  <a:srgbClr val="FFFFFF"/>
                </a:highlight>
                <a:latin typeface="Consolas" panose="020B0609020204030204" pitchFamily="49" charset="0"/>
              </a:rPr>
              <a:t>//</a:t>
            </a:r>
            <a:r>
              <a:rPr lang="nl-NL" sz="1800" dirty="0" smtClean="0">
                <a:solidFill>
                  <a:srgbClr val="008000"/>
                </a:solidFill>
                <a:highlight>
                  <a:srgbClr val="FFFFFF"/>
                </a:highlight>
                <a:latin typeface="Consolas" panose="020B0609020204030204" pitchFamily="49" charset="0"/>
              </a:rPr>
              <a:t>declaratie</a:t>
            </a:r>
            <a:endParaRPr lang="nl-NL" sz="1800" dirty="0" smtClean="0">
              <a:solidFill>
                <a:srgbClr val="000000"/>
              </a:solidFill>
              <a:highlight>
                <a:srgbClr val="FFFFFF"/>
              </a:highlight>
              <a:latin typeface="Consolas" panose="020B0609020204030204" pitchFamily="49" charset="0"/>
            </a:endParaRPr>
          </a:p>
          <a:p>
            <a:pPr marL="0" indent="0" defTabSz="358775">
              <a:buNone/>
            </a:pPr>
            <a:r>
              <a:rPr lang="nl-NL" sz="1800" dirty="0">
                <a:solidFill>
                  <a:srgbClr val="000000"/>
                </a:solidFill>
                <a:highlight>
                  <a:srgbClr val="FFFFFF"/>
                </a:highlight>
                <a:latin typeface="Consolas" panose="020B0609020204030204" pitchFamily="49" charset="0"/>
              </a:rPr>
              <a:t>	</a:t>
            </a:r>
            <a:r>
              <a:rPr lang="nn-NO" sz="1800" dirty="0" smtClean="0">
                <a:solidFill>
                  <a:srgbClr val="000000"/>
                </a:solidFill>
                <a:highlight>
                  <a:srgbClr val="FFFFFF"/>
                </a:highlight>
                <a:latin typeface="Consolas" panose="020B0609020204030204" pitchFamily="49" charset="0"/>
              </a:rPr>
              <a:t>printf</a:t>
            </a:r>
            <a:r>
              <a:rPr lang="nn-NO" sz="1800" dirty="0">
                <a:solidFill>
                  <a:srgbClr val="000000"/>
                </a:solidFill>
                <a:highlight>
                  <a:srgbClr val="FFFFFF"/>
                </a:highlight>
                <a:latin typeface="Consolas" panose="020B0609020204030204" pitchFamily="49" charset="0"/>
              </a:rPr>
              <a:t>(</a:t>
            </a:r>
            <a:r>
              <a:rPr lang="nn-NO" sz="1800" dirty="0">
                <a:solidFill>
                  <a:srgbClr val="A31515"/>
                </a:solidFill>
                <a:highlight>
                  <a:srgbClr val="FFFFFF"/>
                </a:highlight>
                <a:latin typeface="Consolas" panose="020B0609020204030204" pitchFamily="49" charset="0"/>
              </a:rPr>
              <a:t>"sok1 = %d\nsok2 = %d"</a:t>
            </a:r>
            <a:r>
              <a:rPr lang="nn-NO" sz="1800" dirty="0">
                <a:solidFill>
                  <a:srgbClr val="000000"/>
                </a:solidFill>
                <a:highlight>
                  <a:srgbClr val="FFFFFF"/>
                </a:highlight>
                <a:latin typeface="Consolas" panose="020B0609020204030204" pitchFamily="49" charset="0"/>
              </a:rPr>
              <a:t>,sok1,sok2</a:t>
            </a:r>
            <a:r>
              <a:rPr lang="nn-NO" sz="1800" dirty="0" smtClean="0">
                <a:solidFill>
                  <a:srgbClr val="000000"/>
                </a:solidFill>
                <a:highlight>
                  <a:srgbClr val="FFFFFF"/>
                </a:highlight>
                <a:latin typeface="Consolas" panose="020B0609020204030204" pitchFamily="49" charset="0"/>
              </a:rPr>
              <a:t>);</a:t>
            </a:r>
          </a:p>
          <a:p>
            <a:pPr marL="0" indent="0" defTabSz="358775">
              <a:buNone/>
            </a:pPr>
            <a:r>
              <a:rPr lang="nn-NO" sz="1800" dirty="0">
                <a:solidFill>
                  <a:srgbClr val="000000"/>
                </a:solidFill>
                <a:highlight>
                  <a:srgbClr val="FFFFFF"/>
                </a:highlight>
                <a:latin typeface="Consolas" panose="020B0609020204030204" pitchFamily="49" charset="0"/>
              </a:rPr>
              <a:t>	</a:t>
            </a:r>
            <a:endParaRPr lang="nn-NO" sz="1800" dirty="0" smtClean="0">
              <a:solidFill>
                <a:srgbClr val="000000"/>
              </a:solidFill>
              <a:highlight>
                <a:srgbClr val="FFFFFF"/>
              </a:highlight>
              <a:latin typeface="Consolas" panose="020B0609020204030204" pitchFamily="49" charset="0"/>
            </a:endParaRPr>
          </a:p>
          <a:p>
            <a:pPr marL="0" indent="0" defTabSz="358775">
              <a:buNone/>
            </a:pPr>
            <a:r>
              <a:rPr lang="nl-NL" sz="1800" dirty="0" smtClean="0">
                <a:solidFill>
                  <a:srgbClr val="000000"/>
                </a:solidFill>
                <a:highlight>
                  <a:srgbClr val="FFFFFF"/>
                </a:highlight>
                <a:latin typeface="Consolas" panose="020B0609020204030204" pitchFamily="49" charset="0"/>
              </a:rPr>
              <a:t>	</a:t>
            </a:r>
            <a:r>
              <a:rPr lang="nl-NL" sz="1800" dirty="0" err="1" smtClean="0">
                <a:solidFill>
                  <a:srgbClr val="000000"/>
                </a:solidFill>
                <a:highlight>
                  <a:srgbClr val="FFFFFF"/>
                </a:highlight>
                <a:latin typeface="Consolas" panose="020B0609020204030204" pitchFamily="49" charset="0"/>
              </a:rPr>
              <a:t>getchar</a:t>
            </a:r>
            <a:r>
              <a:rPr lang="nl-NL" sz="1800" dirty="0" smtClean="0">
                <a:solidFill>
                  <a:srgbClr val="000000"/>
                </a:solidFill>
                <a:highlight>
                  <a:srgbClr val="FFFFFF"/>
                </a:highlight>
                <a:latin typeface="Consolas" panose="020B0609020204030204" pitchFamily="49" charset="0"/>
              </a:rPr>
              <a:t>();</a:t>
            </a:r>
          </a:p>
          <a:p>
            <a:pPr marL="0" indent="0" defTabSz="358775">
              <a:buNone/>
            </a:pPr>
            <a:r>
              <a:rPr lang="nl-NL" sz="1800" dirty="0">
                <a:solidFill>
                  <a:srgbClr val="000000"/>
                </a:solidFill>
                <a:highlight>
                  <a:srgbClr val="FFFFFF"/>
                </a:highlight>
                <a:latin typeface="Consolas" panose="020B0609020204030204" pitchFamily="49" charset="0"/>
              </a:rPr>
              <a:t>	</a:t>
            </a:r>
            <a:r>
              <a:rPr lang="nl-NL" sz="1800" dirty="0" smtClean="0">
                <a:solidFill>
                  <a:srgbClr val="0000FF"/>
                </a:solidFill>
                <a:highlight>
                  <a:srgbClr val="FFFFFF"/>
                </a:highlight>
                <a:latin typeface="Consolas" panose="020B0609020204030204" pitchFamily="49" charset="0"/>
              </a:rPr>
              <a:t>return</a:t>
            </a:r>
            <a:r>
              <a:rPr lang="nl-NL" sz="1800" dirty="0" smtClean="0">
                <a:solidFill>
                  <a:srgbClr val="000000"/>
                </a:solidFill>
                <a:highlight>
                  <a:srgbClr val="FFFFFF"/>
                </a:highlight>
                <a:latin typeface="Consolas" panose="020B0609020204030204" pitchFamily="49" charset="0"/>
              </a:rPr>
              <a:t> </a:t>
            </a:r>
            <a:r>
              <a:rPr lang="nl-NL" sz="1800" dirty="0">
                <a:solidFill>
                  <a:srgbClr val="000000"/>
                </a:solidFill>
                <a:highlight>
                  <a:srgbClr val="FFFFFF"/>
                </a:highlight>
                <a:latin typeface="Consolas" panose="020B0609020204030204" pitchFamily="49" charset="0"/>
              </a:rPr>
              <a:t>0;</a:t>
            </a:r>
          </a:p>
          <a:p>
            <a:pPr marL="0" indent="0">
              <a:buNone/>
            </a:pPr>
            <a:r>
              <a:rPr lang="nl-NL" sz="1800" dirty="0">
                <a:solidFill>
                  <a:srgbClr val="000000"/>
                </a:solidFill>
                <a:highlight>
                  <a:srgbClr val="FFFFFF"/>
                </a:highlight>
                <a:latin typeface="Consolas" panose="020B0609020204030204" pitchFamily="49" charset="0"/>
              </a:rPr>
              <a:t>}</a:t>
            </a:r>
            <a:endParaRPr lang="nl-NL" sz="1800" dirty="0">
              <a:solidFill>
                <a:prstClr val="black"/>
              </a:solidFill>
              <a:latin typeface="Consolas" panose="020B0609020204030204" pitchFamily="49" charset="0"/>
              <a:cs typeface="Consolas" panose="020B0609020204030204" pitchFamily="49" charset="0"/>
            </a:endParaRPr>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6" name="Tijdelijke aanduiding voor dianummer 5"/>
          <p:cNvSpPr>
            <a:spLocks noGrp="1"/>
          </p:cNvSpPr>
          <p:nvPr>
            <p:ph type="sldNum" sz="quarter" idx="12"/>
          </p:nvPr>
        </p:nvSpPr>
        <p:spPr/>
        <p:txBody>
          <a:bodyPr/>
          <a:lstStyle/>
          <a:p>
            <a:fld id="{520F5AE5-675F-4C53-86B8-6BB4E175C417}" type="slidenum">
              <a:rPr lang="en-US" smtClean="0"/>
              <a:pPr/>
              <a:t>223</a:t>
            </a:fld>
            <a:endParaRPr lang="en-US" dirty="0"/>
          </a:p>
        </p:txBody>
      </p:sp>
    </p:spTree>
    <p:extLst>
      <p:ext uri="{BB962C8B-B14F-4D97-AF65-F5344CB8AC3E}">
        <p14:creationId xmlns:p14="http://schemas.microsoft.com/office/powerpoint/2010/main" val="458644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Voorbeeld</a:t>
            </a:r>
            <a:endParaRPr lang="nl-NL" dirty="0"/>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224</a:t>
            </a:fld>
            <a:endParaRPr lang="en-US" dirty="0"/>
          </a:p>
        </p:txBody>
      </p:sp>
      <p:sp>
        <p:nvSpPr>
          <p:cNvPr id="6" name="Rechthoek 5"/>
          <p:cNvSpPr/>
          <p:nvPr/>
        </p:nvSpPr>
        <p:spPr>
          <a:xfrm>
            <a:off x="442036" y="1196752"/>
            <a:ext cx="6400800" cy="4537781"/>
          </a:xfrm>
          <a:prstGeom prst="rect">
            <a:avLst/>
          </a:prstGeom>
        </p:spPr>
        <p:txBody>
          <a:bodyPr wrap="square">
            <a:spAutoFit/>
          </a:bodyPr>
          <a:lstStyle/>
          <a:p>
            <a:pPr>
              <a:lnSpc>
                <a:spcPct val="107000"/>
              </a:lnSpc>
              <a:spcAft>
                <a:spcPts val="0"/>
              </a:spcAft>
            </a:pPr>
            <a:r>
              <a:rPr lang="en-US"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#include</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en-US"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stdio.h</a:t>
            </a:r>
            <a:r>
              <a:rPr lang="en-US"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main(</a:t>
            </a:r>
            <a:r>
              <a:rPr lang="en-US"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typedef</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dirty="0">
                <a:solidFill>
                  <a:srgbClr val="2B91A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Vector</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[10];</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typedef</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dirty="0">
                <a:solidFill>
                  <a:srgbClr val="2B91A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Vector</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dirty="0">
                <a:solidFill>
                  <a:srgbClr val="2B91A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Matrix</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[10];</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dirty="0">
                <a:solidFill>
                  <a:srgbClr val="2B91A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Vector</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vector</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 0 };</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vector[1] = 2;</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dirty="0">
                <a:solidFill>
                  <a:srgbClr val="2B91A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Matrix</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matrix</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 { 0 }, { 0 } };</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matrix[0][0] = 1;</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matrix[0][1] = 2;</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return</a:t>
            </a: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0;</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4975867"/>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Content Placeholder 3"/>
          <p:cNvSpPr>
            <a:spLocks noGrp="1"/>
          </p:cNvSpPr>
          <p:nvPr>
            <p:ph idx="15"/>
          </p:nvPr>
        </p:nvSpPr>
        <p:spPr/>
        <p:txBody>
          <a:bodyPr/>
          <a:lstStyle/>
          <a:p>
            <a:endParaRPr lang="en-US" dirty="0"/>
          </a:p>
        </p:txBody>
      </p:sp>
      <p:sp>
        <p:nvSpPr>
          <p:cNvPr id="6" name="Content Placeholder 5"/>
          <p:cNvSpPr>
            <a:spLocks noGrp="1"/>
          </p:cNvSpPr>
          <p:nvPr>
            <p:ph idx="16"/>
          </p:nvPr>
        </p:nvSpPr>
        <p:spPr/>
        <p:txBody>
          <a:bodyPr/>
          <a:lstStyle/>
          <a:p>
            <a:endParaRPr lang="en-US" dirty="0"/>
          </a:p>
        </p:txBody>
      </p:sp>
      <p:sp>
        <p:nvSpPr>
          <p:cNvPr id="120835" name="Rectangle 2"/>
          <p:cNvSpPr>
            <a:spLocks noGrp="1" noChangeArrowheads="1"/>
          </p:cNvSpPr>
          <p:nvPr>
            <p:ph type="title"/>
          </p:nvPr>
        </p:nvSpPr>
        <p:spPr/>
        <p:txBody>
          <a:bodyPr/>
          <a:lstStyle/>
          <a:p>
            <a:r>
              <a:rPr lang="nl-NL" dirty="0" err="1" smtClean="0">
                <a:latin typeface="Consolas"/>
              </a:rPr>
              <a:t>typedef</a:t>
            </a:r>
            <a:endParaRPr lang="nl-NL" dirty="0" smtClean="0">
              <a:latin typeface="Consolas"/>
            </a:endParaRPr>
          </a:p>
        </p:txBody>
      </p:sp>
      <p:sp>
        <p:nvSpPr>
          <p:cNvPr id="120836" name="Rectangle 3"/>
          <p:cNvSpPr>
            <a:spLocks noGrp="1" noChangeArrowheads="1"/>
          </p:cNvSpPr>
          <p:nvPr>
            <p:ph idx="1"/>
          </p:nvPr>
        </p:nvSpPr>
        <p:spPr/>
        <p:txBody>
          <a:bodyPr>
            <a:normAutofit lnSpcReduction="10000"/>
          </a:bodyPr>
          <a:lstStyle/>
          <a:p>
            <a:r>
              <a:rPr lang="en-US" dirty="0" err="1" smtClean="0"/>
              <a:t>Een</a:t>
            </a:r>
            <a:r>
              <a:rPr lang="en-US" dirty="0" smtClean="0"/>
              <a:t> </a:t>
            </a:r>
            <a:r>
              <a:rPr lang="en-US" dirty="0" err="1" smtClean="0"/>
              <a:t>typedef</a:t>
            </a:r>
            <a:r>
              <a:rPr lang="en-US" dirty="0" smtClean="0"/>
              <a:t> </a:t>
            </a:r>
            <a:r>
              <a:rPr lang="en-US" dirty="0" err="1" smtClean="0"/>
              <a:t>wordt</a:t>
            </a:r>
            <a:r>
              <a:rPr lang="en-US" dirty="0" smtClean="0"/>
              <a:t> </a:t>
            </a:r>
            <a:r>
              <a:rPr lang="en-US" dirty="0" err="1" smtClean="0"/>
              <a:t>vaak</a:t>
            </a:r>
            <a:r>
              <a:rPr lang="en-US" dirty="0" smtClean="0"/>
              <a:t> </a:t>
            </a:r>
            <a:r>
              <a:rPr lang="en-US" dirty="0" err="1" smtClean="0"/>
              <a:t>gebruikt</a:t>
            </a:r>
            <a:r>
              <a:rPr lang="en-US" dirty="0" smtClean="0"/>
              <a:t> in </a:t>
            </a:r>
            <a:r>
              <a:rPr lang="en-US" dirty="0" err="1" smtClean="0"/>
              <a:t>combinatie</a:t>
            </a:r>
            <a:r>
              <a:rPr lang="en-US" dirty="0" smtClean="0"/>
              <a:t> met </a:t>
            </a:r>
            <a:r>
              <a:rPr lang="en-US" dirty="0" err="1" smtClean="0"/>
              <a:t>een</a:t>
            </a:r>
            <a:r>
              <a:rPr lang="en-US" dirty="0" smtClean="0"/>
              <a:t> </a:t>
            </a:r>
            <a:r>
              <a:rPr lang="en-US" dirty="0" err="1" smtClean="0"/>
              <a:t>struct</a:t>
            </a:r>
            <a:r>
              <a:rPr lang="en-US" dirty="0" smtClean="0"/>
              <a:t>:</a:t>
            </a:r>
          </a:p>
          <a:p>
            <a:endParaRPr lang="en-US" dirty="0" smtClean="0"/>
          </a:p>
          <a:p>
            <a:pPr defTabSz="263525"/>
            <a:endParaRPr lang="nl-NL" sz="2000" dirty="0" smtClean="0">
              <a:solidFill>
                <a:srgbClr val="000000"/>
              </a:solidFill>
              <a:latin typeface="Consolas" pitchFamily="49" charset="0"/>
              <a:cs typeface="Consolas" pitchFamily="49" charset="0"/>
            </a:endParaRPr>
          </a:p>
        </p:txBody>
      </p:sp>
      <p:sp>
        <p:nvSpPr>
          <p:cNvPr id="3" name="Tijdelijke aanduiding voor inhoud 2"/>
          <p:cNvSpPr>
            <a:spLocks noGrp="1"/>
          </p:cNvSpPr>
          <p:nvPr>
            <p:ph idx="14"/>
          </p:nvPr>
        </p:nvSpPr>
        <p:spPr>
          <a:xfrm>
            <a:off x="1394768" y="5517232"/>
            <a:ext cx="7281688" cy="1008112"/>
          </a:xfrm>
        </p:spPr>
        <p:txBody>
          <a:bodyPr/>
          <a:lstStyle/>
          <a:p>
            <a:r>
              <a:rPr lang="nl-NL" dirty="0"/>
              <a:t>aantal punten = 7</a:t>
            </a:r>
          </a:p>
        </p:txBody>
      </p:sp>
      <p:sp>
        <p:nvSpPr>
          <p:cNvPr id="2" name="Tijdelijke aanduiding voor inhoud 1"/>
          <p:cNvSpPr>
            <a:spLocks noGrp="1"/>
          </p:cNvSpPr>
          <p:nvPr>
            <p:ph idx="13"/>
          </p:nvPr>
        </p:nvSpPr>
        <p:spPr>
          <a:xfrm>
            <a:off x="1394768" y="2127114"/>
            <a:ext cx="7281688" cy="3246101"/>
          </a:xfrm>
        </p:spPr>
        <p:txBody>
          <a:bodyPr>
            <a:noAutofit/>
          </a:bodyPr>
          <a:lstStyle/>
          <a:p>
            <a:pPr lvl="0" defTabSz="263525">
              <a:spcBef>
                <a:spcPts val="0"/>
              </a:spcBef>
              <a:buClrTx/>
            </a:pPr>
            <a:r>
              <a:rPr lang="nl-NL" sz="1600" dirty="0">
                <a:solidFill>
                  <a:srgbClr val="0000FF"/>
                </a:solidFill>
                <a:highlight>
                  <a:srgbClr val="FFFFFF"/>
                </a:highlight>
              </a:rPr>
              <a:t>#</a:t>
            </a:r>
            <a:r>
              <a:rPr lang="nl-NL" sz="1600" dirty="0" err="1">
                <a:solidFill>
                  <a:srgbClr val="0000FF"/>
                </a:solidFill>
                <a:highlight>
                  <a:srgbClr val="FFFFFF"/>
                </a:highlight>
              </a:rPr>
              <a:t>include</a:t>
            </a:r>
            <a:r>
              <a:rPr lang="nl-NL" sz="1600" dirty="0">
                <a:solidFill>
                  <a:srgbClr val="000000"/>
                </a:solidFill>
                <a:highlight>
                  <a:srgbClr val="FFFFFF"/>
                </a:highlight>
              </a:rPr>
              <a:t> </a:t>
            </a:r>
            <a:r>
              <a:rPr lang="nl-NL" sz="1600" dirty="0">
                <a:solidFill>
                  <a:srgbClr val="A31515"/>
                </a:solidFill>
                <a:highlight>
                  <a:srgbClr val="FFFFFF"/>
                </a:highlight>
              </a:rPr>
              <a:t>&lt;</a:t>
            </a:r>
            <a:r>
              <a:rPr lang="nl-NL" sz="1600" dirty="0" err="1">
                <a:solidFill>
                  <a:srgbClr val="A31515"/>
                </a:solidFill>
                <a:highlight>
                  <a:srgbClr val="FFFFFF"/>
                </a:highlight>
              </a:rPr>
              <a:t>stdio.h</a:t>
            </a:r>
            <a:r>
              <a:rPr lang="nl-NL" sz="1600" dirty="0">
                <a:solidFill>
                  <a:srgbClr val="A31515"/>
                </a:solidFill>
                <a:highlight>
                  <a:srgbClr val="FFFFFF"/>
                </a:highlight>
              </a:rPr>
              <a:t>&gt;</a:t>
            </a:r>
            <a:endParaRPr lang="nl-NL" sz="1600" dirty="0">
              <a:solidFill>
                <a:srgbClr val="000000"/>
              </a:solidFill>
              <a:highlight>
                <a:srgbClr val="FFFFFF"/>
              </a:highlight>
            </a:endParaRPr>
          </a:p>
          <a:p>
            <a:pPr lvl="0" defTabSz="263525">
              <a:spcBef>
                <a:spcPts val="0"/>
              </a:spcBef>
              <a:buClrTx/>
            </a:pPr>
            <a:r>
              <a:rPr lang="nl-NL" sz="1600" dirty="0">
                <a:solidFill>
                  <a:srgbClr val="0000FF"/>
                </a:solidFill>
                <a:highlight>
                  <a:srgbClr val="FFFFFF"/>
                </a:highlight>
              </a:rPr>
              <a:t>#</a:t>
            </a:r>
            <a:r>
              <a:rPr lang="nl-NL" sz="1600" dirty="0" err="1">
                <a:solidFill>
                  <a:srgbClr val="0000FF"/>
                </a:solidFill>
                <a:highlight>
                  <a:srgbClr val="FFFFFF"/>
                </a:highlight>
              </a:rPr>
              <a:t>include</a:t>
            </a:r>
            <a:r>
              <a:rPr lang="nl-NL" sz="1600" dirty="0">
                <a:solidFill>
                  <a:srgbClr val="000000"/>
                </a:solidFill>
                <a:highlight>
                  <a:srgbClr val="FFFFFF"/>
                </a:highlight>
              </a:rPr>
              <a:t> </a:t>
            </a:r>
            <a:r>
              <a:rPr lang="nl-NL" sz="1600" dirty="0">
                <a:solidFill>
                  <a:srgbClr val="A31515"/>
                </a:solidFill>
                <a:highlight>
                  <a:srgbClr val="FFFFFF"/>
                </a:highlight>
              </a:rPr>
              <a:t>&lt;</a:t>
            </a:r>
            <a:r>
              <a:rPr lang="nl-NL" sz="1600" dirty="0" err="1">
                <a:solidFill>
                  <a:srgbClr val="A31515"/>
                </a:solidFill>
                <a:highlight>
                  <a:srgbClr val="FFFFFF"/>
                </a:highlight>
              </a:rPr>
              <a:t>stddef.h</a:t>
            </a:r>
            <a:r>
              <a:rPr lang="nl-NL" sz="1600" dirty="0">
                <a:solidFill>
                  <a:srgbClr val="A31515"/>
                </a:solidFill>
                <a:highlight>
                  <a:srgbClr val="FFFFFF"/>
                </a:highlight>
              </a:rPr>
              <a:t>&gt;</a:t>
            </a:r>
            <a:endParaRPr lang="nl-NL" sz="1600" dirty="0">
              <a:solidFill>
                <a:srgbClr val="000000"/>
              </a:solidFill>
              <a:highlight>
                <a:srgbClr val="FFFFFF"/>
              </a:highlight>
            </a:endParaRPr>
          </a:p>
          <a:p>
            <a:pPr lvl="0" defTabSz="263525">
              <a:spcBef>
                <a:spcPts val="0"/>
              </a:spcBef>
              <a:buClrTx/>
            </a:pPr>
            <a:endParaRPr lang="nl-NL" sz="1600" dirty="0">
              <a:solidFill>
                <a:srgbClr val="000000"/>
              </a:solidFill>
              <a:highlight>
                <a:srgbClr val="FFFFFF"/>
              </a:highlight>
            </a:endParaRPr>
          </a:p>
          <a:p>
            <a:pPr lvl="0" defTabSz="263525">
              <a:spcBef>
                <a:spcPts val="0"/>
              </a:spcBef>
              <a:buClrTx/>
            </a:pPr>
            <a:r>
              <a:rPr lang="nl-NL" sz="1600" dirty="0">
                <a:solidFill>
                  <a:srgbClr val="0000FF"/>
                </a:solidFill>
                <a:highlight>
                  <a:srgbClr val="FFFFFF"/>
                </a:highlight>
              </a:rPr>
              <a:t>int</a:t>
            </a:r>
            <a:r>
              <a:rPr lang="nl-NL" sz="1600" dirty="0">
                <a:solidFill>
                  <a:srgbClr val="000000"/>
                </a:solidFill>
                <a:highlight>
                  <a:srgbClr val="FFFFFF"/>
                </a:highlight>
              </a:rPr>
              <a:t> </a:t>
            </a:r>
            <a:r>
              <a:rPr lang="nl-NL" sz="1600" dirty="0" err="1">
                <a:solidFill>
                  <a:srgbClr val="000000"/>
                </a:solidFill>
                <a:highlight>
                  <a:srgbClr val="FFFFFF"/>
                </a:highlight>
              </a:rPr>
              <a:t>main</a:t>
            </a:r>
            <a:r>
              <a:rPr lang="nl-NL" sz="1600" dirty="0">
                <a:solidFill>
                  <a:srgbClr val="000000"/>
                </a:solidFill>
                <a:highlight>
                  <a:srgbClr val="FFFFFF"/>
                </a:highlight>
              </a:rPr>
              <a:t>(</a:t>
            </a:r>
            <a:r>
              <a:rPr lang="nl-NL" sz="1600" dirty="0" err="1">
                <a:solidFill>
                  <a:srgbClr val="0000FF"/>
                </a:solidFill>
                <a:highlight>
                  <a:srgbClr val="FFFFFF"/>
                </a:highlight>
              </a:rPr>
              <a:t>void</a:t>
            </a:r>
            <a:r>
              <a:rPr lang="nl-NL" sz="1600" dirty="0">
                <a:solidFill>
                  <a:srgbClr val="000000"/>
                </a:solidFill>
                <a:highlight>
                  <a:srgbClr val="FFFFFF"/>
                </a:highlight>
              </a:rPr>
              <a:t>) {</a:t>
            </a:r>
          </a:p>
          <a:p>
            <a:pPr lvl="0" defTabSz="263525">
              <a:spcBef>
                <a:spcPts val="0"/>
              </a:spcBef>
              <a:buClrTx/>
            </a:pPr>
            <a:r>
              <a:rPr lang="nl-NL" sz="1600" dirty="0">
                <a:solidFill>
                  <a:srgbClr val="0000FF"/>
                </a:solidFill>
                <a:highlight>
                  <a:srgbClr val="FFFFFF"/>
                </a:highlight>
              </a:rPr>
              <a:t>	</a:t>
            </a:r>
            <a:r>
              <a:rPr lang="nl-NL" sz="1600" dirty="0" err="1">
                <a:solidFill>
                  <a:srgbClr val="0000FF"/>
                </a:solidFill>
                <a:highlight>
                  <a:srgbClr val="FFFFFF"/>
                </a:highlight>
              </a:rPr>
              <a:t>typedef</a:t>
            </a:r>
            <a:r>
              <a:rPr lang="nl-NL" sz="1600" dirty="0">
                <a:solidFill>
                  <a:srgbClr val="000000"/>
                </a:solidFill>
                <a:highlight>
                  <a:srgbClr val="FFFFFF"/>
                </a:highlight>
              </a:rPr>
              <a:t> </a:t>
            </a:r>
            <a:r>
              <a:rPr lang="nl-NL" sz="1600" dirty="0" err="1">
                <a:solidFill>
                  <a:srgbClr val="0000FF"/>
                </a:solidFill>
                <a:highlight>
                  <a:srgbClr val="FFFFFF"/>
                </a:highlight>
              </a:rPr>
              <a:t>struct</a:t>
            </a:r>
            <a:r>
              <a:rPr lang="nl-NL" sz="1600" dirty="0">
                <a:solidFill>
                  <a:srgbClr val="000000"/>
                </a:solidFill>
                <a:highlight>
                  <a:srgbClr val="FFFFFF"/>
                </a:highlight>
              </a:rPr>
              <a:t> </a:t>
            </a:r>
            <a:r>
              <a:rPr lang="nl-NL" sz="1600" dirty="0">
                <a:solidFill>
                  <a:srgbClr val="2B91AF"/>
                </a:solidFill>
                <a:highlight>
                  <a:srgbClr val="FFFFFF"/>
                </a:highlight>
              </a:rPr>
              <a:t>Deelnemer</a:t>
            </a:r>
            <a:r>
              <a:rPr lang="nl-NL" sz="1600" dirty="0">
                <a:solidFill>
                  <a:srgbClr val="000000"/>
                </a:solidFill>
                <a:highlight>
                  <a:srgbClr val="FFFFFF"/>
                </a:highlight>
              </a:rPr>
              <a:t>{ </a:t>
            </a:r>
          </a:p>
          <a:p>
            <a:pPr lvl="0" defTabSz="263525">
              <a:spcBef>
                <a:spcPts val="0"/>
              </a:spcBef>
              <a:buClrTx/>
            </a:pPr>
            <a:r>
              <a:rPr lang="nl-NL" sz="1600" dirty="0">
                <a:solidFill>
                  <a:srgbClr val="0000FF"/>
                </a:solidFill>
                <a:highlight>
                  <a:srgbClr val="FFFFFF"/>
                </a:highlight>
              </a:rPr>
              <a:t>		</a:t>
            </a:r>
            <a:r>
              <a:rPr lang="nl-NL" sz="1600" dirty="0" err="1">
                <a:solidFill>
                  <a:srgbClr val="0000FF"/>
                </a:solidFill>
                <a:highlight>
                  <a:srgbClr val="FFFFFF"/>
                </a:highlight>
              </a:rPr>
              <a:t>char</a:t>
            </a:r>
            <a:r>
              <a:rPr lang="nl-NL" sz="1600" dirty="0">
                <a:solidFill>
                  <a:srgbClr val="000000"/>
                </a:solidFill>
                <a:highlight>
                  <a:srgbClr val="FFFFFF"/>
                </a:highlight>
              </a:rPr>
              <a:t> naam[80]; </a:t>
            </a:r>
          </a:p>
          <a:p>
            <a:pPr lvl="0" defTabSz="263525">
              <a:spcBef>
                <a:spcPts val="0"/>
              </a:spcBef>
              <a:buClrTx/>
            </a:pPr>
            <a:r>
              <a:rPr lang="nl-NL" sz="1600" dirty="0">
                <a:solidFill>
                  <a:srgbClr val="0000FF"/>
                </a:solidFill>
                <a:highlight>
                  <a:srgbClr val="FFFFFF"/>
                </a:highlight>
              </a:rPr>
              <a:t>		int</a:t>
            </a:r>
            <a:r>
              <a:rPr lang="nl-NL" sz="1600" dirty="0">
                <a:solidFill>
                  <a:srgbClr val="000000"/>
                </a:solidFill>
                <a:highlight>
                  <a:srgbClr val="FFFFFF"/>
                </a:highlight>
              </a:rPr>
              <a:t> punten;</a:t>
            </a:r>
          </a:p>
          <a:p>
            <a:pPr lvl="0" defTabSz="263525">
              <a:spcBef>
                <a:spcPts val="0"/>
              </a:spcBef>
              <a:buClrTx/>
            </a:pPr>
            <a:r>
              <a:rPr lang="nl-NL" sz="1600" dirty="0">
                <a:solidFill>
                  <a:srgbClr val="000000"/>
                </a:solidFill>
                <a:highlight>
                  <a:srgbClr val="FFFFFF"/>
                </a:highlight>
              </a:rPr>
              <a:t>	} </a:t>
            </a:r>
            <a:r>
              <a:rPr lang="nl-NL" sz="1600" dirty="0">
                <a:solidFill>
                  <a:srgbClr val="2B91AF"/>
                </a:solidFill>
                <a:highlight>
                  <a:srgbClr val="FFFFFF"/>
                </a:highlight>
              </a:rPr>
              <a:t>student</a:t>
            </a:r>
            <a:r>
              <a:rPr lang="nl-NL" sz="1600" dirty="0" smtClean="0">
                <a:solidFill>
                  <a:srgbClr val="000000"/>
                </a:solidFill>
                <a:highlight>
                  <a:srgbClr val="FFFFFF"/>
                </a:highlight>
              </a:rPr>
              <a:t>;</a:t>
            </a:r>
            <a:endParaRPr lang="nl-NL" sz="1600" dirty="0">
              <a:solidFill>
                <a:srgbClr val="000000"/>
              </a:solidFill>
              <a:highlight>
                <a:srgbClr val="FFFFFF"/>
              </a:highlight>
            </a:endParaRPr>
          </a:p>
          <a:p>
            <a:pPr lvl="0" defTabSz="263525">
              <a:spcBef>
                <a:spcPts val="0"/>
              </a:spcBef>
              <a:buClrTx/>
            </a:pPr>
            <a:r>
              <a:rPr lang="nl-NL" sz="1600" dirty="0">
                <a:solidFill>
                  <a:srgbClr val="2B91AF"/>
                </a:solidFill>
                <a:highlight>
                  <a:srgbClr val="FFFFFF"/>
                </a:highlight>
              </a:rPr>
              <a:t>	student</a:t>
            </a:r>
            <a:r>
              <a:rPr lang="nl-NL" sz="1600" dirty="0">
                <a:solidFill>
                  <a:srgbClr val="000000"/>
                </a:solidFill>
                <a:highlight>
                  <a:srgbClr val="FFFFFF"/>
                </a:highlight>
              </a:rPr>
              <a:t> s1 = {</a:t>
            </a:r>
            <a:r>
              <a:rPr lang="nl-NL" sz="1600" dirty="0">
                <a:solidFill>
                  <a:srgbClr val="A31515"/>
                </a:solidFill>
                <a:highlight>
                  <a:srgbClr val="FFFFFF"/>
                </a:highlight>
              </a:rPr>
              <a:t>"Dennis"</a:t>
            </a:r>
            <a:r>
              <a:rPr lang="nl-NL" sz="1600" dirty="0">
                <a:solidFill>
                  <a:srgbClr val="000000"/>
                </a:solidFill>
                <a:highlight>
                  <a:srgbClr val="FFFFFF"/>
                </a:highlight>
              </a:rPr>
              <a:t>,7};</a:t>
            </a:r>
          </a:p>
          <a:p>
            <a:pPr lvl="0" defTabSz="263525">
              <a:spcBef>
                <a:spcPts val="0"/>
              </a:spcBef>
              <a:buClrTx/>
            </a:pPr>
            <a:r>
              <a:rPr lang="nl-NL" sz="1600" dirty="0">
                <a:solidFill>
                  <a:srgbClr val="000000"/>
                </a:solidFill>
                <a:highlight>
                  <a:srgbClr val="FFFFFF"/>
                </a:highlight>
              </a:rPr>
              <a:t>	</a:t>
            </a:r>
            <a:r>
              <a:rPr lang="nl-NL" sz="1600" dirty="0" err="1">
                <a:solidFill>
                  <a:srgbClr val="000000"/>
                </a:solidFill>
                <a:highlight>
                  <a:srgbClr val="FFFFFF"/>
                </a:highlight>
              </a:rPr>
              <a:t>printf</a:t>
            </a:r>
            <a:r>
              <a:rPr lang="nl-NL" sz="1600" dirty="0">
                <a:solidFill>
                  <a:srgbClr val="000000"/>
                </a:solidFill>
                <a:highlight>
                  <a:srgbClr val="FFFFFF"/>
                </a:highlight>
              </a:rPr>
              <a:t>(</a:t>
            </a:r>
            <a:r>
              <a:rPr lang="nl-NL" sz="1600" dirty="0">
                <a:solidFill>
                  <a:srgbClr val="A31515"/>
                </a:solidFill>
                <a:highlight>
                  <a:srgbClr val="FFFFFF"/>
                </a:highlight>
              </a:rPr>
              <a:t>"aantal punten = %d"</a:t>
            </a:r>
            <a:r>
              <a:rPr lang="nl-NL" sz="1600" dirty="0">
                <a:solidFill>
                  <a:srgbClr val="000000"/>
                </a:solidFill>
                <a:highlight>
                  <a:srgbClr val="FFFFFF"/>
                </a:highlight>
              </a:rPr>
              <a:t>,s1.punten</a:t>
            </a:r>
            <a:r>
              <a:rPr lang="nl-NL" sz="1600" dirty="0" smtClean="0">
                <a:solidFill>
                  <a:srgbClr val="000000"/>
                </a:solidFill>
                <a:highlight>
                  <a:srgbClr val="FFFFFF"/>
                </a:highlight>
              </a:rPr>
              <a:t>);</a:t>
            </a:r>
            <a:endParaRPr lang="nl-NL" sz="1600" dirty="0">
              <a:solidFill>
                <a:srgbClr val="000000"/>
              </a:solidFill>
              <a:highlight>
                <a:srgbClr val="FFFFFF"/>
              </a:highlight>
            </a:endParaRPr>
          </a:p>
          <a:p>
            <a:pPr lvl="0" defTabSz="263525">
              <a:spcBef>
                <a:spcPts val="0"/>
              </a:spcBef>
              <a:buClrTx/>
            </a:pPr>
            <a:r>
              <a:rPr lang="nl-NL" sz="1600" dirty="0">
                <a:solidFill>
                  <a:srgbClr val="000000"/>
                </a:solidFill>
                <a:highlight>
                  <a:srgbClr val="FFFFFF"/>
                </a:highlight>
              </a:rPr>
              <a:t>	</a:t>
            </a:r>
            <a:r>
              <a:rPr lang="nl-NL" sz="1600" dirty="0" err="1">
                <a:solidFill>
                  <a:srgbClr val="000000"/>
                </a:solidFill>
                <a:highlight>
                  <a:srgbClr val="FFFFFF"/>
                </a:highlight>
              </a:rPr>
              <a:t>getchar</a:t>
            </a:r>
            <a:r>
              <a:rPr lang="nl-NL" sz="1600" dirty="0">
                <a:solidFill>
                  <a:srgbClr val="000000"/>
                </a:solidFill>
                <a:highlight>
                  <a:srgbClr val="FFFFFF"/>
                </a:highlight>
              </a:rPr>
              <a:t>();</a:t>
            </a:r>
          </a:p>
          <a:p>
            <a:pPr lvl="0" defTabSz="263525">
              <a:spcBef>
                <a:spcPts val="0"/>
              </a:spcBef>
              <a:buClrTx/>
            </a:pPr>
            <a:r>
              <a:rPr lang="nl-NL" sz="1600" dirty="0">
                <a:solidFill>
                  <a:srgbClr val="0000FF"/>
                </a:solidFill>
                <a:highlight>
                  <a:srgbClr val="FFFFFF"/>
                </a:highlight>
              </a:rPr>
              <a:t>	return</a:t>
            </a:r>
            <a:r>
              <a:rPr lang="nl-NL" sz="1600" dirty="0">
                <a:solidFill>
                  <a:srgbClr val="000000"/>
                </a:solidFill>
                <a:highlight>
                  <a:srgbClr val="FFFFFF"/>
                </a:highlight>
              </a:rPr>
              <a:t> 0</a:t>
            </a:r>
            <a:r>
              <a:rPr lang="nl-NL" sz="1600" dirty="0" smtClean="0">
                <a:solidFill>
                  <a:srgbClr val="000000"/>
                </a:solidFill>
                <a:highlight>
                  <a:srgbClr val="FFFFFF"/>
                </a:highlight>
              </a:rPr>
              <a:t>;</a:t>
            </a:r>
            <a:endParaRPr lang="nl-NL" sz="1600" dirty="0" smtClean="0">
              <a:highlight>
                <a:srgbClr val="FFFFFF"/>
              </a:highlight>
            </a:endParaRPr>
          </a:p>
          <a:p>
            <a:pPr lvl="0" defTabSz="263525">
              <a:spcBef>
                <a:spcPts val="0"/>
              </a:spcBef>
              <a:buClrTx/>
            </a:pPr>
            <a:r>
              <a:rPr lang="en-US" sz="1600" dirty="0">
                <a:solidFill>
                  <a:srgbClr val="000000"/>
                </a:solidFill>
                <a:highlight>
                  <a:srgbClr val="FFFFFF"/>
                </a:highlight>
              </a:rPr>
              <a:t>}</a:t>
            </a:r>
            <a:endParaRPr lang="nl-NL" sz="1600" dirty="0">
              <a:solidFill>
                <a:srgbClr val="000000"/>
              </a:solidFill>
              <a:highlight>
                <a:srgbClr val="FFFFFF"/>
              </a:highlight>
            </a:endParaRPr>
          </a:p>
        </p:txBody>
      </p:sp>
      <p:sp>
        <p:nvSpPr>
          <p:cNvPr id="10" name="Tijdelijke aanduiding voor datum 9"/>
          <p:cNvSpPr>
            <a:spLocks noGrp="1"/>
          </p:cNvSpPr>
          <p:nvPr>
            <p:ph type="dt" sz="half" idx="17"/>
          </p:nvPr>
        </p:nvSpPr>
        <p:spPr/>
        <p:txBody>
          <a:bodyPr/>
          <a:lstStyle/>
          <a:p>
            <a:r>
              <a:rPr lang="nl-NL" smtClean="0"/>
              <a:t>GESPRG 2014-2015</a:t>
            </a:r>
            <a:endParaRPr lang="en-US" dirty="0"/>
          </a:p>
        </p:txBody>
      </p:sp>
      <p:sp>
        <p:nvSpPr>
          <p:cNvPr id="11" name="Tijdelijke aanduiding voor dianummer 10"/>
          <p:cNvSpPr>
            <a:spLocks noGrp="1"/>
          </p:cNvSpPr>
          <p:nvPr>
            <p:ph type="sldNum" sz="quarter" idx="19"/>
          </p:nvPr>
        </p:nvSpPr>
        <p:spPr/>
        <p:txBody>
          <a:bodyPr/>
          <a:lstStyle/>
          <a:p>
            <a:fld id="{520F5AE5-675F-4C53-86B8-6BB4E175C417}" type="slidenum">
              <a:rPr lang="en-US" smtClean="0"/>
              <a:pPr/>
              <a:t>225</a:t>
            </a:fld>
            <a:endParaRPr lang="en-US" dirty="0"/>
          </a:p>
        </p:txBody>
      </p:sp>
    </p:spTree>
    <p:extLst>
      <p:ext uri="{BB962C8B-B14F-4D97-AF65-F5344CB8AC3E}">
        <p14:creationId xmlns:p14="http://schemas.microsoft.com/office/powerpoint/2010/main" val="4019891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2"/>
          <p:cNvSpPr>
            <a:spLocks noGrp="1" noChangeArrowheads="1"/>
          </p:cNvSpPr>
          <p:nvPr>
            <p:ph type="title"/>
          </p:nvPr>
        </p:nvSpPr>
        <p:spPr/>
        <p:txBody>
          <a:bodyPr/>
          <a:lstStyle/>
          <a:p>
            <a:r>
              <a:rPr lang="nl-NL" smtClean="0"/>
              <a:t>Statische datastructuren</a:t>
            </a:r>
          </a:p>
        </p:txBody>
      </p:sp>
      <p:sp>
        <p:nvSpPr>
          <p:cNvPr id="121860" name="Rectangle 3"/>
          <p:cNvSpPr>
            <a:spLocks noGrp="1" noChangeArrowheads="1"/>
          </p:cNvSpPr>
          <p:nvPr>
            <p:ph type="body" idx="1"/>
          </p:nvPr>
        </p:nvSpPr>
        <p:spPr/>
        <p:txBody>
          <a:bodyPr/>
          <a:lstStyle/>
          <a:p>
            <a:r>
              <a:rPr lang="nl-NL" dirty="0" err="1">
                <a:solidFill>
                  <a:schemeClr val="accent1"/>
                </a:solidFill>
                <a:latin typeface="Consolas"/>
              </a:rPr>
              <a:t>s</a:t>
            </a:r>
            <a:r>
              <a:rPr lang="nl-NL" dirty="0" err="1" smtClean="0">
                <a:solidFill>
                  <a:schemeClr val="accent1"/>
                </a:solidFill>
                <a:latin typeface="Consolas"/>
              </a:rPr>
              <a:t>truct</a:t>
            </a:r>
            <a:r>
              <a:rPr lang="nl-NL" dirty="0" smtClean="0">
                <a:solidFill>
                  <a:schemeClr val="accent1"/>
                </a:solidFill>
              </a:rPr>
              <a:t> </a:t>
            </a:r>
            <a:r>
              <a:rPr lang="nl-NL" dirty="0" smtClean="0"/>
              <a:t>kan array(s) bevatten.</a:t>
            </a:r>
          </a:p>
          <a:p>
            <a:pPr lvl="1"/>
            <a:r>
              <a:rPr lang="nl-NL" sz="2000" dirty="0" err="1" smtClean="0">
                <a:solidFill>
                  <a:srgbClr val="0000FF"/>
                </a:solidFill>
                <a:latin typeface="Consolas" panose="020B0609020204030204" pitchFamily="49" charset="0"/>
                <a:cs typeface="Consolas" panose="020B0609020204030204" pitchFamily="49" charset="0"/>
              </a:rPr>
              <a:t>typedef</a:t>
            </a:r>
            <a:r>
              <a:rPr lang="nl-NL" sz="2000" dirty="0" smtClean="0">
                <a:solidFill>
                  <a:srgbClr val="000000"/>
                </a:solidFill>
                <a:latin typeface="Consolas" panose="020B0609020204030204" pitchFamily="49" charset="0"/>
                <a:cs typeface="Consolas" panose="020B0609020204030204" pitchFamily="49" charset="0"/>
              </a:rPr>
              <a:t> </a:t>
            </a:r>
            <a:r>
              <a:rPr lang="nl-NL" sz="2000" dirty="0" err="1" smtClean="0">
                <a:solidFill>
                  <a:srgbClr val="0000FF"/>
                </a:solidFill>
                <a:latin typeface="Consolas" panose="020B0609020204030204" pitchFamily="49" charset="0"/>
                <a:cs typeface="Consolas" panose="020B0609020204030204" pitchFamily="49" charset="0"/>
              </a:rPr>
              <a:t>struct</a:t>
            </a:r>
            <a:r>
              <a:rPr lang="nl-NL" sz="2000" dirty="0" smtClean="0">
                <a:solidFill>
                  <a:srgbClr val="0000FF"/>
                </a:solidFill>
                <a:latin typeface="Consolas" panose="020B0609020204030204" pitchFamily="49" charset="0"/>
                <a:cs typeface="Consolas" panose="020B0609020204030204" pitchFamily="49" charset="0"/>
              </a:rPr>
              <a:t> </a:t>
            </a:r>
            <a:r>
              <a:rPr lang="nl-NL" sz="2000" dirty="0" smtClean="0">
                <a:solidFill>
                  <a:srgbClr val="000000"/>
                </a:solidFill>
                <a:latin typeface="Consolas" panose="020B0609020204030204" pitchFamily="49" charset="0"/>
                <a:cs typeface="Consolas" panose="020B0609020204030204" pitchFamily="49" charset="0"/>
              </a:rPr>
              <a:t>{</a:t>
            </a:r>
            <a:br>
              <a:rPr lang="nl-NL" sz="2000" dirty="0" smtClean="0">
                <a:solidFill>
                  <a:srgbClr val="000000"/>
                </a:solidFill>
                <a:latin typeface="Consolas" panose="020B0609020204030204" pitchFamily="49" charset="0"/>
                <a:cs typeface="Consolas" panose="020B0609020204030204" pitchFamily="49" charset="0"/>
              </a:rPr>
            </a:br>
            <a:r>
              <a:rPr lang="nl-NL" sz="2000" dirty="0" smtClean="0">
                <a:solidFill>
                  <a:srgbClr val="000000"/>
                </a:solidFill>
                <a:latin typeface="Consolas" panose="020B0609020204030204" pitchFamily="49" charset="0"/>
                <a:cs typeface="Consolas" panose="020B0609020204030204" pitchFamily="49" charset="0"/>
              </a:rPr>
              <a:t>	   </a:t>
            </a:r>
            <a:r>
              <a:rPr lang="nl-NL" sz="2000" dirty="0" err="1" smtClean="0">
                <a:solidFill>
                  <a:srgbClr val="0000FF"/>
                </a:solidFill>
                <a:latin typeface="Consolas" panose="020B0609020204030204" pitchFamily="49" charset="0"/>
                <a:cs typeface="Consolas" panose="020B0609020204030204" pitchFamily="49" charset="0"/>
              </a:rPr>
              <a:t>char</a:t>
            </a:r>
            <a:r>
              <a:rPr lang="nl-NL" sz="2000" dirty="0" smtClean="0">
                <a:solidFill>
                  <a:srgbClr val="0000FF"/>
                </a:solidFill>
                <a:latin typeface="Consolas" panose="020B0609020204030204" pitchFamily="49" charset="0"/>
                <a:cs typeface="Consolas" panose="020B0609020204030204" pitchFamily="49" charset="0"/>
              </a:rPr>
              <a:t> </a:t>
            </a:r>
            <a:r>
              <a:rPr lang="nl-NL" sz="2000" dirty="0" smtClean="0">
                <a:solidFill>
                  <a:srgbClr val="000000"/>
                </a:solidFill>
                <a:latin typeface="Consolas" panose="020B0609020204030204" pitchFamily="49" charset="0"/>
                <a:cs typeface="Consolas" panose="020B0609020204030204" pitchFamily="49" charset="0"/>
              </a:rPr>
              <a:t>naam[80];</a:t>
            </a:r>
            <a:br>
              <a:rPr lang="nl-NL" sz="2000" dirty="0" smtClean="0">
                <a:solidFill>
                  <a:srgbClr val="000000"/>
                </a:solidFill>
                <a:latin typeface="Consolas" panose="020B0609020204030204" pitchFamily="49" charset="0"/>
                <a:cs typeface="Consolas" panose="020B0609020204030204" pitchFamily="49" charset="0"/>
              </a:rPr>
            </a:br>
            <a:r>
              <a:rPr lang="nl-NL" sz="2000" dirty="0" smtClean="0">
                <a:solidFill>
                  <a:srgbClr val="000000"/>
                </a:solidFill>
                <a:latin typeface="Consolas" panose="020B0609020204030204" pitchFamily="49" charset="0"/>
                <a:cs typeface="Consolas" panose="020B0609020204030204" pitchFamily="49" charset="0"/>
              </a:rPr>
              <a:t>	   </a:t>
            </a:r>
            <a:r>
              <a:rPr lang="nl-NL" sz="2000" dirty="0" smtClean="0">
                <a:solidFill>
                  <a:srgbClr val="0000FF"/>
                </a:solidFill>
                <a:latin typeface="Consolas" panose="020B0609020204030204" pitchFamily="49" charset="0"/>
                <a:cs typeface="Consolas" panose="020B0609020204030204" pitchFamily="49" charset="0"/>
              </a:rPr>
              <a:t>int</a:t>
            </a:r>
            <a:r>
              <a:rPr lang="nl-NL" sz="2000" dirty="0" smtClean="0">
                <a:solidFill>
                  <a:srgbClr val="000000"/>
                </a:solidFill>
                <a:latin typeface="Consolas" panose="020B0609020204030204" pitchFamily="49" charset="0"/>
                <a:cs typeface="Consolas" panose="020B0609020204030204" pitchFamily="49" charset="0"/>
              </a:rPr>
              <a:t> punten;</a:t>
            </a:r>
            <a:br>
              <a:rPr lang="nl-NL" sz="2000" dirty="0" smtClean="0">
                <a:solidFill>
                  <a:srgbClr val="000000"/>
                </a:solidFill>
                <a:latin typeface="Consolas" panose="020B0609020204030204" pitchFamily="49" charset="0"/>
                <a:cs typeface="Consolas" panose="020B0609020204030204" pitchFamily="49" charset="0"/>
              </a:rPr>
            </a:br>
            <a:r>
              <a:rPr lang="nl-NL" sz="2000" dirty="0" smtClean="0">
                <a:solidFill>
                  <a:srgbClr val="000000"/>
                </a:solidFill>
                <a:latin typeface="Consolas" panose="020B0609020204030204" pitchFamily="49" charset="0"/>
                <a:cs typeface="Consolas" panose="020B0609020204030204" pitchFamily="49" charset="0"/>
              </a:rPr>
              <a:t>} </a:t>
            </a:r>
            <a:r>
              <a:rPr lang="nl-NL" sz="2000" dirty="0">
                <a:solidFill>
                  <a:srgbClr val="2B91AF"/>
                </a:solidFill>
                <a:highlight>
                  <a:srgbClr val="FFFFFF"/>
                </a:highlight>
                <a:latin typeface="Consolas" panose="020B0609020204030204" pitchFamily="49" charset="0"/>
              </a:rPr>
              <a:t>Deelnemer</a:t>
            </a:r>
            <a:r>
              <a:rPr lang="nl-NL" sz="2000" dirty="0">
                <a:solidFill>
                  <a:srgbClr val="000000"/>
                </a:solidFill>
                <a:highlight>
                  <a:srgbClr val="FFFFFF"/>
                </a:highlight>
                <a:latin typeface="Consolas" panose="020B0609020204030204" pitchFamily="49" charset="0"/>
              </a:rPr>
              <a:t> </a:t>
            </a:r>
            <a:r>
              <a:rPr lang="nl-NL" sz="2000" dirty="0" smtClean="0">
                <a:solidFill>
                  <a:srgbClr val="000000"/>
                </a:solidFill>
                <a:latin typeface="Consolas" panose="020B0609020204030204" pitchFamily="49" charset="0"/>
                <a:cs typeface="Consolas" panose="020B0609020204030204" pitchFamily="49" charset="0"/>
              </a:rPr>
              <a:t>;</a:t>
            </a:r>
          </a:p>
          <a:p>
            <a:endParaRPr lang="nl-NL" dirty="0" smtClean="0">
              <a:solidFill>
                <a:srgbClr val="000000"/>
              </a:solidFill>
            </a:endParaRPr>
          </a:p>
          <a:p>
            <a:r>
              <a:rPr lang="nl-NL" dirty="0" smtClean="0"/>
              <a:t>Array </a:t>
            </a:r>
            <a:r>
              <a:rPr lang="nl-NL" dirty="0"/>
              <a:t>kan </a:t>
            </a:r>
            <a:r>
              <a:rPr lang="nl-NL" dirty="0" smtClean="0"/>
              <a:t>uit </a:t>
            </a:r>
            <a:r>
              <a:rPr lang="nl-NL" dirty="0" err="1" smtClean="0">
                <a:solidFill>
                  <a:schemeClr val="accent1"/>
                </a:solidFill>
                <a:latin typeface="Consolas"/>
              </a:rPr>
              <a:t>struct</a:t>
            </a:r>
            <a:r>
              <a:rPr lang="nl-NL" dirty="0" err="1" smtClean="0"/>
              <a:t>s</a:t>
            </a:r>
            <a:r>
              <a:rPr lang="nl-NL" dirty="0" smtClean="0"/>
              <a:t> bestaan.</a:t>
            </a:r>
            <a:endParaRPr lang="nl-NL" dirty="0"/>
          </a:p>
          <a:p>
            <a:pPr lvl="1"/>
            <a:r>
              <a:rPr lang="nl-NL" sz="2000" dirty="0">
                <a:solidFill>
                  <a:srgbClr val="2B91AF"/>
                </a:solidFill>
                <a:highlight>
                  <a:srgbClr val="FFFFFF"/>
                </a:highlight>
                <a:latin typeface="Consolas" panose="020B0609020204030204" pitchFamily="49" charset="0"/>
              </a:rPr>
              <a:t>Deelnemer</a:t>
            </a:r>
            <a:r>
              <a:rPr lang="nl-NL" sz="2000" dirty="0">
                <a:solidFill>
                  <a:srgbClr val="000000"/>
                </a:solidFill>
                <a:highlight>
                  <a:srgbClr val="FFFFFF"/>
                </a:highlight>
                <a:latin typeface="Consolas" panose="020B0609020204030204" pitchFamily="49" charset="0"/>
              </a:rPr>
              <a:t> deelnemers[100];</a:t>
            </a:r>
            <a:r>
              <a:rPr lang="nl-NL" dirty="0" smtClean="0">
                <a:solidFill>
                  <a:srgbClr val="000000"/>
                </a:solidFill>
              </a:rPr>
              <a:t/>
            </a:r>
            <a:br>
              <a:rPr lang="nl-NL" dirty="0" smtClean="0">
                <a:solidFill>
                  <a:srgbClr val="000000"/>
                </a:solidFill>
              </a:rPr>
            </a:br>
            <a:endParaRPr lang="nl-NL" dirty="0" smtClean="0">
              <a:solidFill>
                <a:srgbClr val="000000"/>
              </a:solidFill>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226</a:t>
            </a:fld>
            <a:endParaRPr lang="en-US" dirty="0"/>
          </a:p>
        </p:txBody>
      </p:sp>
    </p:spTree>
    <p:extLst>
      <p:ext uri="{BB962C8B-B14F-4D97-AF65-F5344CB8AC3E}">
        <p14:creationId xmlns:p14="http://schemas.microsoft.com/office/powerpoint/2010/main" val="88207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86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6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2"/>
          <p:cNvSpPr>
            <a:spLocks noGrp="1" noChangeArrowheads="1"/>
          </p:cNvSpPr>
          <p:nvPr>
            <p:ph type="title"/>
          </p:nvPr>
        </p:nvSpPr>
        <p:spPr/>
        <p:txBody>
          <a:bodyPr/>
          <a:lstStyle/>
          <a:p>
            <a:r>
              <a:rPr lang="nl-NL" dirty="0" smtClean="0"/>
              <a:t>Voorbeeld</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227</a:t>
            </a:fld>
            <a:endParaRPr lang="en-US" dirty="0"/>
          </a:p>
        </p:txBody>
      </p:sp>
      <p:sp>
        <p:nvSpPr>
          <p:cNvPr id="5" name="Rechthoek 4"/>
          <p:cNvSpPr/>
          <p:nvPr/>
        </p:nvSpPr>
        <p:spPr>
          <a:xfrm>
            <a:off x="457200" y="1109057"/>
            <a:ext cx="8229600" cy="5632311"/>
          </a:xfrm>
          <a:prstGeom prst="rect">
            <a:avLst/>
          </a:prstGeom>
        </p:spPr>
        <p:txBody>
          <a:bodyPr wrap="square">
            <a:spAutoFit/>
          </a:bodyPr>
          <a:lstStyle/>
          <a:p>
            <a:r>
              <a:rPr lang="nl-NL" dirty="0">
                <a:solidFill>
                  <a:srgbClr val="0000FF"/>
                </a:solidFill>
                <a:highlight>
                  <a:srgbClr val="FFFFFF"/>
                </a:highlight>
                <a:latin typeface="Consolas" panose="020B0609020204030204" pitchFamily="49" charset="0"/>
              </a:rPr>
              <a:t>#</a:t>
            </a:r>
            <a:r>
              <a:rPr lang="nl-NL" dirty="0" err="1">
                <a:solidFill>
                  <a:srgbClr val="0000FF"/>
                </a:solidFill>
                <a:highlight>
                  <a:srgbClr val="FFFFFF"/>
                </a:highlight>
                <a:latin typeface="Consolas" panose="020B0609020204030204" pitchFamily="49" charset="0"/>
              </a:rPr>
              <a:t>include</a:t>
            </a:r>
            <a:r>
              <a:rPr lang="nl-NL" dirty="0">
                <a:solidFill>
                  <a:srgbClr val="000000"/>
                </a:solidFill>
                <a:highlight>
                  <a:srgbClr val="FFFFFF"/>
                </a:highlight>
                <a:latin typeface="Consolas" panose="020B0609020204030204" pitchFamily="49" charset="0"/>
              </a:rPr>
              <a:t> </a:t>
            </a:r>
            <a:r>
              <a:rPr lang="nl-NL" dirty="0">
                <a:solidFill>
                  <a:srgbClr val="A31515"/>
                </a:solidFill>
                <a:highlight>
                  <a:srgbClr val="FFFFFF"/>
                </a:highlight>
                <a:latin typeface="Consolas" panose="020B0609020204030204" pitchFamily="49" charset="0"/>
              </a:rPr>
              <a:t>&lt;</a:t>
            </a:r>
            <a:r>
              <a:rPr lang="nl-NL" dirty="0" err="1">
                <a:solidFill>
                  <a:srgbClr val="A31515"/>
                </a:solidFill>
                <a:highlight>
                  <a:srgbClr val="FFFFFF"/>
                </a:highlight>
                <a:latin typeface="Consolas" panose="020B0609020204030204" pitchFamily="49" charset="0"/>
              </a:rPr>
              <a:t>stdio.h</a:t>
            </a:r>
            <a:r>
              <a:rPr lang="nl-NL" dirty="0">
                <a:solidFill>
                  <a:srgbClr val="A31515"/>
                </a:solidFill>
                <a:highlight>
                  <a:srgbClr val="FFFFFF"/>
                </a:highlight>
                <a:latin typeface="Consolas" panose="020B0609020204030204" pitchFamily="49" charset="0"/>
              </a:rPr>
              <a:t>&gt;</a:t>
            </a:r>
            <a:endParaRPr lang="nl-NL" dirty="0">
              <a:solidFill>
                <a:srgbClr val="000000"/>
              </a:solidFill>
              <a:highlight>
                <a:srgbClr val="FFFFFF"/>
              </a:highlight>
              <a:latin typeface="Consolas" panose="020B0609020204030204" pitchFamily="49" charset="0"/>
            </a:endParaRPr>
          </a:p>
          <a:p>
            <a:r>
              <a:rPr lang="nl-NL" dirty="0">
                <a:solidFill>
                  <a:srgbClr val="0000FF"/>
                </a:solidFill>
                <a:highlight>
                  <a:srgbClr val="FFFFFF"/>
                </a:highlight>
                <a:latin typeface="Consolas" panose="020B0609020204030204" pitchFamily="49" charset="0"/>
              </a:rPr>
              <a:t>#</a:t>
            </a:r>
            <a:r>
              <a:rPr lang="nl-NL" dirty="0" err="1">
                <a:solidFill>
                  <a:srgbClr val="0000FF"/>
                </a:solidFill>
                <a:highlight>
                  <a:srgbClr val="FFFFFF"/>
                </a:highlight>
                <a:latin typeface="Consolas" panose="020B0609020204030204" pitchFamily="49" charset="0"/>
              </a:rPr>
              <a:t>include</a:t>
            </a:r>
            <a:r>
              <a:rPr lang="nl-NL" dirty="0">
                <a:solidFill>
                  <a:srgbClr val="000000"/>
                </a:solidFill>
                <a:highlight>
                  <a:srgbClr val="FFFFFF"/>
                </a:highlight>
                <a:latin typeface="Consolas" panose="020B0609020204030204" pitchFamily="49" charset="0"/>
              </a:rPr>
              <a:t> </a:t>
            </a:r>
            <a:r>
              <a:rPr lang="nl-NL" dirty="0">
                <a:solidFill>
                  <a:srgbClr val="A31515"/>
                </a:solidFill>
                <a:highlight>
                  <a:srgbClr val="FFFFFF"/>
                </a:highlight>
                <a:latin typeface="Consolas" panose="020B0609020204030204" pitchFamily="49" charset="0"/>
              </a:rPr>
              <a:t>&lt;</a:t>
            </a:r>
            <a:r>
              <a:rPr lang="nl-NL" dirty="0" err="1">
                <a:solidFill>
                  <a:srgbClr val="A31515"/>
                </a:solidFill>
                <a:highlight>
                  <a:srgbClr val="FFFFFF"/>
                </a:highlight>
                <a:latin typeface="Consolas" panose="020B0609020204030204" pitchFamily="49" charset="0"/>
              </a:rPr>
              <a:t>string.h</a:t>
            </a:r>
            <a:r>
              <a:rPr lang="nl-NL" dirty="0">
                <a:solidFill>
                  <a:srgbClr val="A31515"/>
                </a:solidFill>
                <a:highlight>
                  <a:srgbClr val="FFFFFF"/>
                </a:highlight>
                <a:latin typeface="Consolas" panose="020B0609020204030204" pitchFamily="49" charset="0"/>
              </a:rPr>
              <a:t>&gt;</a:t>
            </a:r>
            <a:endParaRPr lang="nl-NL" dirty="0">
              <a:solidFill>
                <a:srgbClr val="000000"/>
              </a:solidFill>
              <a:highlight>
                <a:srgbClr val="FFFFFF"/>
              </a:highlight>
              <a:latin typeface="Consolas" panose="020B0609020204030204" pitchFamily="49" charset="0"/>
            </a:endParaRPr>
          </a:p>
          <a:p>
            <a:endParaRPr lang="nl-NL" dirty="0">
              <a:solidFill>
                <a:srgbClr val="000000"/>
              </a:solidFill>
              <a:highlight>
                <a:srgbClr val="FFFFFF"/>
              </a:highlight>
              <a:latin typeface="Consolas" panose="020B0609020204030204" pitchFamily="49" charset="0"/>
            </a:endParaRPr>
          </a:p>
          <a:p>
            <a:r>
              <a:rPr lang="nl-NL" dirty="0" err="1">
                <a:solidFill>
                  <a:srgbClr val="0000FF"/>
                </a:solidFill>
                <a:highlight>
                  <a:srgbClr val="FFFFFF"/>
                </a:highlight>
                <a:latin typeface="Consolas" panose="020B0609020204030204" pitchFamily="49" charset="0"/>
              </a:rPr>
              <a:t>typedef</a:t>
            </a:r>
            <a:r>
              <a:rPr lang="nl-NL" dirty="0">
                <a:solidFill>
                  <a:srgbClr val="000000"/>
                </a:solidFill>
                <a:highlight>
                  <a:srgbClr val="FFFFFF"/>
                </a:highlight>
                <a:latin typeface="Consolas" panose="020B0609020204030204" pitchFamily="49" charset="0"/>
              </a:rPr>
              <a:t> </a:t>
            </a:r>
            <a:r>
              <a:rPr lang="nl-NL" dirty="0" err="1">
                <a:solidFill>
                  <a:srgbClr val="0000FF"/>
                </a:solidFill>
                <a:highlight>
                  <a:srgbClr val="FFFFFF"/>
                </a:highlight>
                <a:latin typeface="Consolas" panose="020B0609020204030204" pitchFamily="49" charset="0"/>
              </a:rPr>
              <a:t>struct</a:t>
            </a:r>
            <a:r>
              <a:rPr lang="nl-NL" dirty="0">
                <a:solidFill>
                  <a:srgbClr val="000000"/>
                </a:solidFill>
                <a:highlight>
                  <a:srgbClr val="FFFFFF"/>
                </a:highlight>
                <a:latin typeface="Consolas" panose="020B0609020204030204" pitchFamily="49" charset="0"/>
              </a:rPr>
              <a:t> {</a:t>
            </a:r>
          </a:p>
          <a:p>
            <a:r>
              <a:rPr lang="nl-NL" dirty="0" smtClean="0">
                <a:solidFill>
                  <a:srgbClr val="0000FF"/>
                </a:solidFill>
                <a:highlight>
                  <a:srgbClr val="FFFFFF"/>
                </a:highlight>
                <a:latin typeface="Consolas" panose="020B0609020204030204" pitchFamily="49" charset="0"/>
              </a:rPr>
              <a:t>    </a:t>
            </a:r>
            <a:r>
              <a:rPr lang="nl-NL" dirty="0" err="1" smtClean="0">
                <a:solidFill>
                  <a:srgbClr val="0000FF"/>
                </a:solidFill>
                <a:highlight>
                  <a:srgbClr val="FFFFFF"/>
                </a:highlight>
                <a:latin typeface="Consolas" panose="020B0609020204030204" pitchFamily="49" charset="0"/>
              </a:rPr>
              <a:t>char</a:t>
            </a:r>
            <a:r>
              <a:rPr lang="nl-NL" dirty="0" smtClean="0">
                <a:solidFill>
                  <a:srgbClr val="000000"/>
                </a:solidFill>
                <a:highlight>
                  <a:srgbClr val="FFFFFF"/>
                </a:highlight>
                <a:latin typeface="Consolas" panose="020B0609020204030204" pitchFamily="49" charset="0"/>
              </a:rPr>
              <a:t> </a:t>
            </a:r>
            <a:r>
              <a:rPr lang="nl-NL" dirty="0">
                <a:solidFill>
                  <a:srgbClr val="000000"/>
                </a:solidFill>
                <a:highlight>
                  <a:srgbClr val="FFFFFF"/>
                </a:highlight>
                <a:latin typeface="Consolas" panose="020B0609020204030204" pitchFamily="49" charset="0"/>
              </a:rPr>
              <a:t>* naam;</a:t>
            </a:r>
          </a:p>
          <a:p>
            <a:r>
              <a:rPr lang="nl-NL" dirty="0" smtClean="0">
                <a:solidFill>
                  <a:srgbClr val="0000FF"/>
                </a:solidFill>
                <a:highlight>
                  <a:srgbClr val="FFFFFF"/>
                </a:highlight>
                <a:latin typeface="Consolas" panose="020B0609020204030204" pitchFamily="49" charset="0"/>
              </a:rPr>
              <a:t>    int</a:t>
            </a:r>
            <a:r>
              <a:rPr lang="nl-NL" dirty="0" smtClean="0">
                <a:solidFill>
                  <a:srgbClr val="000000"/>
                </a:solidFill>
                <a:highlight>
                  <a:srgbClr val="FFFFFF"/>
                </a:highlight>
                <a:latin typeface="Consolas" panose="020B0609020204030204" pitchFamily="49" charset="0"/>
              </a:rPr>
              <a:t> </a:t>
            </a:r>
            <a:r>
              <a:rPr lang="nl-NL" dirty="0">
                <a:solidFill>
                  <a:srgbClr val="000000"/>
                </a:solidFill>
                <a:highlight>
                  <a:srgbClr val="FFFFFF"/>
                </a:highlight>
                <a:latin typeface="Consolas" panose="020B0609020204030204" pitchFamily="49" charset="0"/>
              </a:rPr>
              <a:t>punten;</a:t>
            </a:r>
          </a:p>
          <a:p>
            <a:r>
              <a:rPr lang="nl-NL" dirty="0">
                <a:solidFill>
                  <a:srgbClr val="000000"/>
                </a:solidFill>
                <a:highlight>
                  <a:srgbClr val="FFFFFF"/>
                </a:highlight>
                <a:latin typeface="Consolas" panose="020B0609020204030204" pitchFamily="49" charset="0"/>
              </a:rPr>
              <a:t>} </a:t>
            </a:r>
            <a:r>
              <a:rPr lang="nl-NL" dirty="0">
                <a:solidFill>
                  <a:srgbClr val="51A5BD"/>
                </a:solidFill>
                <a:highlight>
                  <a:srgbClr val="FFFFFF"/>
                </a:highlight>
                <a:latin typeface="Consolas" panose="020B0609020204030204" pitchFamily="49" charset="0"/>
              </a:rPr>
              <a:t>Deelnemer</a:t>
            </a:r>
            <a:r>
              <a:rPr lang="nl-NL" dirty="0">
                <a:solidFill>
                  <a:srgbClr val="000000"/>
                </a:solidFill>
                <a:highlight>
                  <a:srgbClr val="FFFFFF"/>
                </a:highlight>
                <a:latin typeface="Consolas" panose="020B0609020204030204" pitchFamily="49" charset="0"/>
              </a:rPr>
              <a:t>;</a:t>
            </a:r>
          </a:p>
          <a:p>
            <a:endParaRPr lang="nl-NL" dirty="0">
              <a:solidFill>
                <a:srgbClr val="000000"/>
              </a:solidFill>
              <a:highlight>
                <a:srgbClr val="FFFFFF"/>
              </a:highlight>
              <a:latin typeface="Consolas" panose="020B0609020204030204" pitchFamily="49" charset="0"/>
            </a:endParaRPr>
          </a:p>
          <a:p>
            <a:r>
              <a:rPr lang="nl-NL" dirty="0" err="1">
                <a:solidFill>
                  <a:srgbClr val="000000"/>
                </a:solidFill>
                <a:highlight>
                  <a:srgbClr val="FFFFFF"/>
                </a:highlight>
                <a:latin typeface="Consolas" panose="020B0609020204030204" pitchFamily="49" charset="0"/>
              </a:rPr>
              <a:t>printStruct</a:t>
            </a:r>
            <a:r>
              <a:rPr lang="nl-NL" dirty="0">
                <a:solidFill>
                  <a:srgbClr val="000000"/>
                </a:solidFill>
                <a:highlight>
                  <a:srgbClr val="FFFFFF"/>
                </a:highlight>
                <a:latin typeface="Consolas" panose="020B0609020204030204" pitchFamily="49" charset="0"/>
              </a:rPr>
              <a:t>(</a:t>
            </a:r>
            <a:r>
              <a:rPr lang="nl-NL" dirty="0">
                <a:solidFill>
                  <a:srgbClr val="2B91AF"/>
                </a:solidFill>
                <a:highlight>
                  <a:srgbClr val="FFFFFF"/>
                </a:highlight>
                <a:latin typeface="Consolas" panose="020B0609020204030204" pitchFamily="49" charset="0"/>
              </a:rPr>
              <a:t>Deelnemer</a:t>
            </a:r>
            <a:r>
              <a:rPr lang="nl-NL" dirty="0">
                <a:solidFill>
                  <a:srgbClr val="000000"/>
                </a:solidFill>
                <a:highlight>
                  <a:srgbClr val="FFFFFF"/>
                </a:highlight>
                <a:latin typeface="Consolas" panose="020B0609020204030204" pitchFamily="49" charset="0"/>
              </a:rPr>
              <a:t> </a:t>
            </a:r>
            <a:r>
              <a:rPr lang="nl-NL" dirty="0">
                <a:solidFill>
                  <a:srgbClr val="808080"/>
                </a:solidFill>
                <a:highlight>
                  <a:srgbClr val="FFFFFF"/>
                </a:highlight>
                <a:latin typeface="Consolas" panose="020B0609020204030204" pitchFamily="49" charset="0"/>
              </a:rPr>
              <a:t>d</a:t>
            </a:r>
            <a:r>
              <a:rPr lang="nl-NL" dirty="0">
                <a:solidFill>
                  <a:srgbClr val="000000"/>
                </a:solidFill>
                <a:highlight>
                  <a:srgbClr val="FFFFFF"/>
                </a:highlight>
                <a:latin typeface="Consolas" panose="020B0609020204030204" pitchFamily="49" charset="0"/>
              </a:rPr>
              <a:t>){</a:t>
            </a:r>
          </a:p>
          <a:p>
            <a:r>
              <a:rPr lang="nl-NL" dirty="0" smtClean="0">
                <a:solidFill>
                  <a:srgbClr val="000000"/>
                </a:solidFill>
                <a:highlight>
                  <a:srgbClr val="FFFFFF"/>
                </a:highlight>
                <a:latin typeface="Consolas" panose="020B0609020204030204" pitchFamily="49" charset="0"/>
              </a:rPr>
              <a:t>    </a:t>
            </a:r>
            <a:r>
              <a:rPr lang="nl-NL" dirty="0" err="1" smtClean="0">
                <a:solidFill>
                  <a:srgbClr val="000000"/>
                </a:solidFill>
                <a:highlight>
                  <a:srgbClr val="FFFFFF"/>
                </a:highlight>
                <a:latin typeface="Consolas" panose="020B0609020204030204" pitchFamily="49" charset="0"/>
              </a:rPr>
              <a:t>printf</a:t>
            </a:r>
            <a:r>
              <a:rPr lang="nl-NL" dirty="0">
                <a:solidFill>
                  <a:srgbClr val="000000"/>
                </a:solidFill>
                <a:highlight>
                  <a:srgbClr val="FFFFFF"/>
                </a:highlight>
                <a:latin typeface="Consolas" panose="020B0609020204030204" pitchFamily="49" charset="0"/>
              </a:rPr>
              <a:t>(</a:t>
            </a:r>
            <a:r>
              <a:rPr lang="nl-NL" dirty="0">
                <a:solidFill>
                  <a:srgbClr val="A31515"/>
                </a:solidFill>
                <a:highlight>
                  <a:srgbClr val="FFFFFF"/>
                </a:highlight>
                <a:latin typeface="Consolas" panose="020B0609020204030204" pitchFamily="49" charset="0"/>
              </a:rPr>
              <a:t>"Naam: %s\n"</a:t>
            </a:r>
            <a:r>
              <a:rPr lang="nl-NL" dirty="0">
                <a:solidFill>
                  <a:srgbClr val="000000"/>
                </a:solidFill>
                <a:highlight>
                  <a:srgbClr val="FFFFFF"/>
                </a:highlight>
                <a:latin typeface="Consolas" panose="020B0609020204030204" pitchFamily="49" charset="0"/>
              </a:rPr>
              <a:t>, </a:t>
            </a:r>
            <a:r>
              <a:rPr lang="nl-NL" dirty="0" err="1">
                <a:solidFill>
                  <a:srgbClr val="808080"/>
                </a:solidFill>
                <a:highlight>
                  <a:srgbClr val="FFFFFF"/>
                </a:highlight>
                <a:latin typeface="Consolas" panose="020B0609020204030204" pitchFamily="49" charset="0"/>
              </a:rPr>
              <a:t>d</a:t>
            </a:r>
            <a:r>
              <a:rPr lang="nl-NL" dirty="0" err="1">
                <a:solidFill>
                  <a:srgbClr val="000000"/>
                </a:solidFill>
                <a:highlight>
                  <a:srgbClr val="FFFFFF"/>
                </a:highlight>
                <a:latin typeface="Consolas" panose="020B0609020204030204" pitchFamily="49" charset="0"/>
              </a:rPr>
              <a:t>.naam</a:t>
            </a:r>
            <a:r>
              <a:rPr lang="nl-NL" dirty="0">
                <a:solidFill>
                  <a:srgbClr val="000000"/>
                </a:solidFill>
                <a:highlight>
                  <a:srgbClr val="FFFFFF"/>
                </a:highlight>
                <a:latin typeface="Consolas" panose="020B0609020204030204" pitchFamily="49" charset="0"/>
              </a:rPr>
              <a:t>);</a:t>
            </a:r>
          </a:p>
          <a:p>
            <a:r>
              <a:rPr lang="nl-NL" dirty="0">
                <a:solidFill>
                  <a:srgbClr val="000000"/>
                </a:solidFill>
                <a:highlight>
                  <a:srgbClr val="FFFFFF"/>
                </a:highlight>
                <a:latin typeface="Consolas" panose="020B0609020204030204" pitchFamily="49" charset="0"/>
              </a:rPr>
              <a:t>    </a:t>
            </a:r>
            <a:r>
              <a:rPr lang="nl-NL" dirty="0" err="1" smtClean="0">
                <a:solidFill>
                  <a:srgbClr val="000000"/>
                </a:solidFill>
                <a:highlight>
                  <a:srgbClr val="FFFFFF"/>
                </a:highlight>
                <a:latin typeface="Consolas" panose="020B0609020204030204" pitchFamily="49" charset="0"/>
              </a:rPr>
              <a:t>printf</a:t>
            </a:r>
            <a:r>
              <a:rPr lang="nl-NL" dirty="0">
                <a:solidFill>
                  <a:srgbClr val="000000"/>
                </a:solidFill>
                <a:highlight>
                  <a:srgbClr val="FFFFFF"/>
                </a:highlight>
                <a:latin typeface="Consolas" panose="020B0609020204030204" pitchFamily="49" charset="0"/>
              </a:rPr>
              <a:t>(</a:t>
            </a:r>
            <a:r>
              <a:rPr lang="nl-NL" dirty="0">
                <a:solidFill>
                  <a:srgbClr val="A31515"/>
                </a:solidFill>
                <a:highlight>
                  <a:srgbClr val="FFFFFF"/>
                </a:highlight>
                <a:latin typeface="Consolas" panose="020B0609020204030204" pitchFamily="49" charset="0"/>
              </a:rPr>
              <a:t>"Punten: %d\n\n"</a:t>
            </a:r>
            <a:r>
              <a:rPr lang="nl-NL" dirty="0">
                <a:solidFill>
                  <a:srgbClr val="000000"/>
                </a:solidFill>
                <a:highlight>
                  <a:srgbClr val="FFFFFF"/>
                </a:highlight>
                <a:latin typeface="Consolas" panose="020B0609020204030204" pitchFamily="49" charset="0"/>
              </a:rPr>
              <a:t>, </a:t>
            </a:r>
            <a:r>
              <a:rPr lang="nl-NL" dirty="0" err="1">
                <a:solidFill>
                  <a:srgbClr val="808080"/>
                </a:solidFill>
                <a:highlight>
                  <a:srgbClr val="FFFFFF"/>
                </a:highlight>
                <a:latin typeface="Consolas" panose="020B0609020204030204" pitchFamily="49" charset="0"/>
              </a:rPr>
              <a:t>d</a:t>
            </a:r>
            <a:r>
              <a:rPr lang="nl-NL" dirty="0" err="1">
                <a:solidFill>
                  <a:srgbClr val="000000"/>
                </a:solidFill>
                <a:highlight>
                  <a:srgbClr val="FFFFFF"/>
                </a:highlight>
                <a:latin typeface="Consolas" panose="020B0609020204030204" pitchFamily="49" charset="0"/>
              </a:rPr>
              <a:t>.punten</a:t>
            </a:r>
            <a:r>
              <a:rPr lang="nl-NL" dirty="0">
                <a:solidFill>
                  <a:srgbClr val="000000"/>
                </a:solidFill>
                <a:highlight>
                  <a:srgbClr val="FFFFFF"/>
                </a:highlight>
                <a:latin typeface="Consolas" panose="020B0609020204030204" pitchFamily="49" charset="0"/>
              </a:rPr>
              <a:t>);</a:t>
            </a:r>
          </a:p>
          <a:p>
            <a:r>
              <a:rPr lang="nl-NL" dirty="0">
                <a:solidFill>
                  <a:srgbClr val="000000"/>
                </a:solidFill>
                <a:highlight>
                  <a:srgbClr val="FFFFFF"/>
                </a:highlight>
                <a:latin typeface="Consolas" panose="020B0609020204030204" pitchFamily="49" charset="0"/>
              </a:rPr>
              <a:t>}</a:t>
            </a:r>
          </a:p>
          <a:p>
            <a:endParaRPr lang="nl-NL" dirty="0">
              <a:solidFill>
                <a:srgbClr val="000000"/>
              </a:solidFill>
              <a:highlight>
                <a:srgbClr val="FFFFFF"/>
              </a:highlight>
              <a:latin typeface="Consolas" panose="020B0609020204030204" pitchFamily="49" charset="0"/>
            </a:endParaRPr>
          </a:p>
          <a:p>
            <a:r>
              <a:rPr lang="nl-NL" dirty="0">
                <a:solidFill>
                  <a:srgbClr val="0000FF"/>
                </a:solidFill>
                <a:highlight>
                  <a:srgbClr val="FFFFFF"/>
                </a:highlight>
                <a:latin typeface="Consolas" panose="020B0609020204030204" pitchFamily="49" charset="0"/>
              </a:rPr>
              <a:t>int</a:t>
            </a:r>
            <a:r>
              <a:rPr lang="nl-NL" dirty="0">
                <a:solidFill>
                  <a:srgbClr val="000000"/>
                </a:solidFill>
                <a:highlight>
                  <a:srgbClr val="FFFFFF"/>
                </a:highlight>
                <a:latin typeface="Consolas" panose="020B0609020204030204" pitchFamily="49" charset="0"/>
              </a:rPr>
              <a:t> </a:t>
            </a:r>
            <a:r>
              <a:rPr lang="nl-NL" dirty="0" err="1">
                <a:solidFill>
                  <a:srgbClr val="000000"/>
                </a:solidFill>
                <a:highlight>
                  <a:srgbClr val="FFFFFF"/>
                </a:highlight>
                <a:latin typeface="Consolas" panose="020B0609020204030204" pitchFamily="49" charset="0"/>
              </a:rPr>
              <a:t>main</a:t>
            </a:r>
            <a:r>
              <a:rPr lang="nl-NL" dirty="0">
                <a:solidFill>
                  <a:srgbClr val="000000"/>
                </a:solidFill>
                <a:highlight>
                  <a:srgbClr val="FFFFFF"/>
                </a:highlight>
                <a:latin typeface="Consolas" panose="020B0609020204030204" pitchFamily="49" charset="0"/>
              </a:rPr>
              <a:t>(</a:t>
            </a:r>
            <a:r>
              <a:rPr lang="nl-NL" dirty="0" err="1">
                <a:solidFill>
                  <a:srgbClr val="0000FF"/>
                </a:solidFill>
                <a:highlight>
                  <a:srgbClr val="FFFFFF"/>
                </a:highlight>
                <a:latin typeface="Consolas" panose="020B0609020204030204" pitchFamily="49" charset="0"/>
              </a:rPr>
              <a:t>void</a:t>
            </a:r>
            <a:r>
              <a:rPr lang="nl-NL" dirty="0">
                <a:solidFill>
                  <a:srgbClr val="000000"/>
                </a:solidFill>
                <a:highlight>
                  <a:srgbClr val="FFFFFF"/>
                </a:highlight>
                <a:latin typeface="Consolas" panose="020B0609020204030204" pitchFamily="49" charset="0"/>
              </a:rPr>
              <a:t>) </a:t>
            </a:r>
            <a:r>
              <a:rPr lang="nl-NL" dirty="0" smtClean="0">
                <a:solidFill>
                  <a:srgbClr val="000000"/>
                </a:solidFill>
                <a:highlight>
                  <a:srgbClr val="FFFFFF"/>
                </a:highlight>
                <a:latin typeface="Consolas" panose="020B0609020204030204" pitchFamily="49" charset="0"/>
              </a:rPr>
              <a:t>{</a:t>
            </a:r>
            <a:endParaRPr lang="nl-NL" dirty="0">
              <a:solidFill>
                <a:srgbClr val="000000"/>
              </a:solidFill>
              <a:highlight>
                <a:srgbClr val="FFFFFF"/>
              </a:highlight>
              <a:latin typeface="Consolas" panose="020B0609020204030204" pitchFamily="49" charset="0"/>
            </a:endParaRPr>
          </a:p>
          <a:p>
            <a:r>
              <a:rPr lang="nl-NL" dirty="0">
                <a:solidFill>
                  <a:srgbClr val="000000"/>
                </a:solidFill>
                <a:highlight>
                  <a:srgbClr val="FFFFFF"/>
                </a:highlight>
                <a:latin typeface="Consolas" panose="020B0609020204030204" pitchFamily="49" charset="0"/>
              </a:rPr>
              <a:t> </a:t>
            </a:r>
            <a:r>
              <a:rPr lang="nl-NL" dirty="0" smtClean="0">
                <a:solidFill>
                  <a:srgbClr val="000000"/>
                </a:solidFill>
                <a:highlight>
                  <a:srgbClr val="FFFFFF"/>
                </a:highlight>
                <a:latin typeface="Consolas" panose="020B0609020204030204" pitchFamily="49" charset="0"/>
              </a:rPr>
              <a:t>   </a:t>
            </a:r>
            <a:r>
              <a:rPr lang="nl-NL" dirty="0" smtClean="0">
                <a:solidFill>
                  <a:srgbClr val="2B91AF"/>
                </a:solidFill>
                <a:highlight>
                  <a:srgbClr val="FFFFFF"/>
                </a:highlight>
                <a:latin typeface="Consolas" panose="020B0609020204030204" pitchFamily="49" charset="0"/>
              </a:rPr>
              <a:t>Deelnemer</a:t>
            </a:r>
            <a:r>
              <a:rPr lang="nl-NL" dirty="0" smtClean="0">
                <a:solidFill>
                  <a:srgbClr val="000000"/>
                </a:solidFill>
                <a:highlight>
                  <a:srgbClr val="FFFFFF"/>
                </a:highlight>
                <a:latin typeface="Consolas" panose="020B0609020204030204" pitchFamily="49" charset="0"/>
              </a:rPr>
              <a:t> </a:t>
            </a:r>
            <a:r>
              <a:rPr lang="nl-NL" dirty="0">
                <a:solidFill>
                  <a:srgbClr val="000000"/>
                </a:solidFill>
                <a:highlight>
                  <a:srgbClr val="FFFFFF"/>
                </a:highlight>
                <a:latin typeface="Consolas" panose="020B0609020204030204" pitchFamily="49" charset="0"/>
              </a:rPr>
              <a:t>deelnemers[100];</a:t>
            </a:r>
          </a:p>
          <a:p>
            <a:r>
              <a:rPr lang="nl-NL" dirty="0" smtClean="0">
                <a:solidFill>
                  <a:srgbClr val="000000"/>
                </a:solidFill>
                <a:highlight>
                  <a:srgbClr val="FFFFFF"/>
                </a:highlight>
                <a:latin typeface="Consolas" panose="020B0609020204030204" pitchFamily="49" charset="0"/>
              </a:rPr>
              <a:t>    deelnemers[0</a:t>
            </a:r>
            <a:r>
              <a:rPr lang="nl-NL" dirty="0">
                <a:solidFill>
                  <a:srgbClr val="000000"/>
                </a:solidFill>
                <a:highlight>
                  <a:srgbClr val="FFFFFF"/>
                </a:highlight>
                <a:latin typeface="Consolas" panose="020B0609020204030204" pitchFamily="49" charset="0"/>
              </a:rPr>
              <a:t>].naam = </a:t>
            </a:r>
            <a:r>
              <a:rPr lang="nl-NL" dirty="0">
                <a:solidFill>
                  <a:srgbClr val="A31515"/>
                </a:solidFill>
                <a:highlight>
                  <a:srgbClr val="FFFFFF"/>
                </a:highlight>
                <a:latin typeface="Consolas" panose="020B0609020204030204" pitchFamily="49" charset="0"/>
              </a:rPr>
              <a:t>"</a:t>
            </a:r>
            <a:r>
              <a:rPr lang="nl-NL" dirty="0" err="1" smtClean="0">
                <a:solidFill>
                  <a:srgbClr val="A31515"/>
                </a:solidFill>
                <a:highlight>
                  <a:srgbClr val="FFFFFF"/>
                </a:highlight>
                <a:latin typeface="Consolas" panose="020B0609020204030204" pitchFamily="49" charset="0"/>
              </a:rPr>
              <a:t>lalaaLekkerlang</a:t>
            </a:r>
            <a:r>
              <a:rPr lang="nl-NL" dirty="0" smtClean="0">
                <a:solidFill>
                  <a:srgbClr val="A31515"/>
                </a:solidFill>
                <a:highlight>
                  <a:srgbClr val="FFFFFF"/>
                </a:highlight>
                <a:latin typeface="Consolas" panose="020B0609020204030204" pitchFamily="49" charset="0"/>
              </a:rPr>
              <a:t>"</a:t>
            </a:r>
            <a:r>
              <a:rPr lang="nl-NL" dirty="0" smtClean="0">
                <a:solidFill>
                  <a:srgbClr val="000000"/>
                </a:solidFill>
                <a:highlight>
                  <a:srgbClr val="FFFFFF"/>
                </a:highlight>
                <a:latin typeface="Consolas" panose="020B0609020204030204" pitchFamily="49" charset="0"/>
              </a:rPr>
              <a:t>;</a:t>
            </a:r>
            <a:endParaRPr lang="nl-NL" dirty="0">
              <a:solidFill>
                <a:srgbClr val="000000"/>
              </a:solidFill>
              <a:highlight>
                <a:srgbClr val="FFFFFF"/>
              </a:highlight>
              <a:latin typeface="Consolas" panose="020B0609020204030204" pitchFamily="49" charset="0"/>
            </a:endParaRPr>
          </a:p>
          <a:p>
            <a:r>
              <a:rPr lang="nl-NL" dirty="0" smtClean="0">
                <a:solidFill>
                  <a:srgbClr val="000000"/>
                </a:solidFill>
                <a:highlight>
                  <a:srgbClr val="FFFFFF"/>
                </a:highlight>
                <a:latin typeface="Consolas" panose="020B0609020204030204" pitchFamily="49" charset="0"/>
              </a:rPr>
              <a:t>    deelnemers[0</a:t>
            </a:r>
            <a:r>
              <a:rPr lang="nl-NL" dirty="0">
                <a:solidFill>
                  <a:srgbClr val="000000"/>
                </a:solidFill>
                <a:highlight>
                  <a:srgbClr val="FFFFFF"/>
                </a:highlight>
                <a:latin typeface="Consolas" panose="020B0609020204030204" pitchFamily="49" charset="0"/>
              </a:rPr>
              <a:t>].punten = 2</a:t>
            </a:r>
            <a:r>
              <a:rPr lang="nl-NL" dirty="0" smtClean="0">
                <a:solidFill>
                  <a:srgbClr val="000000"/>
                </a:solidFill>
                <a:highlight>
                  <a:srgbClr val="FFFFFF"/>
                </a:highlight>
                <a:latin typeface="Consolas" panose="020B0609020204030204" pitchFamily="49" charset="0"/>
              </a:rPr>
              <a:t>;</a:t>
            </a:r>
            <a:endParaRPr lang="nl-NL" dirty="0">
              <a:solidFill>
                <a:srgbClr val="000000"/>
              </a:solidFill>
              <a:highlight>
                <a:srgbClr val="FFFFFF"/>
              </a:highlight>
              <a:latin typeface="Consolas" panose="020B0609020204030204" pitchFamily="49" charset="0"/>
            </a:endParaRPr>
          </a:p>
          <a:p>
            <a:r>
              <a:rPr lang="nl-NL" dirty="0" smtClean="0">
                <a:solidFill>
                  <a:srgbClr val="000000"/>
                </a:solidFill>
                <a:highlight>
                  <a:srgbClr val="FFFFFF"/>
                </a:highlight>
                <a:latin typeface="Consolas" panose="020B0609020204030204" pitchFamily="49" charset="0"/>
              </a:rPr>
              <a:t>    </a:t>
            </a:r>
            <a:r>
              <a:rPr lang="nl-NL" dirty="0" err="1" smtClean="0">
                <a:solidFill>
                  <a:srgbClr val="000000"/>
                </a:solidFill>
                <a:highlight>
                  <a:srgbClr val="FFFFFF"/>
                </a:highlight>
                <a:latin typeface="Consolas" panose="020B0609020204030204" pitchFamily="49" charset="0"/>
              </a:rPr>
              <a:t>printStruct</a:t>
            </a:r>
            <a:r>
              <a:rPr lang="nl-NL" dirty="0" smtClean="0">
                <a:solidFill>
                  <a:srgbClr val="000000"/>
                </a:solidFill>
                <a:highlight>
                  <a:srgbClr val="FFFFFF"/>
                </a:highlight>
                <a:latin typeface="Consolas" panose="020B0609020204030204" pitchFamily="49" charset="0"/>
              </a:rPr>
              <a:t>(deelnemers[0]);</a:t>
            </a:r>
            <a:endParaRPr lang="nl-NL" dirty="0">
              <a:solidFill>
                <a:srgbClr val="000000"/>
              </a:solidFill>
              <a:highlight>
                <a:srgbClr val="FFFFFF"/>
              </a:highlight>
              <a:latin typeface="Consolas" panose="020B0609020204030204" pitchFamily="49" charset="0"/>
            </a:endParaRPr>
          </a:p>
          <a:p>
            <a:r>
              <a:rPr lang="nl-NL" dirty="0" smtClean="0">
                <a:solidFill>
                  <a:srgbClr val="000000"/>
                </a:solidFill>
                <a:highlight>
                  <a:srgbClr val="FFFFFF"/>
                </a:highlight>
                <a:latin typeface="Consolas" panose="020B0609020204030204" pitchFamily="49" charset="0"/>
              </a:rPr>
              <a:t>    </a:t>
            </a:r>
            <a:r>
              <a:rPr lang="nl-NL" dirty="0" err="1" smtClean="0">
                <a:solidFill>
                  <a:srgbClr val="000000"/>
                </a:solidFill>
                <a:highlight>
                  <a:srgbClr val="FFFFFF"/>
                </a:highlight>
                <a:latin typeface="Consolas" panose="020B0609020204030204" pitchFamily="49" charset="0"/>
              </a:rPr>
              <a:t>getchar</a:t>
            </a:r>
            <a:r>
              <a:rPr lang="nl-NL" dirty="0">
                <a:solidFill>
                  <a:srgbClr val="000000"/>
                </a:solidFill>
                <a:highlight>
                  <a:srgbClr val="FFFFFF"/>
                </a:highlight>
                <a:latin typeface="Consolas" panose="020B0609020204030204" pitchFamily="49" charset="0"/>
              </a:rPr>
              <a:t>();</a:t>
            </a:r>
          </a:p>
          <a:p>
            <a:r>
              <a:rPr lang="nl-NL" dirty="0">
                <a:solidFill>
                  <a:srgbClr val="000000"/>
                </a:solidFill>
                <a:highlight>
                  <a:srgbClr val="FFFFFF"/>
                </a:highlight>
                <a:latin typeface="Consolas" panose="020B0609020204030204" pitchFamily="49" charset="0"/>
              </a:rPr>
              <a:t>}</a:t>
            </a:r>
            <a:endParaRPr lang="nl-NL" dirty="0"/>
          </a:p>
        </p:txBody>
      </p:sp>
      <p:sp>
        <p:nvSpPr>
          <p:cNvPr id="8" name="AutoShape 4"/>
          <p:cNvSpPr>
            <a:spLocks noChangeArrowheads="1"/>
          </p:cNvSpPr>
          <p:nvPr/>
        </p:nvSpPr>
        <p:spPr bwMode="auto">
          <a:xfrm>
            <a:off x="6228184" y="4293096"/>
            <a:ext cx="2043767" cy="731817"/>
          </a:xfrm>
          <a:prstGeom prst="wedgeRoundRectCallout">
            <a:avLst>
              <a:gd name="adj1" fmla="val -138342"/>
              <a:gd name="adj2" fmla="val 91797"/>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smtClean="0">
                <a:latin typeface="Calibri" pitchFamily="34" charset="0"/>
              </a:rPr>
              <a:t>Waarom geeft dit geen foutmelding?</a:t>
            </a:r>
            <a:endParaRPr lang="nl-NL" dirty="0">
              <a:latin typeface="Calibri" pitchFamily="34" charset="0"/>
            </a:endParaRPr>
          </a:p>
        </p:txBody>
      </p:sp>
    </p:spTree>
    <p:extLst>
      <p:ext uri="{BB962C8B-B14F-4D97-AF65-F5344CB8AC3E}">
        <p14:creationId xmlns:p14="http://schemas.microsoft.com/office/powerpoint/2010/main" val="3527614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subTitle" sz="quarter" idx="1"/>
          </p:nvPr>
        </p:nvSpPr>
        <p:spPr>
          <a:solidFill>
            <a:schemeClr val="bg1"/>
          </a:solidFill>
        </p:spPr>
        <p:txBody>
          <a:bodyPr/>
          <a:lstStyle/>
          <a:p>
            <a:r>
              <a:rPr lang="en-US" dirty="0" smtClean="0"/>
              <a:t>Macro’s en modules</a:t>
            </a:r>
            <a:endParaRPr lang="nl-NL" dirty="0" smtClean="0"/>
          </a:p>
        </p:txBody>
      </p:sp>
      <p:sp>
        <p:nvSpPr>
          <p:cNvPr id="4" name="Tekstvak 3"/>
          <p:cNvSpPr txBox="1"/>
          <p:nvPr/>
        </p:nvSpPr>
        <p:spPr>
          <a:xfrm>
            <a:off x="5508104" y="260648"/>
            <a:ext cx="1235870" cy="769441"/>
          </a:xfrm>
          <a:prstGeom prst="rect">
            <a:avLst/>
          </a:prstGeom>
          <a:noFill/>
        </p:spPr>
        <p:txBody>
          <a:bodyPr wrap="square" rtlCol="0">
            <a:spAutoFit/>
          </a:bodyPr>
          <a:lstStyle/>
          <a:p>
            <a:r>
              <a:rPr lang="en-US" sz="4400" b="1" dirty="0" smtClean="0">
                <a:solidFill>
                  <a:schemeClr val="bg1">
                    <a:lumMod val="50000"/>
                  </a:schemeClr>
                </a:solidFill>
              </a:rPr>
              <a:t>12</a:t>
            </a:r>
            <a:endParaRPr lang="nl-NL" sz="4400" b="1" dirty="0">
              <a:solidFill>
                <a:schemeClr val="bg1">
                  <a:lumMod val="50000"/>
                </a:schemeClr>
              </a:solidFill>
            </a:endParaRPr>
          </a:p>
        </p:txBody>
      </p:sp>
    </p:spTree>
    <p:extLst>
      <p:ext uri="{BB962C8B-B14F-4D97-AF65-F5344CB8AC3E}">
        <p14:creationId xmlns:p14="http://schemas.microsoft.com/office/powerpoint/2010/main" val="106303074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ChangeArrowheads="1"/>
          </p:cNvSpPr>
          <p:nvPr>
            <p:ph type="title"/>
          </p:nvPr>
        </p:nvSpPr>
        <p:spPr/>
        <p:txBody>
          <a:bodyPr/>
          <a:lstStyle/>
          <a:p>
            <a:r>
              <a:rPr lang="nl-NL" dirty="0" smtClean="0"/>
              <a:t>Huiswerk Uitwerking</a:t>
            </a:r>
          </a:p>
        </p:txBody>
      </p:sp>
      <p:sp>
        <p:nvSpPr>
          <p:cNvPr id="1538052" name="Text Box 4"/>
          <p:cNvSpPr txBox="1">
            <a:spLocks noChangeArrowheads="1"/>
          </p:cNvSpPr>
          <p:nvPr/>
        </p:nvSpPr>
        <p:spPr bwMode="auto">
          <a:xfrm>
            <a:off x="468164" y="1240032"/>
            <a:ext cx="5260071" cy="255672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void</a:t>
            </a:r>
            <a:r>
              <a:rPr lang="en-US" sz="2000" dirty="0">
                <a:solidFill>
                  <a:schemeClr val="tx1"/>
                </a:solidFill>
                <a:latin typeface="Consolas"/>
              </a:rPr>
              <a:t> reverse(</a:t>
            </a:r>
            <a:r>
              <a:rPr lang="en-US" sz="2000" dirty="0" err="1">
                <a:latin typeface="Consolas"/>
              </a:rPr>
              <a:t>int</a:t>
            </a:r>
            <a:r>
              <a:rPr lang="en-US" sz="2000" dirty="0">
                <a:solidFill>
                  <a:schemeClr val="tx1"/>
                </a:solidFill>
                <a:latin typeface="Consolas"/>
              </a:rPr>
              <a:t> a[], </a:t>
            </a:r>
            <a:r>
              <a:rPr lang="en-US" sz="2000" dirty="0" err="1">
                <a:latin typeface="Consolas"/>
              </a:rPr>
              <a:t>int</a:t>
            </a:r>
            <a:r>
              <a:rPr lang="en-US" sz="2000" dirty="0">
                <a:solidFill>
                  <a:schemeClr val="tx1"/>
                </a:solidFill>
                <a:latin typeface="Consolas"/>
              </a:rPr>
              <a:t> n) {</a:t>
            </a:r>
          </a:p>
          <a:p>
            <a:pPr algn="l"/>
            <a:r>
              <a:rPr lang="en-US" sz="2000" dirty="0" smtClean="0">
                <a:latin typeface="Consolas"/>
              </a:rPr>
              <a:t>    </a:t>
            </a:r>
            <a:r>
              <a:rPr lang="en-US" sz="2000" dirty="0" err="1" smtClean="0">
                <a:latin typeface="Consolas"/>
              </a:rPr>
              <a:t>int</a:t>
            </a:r>
            <a:r>
              <a:rPr lang="en-US" sz="2000" dirty="0" smtClean="0">
                <a:solidFill>
                  <a:schemeClr val="tx1"/>
                </a:solidFill>
                <a:latin typeface="Consolas"/>
              </a:rPr>
              <a:t> </a:t>
            </a:r>
            <a:r>
              <a:rPr lang="en-US" sz="2000" dirty="0">
                <a:solidFill>
                  <a:schemeClr val="tx1"/>
                </a:solidFill>
                <a:latin typeface="Consolas"/>
              </a:rPr>
              <a:t>first = 0, last = n - 1;</a:t>
            </a:r>
          </a:p>
          <a:p>
            <a:pPr algn="l"/>
            <a:r>
              <a:rPr lang="en-US" sz="2000" dirty="0" smtClean="0">
                <a:latin typeface="Consolas"/>
              </a:rPr>
              <a:t>    while</a:t>
            </a:r>
            <a:r>
              <a:rPr lang="en-US" sz="2000" dirty="0" smtClean="0">
                <a:solidFill>
                  <a:schemeClr val="tx1"/>
                </a:solidFill>
                <a:latin typeface="Consolas"/>
              </a:rPr>
              <a:t> </a:t>
            </a:r>
            <a:r>
              <a:rPr lang="en-US" sz="2000" dirty="0">
                <a:solidFill>
                  <a:schemeClr val="tx1"/>
                </a:solidFill>
                <a:latin typeface="Consolas"/>
              </a:rPr>
              <a:t>(first &lt; last) {</a:t>
            </a:r>
          </a:p>
          <a:p>
            <a:pPr algn="l"/>
            <a:r>
              <a:rPr lang="en-US" sz="2000" dirty="0" smtClean="0">
                <a:solidFill>
                  <a:schemeClr val="tx1"/>
                </a:solidFill>
                <a:latin typeface="Consolas"/>
              </a:rPr>
              <a:t>        </a:t>
            </a:r>
            <a:r>
              <a:rPr lang="en-US" sz="2000" dirty="0" err="1" smtClean="0">
                <a:solidFill>
                  <a:schemeClr val="tx1"/>
                </a:solidFill>
                <a:latin typeface="Consolas"/>
              </a:rPr>
              <a:t>wissel</a:t>
            </a:r>
            <a:r>
              <a:rPr lang="en-US" sz="2000" dirty="0">
                <a:solidFill>
                  <a:schemeClr val="tx1"/>
                </a:solidFill>
                <a:latin typeface="Consolas"/>
              </a:rPr>
              <a:t>(&amp;a[first], &amp;a[last]);</a:t>
            </a:r>
          </a:p>
          <a:p>
            <a:pPr algn="l"/>
            <a:r>
              <a:rPr lang="en-US" sz="2000" dirty="0" smtClean="0">
                <a:solidFill>
                  <a:schemeClr val="tx1"/>
                </a:solidFill>
                <a:latin typeface="Consolas"/>
              </a:rPr>
              <a:t>        first </a:t>
            </a:r>
            <a:r>
              <a:rPr lang="en-US" sz="2000" dirty="0">
                <a:solidFill>
                  <a:schemeClr val="tx1"/>
                </a:solidFill>
                <a:latin typeface="Consolas"/>
              </a:rPr>
              <a:t>= first + 1;</a:t>
            </a:r>
          </a:p>
          <a:p>
            <a:pPr algn="l"/>
            <a:r>
              <a:rPr lang="en-US" sz="2000" dirty="0" smtClean="0">
                <a:solidFill>
                  <a:schemeClr val="tx1"/>
                </a:solidFill>
                <a:latin typeface="Consolas"/>
              </a:rPr>
              <a:t>        last </a:t>
            </a:r>
            <a:r>
              <a:rPr lang="en-US" sz="2000" dirty="0">
                <a:solidFill>
                  <a:schemeClr val="tx1"/>
                </a:solidFill>
                <a:latin typeface="Consolas"/>
              </a:rPr>
              <a:t>= last - 1;</a:t>
            </a:r>
          </a:p>
          <a:p>
            <a:pPr algn="l"/>
            <a:r>
              <a:rPr lang="en-US" sz="2000" dirty="0" smtClean="0">
                <a:solidFill>
                  <a:schemeClr val="tx1"/>
                </a:solidFill>
                <a:latin typeface="Consolas"/>
              </a:rPr>
              <a:t>    }</a:t>
            </a:r>
            <a:endParaRPr lang="en-US" sz="2000" dirty="0">
              <a:solidFill>
                <a:schemeClr val="tx1"/>
              </a:solidFill>
              <a:latin typeface="Consolas"/>
            </a:endParaRPr>
          </a:p>
          <a:p>
            <a:pPr algn="l"/>
            <a:r>
              <a:rPr lang="en-US" sz="2000" dirty="0">
                <a:solidFill>
                  <a:schemeClr val="tx1"/>
                </a:solidFill>
                <a:latin typeface="Consolas"/>
              </a:rPr>
              <a:t>}</a:t>
            </a:r>
            <a:endParaRPr lang="nl-NL" sz="2000" dirty="0">
              <a:solidFill>
                <a:schemeClr val="tx1"/>
              </a:solidFill>
              <a:latin typeface="Consolas"/>
            </a:endParaRPr>
          </a:p>
        </p:txBody>
      </p:sp>
      <p:sp>
        <p:nvSpPr>
          <p:cNvPr id="1538054" name="Text Box 6"/>
          <p:cNvSpPr txBox="1">
            <a:spLocks noChangeArrowheads="1"/>
          </p:cNvSpPr>
          <p:nvPr/>
        </p:nvSpPr>
        <p:spPr bwMode="auto">
          <a:xfrm>
            <a:off x="457200" y="4146222"/>
            <a:ext cx="6985000" cy="194117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void</a:t>
            </a:r>
            <a:r>
              <a:rPr lang="en-US" sz="2000" dirty="0">
                <a:solidFill>
                  <a:schemeClr val="tx1"/>
                </a:solidFill>
                <a:latin typeface="Consolas"/>
              </a:rPr>
              <a:t> reverse(</a:t>
            </a:r>
            <a:r>
              <a:rPr lang="en-US" sz="2000" dirty="0" err="1">
                <a:latin typeface="Consolas"/>
              </a:rPr>
              <a:t>int</a:t>
            </a:r>
            <a:r>
              <a:rPr lang="en-US" sz="2000" dirty="0">
                <a:solidFill>
                  <a:schemeClr val="tx1"/>
                </a:solidFill>
                <a:latin typeface="Consolas"/>
              </a:rPr>
              <a:t> a[], </a:t>
            </a:r>
            <a:r>
              <a:rPr lang="en-US" sz="2000" dirty="0" err="1">
                <a:latin typeface="Consolas"/>
              </a:rPr>
              <a:t>int</a:t>
            </a:r>
            <a:r>
              <a:rPr lang="en-US" sz="2000" dirty="0">
                <a:solidFill>
                  <a:schemeClr val="tx1"/>
                </a:solidFill>
                <a:latin typeface="Consolas"/>
              </a:rPr>
              <a:t> n) {</a:t>
            </a:r>
          </a:p>
          <a:p>
            <a:pPr algn="l"/>
            <a:r>
              <a:rPr lang="en-US" sz="2000" dirty="0" smtClean="0">
                <a:latin typeface="Consolas"/>
              </a:rPr>
              <a:t>    </a:t>
            </a:r>
            <a:r>
              <a:rPr lang="en-US" sz="2000" dirty="0" err="1" smtClean="0">
                <a:latin typeface="Consolas"/>
              </a:rPr>
              <a:t>int</a:t>
            </a:r>
            <a:r>
              <a:rPr lang="en-US" sz="2000" dirty="0" smtClean="0">
                <a:solidFill>
                  <a:schemeClr val="tx1"/>
                </a:solidFill>
                <a:latin typeface="Consolas"/>
              </a:rPr>
              <a:t> </a:t>
            </a:r>
            <a:r>
              <a:rPr lang="en-US" sz="2000" dirty="0">
                <a:solidFill>
                  <a:schemeClr val="tx1"/>
                </a:solidFill>
                <a:latin typeface="Consolas"/>
              </a:rPr>
              <a:t>first = 0, last = n - 1;</a:t>
            </a:r>
          </a:p>
          <a:p>
            <a:pPr algn="l"/>
            <a:r>
              <a:rPr lang="en-US" sz="2000" dirty="0" smtClean="0">
                <a:latin typeface="Consolas"/>
              </a:rPr>
              <a:t>    while</a:t>
            </a:r>
            <a:r>
              <a:rPr lang="en-US" sz="2000" dirty="0" smtClean="0">
                <a:solidFill>
                  <a:schemeClr val="tx1"/>
                </a:solidFill>
                <a:latin typeface="Consolas"/>
              </a:rPr>
              <a:t> </a:t>
            </a:r>
            <a:r>
              <a:rPr lang="en-US" sz="2000" dirty="0">
                <a:solidFill>
                  <a:schemeClr val="tx1"/>
                </a:solidFill>
                <a:latin typeface="Consolas"/>
              </a:rPr>
              <a:t>(first &lt; last) </a:t>
            </a:r>
            <a:r>
              <a:rPr lang="en-US" sz="2000" dirty="0">
                <a:solidFill>
                  <a:schemeClr val="accent1"/>
                </a:solidFill>
                <a:latin typeface="Consolas"/>
              </a:rPr>
              <a:t>{</a:t>
            </a:r>
          </a:p>
          <a:p>
            <a:pPr algn="l"/>
            <a:r>
              <a:rPr lang="en-US" sz="2000" dirty="0" smtClean="0">
                <a:solidFill>
                  <a:schemeClr val="tx1"/>
                </a:solidFill>
                <a:latin typeface="Consolas"/>
              </a:rPr>
              <a:t>        </a:t>
            </a:r>
            <a:r>
              <a:rPr lang="en-US" sz="2000" dirty="0" err="1" smtClean="0">
                <a:solidFill>
                  <a:schemeClr val="tx1"/>
                </a:solidFill>
                <a:latin typeface="Consolas"/>
              </a:rPr>
              <a:t>wissel</a:t>
            </a:r>
            <a:r>
              <a:rPr lang="en-US" sz="2000" dirty="0">
                <a:solidFill>
                  <a:schemeClr val="tx1"/>
                </a:solidFill>
                <a:latin typeface="Consolas"/>
              </a:rPr>
              <a:t>(&amp;a[</a:t>
            </a:r>
            <a:r>
              <a:rPr lang="en-US" sz="2000" b="1" dirty="0">
                <a:solidFill>
                  <a:schemeClr val="tx1"/>
                </a:solidFill>
                <a:latin typeface="Consolas"/>
              </a:rPr>
              <a:t>first++</a:t>
            </a:r>
            <a:r>
              <a:rPr lang="en-US" sz="2000" dirty="0">
                <a:solidFill>
                  <a:schemeClr val="tx1"/>
                </a:solidFill>
                <a:latin typeface="Consolas"/>
              </a:rPr>
              <a:t>], &amp;a[</a:t>
            </a:r>
            <a:r>
              <a:rPr lang="en-US" sz="2000" b="1" dirty="0">
                <a:solidFill>
                  <a:schemeClr val="tx1"/>
                </a:solidFill>
                <a:latin typeface="Consolas"/>
              </a:rPr>
              <a:t>last--</a:t>
            </a:r>
            <a:r>
              <a:rPr lang="en-US" sz="2000" dirty="0">
                <a:solidFill>
                  <a:schemeClr val="tx1"/>
                </a:solidFill>
                <a:latin typeface="Consolas"/>
              </a:rPr>
              <a:t>]);</a:t>
            </a:r>
          </a:p>
          <a:p>
            <a:pPr algn="l"/>
            <a:r>
              <a:rPr lang="en-US" sz="2000" dirty="0" smtClean="0">
                <a:solidFill>
                  <a:schemeClr val="accent1"/>
                </a:solidFill>
                <a:latin typeface="Consolas"/>
              </a:rPr>
              <a:t>    }</a:t>
            </a:r>
            <a:endParaRPr lang="en-US" sz="2000" dirty="0">
              <a:solidFill>
                <a:schemeClr val="accent1"/>
              </a:solidFill>
              <a:latin typeface="Consolas"/>
            </a:endParaRPr>
          </a:p>
          <a:p>
            <a:pPr algn="l"/>
            <a:r>
              <a:rPr lang="en-US" sz="2000" dirty="0">
                <a:solidFill>
                  <a:schemeClr val="tx1"/>
                </a:solidFill>
                <a:latin typeface="Consolas"/>
              </a:rPr>
              <a:t>}</a:t>
            </a:r>
            <a:endParaRPr lang="nl-NL" sz="2000" dirty="0">
              <a:solidFill>
                <a:schemeClr val="tx1"/>
              </a:solidFill>
              <a:latin typeface="Consolas"/>
            </a:endParaRPr>
          </a:p>
        </p:txBody>
      </p:sp>
      <p:sp>
        <p:nvSpPr>
          <p:cNvPr id="1538055" name="Text Box 7"/>
          <p:cNvSpPr txBox="1">
            <a:spLocks noChangeArrowheads="1"/>
          </p:cNvSpPr>
          <p:nvPr/>
        </p:nvSpPr>
        <p:spPr bwMode="auto">
          <a:xfrm>
            <a:off x="5435600" y="4652963"/>
            <a:ext cx="3168650" cy="463846"/>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Kan het nog korter?</a:t>
            </a:r>
          </a:p>
        </p:txBody>
      </p:sp>
      <p:sp>
        <p:nvSpPr>
          <p:cNvPr id="8" name="Rechthoek 7"/>
          <p:cNvSpPr/>
          <p:nvPr/>
        </p:nvSpPr>
        <p:spPr>
          <a:xfrm>
            <a:off x="4716016" y="3081694"/>
            <a:ext cx="3671666" cy="83099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dirty="0" err="1" smtClean="0">
                <a:ln/>
                <a:solidFill>
                  <a:schemeClr val="accent6">
                    <a:lumMod val="75000"/>
                  </a:schemeClr>
                </a:solidFill>
                <a:effectLst>
                  <a:glow rad="101600">
                    <a:schemeClr val="accent6">
                      <a:satMod val="175000"/>
                      <a:alpha val="40000"/>
                    </a:schemeClr>
                  </a:glow>
                </a:effectLst>
              </a:rPr>
              <a:t>Zelfstudie</a:t>
            </a:r>
            <a:r>
              <a:rPr lang="en-US" sz="4800" b="1" dirty="0" smtClean="0">
                <a:ln/>
                <a:solidFill>
                  <a:schemeClr val="accent6">
                    <a:lumMod val="75000"/>
                  </a:schemeClr>
                </a:solidFill>
                <a:effectLst>
                  <a:glow rad="101600">
                    <a:schemeClr val="accent6">
                      <a:satMod val="175000"/>
                      <a:alpha val="40000"/>
                    </a:schemeClr>
                  </a:glow>
                </a:effectLst>
              </a:rPr>
              <a:t>!</a:t>
            </a:r>
            <a:endParaRPr lang="nl-NL" sz="4800" b="1" dirty="0">
              <a:ln/>
              <a:solidFill>
                <a:schemeClr val="accent6">
                  <a:lumMod val="75000"/>
                </a:schemeClr>
              </a:solidFill>
              <a:effectLst>
                <a:glow rad="101600">
                  <a:schemeClr val="accent6">
                    <a:satMod val="175000"/>
                    <a:alpha val="40000"/>
                  </a:schemeClr>
                </a:glow>
              </a:effectLst>
            </a:endParaRPr>
          </a:p>
        </p:txBody>
      </p:sp>
      <p:sp>
        <p:nvSpPr>
          <p:cNvPr id="4" name="Action Button: End 3">
            <a:hlinkClick r:id="rId3" action="ppaction://hlinksldjump" highlightClick="1"/>
          </p:cNvPr>
          <p:cNvSpPr/>
          <p:nvPr/>
        </p:nvSpPr>
        <p:spPr>
          <a:xfrm>
            <a:off x="4392000" y="6498000"/>
            <a:ext cx="360000" cy="360000"/>
          </a:xfrm>
          <a:prstGeom prst="actionButtonE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229</a:t>
            </a:fld>
            <a:endParaRPr lang="en-US" dirty="0"/>
          </a:p>
        </p:txBody>
      </p:sp>
    </p:spTree>
    <p:extLst>
      <p:ext uri="{BB962C8B-B14F-4D97-AF65-F5344CB8AC3E}">
        <p14:creationId xmlns:p14="http://schemas.microsoft.com/office/powerpoint/2010/main" val="331624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8"/>
                                        </p:tgtEl>
                                      </p:cBhvr>
                                    </p:animEffect>
                                    <p:animScale>
                                      <p:cBhvr>
                                        <p:cTn id="7" dur="50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38054"/>
                                        </p:tgtEl>
                                        <p:attrNameLst>
                                          <p:attrName>style.visibility</p:attrName>
                                        </p:attrNameLst>
                                      </p:cBhvr>
                                      <p:to>
                                        <p:strVal val="visible"/>
                                      </p:to>
                                    </p:set>
                                  </p:childTnLst>
                                </p:cTn>
                              </p:par>
                              <p:par>
                                <p:cTn id="12" presetID="3" presetClass="emph" presetSubtype="2" fill="hold" grpId="0" nodeType="withEffect">
                                  <p:stCondLst>
                                    <p:cond delay="0"/>
                                  </p:stCondLst>
                                  <p:childTnLst>
                                    <p:animClr clrSpc="rgb" dir="cw">
                                      <p:cBhvr override="childStyle">
                                        <p:cTn id="13" dur="500" fill="hold"/>
                                        <p:tgtEl>
                                          <p:spTgt spid="1538052"/>
                                        </p:tgtEl>
                                        <p:attrNameLst>
                                          <p:attrName>style.color</p:attrName>
                                        </p:attrNameLst>
                                      </p:cBhvr>
                                      <p:to>
                                        <a:schemeClr val="accent2"/>
                                      </p:to>
                                    </p:animClr>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38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052" grpId="0"/>
      <p:bldP spid="1538054" grpId="0"/>
      <p:bldP spid="1538055" grpId="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358775" y="358775"/>
            <a:ext cx="7476493" cy="684213"/>
          </a:xfrm>
        </p:spPr>
        <p:txBody>
          <a:bodyPr>
            <a:normAutofit fontScale="90000"/>
          </a:bodyPr>
          <a:lstStyle/>
          <a:p>
            <a:r>
              <a:rPr lang="nl-NL" sz="4400" dirty="0" smtClean="0"/>
              <a:t>Eerste C </a:t>
            </a:r>
            <a:r>
              <a:rPr lang="nl-NL" dirty="0" smtClean="0"/>
              <a:t>programma</a:t>
            </a:r>
            <a:endParaRPr lang="nl-NL" sz="4400" dirty="0" smtClean="0"/>
          </a:p>
        </p:txBody>
      </p:sp>
      <p:pic>
        <p:nvPicPr>
          <p:cNvPr id="13314" name="Picture 2" descr="http://www.rightscale.com/blog/sites/default/files/2011/12/do-it-yourself.jpg?w=243">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1523639"/>
            <a:ext cx="3744416" cy="4619617"/>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23</a:t>
            </a:fld>
            <a:endParaRPr lang="en-US" dirty="0"/>
          </a:p>
        </p:txBody>
      </p:sp>
    </p:spTree>
    <p:extLst>
      <p:ext uri="{BB962C8B-B14F-4D97-AF65-F5344CB8AC3E}">
        <p14:creationId xmlns:p14="http://schemas.microsoft.com/office/powerpoint/2010/main" val="2011633797"/>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2"/>
          <p:cNvSpPr>
            <a:spLocks noGrp="1" noChangeArrowheads="1"/>
          </p:cNvSpPr>
          <p:nvPr>
            <p:ph type="title"/>
          </p:nvPr>
        </p:nvSpPr>
        <p:spPr/>
        <p:txBody>
          <a:bodyPr/>
          <a:lstStyle/>
          <a:p>
            <a:r>
              <a:rPr lang="nl-NL" dirty="0" smtClean="0"/>
              <a:t>Huiswerk Uitwerking</a:t>
            </a:r>
          </a:p>
        </p:txBody>
      </p:sp>
      <p:sp>
        <p:nvSpPr>
          <p:cNvPr id="1541123" name="Text Box 3"/>
          <p:cNvSpPr txBox="1">
            <a:spLocks noChangeArrowheads="1"/>
          </p:cNvSpPr>
          <p:nvPr/>
        </p:nvSpPr>
        <p:spPr bwMode="auto">
          <a:xfrm>
            <a:off x="457200" y="1231247"/>
            <a:ext cx="5824328" cy="194117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void</a:t>
            </a:r>
            <a:r>
              <a:rPr lang="en-US" sz="2000" dirty="0">
                <a:solidFill>
                  <a:schemeClr val="tx1"/>
                </a:solidFill>
                <a:latin typeface="Consolas"/>
              </a:rPr>
              <a:t> reverse(</a:t>
            </a:r>
            <a:r>
              <a:rPr lang="en-US" sz="2000" dirty="0" err="1">
                <a:latin typeface="Consolas"/>
              </a:rPr>
              <a:t>int</a:t>
            </a:r>
            <a:r>
              <a:rPr lang="en-US" sz="2000" dirty="0">
                <a:solidFill>
                  <a:schemeClr val="tx1"/>
                </a:solidFill>
                <a:latin typeface="Consolas"/>
              </a:rPr>
              <a:t> a[], </a:t>
            </a:r>
            <a:r>
              <a:rPr lang="en-US" sz="2000" dirty="0" err="1">
                <a:latin typeface="Consolas"/>
              </a:rPr>
              <a:t>int</a:t>
            </a:r>
            <a:r>
              <a:rPr lang="en-US" sz="2000" dirty="0">
                <a:solidFill>
                  <a:schemeClr val="tx1"/>
                </a:solidFill>
                <a:latin typeface="Consolas"/>
              </a:rPr>
              <a:t> n) {</a:t>
            </a:r>
          </a:p>
          <a:p>
            <a:pPr algn="l"/>
            <a:r>
              <a:rPr lang="en-US" sz="2000" dirty="0" smtClean="0">
                <a:solidFill>
                  <a:schemeClr val="tx1"/>
                </a:solidFill>
                <a:latin typeface="Consolas"/>
              </a:rPr>
              <a:t>    </a:t>
            </a:r>
            <a:r>
              <a:rPr lang="en-US" sz="2000" dirty="0" err="1" smtClean="0">
                <a:latin typeface="Consolas"/>
              </a:rPr>
              <a:t>int</a:t>
            </a:r>
            <a:r>
              <a:rPr lang="en-US" sz="2000" dirty="0" smtClean="0">
                <a:solidFill>
                  <a:schemeClr val="tx1"/>
                </a:solidFill>
                <a:latin typeface="Consolas"/>
              </a:rPr>
              <a:t> </a:t>
            </a:r>
            <a:r>
              <a:rPr lang="en-US" sz="2000" dirty="0">
                <a:solidFill>
                  <a:schemeClr val="tx1"/>
                </a:solidFill>
                <a:latin typeface="Consolas"/>
              </a:rPr>
              <a:t>first = 0, last = n - 1;</a:t>
            </a:r>
          </a:p>
          <a:p>
            <a:pPr algn="l"/>
            <a:r>
              <a:rPr lang="en-US" sz="2000" dirty="0" smtClean="0">
                <a:latin typeface="Consolas"/>
              </a:rPr>
              <a:t>    while</a:t>
            </a:r>
            <a:r>
              <a:rPr lang="en-US" sz="2000" dirty="0" smtClean="0">
                <a:solidFill>
                  <a:schemeClr val="tx1"/>
                </a:solidFill>
                <a:latin typeface="Consolas"/>
              </a:rPr>
              <a:t> </a:t>
            </a:r>
            <a:r>
              <a:rPr lang="en-US" sz="2000" dirty="0">
                <a:solidFill>
                  <a:schemeClr val="tx1"/>
                </a:solidFill>
                <a:latin typeface="Consolas"/>
              </a:rPr>
              <a:t>(first &lt; last) {</a:t>
            </a:r>
          </a:p>
          <a:p>
            <a:pPr algn="l"/>
            <a:r>
              <a:rPr lang="en-US" sz="2000" dirty="0" smtClean="0">
                <a:solidFill>
                  <a:schemeClr val="tx1"/>
                </a:solidFill>
                <a:latin typeface="Consolas"/>
              </a:rPr>
              <a:t>        </a:t>
            </a:r>
            <a:r>
              <a:rPr lang="en-US" sz="2000" dirty="0" err="1" smtClean="0">
                <a:solidFill>
                  <a:schemeClr val="tx1"/>
                </a:solidFill>
                <a:latin typeface="Consolas"/>
              </a:rPr>
              <a:t>wissel</a:t>
            </a:r>
            <a:r>
              <a:rPr lang="en-US" sz="2000" dirty="0">
                <a:solidFill>
                  <a:schemeClr val="tx1"/>
                </a:solidFill>
                <a:latin typeface="Consolas"/>
              </a:rPr>
              <a:t>(&amp;a[</a:t>
            </a:r>
            <a:r>
              <a:rPr lang="en-US" sz="2000" b="1" dirty="0">
                <a:solidFill>
                  <a:schemeClr val="tx1"/>
                </a:solidFill>
                <a:latin typeface="Consolas"/>
              </a:rPr>
              <a:t>first++</a:t>
            </a:r>
            <a:r>
              <a:rPr lang="en-US" sz="2000" dirty="0">
                <a:solidFill>
                  <a:schemeClr val="tx1"/>
                </a:solidFill>
                <a:latin typeface="Consolas"/>
              </a:rPr>
              <a:t>], &amp;a[</a:t>
            </a:r>
            <a:r>
              <a:rPr lang="en-US" sz="2000" b="1" dirty="0">
                <a:solidFill>
                  <a:schemeClr val="tx1"/>
                </a:solidFill>
                <a:latin typeface="Consolas"/>
              </a:rPr>
              <a:t>last--</a:t>
            </a:r>
            <a:r>
              <a:rPr lang="en-US" sz="2000" dirty="0">
                <a:solidFill>
                  <a:schemeClr val="tx1"/>
                </a:solidFill>
                <a:latin typeface="Consolas"/>
              </a:rPr>
              <a:t>]);</a:t>
            </a:r>
          </a:p>
          <a:p>
            <a:pPr algn="l"/>
            <a:r>
              <a:rPr lang="en-US" sz="2000" dirty="0" smtClean="0">
                <a:solidFill>
                  <a:schemeClr val="tx1"/>
                </a:solidFill>
                <a:latin typeface="Consolas"/>
              </a:rPr>
              <a:t>    }</a:t>
            </a:r>
            <a:endParaRPr lang="en-US" sz="2000" dirty="0">
              <a:solidFill>
                <a:schemeClr val="tx1"/>
              </a:solidFill>
              <a:latin typeface="Consolas"/>
            </a:endParaRPr>
          </a:p>
          <a:p>
            <a:pPr algn="l"/>
            <a:r>
              <a:rPr lang="en-US" sz="2000" dirty="0">
                <a:solidFill>
                  <a:schemeClr val="tx1"/>
                </a:solidFill>
                <a:latin typeface="Consolas"/>
              </a:rPr>
              <a:t>}</a:t>
            </a:r>
            <a:endParaRPr lang="nl-NL" sz="2000" dirty="0">
              <a:solidFill>
                <a:schemeClr val="tx1"/>
              </a:solidFill>
              <a:latin typeface="Consolas"/>
            </a:endParaRPr>
          </a:p>
        </p:txBody>
      </p:sp>
      <p:sp>
        <p:nvSpPr>
          <p:cNvPr id="1541124" name="Text Box 4"/>
          <p:cNvSpPr txBox="1">
            <a:spLocks noChangeArrowheads="1"/>
          </p:cNvSpPr>
          <p:nvPr/>
        </p:nvSpPr>
        <p:spPr bwMode="auto">
          <a:xfrm>
            <a:off x="457200" y="4146222"/>
            <a:ext cx="6985000" cy="194117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void</a:t>
            </a:r>
            <a:r>
              <a:rPr lang="en-US" sz="2000" dirty="0">
                <a:solidFill>
                  <a:schemeClr val="tx1"/>
                </a:solidFill>
                <a:latin typeface="Consolas"/>
              </a:rPr>
              <a:t> reverse(</a:t>
            </a:r>
            <a:r>
              <a:rPr lang="en-US" sz="2000" dirty="0" err="1">
                <a:latin typeface="Consolas"/>
              </a:rPr>
              <a:t>int</a:t>
            </a:r>
            <a:r>
              <a:rPr lang="en-US" sz="2000" dirty="0">
                <a:solidFill>
                  <a:schemeClr val="tx1"/>
                </a:solidFill>
                <a:latin typeface="Consolas"/>
              </a:rPr>
              <a:t> a[], </a:t>
            </a:r>
            <a:r>
              <a:rPr lang="en-US" sz="2000" dirty="0" err="1">
                <a:latin typeface="Consolas"/>
              </a:rPr>
              <a:t>int</a:t>
            </a:r>
            <a:r>
              <a:rPr lang="en-US" sz="2000" dirty="0">
                <a:solidFill>
                  <a:schemeClr val="tx1"/>
                </a:solidFill>
                <a:latin typeface="Consolas"/>
              </a:rPr>
              <a:t> n) {</a:t>
            </a:r>
          </a:p>
          <a:p>
            <a:pPr algn="l"/>
            <a:r>
              <a:rPr lang="en-US" sz="2000" dirty="0" smtClean="0">
                <a:solidFill>
                  <a:schemeClr val="tx1"/>
                </a:solidFill>
                <a:latin typeface="Consolas"/>
              </a:rPr>
              <a:t>    </a:t>
            </a:r>
            <a:r>
              <a:rPr lang="en-US" sz="2000" dirty="0" err="1" smtClean="0">
                <a:latin typeface="Consolas"/>
              </a:rPr>
              <a:t>int</a:t>
            </a:r>
            <a:r>
              <a:rPr lang="en-US" sz="2000" dirty="0" smtClean="0">
                <a:solidFill>
                  <a:schemeClr val="tx1"/>
                </a:solidFill>
                <a:latin typeface="Consolas"/>
              </a:rPr>
              <a:t> </a:t>
            </a:r>
            <a:r>
              <a:rPr lang="en-US" sz="2000" dirty="0">
                <a:solidFill>
                  <a:schemeClr val="tx1"/>
                </a:solidFill>
                <a:latin typeface="Consolas"/>
              </a:rPr>
              <a:t>first = 0, last = n;</a:t>
            </a:r>
          </a:p>
          <a:p>
            <a:pPr algn="l"/>
            <a:r>
              <a:rPr lang="en-US" sz="2000" dirty="0" smtClean="0">
                <a:latin typeface="Consolas"/>
              </a:rPr>
              <a:t>    while</a:t>
            </a:r>
            <a:r>
              <a:rPr lang="en-US" sz="2000" dirty="0" smtClean="0">
                <a:solidFill>
                  <a:schemeClr val="tx1"/>
                </a:solidFill>
                <a:latin typeface="Consolas"/>
              </a:rPr>
              <a:t> </a:t>
            </a:r>
            <a:r>
              <a:rPr lang="en-US" sz="2000" dirty="0">
                <a:solidFill>
                  <a:schemeClr val="tx1"/>
                </a:solidFill>
                <a:latin typeface="Consolas"/>
              </a:rPr>
              <a:t>(first &lt; </a:t>
            </a:r>
            <a:r>
              <a:rPr lang="en-US" sz="2000" b="1" dirty="0">
                <a:solidFill>
                  <a:schemeClr val="tx1"/>
                </a:solidFill>
                <a:latin typeface="Consolas"/>
              </a:rPr>
              <a:t>--last</a:t>
            </a:r>
            <a:r>
              <a:rPr lang="en-US" sz="2000" dirty="0">
                <a:solidFill>
                  <a:schemeClr val="tx1"/>
                </a:solidFill>
                <a:latin typeface="Consolas"/>
              </a:rPr>
              <a:t>) {</a:t>
            </a:r>
          </a:p>
          <a:p>
            <a:pPr algn="l"/>
            <a:r>
              <a:rPr lang="en-US" sz="2000" dirty="0" smtClean="0">
                <a:solidFill>
                  <a:schemeClr val="tx1"/>
                </a:solidFill>
                <a:latin typeface="Consolas"/>
              </a:rPr>
              <a:t>        </a:t>
            </a:r>
            <a:r>
              <a:rPr lang="en-US" sz="2000" dirty="0" err="1" smtClean="0">
                <a:solidFill>
                  <a:schemeClr val="tx1"/>
                </a:solidFill>
                <a:latin typeface="Consolas"/>
              </a:rPr>
              <a:t>wissel</a:t>
            </a:r>
            <a:r>
              <a:rPr lang="en-US" sz="2000" dirty="0">
                <a:solidFill>
                  <a:schemeClr val="tx1"/>
                </a:solidFill>
                <a:latin typeface="Consolas"/>
              </a:rPr>
              <a:t>(&amp;a[</a:t>
            </a:r>
            <a:r>
              <a:rPr lang="en-US" sz="2000" b="1" dirty="0">
                <a:solidFill>
                  <a:schemeClr val="tx1"/>
                </a:solidFill>
                <a:latin typeface="Consolas"/>
              </a:rPr>
              <a:t>first++</a:t>
            </a:r>
            <a:r>
              <a:rPr lang="en-US" sz="2000" dirty="0">
                <a:solidFill>
                  <a:schemeClr val="tx1"/>
                </a:solidFill>
                <a:latin typeface="Consolas"/>
              </a:rPr>
              <a:t>], &amp;a[last]);</a:t>
            </a:r>
          </a:p>
          <a:p>
            <a:pPr algn="l"/>
            <a:r>
              <a:rPr lang="en-US" sz="2000" dirty="0" smtClean="0">
                <a:solidFill>
                  <a:schemeClr val="accent1"/>
                </a:solidFill>
                <a:latin typeface="Consolas"/>
              </a:rPr>
              <a:t>    </a:t>
            </a:r>
            <a:r>
              <a:rPr lang="en-US" sz="2000" dirty="0" smtClean="0">
                <a:solidFill>
                  <a:schemeClr val="tx1"/>
                </a:solidFill>
                <a:latin typeface="Consolas"/>
              </a:rPr>
              <a:t>}</a:t>
            </a:r>
            <a:endParaRPr lang="en-US" sz="2000" dirty="0">
              <a:solidFill>
                <a:schemeClr val="tx1"/>
              </a:solidFill>
              <a:latin typeface="Consolas"/>
            </a:endParaRPr>
          </a:p>
          <a:p>
            <a:pPr algn="l"/>
            <a:r>
              <a:rPr lang="en-US" sz="2000" dirty="0">
                <a:solidFill>
                  <a:schemeClr val="tx1"/>
                </a:solidFill>
                <a:latin typeface="Consolas"/>
              </a:rPr>
              <a:t>}</a:t>
            </a:r>
            <a:endParaRPr lang="nl-NL" sz="2000" dirty="0">
              <a:solidFill>
                <a:schemeClr val="tx1"/>
              </a:solidFill>
              <a:latin typeface="Consolas"/>
            </a:endParaRPr>
          </a:p>
        </p:txBody>
      </p:sp>
      <p:sp>
        <p:nvSpPr>
          <p:cNvPr id="1541125" name="Text Box 5"/>
          <p:cNvSpPr txBox="1">
            <a:spLocks noChangeArrowheads="1"/>
          </p:cNvSpPr>
          <p:nvPr/>
        </p:nvSpPr>
        <p:spPr bwMode="auto">
          <a:xfrm>
            <a:off x="5435600" y="4652963"/>
            <a:ext cx="3168650" cy="463846"/>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Kan het nog korter?</a:t>
            </a:r>
          </a:p>
        </p:txBody>
      </p:sp>
      <p:sp>
        <p:nvSpPr>
          <p:cNvPr id="8" name="Rechthoek 7"/>
          <p:cNvSpPr/>
          <p:nvPr/>
        </p:nvSpPr>
        <p:spPr>
          <a:xfrm>
            <a:off x="4716016" y="3081694"/>
            <a:ext cx="3671666" cy="83099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dirty="0" err="1" smtClean="0">
                <a:ln/>
                <a:solidFill>
                  <a:schemeClr val="accent6">
                    <a:lumMod val="75000"/>
                  </a:schemeClr>
                </a:solidFill>
                <a:effectLst>
                  <a:glow rad="101600">
                    <a:schemeClr val="accent6">
                      <a:satMod val="175000"/>
                      <a:alpha val="40000"/>
                    </a:schemeClr>
                  </a:glow>
                </a:effectLst>
              </a:rPr>
              <a:t>Zelfstudie</a:t>
            </a:r>
            <a:r>
              <a:rPr lang="en-US" sz="4800" b="1" dirty="0" smtClean="0">
                <a:ln/>
                <a:solidFill>
                  <a:schemeClr val="accent6">
                    <a:lumMod val="75000"/>
                  </a:schemeClr>
                </a:solidFill>
                <a:effectLst>
                  <a:glow rad="101600">
                    <a:schemeClr val="accent6">
                      <a:satMod val="175000"/>
                      <a:alpha val="40000"/>
                    </a:schemeClr>
                  </a:glow>
                </a:effectLst>
              </a:rPr>
              <a:t>!</a:t>
            </a:r>
            <a:endParaRPr lang="nl-NL" sz="4800" b="1" dirty="0">
              <a:ln/>
              <a:solidFill>
                <a:schemeClr val="accent6">
                  <a:lumMod val="75000"/>
                </a:schemeClr>
              </a:solidFill>
              <a:effectLst>
                <a:glow rad="101600">
                  <a:schemeClr val="accent6">
                    <a:satMod val="175000"/>
                    <a:alpha val="40000"/>
                  </a:schemeClr>
                </a:glow>
              </a:effectLst>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230</a:t>
            </a:fld>
            <a:endParaRPr lang="en-US" dirty="0"/>
          </a:p>
        </p:txBody>
      </p:sp>
    </p:spTree>
    <p:extLst>
      <p:ext uri="{BB962C8B-B14F-4D97-AF65-F5344CB8AC3E}">
        <p14:creationId xmlns:p14="http://schemas.microsoft.com/office/powerpoint/2010/main" val="14379622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1124"/>
                                        </p:tgtEl>
                                        <p:attrNameLst>
                                          <p:attrName>style.visibility</p:attrName>
                                        </p:attrNameLst>
                                      </p:cBhvr>
                                      <p:to>
                                        <p:strVal val="visible"/>
                                      </p:to>
                                    </p:set>
                                  </p:childTnLst>
                                </p:cTn>
                              </p:par>
                              <p:par>
                                <p:cTn id="7" presetID="3" presetClass="emph" presetSubtype="2" fill="hold" grpId="0" nodeType="withEffect">
                                  <p:stCondLst>
                                    <p:cond delay="0"/>
                                  </p:stCondLst>
                                  <p:childTnLst>
                                    <p:animClr clrSpc="rgb" dir="cw">
                                      <p:cBhvr override="childStyle">
                                        <p:cTn id="8" dur="500" fill="hold"/>
                                        <p:tgtEl>
                                          <p:spTgt spid="1541123"/>
                                        </p:tgtEl>
                                        <p:attrNameLst>
                                          <p:attrName>style.color</p:attrName>
                                        </p:attrNameLst>
                                      </p:cBhvr>
                                      <p:to>
                                        <a:schemeClr val="accent2"/>
                                      </p:to>
                                    </p:animClr>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41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1123" grpId="0"/>
      <p:bldP spid="1541124" grpId="0"/>
      <p:bldP spid="1541125"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2"/>
          <p:cNvSpPr>
            <a:spLocks noGrp="1" noChangeArrowheads="1"/>
          </p:cNvSpPr>
          <p:nvPr>
            <p:ph type="title"/>
          </p:nvPr>
        </p:nvSpPr>
        <p:spPr/>
        <p:txBody>
          <a:bodyPr/>
          <a:lstStyle/>
          <a:p>
            <a:r>
              <a:rPr lang="nl-NL" dirty="0" smtClean="0"/>
              <a:t>Huiswerk Uitwerking</a:t>
            </a:r>
          </a:p>
        </p:txBody>
      </p:sp>
      <p:sp>
        <p:nvSpPr>
          <p:cNvPr id="1543171" name="Text Box 3"/>
          <p:cNvSpPr txBox="1">
            <a:spLocks noChangeArrowheads="1"/>
          </p:cNvSpPr>
          <p:nvPr/>
        </p:nvSpPr>
        <p:spPr bwMode="auto">
          <a:xfrm>
            <a:off x="457200" y="1385715"/>
            <a:ext cx="5542200" cy="194117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void</a:t>
            </a:r>
            <a:r>
              <a:rPr lang="en-US" sz="2000" dirty="0">
                <a:solidFill>
                  <a:schemeClr val="tx1"/>
                </a:solidFill>
                <a:latin typeface="Consolas"/>
              </a:rPr>
              <a:t> reverse(</a:t>
            </a:r>
            <a:r>
              <a:rPr lang="en-US" sz="2000" dirty="0" err="1">
                <a:latin typeface="Consolas"/>
              </a:rPr>
              <a:t>int</a:t>
            </a:r>
            <a:r>
              <a:rPr lang="en-US" sz="2000" dirty="0">
                <a:solidFill>
                  <a:schemeClr val="tx1"/>
                </a:solidFill>
                <a:latin typeface="Consolas"/>
              </a:rPr>
              <a:t> a[], </a:t>
            </a:r>
            <a:r>
              <a:rPr lang="en-US" sz="2000" dirty="0" err="1">
                <a:latin typeface="Consolas"/>
              </a:rPr>
              <a:t>int</a:t>
            </a:r>
            <a:r>
              <a:rPr lang="en-US" sz="2000" dirty="0">
                <a:solidFill>
                  <a:schemeClr val="tx1"/>
                </a:solidFill>
                <a:latin typeface="Consolas"/>
              </a:rPr>
              <a:t> n) {</a:t>
            </a:r>
          </a:p>
          <a:p>
            <a:pPr algn="l"/>
            <a:r>
              <a:rPr lang="en-US" sz="2000" dirty="0" smtClean="0">
                <a:solidFill>
                  <a:schemeClr val="tx1"/>
                </a:solidFill>
                <a:latin typeface="Consolas"/>
              </a:rPr>
              <a:t>    </a:t>
            </a:r>
            <a:r>
              <a:rPr lang="en-US" sz="2000" dirty="0" err="1" smtClean="0">
                <a:latin typeface="Consolas"/>
              </a:rPr>
              <a:t>int</a:t>
            </a:r>
            <a:r>
              <a:rPr lang="en-US" sz="2000" dirty="0" smtClean="0">
                <a:solidFill>
                  <a:schemeClr val="tx1"/>
                </a:solidFill>
                <a:latin typeface="Consolas"/>
              </a:rPr>
              <a:t> </a:t>
            </a:r>
            <a:r>
              <a:rPr lang="en-US" sz="2000" dirty="0">
                <a:solidFill>
                  <a:schemeClr val="tx1"/>
                </a:solidFill>
                <a:latin typeface="Consolas"/>
              </a:rPr>
              <a:t>first = 0, last = n;</a:t>
            </a:r>
          </a:p>
          <a:p>
            <a:pPr algn="l"/>
            <a:r>
              <a:rPr lang="en-US" sz="2000" dirty="0" smtClean="0">
                <a:latin typeface="Consolas"/>
              </a:rPr>
              <a:t>    while</a:t>
            </a:r>
            <a:r>
              <a:rPr lang="en-US" sz="2000" dirty="0" smtClean="0">
                <a:solidFill>
                  <a:schemeClr val="tx1"/>
                </a:solidFill>
                <a:latin typeface="Consolas"/>
              </a:rPr>
              <a:t> </a:t>
            </a:r>
            <a:r>
              <a:rPr lang="en-US" sz="2000" dirty="0">
                <a:solidFill>
                  <a:schemeClr val="tx1"/>
                </a:solidFill>
                <a:latin typeface="Consolas"/>
              </a:rPr>
              <a:t>(first &lt; </a:t>
            </a:r>
            <a:r>
              <a:rPr lang="en-US" sz="2000" b="1" dirty="0">
                <a:solidFill>
                  <a:schemeClr val="tx1"/>
                </a:solidFill>
                <a:latin typeface="Consolas"/>
              </a:rPr>
              <a:t>--last</a:t>
            </a:r>
            <a:r>
              <a:rPr lang="en-US" sz="2000" dirty="0">
                <a:solidFill>
                  <a:schemeClr val="tx1"/>
                </a:solidFill>
                <a:latin typeface="Consolas"/>
              </a:rPr>
              <a:t>) </a:t>
            </a:r>
            <a:r>
              <a:rPr lang="en-US" sz="2000" dirty="0">
                <a:solidFill>
                  <a:schemeClr val="accent1"/>
                </a:solidFill>
                <a:latin typeface="Consolas"/>
              </a:rPr>
              <a:t>{</a:t>
            </a:r>
          </a:p>
          <a:p>
            <a:pPr algn="l"/>
            <a:r>
              <a:rPr lang="en-US" sz="2000" dirty="0" smtClean="0">
                <a:solidFill>
                  <a:schemeClr val="tx1"/>
                </a:solidFill>
                <a:latin typeface="Consolas"/>
              </a:rPr>
              <a:t>        </a:t>
            </a:r>
            <a:r>
              <a:rPr lang="en-US" sz="2000" dirty="0" err="1" smtClean="0">
                <a:solidFill>
                  <a:schemeClr val="tx1"/>
                </a:solidFill>
                <a:latin typeface="Consolas"/>
              </a:rPr>
              <a:t>wissel</a:t>
            </a:r>
            <a:r>
              <a:rPr lang="en-US" sz="2000" dirty="0">
                <a:solidFill>
                  <a:schemeClr val="tx1"/>
                </a:solidFill>
                <a:latin typeface="Consolas"/>
              </a:rPr>
              <a:t>(&amp;a[</a:t>
            </a:r>
            <a:r>
              <a:rPr lang="en-US" sz="2000" b="1" dirty="0">
                <a:solidFill>
                  <a:schemeClr val="tx1"/>
                </a:solidFill>
                <a:latin typeface="Consolas"/>
              </a:rPr>
              <a:t>first++</a:t>
            </a:r>
            <a:r>
              <a:rPr lang="en-US" sz="2000" dirty="0">
                <a:solidFill>
                  <a:schemeClr val="tx1"/>
                </a:solidFill>
                <a:latin typeface="Consolas"/>
              </a:rPr>
              <a:t>], &amp;a[last]);</a:t>
            </a:r>
          </a:p>
          <a:p>
            <a:pPr algn="l"/>
            <a:r>
              <a:rPr lang="en-US" sz="2000" dirty="0" smtClean="0">
                <a:solidFill>
                  <a:schemeClr val="accent1"/>
                </a:solidFill>
                <a:latin typeface="Consolas"/>
              </a:rPr>
              <a:t>    }</a:t>
            </a:r>
            <a:endParaRPr lang="en-US" sz="2000" dirty="0">
              <a:solidFill>
                <a:schemeClr val="accent1"/>
              </a:solidFill>
              <a:latin typeface="Consolas"/>
            </a:endParaRPr>
          </a:p>
          <a:p>
            <a:pPr algn="l"/>
            <a:r>
              <a:rPr lang="en-US" sz="2000" dirty="0">
                <a:solidFill>
                  <a:schemeClr val="tx1"/>
                </a:solidFill>
                <a:latin typeface="Consolas"/>
              </a:rPr>
              <a:t>}</a:t>
            </a:r>
            <a:endParaRPr lang="nl-NL" sz="2000" dirty="0">
              <a:solidFill>
                <a:schemeClr val="tx1"/>
              </a:solidFill>
              <a:latin typeface="Consolas"/>
            </a:endParaRPr>
          </a:p>
        </p:txBody>
      </p:sp>
      <p:sp>
        <p:nvSpPr>
          <p:cNvPr id="1543172" name="Text Box 4"/>
          <p:cNvSpPr txBox="1">
            <a:spLocks noChangeArrowheads="1"/>
          </p:cNvSpPr>
          <p:nvPr/>
        </p:nvSpPr>
        <p:spPr bwMode="auto">
          <a:xfrm>
            <a:off x="457200" y="4146222"/>
            <a:ext cx="6985000" cy="194117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void</a:t>
            </a:r>
            <a:r>
              <a:rPr lang="en-US" sz="2000" dirty="0">
                <a:solidFill>
                  <a:schemeClr val="tx1"/>
                </a:solidFill>
                <a:latin typeface="Consolas"/>
              </a:rPr>
              <a:t> reverse(</a:t>
            </a:r>
            <a:r>
              <a:rPr lang="en-US" sz="2000" dirty="0" err="1">
                <a:latin typeface="Consolas"/>
              </a:rPr>
              <a:t>int</a:t>
            </a:r>
            <a:r>
              <a:rPr lang="en-US" sz="2000" dirty="0">
                <a:solidFill>
                  <a:schemeClr val="tx1"/>
                </a:solidFill>
                <a:latin typeface="Consolas"/>
              </a:rPr>
              <a:t> *a, </a:t>
            </a:r>
            <a:r>
              <a:rPr lang="en-US" sz="2000" dirty="0" err="1">
                <a:latin typeface="Consolas"/>
              </a:rPr>
              <a:t>int</a:t>
            </a:r>
            <a:r>
              <a:rPr lang="en-US" sz="2000" dirty="0">
                <a:solidFill>
                  <a:schemeClr val="tx1"/>
                </a:solidFill>
                <a:latin typeface="Consolas"/>
              </a:rPr>
              <a:t> n) {</a:t>
            </a:r>
          </a:p>
          <a:p>
            <a:pPr algn="l"/>
            <a:r>
              <a:rPr lang="en-US" sz="2000" dirty="0" smtClean="0">
                <a:solidFill>
                  <a:schemeClr val="tx1"/>
                </a:solidFill>
                <a:latin typeface="Consolas"/>
              </a:rPr>
              <a:t>    </a:t>
            </a:r>
            <a:r>
              <a:rPr lang="en-US" sz="2000" dirty="0" err="1" smtClean="0">
                <a:latin typeface="Consolas"/>
              </a:rPr>
              <a:t>int</a:t>
            </a:r>
            <a:r>
              <a:rPr lang="en-US" sz="2000" dirty="0" smtClean="0">
                <a:solidFill>
                  <a:schemeClr val="tx1"/>
                </a:solidFill>
                <a:latin typeface="Consolas"/>
              </a:rPr>
              <a:t> </a:t>
            </a:r>
            <a:r>
              <a:rPr lang="en-US" sz="2000" dirty="0">
                <a:solidFill>
                  <a:schemeClr val="tx1"/>
                </a:solidFill>
                <a:latin typeface="Consolas"/>
              </a:rPr>
              <a:t>*last = a + n;</a:t>
            </a:r>
          </a:p>
          <a:p>
            <a:pPr algn="l"/>
            <a:r>
              <a:rPr lang="en-US" sz="2000" dirty="0" smtClean="0">
                <a:latin typeface="Consolas"/>
              </a:rPr>
              <a:t>    while</a:t>
            </a:r>
            <a:r>
              <a:rPr lang="en-US" sz="2000" dirty="0" smtClean="0">
                <a:solidFill>
                  <a:schemeClr val="tx1"/>
                </a:solidFill>
                <a:latin typeface="Consolas"/>
              </a:rPr>
              <a:t> </a:t>
            </a:r>
            <a:r>
              <a:rPr lang="en-US" sz="2000" dirty="0">
                <a:solidFill>
                  <a:schemeClr val="tx1"/>
                </a:solidFill>
                <a:latin typeface="Consolas"/>
              </a:rPr>
              <a:t>(a &lt; </a:t>
            </a:r>
            <a:r>
              <a:rPr lang="en-US" sz="2000" b="1" dirty="0">
                <a:solidFill>
                  <a:schemeClr val="tx1"/>
                </a:solidFill>
                <a:latin typeface="Consolas"/>
              </a:rPr>
              <a:t>--last</a:t>
            </a:r>
            <a:r>
              <a:rPr lang="en-US" sz="2000" dirty="0">
                <a:solidFill>
                  <a:schemeClr val="tx1"/>
                </a:solidFill>
                <a:latin typeface="Consolas"/>
              </a:rPr>
              <a:t>) {</a:t>
            </a:r>
          </a:p>
          <a:p>
            <a:pPr algn="l"/>
            <a:r>
              <a:rPr lang="en-US" sz="2000" dirty="0" smtClean="0">
                <a:solidFill>
                  <a:schemeClr val="tx1"/>
                </a:solidFill>
                <a:latin typeface="Consolas"/>
              </a:rPr>
              <a:t>        </a:t>
            </a:r>
            <a:r>
              <a:rPr lang="en-US" sz="2000" dirty="0" err="1" smtClean="0">
                <a:solidFill>
                  <a:schemeClr val="tx1"/>
                </a:solidFill>
                <a:latin typeface="Consolas"/>
              </a:rPr>
              <a:t>wissel</a:t>
            </a:r>
            <a:r>
              <a:rPr lang="en-US" sz="2000" dirty="0" smtClean="0">
                <a:solidFill>
                  <a:schemeClr val="tx1"/>
                </a:solidFill>
                <a:latin typeface="Consolas"/>
              </a:rPr>
              <a:t>(</a:t>
            </a:r>
            <a:r>
              <a:rPr lang="en-US" sz="2000" b="1" dirty="0" smtClean="0">
                <a:solidFill>
                  <a:schemeClr val="tx1"/>
                </a:solidFill>
                <a:latin typeface="Consolas"/>
              </a:rPr>
              <a:t>a</a:t>
            </a:r>
            <a:r>
              <a:rPr lang="en-US" sz="2000" b="1" dirty="0">
                <a:solidFill>
                  <a:schemeClr val="tx1"/>
                </a:solidFill>
                <a:latin typeface="Consolas"/>
              </a:rPr>
              <a:t>++</a:t>
            </a:r>
            <a:r>
              <a:rPr lang="en-US" sz="2000" dirty="0">
                <a:solidFill>
                  <a:schemeClr val="tx1"/>
                </a:solidFill>
                <a:latin typeface="Consolas"/>
              </a:rPr>
              <a:t>, last);</a:t>
            </a:r>
          </a:p>
          <a:p>
            <a:pPr algn="l"/>
            <a:r>
              <a:rPr lang="en-US" sz="2000" dirty="0" smtClean="0">
                <a:solidFill>
                  <a:schemeClr val="accent1"/>
                </a:solidFill>
                <a:latin typeface="Consolas"/>
              </a:rPr>
              <a:t>    </a:t>
            </a:r>
            <a:r>
              <a:rPr lang="en-US" sz="2000" dirty="0" smtClean="0">
                <a:solidFill>
                  <a:schemeClr val="tx1"/>
                </a:solidFill>
                <a:latin typeface="Consolas"/>
              </a:rPr>
              <a:t>}</a:t>
            </a:r>
            <a:endParaRPr lang="en-US" sz="2000" dirty="0">
              <a:solidFill>
                <a:schemeClr val="tx1"/>
              </a:solidFill>
              <a:latin typeface="Consolas"/>
            </a:endParaRPr>
          </a:p>
          <a:p>
            <a:pPr algn="l"/>
            <a:r>
              <a:rPr lang="en-US" sz="2000" dirty="0">
                <a:solidFill>
                  <a:schemeClr val="tx1"/>
                </a:solidFill>
                <a:latin typeface="Consolas"/>
              </a:rPr>
              <a:t>}</a:t>
            </a:r>
            <a:endParaRPr lang="nl-NL" sz="2000" dirty="0">
              <a:solidFill>
                <a:schemeClr val="tx1"/>
              </a:solidFill>
              <a:latin typeface="Consolas"/>
            </a:endParaRPr>
          </a:p>
        </p:txBody>
      </p:sp>
      <p:sp>
        <p:nvSpPr>
          <p:cNvPr id="1543173" name="Text Box 5"/>
          <p:cNvSpPr txBox="1">
            <a:spLocks noChangeArrowheads="1"/>
          </p:cNvSpPr>
          <p:nvPr/>
        </p:nvSpPr>
        <p:spPr bwMode="auto">
          <a:xfrm>
            <a:off x="5435600" y="4652963"/>
            <a:ext cx="3168650" cy="463846"/>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Kan het nog korter?</a:t>
            </a:r>
          </a:p>
        </p:txBody>
      </p:sp>
      <p:sp>
        <p:nvSpPr>
          <p:cNvPr id="8" name="Rechthoek 7"/>
          <p:cNvSpPr/>
          <p:nvPr/>
        </p:nvSpPr>
        <p:spPr>
          <a:xfrm>
            <a:off x="4716016" y="3081694"/>
            <a:ext cx="3671666" cy="83099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dirty="0" err="1" smtClean="0">
                <a:ln/>
                <a:solidFill>
                  <a:schemeClr val="accent6">
                    <a:lumMod val="75000"/>
                  </a:schemeClr>
                </a:solidFill>
                <a:effectLst>
                  <a:glow rad="101600">
                    <a:schemeClr val="accent6">
                      <a:satMod val="175000"/>
                      <a:alpha val="40000"/>
                    </a:schemeClr>
                  </a:glow>
                </a:effectLst>
              </a:rPr>
              <a:t>Zelfstudie</a:t>
            </a:r>
            <a:r>
              <a:rPr lang="en-US" sz="4800" b="1" dirty="0" smtClean="0">
                <a:ln/>
                <a:solidFill>
                  <a:schemeClr val="accent6">
                    <a:lumMod val="75000"/>
                  </a:schemeClr>
                </a:solidFill>
                <a:effectLst>
                  <a:glow rad="101600">
                    <a:schemeClr val="accent6">
                      <a:satMod val="175000"/>
                      <a:alpha val="40000"/>
                    </a:schemeClr>
                  </a:glow>
                </a:effectLst>
              </a:rPr>
              <a:t>!</a:t>
            </a:r>
            <a:endParaRPr lang="nl-NL" sz="4800" b="1" dirty="0">
              <a:ln/>
              <a:solidFill>
                <a:schemeClr val="accent6">
                  <a:lumMod val="75000"/>
                </a:schemeClr>
              </a:solidFill>
              <a:effectLst>
                <a:glow rad="101600">
                  <a:schemeClr val="accent6">
                    <a:satMod val="175000"/>
                    <a:alpha val="40000"/>
                  </a:schemeClr>
                </a:glow>
              </a:effectLst>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231</a:t>
            </a:fld>
            <a:endParaRPr lang="en-US" dirty="0"/>
          </a:p>
        </p:txBody>
      </p:sp>
    </p:spTree>
    <p:extLst>
      <p:ext uri="{BB962C8B-B14F-4D97-AF65-F5344CB8AC3E}">
        <p14:creationId xmlns:p14="http://schemas.microsoft.com/office/powerpoint/2010/main" val="36069465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3172"/>
                                        </p:tgtEl>
                                        <p:attrNameLst>
                                          <p:attrName>style.visibility</p:attrName>
                                        </p:attrNameLst>
                                      </p:cBhvr>
                                      <p:to>
                                        <p:strVal val="visible"/>
                                      </p:to>
                                    </p:set>
                                  </p:childTnLst>
                                </p:cTn>
                              </p:par>
                              <p:par>
                                <p:cTn id="7" presetID="3" presetClass="emph" presetSubtype="2" fill="hold" grpId="0" nodeType="withEffect">
                                  <p:stCondLst>
                                    <p:cond delay="0"/>
                                  </p:stCondLst>
                                  <p:childTnLst>
                                    <p:animClr clrSpc="rgb" dir="cw">
                                      <p:cBhvr override="childStyle">
                                        <p:cTn id="8" dur="500" fill="hold"/>
                                        <p:tgtEl>
                                          <p:spTgt spid="1543171"/>
                                        </p:tgtEl>
                                        <p:attrNameLst>
                                          <p:attrName>style.color</p:attrName>
                                        </p:attrNameLst>
                                      </p:cBhvr>
                                      <p:to>
                                        <a:schemeClr val="accent2"/>
                                      </p:to>
                                    </p:animClr>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43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3171" grpId="0"/>
      <p:bldP spid="1543172" grpId="0"/>
      <p:bldP spid="1543173"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2"/>
          <p:cNvSpPr>
            <a:spLocks noGrp="1" noChangeArrowheads="1"/>
          </p:cNvSpPr>
          <p:nvPr>
            <p:ph type="title"/>
          </p:nvPr>
        </p:nvSpPr>
        <p:spPr/>
        <p:txBody>
          <a:bodyPr>
            <a:normAutofit/>
          </a:bodyPr>
          <a:lstStyle/>
          <a:p>
            <a:r>
              <a:rPr lang="nl-NL" smtClean="0"/>
              <a:t>C preprocessor</a:t>
            </a:r>
          </a:p>
        </p:txBody>
      </p:sp>
      <p:sp>
        <p:nvSpPr>
          <p:cNvPr id="139268" name="Rectangle 3"/>
          <p:cNvSpPr>
            <a:spLocks noGrp="1" noChangeArrowheads="1"/>
          </p:cNvSpPr>
          <p:nvPr>
            <p:ph idx="1"/>
          </p:nvPr>
        </p:nvSpPr>
        <p:spPr/>
        <p:txBody>
          <a:bodyPr/>
          <a:lstStyle/>
          <a:p>
            <a:r>
              <a:rPr lang="nl-NL" dirty="0" smtClean="0"/>
              <a:t>Wordt uitgevoerd voordat de “echte” compiler wordt gestart.</a:t>
            </a:r>
          </a:p>
          <a:p>
            <a:pPr lvl="1"/>
            <a:r>
              <a:rPr lang="nl-NL" dirty="0" smtClean="0">
                <a:solidFill>
                  <a:schemeClr val="hlink"/>
                </a:solidFill>
                <a:latin typeface="Consolas"/>
              </a:rPr>
              <a:t>#</a:t>
            </a:r>
            <a:r>
              <a:rPr lang="nl-NL" dirty="0" err="1" smtClean="0">
                <a:solidFill>
                  <a:schemeClr val="hlink"/>
                </a:solidFill>
                <a:latin typeface="Consolas"/>
              </a:rPr>
              <a:t>include</a:t>
            </a:r>
            <a:r>
              <a:rPr lang="nl-NL" dirty="0" smtClean="0">
                <a:solidFill>
                  <a:schemeClr val="hlink"/>
                </a:solidFill>
                <a:latin typeface="Consolas"/>
              </a:rPr>
              <a:t>	</a:t>
            </a:r>
            <a:r>
              <a:rPr lang="nl-NL" dirty="0" smtClean="0">
                <a:solidFill>
                  <a:schemeClr val="hlink"/>
                </a:solidFill>
              </a:rPr>
              <a:t>invoegen</a:t>
            </a:r>
            <a:r>
              <a:rPr lang="nl-NL" dirty="0" smtClean="0"/>
              <a:t> van andere bestanden</a:t>
            </a:r>
          </a:p>
          <a:p>
            <a:pPr lvl="1"/>
            <a:r>
              <a:rPr lang="nl-NL" dirty="0" smtClean="0">
                <a:solidFill>
                  <a:schemeClr val="hlink"/>
                </a:solidFill>
                <a:latin typeface="Consolas"/>
              </a:rPr>
              <a:t>#</a:t>
            </a:r>
            <a:r>
              <a:rPr lang="nl-NL" dirty="0" err="1" smtClean="0">
                <a:solidFill>
                  <a:schemeClr val="hlink"/>
                </a:solidFill>
                <a:latin typeface="Consolas"/>
              </a:rPr>
              <a:t>define</a:t>
            </a:r>
            <a:r>
              <a:rPr lang="nl-NL" dirty="0" smtClean="0">
                <a:solidFill>
                  <a:schemeClr val="hlink"/>
                </a:solidFill>
              </a:rPr>
              <a:t>	</a:t>
            </a:r>
            <a:r>
              <a:rPr lang="nl-NL" dirty="0" smtClean="0"/>
              <a:t>definiëren van </a:t>
            </a:r>
            <a:r>
              <a:rPr lang="nl-NL" dirty="0" smtClean="0">
                <a:solidFill>
                  <a:schemeClr val="hlink"/>
                </a:solidFill>
              </a:rPr>
              <a:t>macro’s</a:t>
            </a:r>
            <a:r>
              <a:rPr lang="nl-NL" dirty="0" smtClean="0"/>
              <a:t>.</a:t>
            </a:r>
          </a:p>
          <a:p>
            <a:pPr lvl="1"/>
            <a:r>
              <a:rPr lang="nl-NL" dirty="0" smtClean="0">
                <a:solidFill>
                  <a:schemeClr val="hlink"/>
                </a:solidFill>
                <a:latin typeface="Consolas"/>
              </a:rPr>
              <a:t>#</a:t>
            </a:r>
            <a:r>
              <a:rPr lang="nl-NL" dirty="0" err="1" smtClean="0">
                <a:solidFill>
                  <a:schemeClr val="hlink"/>
                </a:solidFill>
                <a:latin typeface="Consolas"/>
              </a:rPr>
              <a:t>if</a:t>
            </a:r>
            <a:r>
              <a:rPr lang="nl-NL" dirty="0" smtClean="0">
                <a:solidFill>
                  <a:schemeClr val="hlink"/>
                </a:solidFill>
              </a:rPr>
              <a:t>		conditionele</a:t>
            </a:r>
            <a:r>
              <a:rPr lang="nl-NL" dirty="0" smtClean="0"/>
              <a:t> compilatie</a:t>
            </a:r>
          </a:p>
          <a:p>
            <a:r>
              <a:rPr lang="en-US" dirty="0" err="1" smtClean="0"/>
              <a:t>Directieven</a:t>
            </a:r>
            <a:r>
              <a:rPr lang="en-US" dirty="0" smtClean="0"/>
              <a:t> </a:t>
            </a:r>
            <a:r>
              <a:rPr lang="en-US" dirty="0" err="1" smtClean="0"/>
              <a:t>voor</a:t>
            </a:r>
            <a:r>
              <a:rPr lang="en-US" dirty="0" smtClean="0"/>
              <a:t> de preprocessor</a:t>
            </a:r>
          </a:p>
          <a:p>
            <a:r>
              <a:rPr lang="en-US" dirty="0" err="1" smtClean="0"/>
              <a:t>Syntaxis</a:t>
            </a:r>
            <a:r>
              <a:rPr lang="en-US" dirty="0" smtClean="0"/>
              <a:t> is </a:t>
            </a:r>
            <a:r>
              <a:rPr lang="en-US" dirty="0" err="1" smtClean="0"/>
              <a:t>onafhankelijk</a:t>
            </a:r>
            <a:r>
              <a:rPr lang="en-US" dirty="0" smtClean="0"/>
              <a:t> van de C </a:t>
            </a:r>
            <a:r>
              <a:rPr lang="en-US" dirty="0" err="1" smtClean="0"/>
              <a:t>syntaxis</a:t>
            </a:r>
            <a:endParaRPr lang="en-US" dirty="0" smtClean="0"/>
          </a:p>
          <a:p>
            <a:pPr lvl="1"/>
            <a:r>
              <a:rPr lang="en-US" dirty="0" err="1"/>
              <a:t>Onder</a:t>
            </a:r>
            <a:r>
              <a:rPr lang="en-US" dirty="0"/>
              <a:t> syntax (</a:t>
            </a:r>
            <a:r>
              <a:rPr lang="en-US" dirty="0" err="1"/>
              <a:t>syntaxis</a:t>
            </a:r>
            <a:r>
              <a:rPr lang="en-US" dirty="0"/>
              <a:t>) </a:t>
            </a:r>
            <a:r>
              <a:rPr lang="en-US" dirty="0" err="1" smtClean="0"/>
              <a:t>worden</a:t>
            </a:r>
            <a:r>
              <a:rPr lang="en-US" dirty="0" smtClean="0"/>
              <a:t> de ‘</a:t>
            </a:r>
            <a:r>
              <a:rPr lang="en-US" dirty="0" err="1" smtClean="0"/>
              <a:t>taalregels</a:t>
            </a:r>
            <a:r>
              <a:rPr lang="en-US" dirty="0" smtClean="0"/>
              <a:t>’ van de </a:t>
            </a:r>
            <a:r>
              <a:rPr lang="en-US" dirty="0" err="1" smtClean="0"/>
              <a:t>programmeertaal</a:t>
            </a:r>
            <a:r>
              <a:rPr lang="en-US" dirty="0" smtClean="0"/>
              <a:t> </a:t>
            </a:r>
            <a:r>
              <a:rPr lang="en-US" dirty="0" err="1" smtClean="0"/>
              <a:t>verstaan</a:t>
            </a:r>
            <a:r>
              <a:rPr lang="en-US" dirty="0" smtClean="0"/>
              <a:t>.</a:t>
            </a:r>
          </a:p>
          <a:p>
            <a:pPr lvl="1"/>
            <a:r>
              <a:rPr lang="en-US" dirty="0" smtClean="0"/>
              <a:t>In het Engels: syntax</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232</a:t>
            </a:fld>
            <a:endParaRPr lang="en-US" dirty="0"/>
          </a:p>
        </p:txBody>
      </p:sp>
    </p:spTree>
    <p:extLst>
      <p:ext uri="{BB962C8B-B14F-4D97-AF65-F5344CB8AC3E}">
        <p14:creationId xmlns:p14="http://schemas.microsoft.com/office/powerpoint/2010/main" val="370557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26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926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26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926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926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268">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926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8" grpId="0" build="p"/>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2"/>
          <p:cNvSpPr>
            <a:spLocks noGrp="1" noChangeArrowheads="1"/>
          </p:cNvSpPr>
          <p:nvPr>
            <p:ph type="title"/>
          </p:nvPr>
        </p:nvSpPr>
        <p:spPr/>
        <p:txBody>
          <a:bodyPr>
            <a:normAutofit/>
          </a:bodyPr>
          <a:lstStyle/>
          <a:p>
            <a:r>
              <a:rPr lang="nl-NL" smtClean="0"/>
              <a:t>C preprocessor</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233</a:t>
            </a:fld>
            <a:endParaRPr lang="en-US" dirty="0"/>
          </a:p>
        </p:txBody>
      </p:sp>
      <p:sp>
        <p:nvSpPr>
          <p:cNvPr id="5" name="Tekstvak 4"/>
          <p:cNvSpPr txBox="1"/>
          <p:nvPr/>
        </p:nvSpPr>
        <p:spPr>
          <a:xfrm>
            <a:off x="3547038" y="1628800"/>
            <a:ext cx="2096182" cy="40011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dirty="0" smtClean="0"/>
              <a:t>C </a:t>
            </a:r>
            <a:r>
              <a:rPr lang="en-US" sz="2000" dirty="0" err="1" smtClean="0"/>
              <a:t>programma</a:t>
            </a:r>
            <a:endParaRPr lang="nl-NL" sz="2000" dirty="0"/>
          </a:p>
        </p:txBody>
      </p:sp>
      <p:sp>
        <p:nvSpPr>
          <p:cNvPr id="8" name="Tekstvak 7"/>
          <p:cNvSpPr txBox="1"/>
          <p:nvPr/>
        </p:nvSpPr>
        <p:spPr>
          <a:xfrm>
            <a:off x="3540615" y="3581300"/>
            <a:ext cx="2096182" cy="70788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dirty="0" err="1" smtClean="0"/>
              <a:t>Aangepast</a:t>
            </a:r>
            <a:r>
              <a:rPr lang="en-US" sz="2000" dirty="0" smtClean="0"/>
              <a:t> </a:t>
            </a:r>
          </a:p>
          <a:p>
            <a:r>
              <a:rPr lang="en-US" sz="2000" dirty="0" smtClean="0"/>
              <a:t>C-</a:t>
            </a:r>
            <a:r>
              <a:rPr lang="en-US" sz="2000" dirty="0" err="1" smtClean="0"/>
              <a:t>programma</a:t>
            </a:r>
            <a:endParaRPr lang="nl-NL" sz="2000" dirty="0"/>
          </a:p>
        </p:txBody>
      </p:sp>
      <p:sp>
        <p:nvSpPr>
          <p:cNvPr id="9" name="Tekstvak 8"/>
          <p:cNvSpPr txBox="1"/>
          <p:nvPr/>
        </p:nvSpPr>
        <p:spPr>
          <a:xfrm>
            <a:off x="3547038" y="5621924"/>
            <a:ext cx="2096182" cy="40011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dirty="0" smtClean="0"/>
              <a:t>Object code</a:t>
            </a:r>
            <a:endParaRPr lang="nl-NL" sz="2000" dirty="0"/>
          </a:p>
        </p:txBody>
      </p:sp>
      <p:sp>
        <p:nvSpPr>
          <p:cNvPr id="10" name="Tekstvak 9"/>
          <p:cNvSpPr txBox="1"/>
          <p:nvPr/>
        </p:nvSpPr>
        <p:spPr>
          <a:xfrm>
            <a:off x="3635896" y="2605050"/>
            <a:ext cx="1905620" cy="400110"/>
          </a:xfrm>
          <a:prstGeom prst="rect">
            <a:avLst/>
          </a:prstGeom>
          <a:solidFill>
            <a:schemeClr val="accent6"/>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dirty="0" smtClean="0"/>
              <a:t>Preprocessor</a:t>
            </a:r>
            <a:endParaRPr lang="nl-NL" sz="2000" dirty="0"/>
          </a:p>
        </p:txBody>
      </p:sp>
      <p:sp>
        <p:nvSpPr>
          <p:cNvPr id="11" name="Tekstvak 10"/>
          <p:cNvSpPr txBox="1"/>
          <p:nvPr/>
        </p:nvSpPr>
        <p:spPr>
          <a:xfrm>
            <a:off x="3635896" y="4668379"/>
            <a:ext cx="1905620" cy="400110"/>
          </a:xfrm>
          <a:prstGeom prst="rect">
            <a:avLst/>
          </a:prstGeom>
          <a:solidFill>
            <a:schemeClr val="accent6"/>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dirty="0" smtClean="0"/>
              <a:t>Compiler</a:t>
            </a:r>
            <a:endParaRPr lang="nl-NL" sz="2000" dirty="0"/>
          </a:p>
        </p:txBody>
      </p:sp>
      <p:cxnSp>
        <p:nvCxnSpPr>
          <p:cNvPr id="7" name="Rechte verbindingslijn met pijl 6"/>
          <p:cNvCxnSpPr>
            <a:stCxn id="5" idx="2"/>
            <a:endCxn id="10" idx="0"/>
          </p:cNvCxnSpPr>
          <p:nvPr/>
        </p:nvCxnSpPr>
        <p:spPr>
          <a:xfrm flipH="1">
            <a:off x="4588706" y="2028910"/>
            <a:ext cx="6423" cy="576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a:stCxn id="10" idx="2"/>
            <a:endCxn id="8" idx="0"/>
          </p:cNvCxnSpPr>
          <p:nvPr/>
        </p:nvCxnSpPr>
        <p:spPr>
          <a:xfrm>
            <a:off x="4588706" y="3005160"/>
            <a:ext cx="0" cy="576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p:cNvCxnSpPr>
            <a:stCxn id="8" idx="2"/>
            <a:endCxn id="11" idx="0"/>
          </p:cNvCxnSpPr>
          <p:nvPr/>
        </p:nvCxnSpPr>
        <p:spPr>
          <a:xfrm>
            <a:off x="4588706" y="4289186"/>
            <a:ext cx="0" cy="379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met pijl 16"/>
          <p:cNvCxnSpPr>
            <a:stCxn id="11" idx="2"/>
            <a:endCxn id="9" idx="0"/>
          </p:cNvCxnSpPr>
          <p:nvPr/>
        </p:nvCxnSpPr>
        <p:spPr>
          <a:xfrm>
            <a:off x="4588706" y="5068489"/>
            <a:ext cx="6423" cy="553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39297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2"/>
          <p:cNvSpPr>
            <a:spLocks noGrp="1" noChangeArrowheads="1"/>
          </p:cNvSpPr>
          <p:nvPr>
            <p:ph type="title"/>
          </p:nvPr>
        </p:nvSpPr>
        <p:spPr/>
        <p:txBody>
          <a:bodyPr/>
          <a:lstStyle/>
          <a:p>
            <a:r>
              <a:rPr lang="nl-NL" dirty="0">
                <a:latin typeface="Consolas"/>
              </a:rPr>
              <a:t>#</a:t>
            </a:r>
            <a:r>
              <a:rPr lang="nl-NL" dirty="0" err="1">
                <a:latin typeface="Consolas"/>
              </a:rPr>
              <a:t>include</a:t>
            </a:r>
            <a:endParaRPr lang="nl-NL" dirty="0" smtClean="0"/>
          </a:p>
        </p:txBody>
      </p:sp>
      <p:sp>
        <p:nvSpPr>
          <p:cNvPr id="140292" name="Rectangle 3"/>
          <p:cNvSpPr>
            <a:spLocks noGrp="1" noChangeArrowheads="1"/>
          </p:cNvSpPr>
          <p:nvPr>
            <p:ph idx="1"/>
          </p:nvPr>
        </p:nvSpPr>
        <p:spPr/>
        <p:txBody>
          <a:bodyPr/>
          <a:lstStyle/>
          <a:p>
            <a:r>
              <a:rPr lang="nl-NL" smtClean="0"/>
              <a:t>Include file bevat prototypes (code zit in library die meegelinkt wordt).</a:t>
            </a:r>
          </a:p>
          <a:p>
            <a:endParaRPr lang="nl-NL" smtClean="0"/>
          </a:p>
          <a:p>
            <a:endParaRPr lang="nl-NL" dirty="0" smtClean="0"/>
          </a:p>
        </p:txBody>
      </p:sp>
      <p:sp>
        <p:nvSpPr>
          <p:cNvPr id="140293" name="Text Box 4"/>
          <p:cNvSpPr txBox="1">
            <a:spLocks noChangeArrowheads="1"/>
          </p:cNvSpPr>
          <p:nvPr/>
        </p:nvSpPr>
        <p:spPr bwMode="auto">
          <a:xfrm>
            <a:off x="648000" y="2276475"/>
            <a:ext cx="8065145" cy="255672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solidFill>
                  <a:srgbClr val="008000"/>
                </a:solidFill>
                <a:latin typeface="Consolas"/>
              </a:rPr>
              <a:t>/*oops include </a:t>
            </a:r>
            <a:r>
              <a:rPr lang="en-US" sz="2000" dirty="0" err="1">
                <a:solidFill>
                  <a:srgbClr val="008000"/>
                </a:solidFill>
                <a:latin typeface="Consolas"/>
              </a:rPr>
              <a:t>vergeten</a:t>
            </a:r>
            <a:r>
              <a:rPr lang="en-US" sz="2000" dirty="0">
                <a:solidFill>
                  <a:srgbClr val="008000"/>
                </a:solidFill>
                <a:latin typeface="Consolas"/>
              </a:rPr>
              <a:t>!*/</a:t>
            </a:r>
          </a:p>
          <a:p>
            <a:pPr algn="l"/>
            <a:r>
              <a:rPr lang="en-US" sz="2000" dirty="0" err="1">
                <a:latin typeface="Consolas"/>
              </a:rPr>
              <a:t>int</a:t>
            </a:r>
            <a:r>
              <a:rPr lang="en-US" sz="2000" dirty="0">
                <a:solidFill>
                  <a:schemeClr val="tx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rgbClr val="990000"/>
                </a:solidFill>
                <a:latin typeface="Consolas"/>
              </a:rPr>
              <a:t>("%.15lf"</a:t>
            </a:r>
            <a:r>
              <a:rPr lang="en-US" sz="2000" dirty="0">
                <a:solidFill>
                  <a:schemeClr val="tx1"/>
                </a:solidFill>
                <a:latin typeface="Consolas"/>
              </a:rPr>
              <a:t>, sin(1,2));</a:t>
            </a:r>
          </a:p>
          <a:p>
            <a:pPr algn="l"/>
            <a:r>
              <a:rPr lang="en-US" sz="2000" dirty="0" smtClean="0">
                <a:solidFill>
                  <a:schemeClr val="tx1"/>
                </a:solidFill>
                <a:latin typeface="Consolas"/>
              </a:rPr>
              <a:t>    </a:t>
            </a:r>
            <a:r>
              <a:rPr lang="en-US" sz="2000" dirty="0" err="1" smtClean="0">
                <a:solidFill>
                  <a:schemeClr val="tx1"/>
                </a:solidFill>
                <a:latin typeface="Consolas"/>
              </a:rPr>
              <a:t>getchar</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smtClean="0">
                <a:latin typeface="Consolas"/>
              </a:rPr>
              <a:t>return</a:t>
            </a:r>
            <a:r>
              <a:rPr lang="en-US" sz="2000" dirty="0" smtClean="0">
                <a:solidFill>
                  <a:schemeClr val="tx1"/>
                </a:solidFill>
                <a:latin typeface="Consolas"/>
              </a:rPr>
              <a:t> </a:t>
            </a:r>
            <a:r>
              <a:rPr lang="en-US" sz="2000" dirty="0">
                <a:solidFill>
                  <a:schemeClr val="tx1"/>
                </a:solidFill>
                <a:latin typeface="Consolas"/>
              </a:rPr>
              <a:t>0;</a:t>
            </a:r>
          </a:p>
          <a:p>
            <a:pPr algn="l"/>
            <a:r>
              <a:rPr lang="en-US" sz="2000" dirty="0">
                <a:solidFill>
                  <a:schemeClr val="tx1"/>
                </a:solidFill>
                <a:latin typeface="Consolas"/>
              </a:rPr>
              <a:t> }</a:t>
            </a:r>
          </a:p>
          <a:p>
            <a:pPr algn="l"/>
            <a:r>
              <a:rPr lang="en-US" sz="2000" dirty="0">
                <a:solidFill>
                  <a:schemeClr val="tx1"/>
                </a:solidFill>
                <a:latin typeface="Consolas"/>
              </a:rPr>
              <a:t> </a:t>
            </a:r>
          </a:p>
          <a:p>
            <a:pPr algn="l"/>
            <a:endParaRPr lang="en-US" sz="2000" dirty="0">
              <a:solidFill>
                <a:schemeClr val="tx1"/>
              </a:solidFill>
              <a:latin typeface="Consolas"/>
            </a:endParaRPr>
          </a:p>
        </p:txBody>
      </p:sp>
      <p:grpSp>
        <p:nvGrpSpPr>
          <p:cNvPr id="1380357" name="Group 5"/>
          <p:cNvGrpSpPr>
            <a:grpSpLocks/>
          </p:cNvGrpSpPr>
          <p:nvPr/>
        </p:nvGrpSpPr>
        <p:grpSpPr bwMode="auto">
          <a:xfrm>
            <a:off x="755576" y="5409266"/>
            <a:ext cx="5111750" cy="904875"/>
            <a:chOff x="295" y="3385"/>
            <a:chExt cx="3220" cy="570"/>
          </a:xfrm>
        </p:grpSpPr>
        <p:sp>
          <p:nvSpPr>
            <p:cNvPr id="140298" name="Text Box 6"/>
            <p:cNvSpPr txBox="1">
              <a:spLocks noChangeArrowheads="1"/>
            </p:cNvSpPr>
            <p:nvPr/>
          </p:nvSpPr>
          <p:spPr bwMode="auto">
            <a:xfrm>
              <a:off x="295" y="3702"/>
              <a:ext cx="3220" cy="253"/>
            </a:xfrm>
            <a:prstGeom prst="rect">
              <a:avLst/>
            </a:prstGeom>
            <a:solidFill>
              <a:schemeClr val="tx1"/>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solidFill>
                    <a:schemeClr val="bg1"/>
                  </a:solidFill>
                  <a:latin typeface="Lucida Console" pitchFamily="49" charset="0"/>
                </a:rPr>
                <a:t>0.000000000000000</a:t>
              </a:r>
              <a:endParaRPr lang="nl-NL" sz="2000" dirty="0">
                <a:solidFill>
                  <a:schemeClr val="bg1"/>
                </a:solidFill>
                <a:latin typeface="Lucida Console" pitchFamily="49" charset="0"/>
              </a:endParaRPr>
            </a:p>
          </p:txBody>
        </p:sp>
        <p:sp>
          <p:nvSpPr>
            <p:cNvPr id="140299" name="Text Box 7"/>
            <p:cNvSpPr txBox="1">
              <a:spLocks noChangeArrowheads="1"/>
            </p:cNvSpPr>
            <p:nvPr/>
          </p:nvSpPr>
          <p:spPr bwMode="auto">
            <a:xfrm>
              <a:off x="295" y="3385"/>
              <a:ext cx="752" cy="29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dirty="0">
                  <a:latin typeface="Calibri" pitchFamily="34" charset="0"/>
                </a:rPr>
                <a:t>Uitvoer:</a:t>
              </a:r>
            </a:p>
          </p:txBody>
        </p:sp>
      </p:grpSp>
      <p:grpSp>
        <p:nvGrpSpPr>
          <p:cNvPr id="1380360" name="Group 8"/>
          <p:cNvGrpSpPr>
            <a:grpSpLocks/>
          </p:cNvGrpSpPr>
          <p:nvPr/>
        </p:nvGrpSpPr>
        <p:grpSpPr bwMode="auto">
          <a:xfrm>
            <a:off x="4067175" y="3860801"/>
            <a:ext cx="4679950" cy="1633538"/>
            <a:chOff x="2562" y="2432"/>
            <a:chExt cx="2948" cy="1029"/>
          </a:xfrm>
        </p:grpSpPr>
        <p:sp>
          <p:nvSpPr>
            <p:cNvPr id="140296" name="Text Box 9"/>
            <p:cNvSpPr txBox="1">
              <a:spLocks noChangeArrowheads="1"/>
            </p:cNvSpPr>
            <p:nvPr/>
          </p:nvSpPr>
          <p:spPr bwMode="auto">
            <a:xfrm>
              <a:off x="2562" y="2704"/>
              <a:ext cx="2948" cy="757"/>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dirty="0" err="1">
                  <a:solidFill>
                    <a:schemeClr val="tx2"/>
                  </a:solidFill>
                  <a:latin typeface="Calibri" pitchFamily="34" charset="0"/>
                </a:rPr>
                <a:t>Warning</a:t>
              </a:r>
              <a:r>
                <a:rPr lang="nl-NL" dirty="0">
                  <a:solidFill>
                    <a:schemeClr val="tx2"/>
                  </a:solidFill>
                  <a:latin typeface="Calibri" pitchFamily="34" charset="0"/>
                </a:rPr>
                <a:t>: </a:t>
              </a:r>
              <a:r>
                <a:rPr lang="en-US" dirty="0">
                  <a:solidFill>
                    <a:schemeClr val="tx2"/>
                  </a:solidFill>
                  <a:latin typeface="Calibri" pitchFamily="34" charset="0"/>
                </a:rPr>
                <a:t>'</a:t>
              </a:r>
              <a:r>
                <a:rPr lang="en-US" dirty="0" err="1">
                  <a:solidFill>
                    <a:schemeClr val="tx2"/>
                  </a:solidFill>
                  <a:latin typeface="Consolas"/>
                </a:rPr>
                <a:t>printf</a:t>
              </a:r>
              <a:r>
                <a:rPr lang="en-US" dirty="0">
                  <a:solidFill>
                    <a:schemeClr val="tx2"/>
                  </a:solidFill>
                  <a:latin typeface="Calibri" pitchFamily="34" charset="0"/>
                </a:rPr>
                <a:t>' undefined</a:t>
              </a:r>
            </a:p>
            <a:p>
              <a:pPr algn="l"/>
              <a:r>
                <a:rPr lang="en-US" dirty="0">
                  <a:solidFill>
                    <a:schemeClr val="tx2"/>
                  </a:solidFill>
                  <a:latin typeface="Calibri" pitchFamily="34" charset="0"/>
                </a:rPr>
                <a:t>Warning: '</a:t>
              </a:r>
              <a:r>
                <a:rPr lang="en-US" dirty="0">
                  <a:solidFill>
                    <a:schemeClr val="tx2"/>
                  </a:solidFill>
                  <a:latin typeface="Consolas"/>
                </a:rPr>
                <a:t>sin</a:t>
              </a:r>
              <a:r>
                <a:rPr lang="en-US" dirty="0">
                  <a:solidFill>
                    <a:schemeClr val="tx2"/>
                  </a:solidFill>
                  <a:latin typeface="Calibri" pitchFamily="34" charset="0"/>
                </a:rPr>
                <a:t>' undefined</a:t>
              </a:r>
            </a:p>
            <a:p>
              <a:pPr algn="l"/>
              <a:r>
                <a:rPr lang="en-US" dirty="0">
                  <a:solidFill>
                    <a:schemeClr val="tx2"/>
                  </a:solidFill>
                  <a:latin typeface="Calibri" pitchFamily="34" charset="0"/>
                </a:rPr>
                <a:t>Warning: '</a:t>
              </a:r>
              <a:r>
                <a:rPr lang="en-US" dirty="0" err="1">
                  <a:solidFill>
                    <a:schemeClr val="tx2"/>
                  </a:solidFill>
                  <a:latin typeface="Consolas"/>
                </a:rPr>
                <a:t>getchar</a:t>
              </a:r>
              <a:r>
                <a:rPr lang="en-US" dirty="0">
                  <a:solidFill>
                    <a:schemeClr val="tx2"/>
                  </a:solidFill>
                  <a:latin typeface="Calibri" pitchFamily="34" charset="0"/>
                </a:rPr>
                <a:t>' undefined</a:t>
              </a:r>
              <a:endParaRPr lang="nl-NL" dirty="0">
                <a:solidFill>
                  <a:schemeClr val="tx2"/>
                </a:solidFill>
                <a:latin typeface="Calibri" pitchFamily="34" charset="0"/>
              </a:endParaRPr>
            </a:p>
          </p:txBody>
        </p:sp>
        <p:sp>
          <p:nvSpPr>
            <p:cNvPr id="140297" name="Text Box 10"/>
            <p:cNvSpPr txBox="1">
              <a:spLocks noChangeArrowheads="1"/>
            </p:cNvSpPr>
            <p:nvPr/>
          </p:nvSpPr>
          <p:spPr bwMode="auto">
            <a:xfrm>
              <a:off x="2562" y="2432"/>
              <a:ext cx="881" cy="29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dirty="0">
                  <a:latin typeface="Calibri" pitchFamily="34" charset="0"/>
                </a:rPr>
                <a:t>Compiler:</a:t>
              </a:r>
            </a:p>
          </p:txBody>
        </p:sp>
      </p:gr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234</a:t>
            </a:fld>
            <a:endParaRPr lang="en-US" dirty="0"/>
          </a:p>
        </p:txBody>
      </p:sp>
    </p:spTree>
    <p:extLst>
      <p:ext uri="{BB962C8B-B14F-4D97-AF65-F5344CB8AC3E}">
        <p14:creationId xmlns:p14="http://schemas.microsoft.com/office/powerpoint/2010/main" val="3212056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803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803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2"/>
          <p:cNvSpPr>
            <a:spLocks noGrp="1" noChangeArrowheads="1"/>
          </p:cNvSpPr>
          <p:nvPr>
            <p:ph type="title"/>
          </p:nvPr>
        </p:nvSpPr>
        <p:spPr/>
        <p:txBody>
          <a:bodyPr>
            <a:normAutofit/>
          </a:bodyPr>
          <a:lstStyle/>
          <a:p>
            <a:r>
              <a:rPr lang="nl-NL" dirty="0" smtClean="0">
                <a:latin typeface="Consolas"/>
              </a:rPr>
              <a:t>#</a:t>
            </a:r>
            <a:r>
              <a:rPr lang="nl-NL" dirty="0" err="1" smtClean="0">
                <a:latin typeface="Consolas"/>
              </a:rPr>
              <a:t>include</a:t>
            </a:r>
            <a:endParaRPr lang="nl-NL" dirty="0" smtClean="0">
              <a:latin typeface="Consolas"/>
            </a:endParaRPr>
          </a:p>
        </p:txBody>
      </p:sp>
      <p:sp>
        <p:nvSpPr>
          <p:cNvPr id="141316" name="Rectangle 3"/>
          <p:cNvSpPr>
            <a:spLocks noGrp="1" noChangeArrowheads="1"/>
          </p:cNvSpPr>
          <p:nvPr>
            <p:ph idx="1"/>
          </p:nvPr>
        </p:nvSpPr>
        <p:spPr/>
        <p:txBody>
          <a:bodyPr/>
          <a:lstStyle/>
          <a:p>
            <a:r>
              <a:rPr lang="nl-NL" dirty="0" err="1" smtClean="0"/>
              <a:t>Include</a:t>
            </a:r>
            <a:r>
              <a:rPr lang="nl-NL" dirty="0" smtClean="0"/>
              <a:t> file bevat </a:t>
            </a:r>
            <a:r>
              <a:rPr lang="nl-NL" dirty="0" smtClean="0">
                <a:solidFill>
                  <a:schemeClr val="accent2"/>
                </a:solidFill>
              </a:rPr>
              <a:t>declaraties </a:t>
            </a:r>
            <a:r>
              <a:rPr lang="nl-NL" dirty="0" smtClean="0"/>
              <a:t>(definities zitten in </a:t>
            </a:r>
            <a:r>
              <a:rPr lang="nl-NL" dirty="0" err="1" smtClean="0"/>
              <a:t>library</a:t>
            </a:r>
            <a:r>
              <a:rPr lang="nl-NL" dirty="0" smtClean="0"/>
              <a:t> die </a:t>
            </a:r>
            <a:r>
              <a:rPr lang="nl-NL" dirty="0" err="1" smtClean="0"/>
              <a:t>meegelinkt</a:t>
            </a:r>
            <a:r>
              <a:rPr lang="nl-NL" dirty="0" smtClean="0"/>
              <a:t> wordt).</a:t>
            </a:r>
          </a:p>
          <a:p>
            <a:endParaRPr lang="nl-NL" dirty="0" smtClean="0"/>
          </a:p>
          <a:p>
            <a:endParaRPr lang="nl-NL" dirty="0" smtClean="0"/>
          </a:p>
        </p:txBody>
      </p:sp>
      <p:sp>
        <p:nvSpPr>
          <p:cNvPr id="141317" name="Text Box 4"/>
          <p:cNvSpPr txBox="1">
            <a:spLocks noChangeArrowheads="1"/>
          </p:cNvSpPr>
          <p:nvPr/>
        </p:nvSpPr>
        <p:spPr bwMode="auto">
          <a:xfrm>
            <a:off x="769863" y="2708920"/>
            <a:ext cx="7993137" cy="292605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#include </a:t>
            </a:r>
            <a:r>
              <a:rPr lang="en-US" sz="2000" dirty="0">
                <a:solidFill>
                  <a:srgbClr val="990000"/>
                </a:solidFill>
                <a:latin typeface="Consolas"/>
              </a:rPr>
              <a:t>&lt;</a:t>
            </a:r>
            <a:r>
              <a:rPr lang="en-US" sz="2000" dirty="0" err="1">
                <a:solidFill>
                  <a:srgbClr val="990000"/>
                </a:solidFill>
                <a:latin typeface="Consolas"/>
              </a:rPr>
              <a:t>stdio.h</a:t>
            </a:r>
            <a:r>
              <a:rPr lang="en-US" sz="2000" dirty="0">
                <a:solidFill>
                  <a:srgbClr val="990000"/>
                </a:solidFill>
                <a:latin typeface="Consolas"/>
              </a:rPr>
              <a:t>&gt;</a:t>
            </a:r>
          </a:p>
          <a:p>
            <a:pPr algn="l"/>
            <a:r>
              <a:rPr lang="en-US" sz="2000" dirty="0">
                <a:latin typeface="Consolas"/>
              </a:rPr>
              <a:t>#include </a:t>
            </a:r>
            <a:r>
              <a:rPr lang="en-US" sz="2000" dirty="0">
                <a:solidFill>
                  <a:srgbClr val="990000"/>
                </a:solidFill>
                <a:latin typeface="Consolas"/>
              </a:rPr>
              <a:t>&lt;</a:t>
            </a:r>
            <a:r>
              <a:rPr lang="en-US" sz="2000" dirty="0" err="1">
                <a:solidFill>
                  <a:srgbClr val="990000"/>
                </a:solidFill>
                <a:latin typeface="Consolas"/>
              </a:rPr>
              <a:t>math.h</a:t>
            </a:r>
            <a:r>
              <a:rPr lang="en-US" sz="2000" dirty="0">
                <a:solidFill>
                  <a:srgbClr val="990000"/>
                </a:solidFill>
                <a:latin typeface="Consolas"/>
              </a:rPr>
              <a:t>&gt;</a:t>
            </a:r>
          </a:p>
          <a:p>
            <a:pPr algn="l"/>
            <a:r>
              <a:rPr lang="en-US" sz="2000" dirty="0" err="1">
                <a:latin typeface="Consolas"/>
              </a:rPr>
              <a:t>int</a:t>
            </a:r>
            <a:r>
              <a:rPr lang="en-US" sz="2000" dirty="0">
                <a:solidFill>
                  <a:schemeClr val="tx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rgbClr val="990000"/>
                </a:solidFill>
                <a:latin typeface="Consolas"/>
              </a:rPr>
              <a:t>("%.15lf"</a:t>
            </a:r>
            <a:r>
              <a:rPr lang="en-US" sz="2000" dirty="0">
                <a:solidFill>
                  <a:schemeClr val="tx1"/>
                </a:solidFill>
                <a:latin typeface="Consolas"/>
              </a:rPr>
              <a:t>, sin(1,2));</a:t>
            </a:r>
          </a:p>
          <a:p>
            <a:pPr algn="l"/>
            <a:r>
              <a:rPr lang="en-US" sz="2000" dirty="0" smtClean="0">
                <a:solidFill>
                  <a:schemeClr val="tx1"/>
                </a:solidFill>
                <a:latin typeface="Consolas"/>
              </a:rPr>
              <a:t>    </a:t>
            </a:r>
            <a:r>
              <a:rPr lang="en-US" sz="2000" dirty="0" err="1" smtClean="0">
                <a:solidFill>
                  <a:schemeClr val="tx1"/>
                </a:solidFill>
                <a:latin typeface="Consolas"/>
              </a:rPr>
              <a:t>getchar</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smtClean="0">
                <a:latin typeface="Consolas"/>
              </a:rPr>
              <a:t>return</a:t>
            </a:r>
            <a:r>
              <a:rPr lang="en-US" sz="2000" dirty="0" smtClean="0">
                <a:solidFill>
                  <a:schemeClr val="tx1"/>
                </a:solidFill>
                <a:latin typeface="Consolas"/>
              </a:rPr>
              <a:t> </a:t>
            </a:r>
            <a:r>
              <a:rPr lang="en-US" sz="2000" dirty="0">
                <a:solidFill>
                  <a:schemeClr val="tx1"/>
                </a:solidFill>
                <a:latin typeface="Consolas"/>
              </a:rPr>
              <a:t>0;</a:t>
            </a:r>
          </a:p>
          <a:p>
            <a:pPr algn="l"/>
            <a:r>
              <a:rPr lang="en-US" sz="2000" dirty="0">
                <a:solidFill>
                  <a:schemeClr val="tx1"/>
                </a:solidFill>
                <a:latin typeface="Consolas"/>
              </a:rPr>
              <a:t> }</a:t>
            </a:r>
          </a:p>
          <a:p>
            <a:pPr algn="l"/>
            <a:r>
              <a:rPr lang="en-US" sz="2000" dirty="0">
                <a:solidFill>
                  <a:schemeClr val="tx1"/>
                </a:solidFill>
                <a:latin typeface="Consolas"/>
              </a:rPr>
              <a:t> </a:t>
            </a:r>
          </a:p>
          <a:p>
            <a:pPr algn="l"/>
            <a:endParaRPr lang="en-US" sz="2000" dirty="0">
              <a:solidFill>
                <a:schemeClr val="tx1"/>
              </a:solidFill>
              <a:latin typeface="Consolas"/>
            </a:endParaRPr>
          </a:p>
        </p:txBody>
      </p:sp>
      <p:grpSp>
        <p:nvGrpSpPr>
          <p:cNvPr id="1381381" name="Group 5"/>
          <p:cNvGrpSpPr>
            <a:grpSpLocks/>
          </p:cNvGrpSpPr>
          <p:nvPr/>
        </p:nvGrpSpPr>
        <p:grpSpPr bwMode="auto">
          <a:xfrm>
            <a:off x="2821186" y="5018733"/>
            <a:ext cx="5975350" cy="895350"/>
            <a:chOff x="2562" y="2432"/>
            <a:chExt cx="2948" cy="564"/>
          </a:xfrm>
        </p:grpSpPr>
        <p:sp>
          <p:nvSpPr>
            <p:cNvPr id="141319" name="Text Box 6"/>
            <p:cNvSpPr txBox="1">
              <a:spLocks noChangeArrowheads="1"/>
            </p:cNvSpPr>
            <p:nvPr/>
          </p:nvSpPr>
          <p:spPr bwMode="auto">
            <a:xfrm>
              <a:off x="2562" y="2704"/>
              <a:ext cx="2948" cy="292"/>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dirty="0">
                  <a:solidFill>
                    <a:schemeClr val="tx2"/>
                  </a:solidFill>
                  <a:latin typeface="Calibri" pitchFamily="34" charset="0"/>
                </a:rPr>
                <a:t>Error: </a:t>
              </a:r>
              <a:r>
                <a:rPr lang="en-US" dirty="0">
                  <a:solidFill>
                    <a:schemeClr val="tx2"/>
                  </a:solidFill>
                  <a:latin typeface="Calibri" pitchFamily="34" charset="0"/>
                </a:rPr>
                <a:t>'</a:t>
              </a:r>
              <a:r>
                <a:rPr lang="en-US" dirty="0">
                  <a:solidFill>
                    <a:schemeClr val="tx2"/>
                  </a:solidFill>
                  <a:latin typeface="Consolas"/>
                </a:rPr>
                <a:t>sin</a:t>
              </a:r>
              <a:r>
                <a:rPr lang="en-US" dirty="0">
                  <a:solidFill>
                    <a:schemeClr val="tx2"/>
                  </a:solidFill>
                  <a:latin typeface="Calibri" pitchFamily="34" charset="0"/>
                </a:rPr>
                <a:t>' : too many arguments for call</a:t>
              </a:r>
            </a:p>
          </p:txBody>
        </p:sp>
        <p:sp>
          <p:nvSpPr>
            <p:cNvPr id="141320" name="Text Box 7"/>
            <p:cNvSpPr txBox="1">
              <a:spLocks noChangeArrowheads="1"/>
            </p:cNvSpPr>
            <p:nvPr/>
          </p:nvSpPr>
          <p:spPr bwMode="auto">
            <a:xfrm>
              <a:off x="2562" y="2432"/>
              <a:ext cx="690" cy="29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dirty="0">
                  <a:latin typeface="Calibri" pitchFamily="34" charset="0"/>
                </a:rPr>
                <a:t>Compiler:</a:t>
              </a:r>
            </a:p>
          </p:txBody>
        </p:sp>
      </p:gr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235</a:t>
            </a:fld>
            <a:endParaRPr lang="en-US" dirty="0"/>
          </a:p>
        </p:txBody>
      </p:sp>
    </p:spTree>
    <p:extLst>
      <p:ext uri="{BB962C8B-B14F-4D97-AF65-F5344CB8AC3E}">
        <p14:creationId xmlns:p14="http://schemas.microsoft.com/office/powerpoint/2010/main" val="36678113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813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2"/>
          <p:cNvSpPr>
            <a:spLocks noGrp="1" noChangeArrowheads="1"/>
          </p:cNvSpPr>
          <p:nvPr>
            <p:ph type="title"/>
          </p:nvPr>
        </p:nvSpPr>
        <p:spPr/>
        <p:txBody>
          <a:bodyPr>
            <a:normAutofit/>
          </a:bodyPr>
          <a:lstStyle/>
          <a:p>
            <a:r>
              <a:rPr lang="nl-NL" dirty="0" smtClean="0">
                <a:latin typeface="Consolas"/>
              </a:rPr>
              <a:t>#</a:t>
            </a:r>
            <a:r>
              <a:rPr lang="nl-NL" dirty="0" err="1" smtClean="0">
                <a:latin typeface="Consolas"/>
              </a:rPr>
              <a:t>include</a:t>
            </a:r>
            <a:endParaRPr lang="nl-NL" dirty="0" smtClean="0">
              <a:latin typeface="Consolas"/>
            </a:endParaRPr>
          </a:p>
        </p:txBody>
      </p:sp>
      <p:sp>
        <p:nvSpPr>
          <p:cNvPr id="142340" name="Rectangle 3"/>
          <p:cNvSpPr>
            <a:spLocks noGrp="1" noChangeArrowheads="1"/>
          </p:cNvSpPr>
          <p:nvPr>
            <p:ph idx="1"/>
          </p:nvPr>
        </p:nvSpPr>
        <p:spPr/>
        <p:txBody>
          <a:bodyPr/>
          <a:lstStyle/>
          <a:p>
            <a:r>
              <a:rPr lang="nl-NL" dirty="0" err="1" smtClean="0"/>
              <a:t>Include</a:t>
            </a:r>
            <a:r>
              <a:rPr lang="nl-NL" dirty="0" smtClean="0"/>
              <a:t> file bevat </a:t>
            </a:r>
            <a:r>
              <a:rPr lang="nl-NL" dirty="0" smtClean="0">
                <a:solidFill>
                  <a:schemeClr val="accent2"/>
                </a:solidFill>
              </a:rPr>
              <a:t>declaraties </a:t>
            </a:r>
            <a:r>
              <a:rPr lang="nl-NL" dirty="0" smtClean="0"/>
              <a:t>(definities zitten in </a:t>
            </a:r>
            <a:r>
              <a:rPr lang="nl-NL" dirty="0" err="1" smtClean="0"/>
              <a:t>library</a:t>
            </a:r>
            <a:r>
              <a:rPr lang="nl-NL" dirty="0" smtClean="0"/>
              <a:t> die </a:t>
            </a:r>
            <a:r>
              <a:rPr lang="nl-NL" dirty="0" err="1" smtClean="0"/>
              <a:t>meegelinkt</a:t>
            </a:r>
            <a:r>
              <a:rPr lang="nl-NL" dirty="0" smtClean="0"/>
              <a:t> wordt).</a:t>
            </a:r>
          </a:p>
          <a:p>
            <a:endParaRPr lang="nl-NL" dirty="0" smtClean="0"/>
          </a:p>
          <a:p>
            <a:endParaRPr lang="nl-NL" dirty="0" smtClean="0"/>
          </a:p>
        </p:txBody>
      </p:sp>
      <p:sp>
        <p:nvSpPr>
          <p:cNvPr id="142341" name="Text Box 4"/>
          <p:cNvSpPr txBox="1">
            <a:spLocks noChangeArrowheads="1"/>
          </p:cNvSpPr>
          <p:nvPr/>
        </p:nvSpPr>
        <p:spPr bwMode="auto">
          <a:xfrm>
            <a:off x="2407978" y="2472785"/>
            <a:ext cx="5502175" cy="292605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#include </a:t>
            </a:r>
            <a:r>
              <a:rPr lang="en-US" sz="2000" dirty="0">
                <a:solidFill>
                  <a:srgbClr val="990000"/>
                </a:solidFill>
                <a:latin typeface="Consolas"/>
              </a:rPr>
              <a:t>&lt;</a:t>
            </a:r>
            <a:r>
              <a:rPr lang="en-US" sz="2000" dirty="0" err="1">
                <a:solidFill>
                  <a:srgbClr val="990000"/>
                </a:solidFill>
                <a:latin typeface="Consolas"/>
              </a:rPr>
              <a:t>stdio.h</a:t>
            </a:r>
            <a:r>
              <a:rPr lang="en-US" sz="2000" dirty="0">
                <a:solidFill>
                  <a:srgbClr val="990000"/>
                </a:solidFill>
                <a:latin typeface="Consolas"/>
              </a:rPr>
              <a:t>&gt;</a:t>
            </a:r>
          </a:p>
          <a:p>
            <a:pPr algn="l"/>
            <a:r>
              <a:rPr lang="en-US" sz="2000" dirty="0">
                <a:latin typeface="Consolas"/>
              </a:rPr>
              <a:t>#include </a:t>
            </a:r>
            <a:r>
              <a:rPr lang="en-US" sz="2000" dirty="0">
                <a:solidFill>
                  <a:srgbClr val="990000"/>
                </a:solidFill>
                <a:latin typeface="Consolas"/>
              </a:rPr>
              <a:t>&lt;</a:t>
            </a:r>
            <a:r>
              <a:rPr lang="en-US" sz="2000" dirty="0" err="1">
                <a:solidFill>
                  <a:srgbClr val="990000"/>
                </a:solidFill>
                <a:latin typeface="Consolas"/>
              </a:rPr>
              <a:t>math.h</a:t>
            </a:r>
            <a:r>
              <a:rPr lang="en-US" sz="2000" dirty="0">
                <a:solidFill>
                  <a:srgbClr val="990000"/>
                </a:solidFill>
                <a:latin typeface="Consolas"/>
              </a:rPr>
              <a:t>&gt;</a:t>
            </a:r>
          </a:p>
          <a:p>
            <a:pPr algn="l"/>
            <a:r>
              <a:rPr lang="en-US" sz="2000" dirty="0" err="1">
                <a:latin typeface="Consolas"/>
              </a:rPr>
              <a:t>int</a:t>
            </a:r>
            <a:r>
              <a:rPr lang="en-US" sz="2000" dirty="0">
                <a:solidFill>
                  <a:schemeClr val="tx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rgbClr val="990000"/>
                </a:solidFill>
                <a:latin typeface="Consolas"/>
              </a:rPr>
              <a:t>("%.15lf"</a:t>
            </a:r>
            <a:r>
              <a:rPr lang="en-US" sz="2000" dirty="0">
                <a:solidFill>
                  <a:schemeClr val="tx1"/>
                </a:solidFill>
                <a:latin typeface="Consolas"/>
              </a:rPr>
              <a:t>, sin(1</a:t>
            </a:r>
            <a:r>
              <a:rPr lang="en-US" sz="2000" b="1" dirty="0">
                <a:solidFill>
                  <a:schemeClr val="tx1"/>
                </a:solidFill>
                <a:latin typeface="Consolas"/>
              </a:rPr>
              <a:t>.</a:t>
            </a:r>
            <a:r>
              <a:rPr lang="en-US" sz="2000" dirty="0">
                <a:solidFill>
                  <a:schemeClr val="tx1"/>
                </a:solidFill>
                <a:latin typeface="Consolas"/>
              </a:rPr>
              <a:t>2));</a:t>
            </a:r>
          </a:p>
          <a:p>
            <a:pPr algn="l"/>
            <a:r>
              <a:rPr lang="en-US" sz="2000" dirty="0" smtClean="0">
                <a:solidFill>
                  <a:schemeClr val="tx1"/>
                </a:solidFill>
                <a:latin typeface="Consolas"/>
              </a:rPr>
              <a:t>    </a:t>
            </a:r>
            <a:r>
              <a:rPr lang="en-US" sz="2000" dirty="0" err="1" smtClean="0">
                <a:solidFill>
                  <a:schemeClr val="tx1"/>
                </a:solidFill>
                <a:latin typeface="Consolas"/>
              </a:rPr>
              <a:t>getchar</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smtClean="0">
                <a:latin typeface="Consolas"/>
              </a:rPr>
              <a:t>return</a:t>
            </a:r>
            <a:r>
              <a:rPr lang="en-US" sz="2000" dirty="0" smtClean="0">
                <a:solidFill>
                  <a:schemeClr val="tx1"/>
                </a:solidFill>
                <a:latin typeface="Consolas"/>
              </a:rPr>
              <a:t> </a:t>
            </a:r>
            <a:r>
              <a:rPr lang="en-US" sz="2000" dirty="0">
                <a:solidFill>
                  <a:schemeClr val="tx1"/>
                </a:solidFill>
                <a:latin typeface="Consolas"/>
              </a:rPr>
              <a:t>0;</a:t>
            </a:r>
          </a:p>
          <a:p>
            <a:pPr algn="l"/>
            <a:r>
              <a:rPr lang="en-US" sz="2000" dirty="0">
                <a:solidFill>
                  <a:schemeClr val="tx1"/>
                </a:solidFill>
                <a:latin typeface="Consolas"/>
              </a:rPr>
              <a:t> }</a:t>
            </a:r>
          </a:p>
          <a:p>
            <a:pPr algn="l"/>
            <a:r>
              <a:rPr lang="en-US" sz="2000" dirty="0">
                <a:solidFill>
                  <a:schemeClr val="tx1"/>
                </a:solidFill>
                <a:latin typeface="Consolas"/>
              </a:rPr>
              <a:t> </a:t>
            </a:r>
          </a:p>
          <a:p>
            <a:pPr algn="l"/>
            <a:endParaRPr lang="en-US" sz="2000" dirty="0">
              <a:solidFill>
                <a:schemeClr val="tx1"/>
              </a:solidFill>
              <a:latin typeface="Consolas"/>
            </a:endParaRPr>
          </a:p>
        </p:txBody>
      </p:sp>
      <p:grpSp>
        <p:nvGrpSpPr>
          <p:cNvPr id="1382405" name="Group 5"/>
          <p:cNvGrpSpPr>
            <a:grpSpLocks/>
          </p:cNvGrpSpPr>
          <p:nvPr/>
        </p:nvGrpSpPr>
        <p:grpSpPr bwMode="auto">
          <a:xfrm>
            <a:off x="468313" y="5373691"/>
            <a:ext cx="5111750" cy="933450"/>
            <a:chOff x="295" y="3385"/>
            <a:chExt cx="3220" cy="588"/>
          </a:xfrm>
        </p:grpSpPr>
        <p:sp>
          <p:nvSpPr>
            <p:cNvPr id="142343" name="Text Box 6"/>
            <p:cNvSpPr txBox="1">
              <a:spLocks noChangeArrowheads="1"/>
            </p:cNvSpPr>
            <p:nvPr/>
          </p:nvSpPr>
          <p:spPr bwMode="auto">
            <a:xfrm>
              <a:off x="295" y="3720"/>
              <a:ext cx="3220" cy="253"/>
            </a:xfrm>
            <a:prstGeom prst="rect">
              <a:avLst/>
            </a:prstGeom>
            <a:solidFill>
              <a:schemeClr val="tx1"/>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solidFill>
                    <a:schemeClr val="bg1"/>
                  </a:solidFill>
                  <a:latin typeface="Lucida Console" pitchFamily="49" charset="0"/>
                </a:rPr>
                <a:t>0.932039085967226</a:t>
              </a:r>
              <a:endParaRPr lang="nl-NL" sz="2000" dirty="0">
                <a:solidFill>
                  <a:schemeClr val="bg1"/>
                </a:solidFill>
                <a:latin typeface="Lucida Console" pitchFamily="49" charset="0"/>
              </a:endParaRPr>
            </a:p>
          </p:txBody>
        </p:sp>
        <p:sp>
          <p:nvSpPr>
            <p:cNvPr id="142344" name="Text Box 7"/>
            <p:cNvSpPr txBox="1">
              <a:spLocks noChangeArrowheads="1"/>
            </p:cNvSpPr>
            <p:nvPr/>
          </p:nvSpPr>
          <p:spPr bwMode="auto">
            <a:xfrm>
              <a:off x="295" y="3385"/>
              <a:ext cx="752" cy="29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dirty="0">
                  <a:latin typeface="Calibri" pitchFamily="34" charset="0"/>
                </a:rPr>
                <a:t>Uitvoer:</a:t>
              </a:r>
            </a:p>
          </p:txBody>
        </p:sp>
      </p:gr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236</a:t>
            </a:fld>
            <a:endParaRPr lang="en-US" dirty="0"/>
          </a:p>
        </p:txBody>
      </p:sp>
    </p:spTree>
    <p:extLst>
      <p:ext uri="{BB962C8B-B14F-4D97-AF65-F5344CB8AC3E}">
        <p14:creationId xmlns:p14="http://schemas.microsoft.com/office/powerpoint/2010/main" val="1180722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82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2"/>
          <p:cNvSpPr>
            <a:spLocks noGrp="1" noChangeArrowheads="1"/>
          </p:cNvSpPr>
          <p:nvPr>
            <p:ph type="title"/>
          </p:nvPr>
        </p:nvSpPr>
        <p:spPr/>
        <p:txBody>
          <a:bodyPr>
            <a:normAutofit/>
          </a:bodyPr>
          <a:lstStyle/>
          <a:p>
            <a:r>
              <a:rPr lang="nl-NL" dirty="0" smtClean="0"/>
              <a:t>Zelfgemaakte </a:t>
            </a:r>
            <a:r>
              <a:rPr lang="nl-NL" dirty="0" err="1" smtClean="0"/>
              <a:t>include</a:t>
            </a:r>
            <a:r>
              <a:rPr lang="nl-NL" dirty="0" smtClean="0"/>
              <a:t> files</a:t>
            </a:r>
          </a:p>
        </p:txBody>
      </p:sp>
      <p:sp>
        <p:nvSpPr>
          <p:cNvPr id="143364" name="Rectangle 3"/>
          <p:cNvSpPr>
            <a:spLocks noGrp="1" noChangeArrowheads="1"/>
          </p:cNvSpPr>
          <p:nvPr>
            <p:ph idx="1"/>
          </p:nvPr>
        </p:nvSpPr>
        <p:spPr>
          <a:xfrm>
            <a:off x="467544" y="1263241"/>
            <a:ext cx="8229600" cy="5262103"/>
          </a:xfrm>
        </p:spPr>
        <p:txBody>
          <a:bodyPr>
            <a:normAutofit/>
          </a:bodyPr>
          <a:lstStyle/>
          <a:p>
            <a:r>
              <a:rPr lang="nl-NL" dirty="0" smtClean="0">
                <a:solidFill>
                  <a:schemeClr val="hlink"/>
                </a:solidFill>
                <a:latin typeface="Consolas"/>
              </a:rPr>
              <a:t>#</a:t>
            </a:r>
            <a:r>
              <a:rPr lang="nl-NL" dirty="0" err="1" smtClean="0">
                <a:solidFill>
                  <a:schemeClr val="hlink"/>
                </a:solidFill>
                <a:latin typeface="Consolas"/>
              </a:rPr>
              <a:t>include</a:t>
            </a:r>
            <a:r>
              <a:rPr lang="nl-NL" dirty="0" smtClean="0">
                <a:latin typeface="Consolas"/>
              </a:rPr>
              <a:t> </a:t>
            </a:r>
            <a:r>
              <a:rPr lang="nl-NL" dirty="0" smtClean="0">
                <a:solidFill>
                  <a:srgbClr val="990000"/>
                </a:solidFill>
                <a:latin typeface="Consolas"/>
              </a:rPr>
              <a:t>&lt;</a:t>
            </a:r>
            <a:r>
              <a:rPr lang="nl-NL" dirty="0" err="1" smtClean="0">
                <a:solidFill>
                  <a:srgbClr val="990000"/>
                </a:solidFill>
                <a:latin typeface="Consolas"/>
              </a:rPr>
              <a:t>stdio.h</a:t>
            </a:r>
            <a:r>
              <a:rPr lang="nl-NL" dirty="0" smtClean="0">
                <a:solidFill>
                  <a:srgbClr val="990000"/>
                </a:solidFill>
                <a:latin typeface="Consolas"/>
              </a:rPr>
              <a:t>&gt;</a:t>
            </a:r>
            <a:r>
              <a:rPr lang="nl-NL" dirty="0" smtClean="0">
                <a:solidFill>
                  <a:srgbClr val="990000"/>
                </a:solidFill>
              </a:rPr>
              <a:t/>
            </a:r>
            <a:br>
              <a:rPr lang="nl-NL" dirty="0" smtClean="0">
                <a:solidFill>
                  <a:srgbClr val="990000"/>
                </a:solidFill>
              </a:rPr>
            </a:br>
            <a:r>
              <a:rPr lang="nl-NL" dirty="0" smtClean="0"/>
              <a:t>Zoek in de standaard </a:t>
            </a:r>
            <a:r>
              <a:rPr lang="nl-NL" dirty="0" err="1" smtClean="0"/>
              <a:t>include</a:t>
            </a:r>
            <a:r>
              <a:rPr lang="nl-NL" dirty="0" smtClean="0"/>
              <a:t> directories.</a:t>
            </a:r>
          </a:p>
          <a:p>
            <a:r>
              <a:rPr lang="nl-NL" dirty="0" smtClean="0">
                <a:solidFill>
                  <a:schemeClr val="hlink"/>
                </a:solidFill>
                <a:latin typeface="Consolas"/>
              </a:rPr>
              <a:t>#</a:t>
            </a:r>
            <a:r>
              <a:rPr lang="nl-NL" dirty="0" err="1" smtClean="0">
                <a:solidFill>
                  <a:schemeClr val="hlink"/>
                </a:solidFill>
                <a:latin typeface="Consolas"/>
              </a:rPr>
              <a:t>include</a:t>
            </a:r>
            <a:r>
              <a:rPr lang="nl-NL" dirty="0" smtClean="0">
                <a:latin typeface="Consolas"/>
              </a:rPr>
              <a:t> </a:t>
            </a:r>
            <a:r>
              <a:rPr lang="nl-NL" dirty="0" smtClean="0">
                <a:solidFill>
                  <a:srgbClr val="990000"/>
                </a:solidFill>
                <a:latin typeface="Consolas"/>
              </a:rPr>
              <a:t>"</a:t>
            </a:r>
            <a:r>
              <a:rPr lang="nl-NL" dirty="0" err="1" smtClean="0">
                <a:solidFill>
                  <a:srgbClr val="990000"/>
                </a:solidFill>
                <a:latin typeface="Consolas"/>
              </a:rPr>
              <a:t>homemade.h</a:t>
            </a:r>
            <a:r>
              <a:rPr lang="nl-NL" dirty="0" smtClean="0">
                <a:solidFill>
                  <a:srgbClr val="990000"/>
                </a:solidFill>
                <a:latin typeface="Consolas"/>
              </a:rPr>
              <a:t>"</a:t>
            </a:r>
            <a:r>
              <a:rPr lang="nl-NL" dirty="0" smtClean="0">
                <a:solidFill>
                  <a:srgbClr val="990000"/>
                </a:solidFill>
              </a:rPr>
              <a:t/>
            </a:r>
            <a:br>
              <a:rPr lang="nl-NL" dirty="0" smtClean="0">
                <a:solidFill>
                  <a:srgbClr val="990000"/>
                </a:solidFill>
              </a:rPr>
            </a:br>
            <a:r>
              <a:rPr lang="nl-NL" dirty="0" smtClean="0"/>
              <a:t>Zoek in de directory waar de .c file staat en daarna in standaard </a:t>
            </a:r>
            <a:r>
              <a:rPr lang="nl-NL" dirty="0" err="1" smtClean="0"/>
              <a:t>include</a:t>
            </a:r>
            <a:r>
              <a:rPr lang="nl-NL" dirty="0" smtClean="0"/>
              <a:t> directories.</a:t>
            </a:r>
          </a:p>
          <a:p>
            <a:r>
              <a:rPr lang="nl-NL" dirty="0" smtClean="0">
                <a:solidFill>
                  <a:schemeClr val="hlink"/>
                </a:solidFill>
                <a:latin typeface="Consolas"/>
              </a:rPr>
              <a:t>#</a:t>
            </a:r>
            <a:r>
              <a:rPr lang="nl-NL" dirty="0" err="1" smtClean="0">
                <a:solidFill>
                  <a:schemeClr val="hlink"/>
                </a:solidFill>
                <a:latin typeface="Consolas"/>
              </a:rPr>
              <a:t>include</a:t>
            </a:r>
            <a:r>
              <a:rPr lang="nl-NL" dirty="0" smtClean="0">
                <a:latin typeface="Consolas"/>
              </a:rPr>
              <a:t> </a:t>
            </a:r>
            <a:r>
              <a:rPr lang="nl-NL" dirty="0" smtClean="0">
                <a:solidFill>
                  <a:srgbClr val="990000"/>
                </a:solidFill>
                <a:latin typeface="Consolas"/>
              </a:rPr>
              <a:t>"h:/mijn_includes/homemade.h"</a:t>
            </a:r>
            <a:r>
              <a:rPr lang="nl-NL" dirty="0" smtClean="0">
                <a:solidFill>
                  <a:srgbClr val="990000"/>
                </a:solidFill>
              </a:rPr>
              <a:t/>
            </a:r>
            <a:br>
              <a:rPr lang="nl-NL" dirty="0" smtClean="0">
                <a:solidFill>
                  <a:srgbClr val="990000"/>
                </a:solidFill>
              </a:rPr>
            </a:br>
            <a:r>
              <a:rPr lang="nl-NL" dirty="0" smtClean="0"/>
              <a:t>Zoek in het directory h:/mijn_includes/.</a:t>
            </a:r>
          </a:p>
          <a:p>
            <a:r>
              <a:rPr lang="nl-NL" dirty="0" smtClean="0"/>
              <a:t>Een </a:t>
            </a:r>
            <a:r>
              <a:rPr lang="nl-NL" i="1" dirty="0" smtClean="0"/>
              <a:t>zelfgemaakte</a:t>
            </a:r>
            <a:r>
              <a:rPr lang="nl-NL" dirty="0" smtClean="0"/>
              <a:t> header file i.c.m. een </a:t>
            </a:r>
            <a:r>
              <a:rPr lang="nl-NL" i="1" dirty="0" smtClean="0"/>
              <a:t>bijbehorende</a:t>
            </a:r>
            <a:r>
              <a:rPr lang="nl-NL" dirty="0" smtClean="0"/>
              <a:t> source file wordt vaak een </a:t>
            </a:r>
            <a:r>
              <a:rPr lang="nl-NL" i="1" dirty="0" smtClean="0"/>
              <a:t>module</a:t>
            </a:r>
            <a:r>
              <a:rPr lang="nl-NL" dirty="0" smtClean="0"/>
              <a:t> genoemd.</a:t>
            </a:r>
          </a:p>
          <a:p>
            <a:r>
              <a:rPr lang="nl-NL" dirty="0" smtClean="0"/>
              <a:t>Tijdens het compileren wordt de header file code en de source file.</a:t>
            </a:r>
          </a:p>
          <a:p>
            <a:endParaRPr lang="nl-NL" dirty="0" smtClean="0">
              <a:solidFill>
                <a:srgbClr val="990000"/>
              </a:solidFill>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237</a:t>
            </a:fld>
            <a:endParaRPr lang="en-US" dirty="0"/>
          </a:p>
        </p:txBody>
      </p:sp>
    </p:spTree>
    <p:extLst>
      <p:ext uri="{BB962C8B-B14F-4D97-AF65-F5344CB8AC3E}">
        <p14:creationId xmlns:p14="http://schemas.microsoft.com/office/powerpoint/2010/main" val="300354848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jdelijke aanduiding voor inhoud 14"/>
          <p:cNvSpPr>
            <a:spLocks noGrp="1"/>
          </p:cNvSpPr>
          <p:nvPr>
            <p:ph idx="15"/>
          </p:nvPr>
        </p:nvSpPr>
        <p:spPr>
          <a:xfrm>
            <a:off x="4283968" y="1248644"/>
            <a:ext cx="4402832" cy="3568401"/>
          </a:xfrm>
          <a:solidFill>
            <a:schemeClr val="bg1"/>
          </a:solidFill>
        </p:spPr>
        <p:txBody>
          <a:bodyPr>
            <a:normAutofit/>
          </a:bodyPr>
          <a:lstStyle/>
          <a:p>
            <a:r>
              <a:rPr lang="nl-NL" sz="1500" dirty="0">
                <a:solidFill>
                  <a:srgbClr val="008000"/>
                </a:solidFill>
                <a:highlight>
                  <a:srgbClr val="FFFFFF"/>
                </a:highlight>
              </a:rPr>
              <a:t>/*homemade-1.h*/</a:t>
            </a:r>
            <a:endParaRPr lang="nl-NL" sz="1500" dirty="0">
              <a:solidFill>
                <a:srgbClr val="000000"/>
              </a:solidFill>
              <a:highlight>
                <a:srgbClr val="FFFFFF"/>
              </a:highlight>
            </a:endParaRPr>
          </a:p>
          <a:p>
            <a:r>
              <a:rPr lang="nl-NL" sz="1500" dirty="0" err="1" smtClean="0">
                <a:solidFill>
                  <a:srgbClr val="0000FF"/>
                </a:solidFill>
                <a:highlight>
                  <a:srgbClr val="FFFFFF"/>
                </a:highlight>
              </a:rPr>
              <a:t>void</a:t>
            </a:r>
            <a:r>
              <a:rPr lang="nl-NL" sz="1500" dirty="0" smtClean="0">
                <a:solidFill>
                  <a:srgbClr val="000000"/>
                </a:solidFill>
                <a:highlight>
                  <a:srgbClr val="FFFFFF"/>
                </a:highlight>
              </a:rPr>
              <a:t> </a:t>
            </a:r>
            <a:r>
              <a:rPr lang="nl-NL" sz="1500" dirty="0" err="1">
                <a:solidFill>
                  <a:srgbClr val="000000"/>
                </a:solidFill>
                <a:highlight>
                  <a:srgbClr val="FFFFFF"/>
                </a:highlight>
              </a:rPr>
              <a:t>functieInheader</a:t>
            </a:r>
            <a:r>
              <a:rPr lang="nl-NL" sz="1500" dirty="0">
                <a:solidFill>
                  <a:srgbClr val="000000"/>
                </a:solidFill>
                <a:highlight>
                  <a:srgbClr val="FFFFFF"/>
                </a:highlight>
              </a:rPr>
              <a:t>(</a:t>
            </a:r>
            <a:r>
              <a:rPr lang="nl-NL" sz="1500" dirty="0">
                <a:solidFill>
                  <a:srgbClr val="0000FF"/>
                </a:solidFill>
                <a:highlight>
                  <a:srgbClr val="FFFFFF"/>
                </a:highlight>
              </a:rPr>
              <a:t>int</a:t>
            </a:r>
            <a:r>
              <a:rPr lang="nl-NL" sz="1500" dirty="0">
                <a:solidFill>
                  <a:srgbClr val="000000"/>
                </a:solidFill>
                <a:highlight>
                  <a:srgbClr val="FFFFFF"/>
                </a:highlight>
              </a:rPr>
              <a:t> </a:t>
            </a:r>
            <a:r>
              <a:rPr lang="nl-NL" sz="1500" dirty="0">
                <a:solidFill>
                  <a:srgbClr val="808080"/>
                </a:solidFill>
                <a:highlight>
                  <a:srgbClr val="FFFFFF"/>
                </a:highlight>
              </a:rPr>
              <a:t>getal</a:t>
            </a:r>
            <a:r>
              <a:rPr lang="nl-NL" sz="1500" dirty="0" smtClean="0">
                <a:solidFill>
                  <a:srgbClr val="000000"/>
                </a:solidFill>
                <a:highlight>
                  <a:srgbClr val="FFFFFF"/>
                </a:highlight>
              </a:rPr>
              <a:t>);</a:t>
            </a:r>
          </a:p>
          <a:p>
            <a:endParaRPr lang="en-US" sz="1500" dirty="0">
              <a:solidFill>
                <a:srgbClr val="000000"/>
              </a:solidFill>
              <a:highlight>
                <a:srgbClr val="FFFFFF"/>
              </a:highlight>
            </a:endParaRPr>
          </a:p>
          <a:p>
            <a:r>
              <a:rPr lang="nl-NL" sz="1500" dirty="0">
                <a:solidFill>
                  <a:srgbClr val="008000"/>
                </a:solidFill>
                <a:highlight>
                  <a:srgbClr val="FFFFFF"/>
                </a:highlight>
              </a:rPr>
              <a:t>/*homemade-1.c*/</a:t>
            </a:r>
            <a:endParaRPr lang="nl-NL" sz="1500" dirty="0">
              <a:solidFill>
                <a:srgbClr val="0000FF"/>
              </a:solidFill>
              <a:highlight>
                <a:srgbClr val="FFFFFF"/>
              </a:highlight>
            </a:endParaRPr>
          </a:p>
          <a:p>
            <a:r>
              <a:rPr lang="nl-NL" sz="1500" dirty="0" err="1">
                <a:solidFill>
                  <a:srgbClr val="0000FF"/>
                </a:solidFill>
                <a:highlight>
                  <a:srgbClr val="FFFFFF"/>
                </a:highlight>
              </a:rPr>
              <a:t>void</a:t>
            </a:r>
            <a:r>
              <a:rPr lang="nl-NL" sz="1500" dirty="0">
                <a:solidFill>
                  <a:srgbClr val="000000"/>
                </a:solidFill>
                <a:highlight>
                  <a:srgbClr val="FFFFFF"/>
                </a:highlight>
              </a:rPr>
              <a:t> </a:t>
            </a:r>
            <a:r>
              <a:rPr lang="nl-NL" sz="1500" dirty="0" err="1">
                <a:solidFill>
                  <a:srgbClr val="000000"/>
                </a:solidFill>
                <a:highlight>
                  <a:srgbClr val="FFFFFF"/>
                </a:highlight>
              </a:rPr>
              <a:t>functieInheader</a:t>
            </a:r>
            <a:r>
              <a:rPr lang="nl-NL" sz="1500" dirty="0">
                <a:solidFill>
                  <a:srgbClr val="000000"/>
                </a:solidFill>
                <a:highlight>
                  <a:srgbClr val="FFFFFF"/>
                </a:highlight>
              </a:rPr>
              <a:t>(</a:t>
            </a:r>
            <a:r>
              <a:rPr lang="nl-NL" sz="1500" dirty="0">
                <a:solidFill>
                  <a:srgbClr val="0000FF"/>
                </a:solidFill>
                <a:highlight>
                  <a:srgbClr val="FFFFFF"/>
                </a:highlight>
              </a:rPr>
              <a:t>int</a:t>
            </a:r>
            <a:r>
              <a:rPr lang="nl-NL" sz="1500" dirty="0">
                <a:solidFill>
                  <a:srgbClr val="000000"/>
                </a:solidFill>
                <a:highlight>
                  <a:srgbClr val="FFFFFF"/>
                </a:highlight>
              </a:rPr>
              <a:t> </a:t>
            </a:r>
            <a:r>
              <a:rPr lang="nl-NL" sz="1500" dirty="0">
                <a:solidFill>
                  <a:srgbClr val="808080"/>
                </a:solidFill>
                <a:highlight>
                  <a:srgbClr val="FFFFFF"/>
                </a:highlight>
              </a:rPr>
              <a:t>getal</a:t>
            </a:r>
            <a:r>
              <a:rPr lang="nl-NL" sz="1500" dirty="0">
                <a:solidFill>
                  <a:srgbClr val="000000"/>
                </a:solidFill>
                <a:highlight>
                  <a:srgbClr val="FFFFFF"/>
                </a:highlight>
              </a:rPr>
              <a:t>){</a:t>
            </a:r>
          </a:p>
          <a:p>
            <a:r>
              <a:rPr lang="pt-BR" sz="1500" dirty="0">
                <a:solidFill>
                  <a:srgbClr val="000000"/>
                </a:solidFill>
                <a:highlight>
                  <a:srgbClr val="FFFFFF"/>
                </a:highlight>
              </a:rPr>
              <a:t>	printf(</a:t>
            </a:r>
            <a:r>
              <a:rPr lang="pt-BR" sz="1500" dirty="0">
                <a:solidFill>
                  <a:srgbClr val="A31515"/>
                </a:solidFill>
                <a:highlight>
                  <a:srgbClr val="FFFFFF"/>
                </a:highlight>
              </a:rPr>
              <a:t>"\nIk sta in homemade-1.h\n"</a:t>
            </a:r>
            <a:r>
              <a:rPr lang="pt-BR" sz="1500" dirty="0">
                <a:solidFill>
                  <a:srgbClr val="000000"/>
                </a:solidFill>
                <a:highlight>
                  <a:srgbClr val="FFFFFF"/>
                </a:highlight>
              </a:rPr>
              <a:t>);</a:t>
            </a:r>
          </a:p>
          <a:p>
            <a:r>
              <a:rPr lang="nl-NL" sz="1500" dirty="0">
                <a:solidFill>
                  <a:srgbClr val="000000"/>
                </a:solidFill>
                <a:highlight>
                  <a:srgbClr val="FFFFFF"/>
                </a:highlight>
              </a:rPr>
              <a:t>	</a:t>
            </a:r>
            <a:r>
              <a:rPr lang="nl-NL" sz="1500" dirty="0" err="1">
                <a:solidFill>
                  <a:srgbClr val="000000"/>
                </a:solidFill>
                <a:highlight>
                  <a:srgbClr val="FFFFFF"/>
                </a:highlight>
              </a:rPr>
              <a:t>printf</a:t>
            </a:r>
            <a:r>
              <a:rPr lang="nl-NL" sz="1500" dirty="0">
                <a:solidFill>
                  <a:srgbClr val="000000"/>
                </a:solidFill>
                <a:highlight>
                  <a:srgbClr val="FFFFFF"/>
                </a:highlight>
              </a:rPr>
              <a:t>(</a:t>
            </a:r>
            <a:r>
              <a:rPr lang="nl-NL" sz="1500" dirty="0">
                <a:solidFill>
                  <a:srgbClr val="A31515"/>
                </a:solidFill>
                <a:highlight>
                  <a:srgbClr val="FFFFFF"/>
                </a:highlight>
              </a:rPr>
              <a:t>"en print: %d\n"</a:t>
            </a:r>
            <a:r>
              <a:rPr lang="nl-NL" sz="1500" dirty="0">
                <a:solidFill>
                  <a:srgbClr val="000000"/>
                </a:solidFill>
                <a:highlight>
                  <a:srgbClr val="FFFFFF"/>
                </a:highlight>
              </a:rPr>
              <a:t>, </a:t>
            </a:r>
            <a:r>
              <a:rPr lang="nl-NL" sz="1500" dirty="0">
                <a:solidFill>
                  <a:srgbClr val="808080"/>
                </a:solidFill>
                <a:highlight>
                  <a:srgbClr val="FFFFFF"/>
                </a:highlight>
              </a:rPr>
              <a:t>getal</a:t>
            </a:r>
            <a:r>
              <a:rPr lang="nl-NL" sz="1500" dirty="0">
                <a:solidFill>
                  <a:srgbClr val="000000"/>
                </a:solidFill>
                <a:highlight>
                  <a:srgbClr val="FFFFFF"/>
                </a:highlight>
              </a:rPr>
              <a:t>);</a:t>
            </a:r>
          </a:p>
          <a:p>
            <a:r>
              <a:rPr lang="nl-NL" sz="1500" dirty="0" smtClean="0">
                <a:solidFill>
                  <a:srgbClr val="000000"/>
                </a:solidFill>
                <a:highlight>
                  <a:srgbClr val="FFFFFF"/>
                </a:highlight>
              </a:rPr>
              <a:t>}</a:t>
            </a:r>
            <a:endParaRPr lang="nl-NL" sz="1500" dirty="0">
              <a:solidFill>
                <a:srgbClr val="000000"/>
              </a:solidFill>
              <a:highlight>
                <a:srgbClr val="FFFFFF"/>
              </a:highlight>
            </a:endParaRPr>
          </a:p>
        </p:txBody>
      </p:sp>
      <p:sp>
        <p:nvSpPr>
          <p:cNvPr id="16" name="Tijdelijke aanduiding voor inhoud 15"/>
          <p:cNvSpPr>
            <a:spLocks noGrp="1"/>
          </p:cNvSpPr>
          <p:nvPr>
            <p:ph idx="16"/>
          </p:nvPr>
        </p:nvSpPr>
        <p:spPr/>
        <p:txBody>
          <a:bodyPr/>
          <a:lstStyle/>
          <a:p>
            <a:endParaRPr lang="nl-NL"/>
          </a:p>
        </p:txBody>
      </p:sp>
      <p:sp>
        <p:nvSpPr>
          <p:cNvPr id="2" name="Titel 1"/>
          <p:cNvSpPr>
            <a:spLocks noGrp="1"/>
          </p:cNvSpPr>
          <p:nvPr>
            <p:ph type="title"/>
          </p:nvPr>
        </p:nvSpPr>
        <p:spPr/>
        <p:txBody>
          <a:bodyPr/>
          <a:lstStyle/>
          <a:p>
            <a:r>
              <a:rPr lang="en-US" dirty="0" err="1" smtClean="0"/>
              <a:t>Voorbeeld</a:t>
            </a:r>
            <a:r>
              <a:rPr lang="en-US" dirty="0" smtClean="0"/>
              <a:t> </a:t>
            </a:r>
            <a:r>
              <a:rPr lang="en-US" dirty="0" err="1" smtClean="0"/>
              <a:t>zelfgemaakte</a:t>
            </a:r>
            <a:r>
              <a:rPr lang="en-US" dirty="0" smtClean="0"/>
              <a:t> include</a:t>
            </a:r>
            <a:endParaRPr lang="nl-NL" dirty="0"/>
          </a:p>
        </p:txBody>
      </p:sp>
      <p:sp>
        <p:nvSpPr>
          <p:cNvPr id="14" name="Tijdelijke aanduiding voor inhoud 13"/>
          <p:cNvSpPr>
            <a:spLocks noGrp="1"/>
          </p:cNvSpPr>
          <p:nvPr>
            <p:ph idx="14"/>
          </p:nvPr>
        </p:nvSpPr>
        <p:spPr>
          <a:xfrm>
            <a:off x="1394768" y="5013176"/>
            <a:ext cx="7292032" cy="1512168"/>
          </a:xfrm>
        </p:spPr>
        <p:txBody>
          <a:bodyPr/>
          <a:lstStyle/>
          <a:p>
            <a:r>
              <a:rPr lang="nl-NL" dirty="0" smtClean="0"/>
              <a:t>Ik </a:t>
            </a:r>
            <a:r>
              <a:rPr lang="nl-NL" dirty="0"/>
              <a:t>sta in homemade-1.h</a:t>
            </a:r>
          </a:p>
          <a:p>
            <a:r>
              <a:rPr lang="nl-NL" dirty="0"/>
              <a:t>en print: 3</a:t>
            </a:r>
          </a:p>
          <a:p>
            <a:endParaRPr lang="nl-NL" dirty="0"/>
          </a:p>
        </p:txBody>
      </p:sp>
      <p:sp>
        <p:nvSpPr>
          <p:cNvPr id="13" name="Tijdelijke aanduiding voor inhoud 12"/>
          <p:cNvSpPr>
            <a:spLocks noGrp="1"/>
          </p:cNvSpPr>
          <p:nvPr>
            <p:ph idx="13"/>
          </p:nvPr>
        </p:nvSpPr>
        <p:spPr>
          <a:xfrm>
            <a:off x="1394768" y="1248643"/>
            <a:ext cx="2889200" cy="3568402"/>
          </a:xfrm>
        </p:spPr>
        <p:txBody>
          <a:bodyPr>
            <a:normAutofit/>
          </a:bodyPr>
          <a:lstStyle/>
          <a:p>
            <a:r>
              <a:rPr lang="nl-NL" sz="1500" dirty="0" smtClean="0">
                <a:solidFill>
                  <a:srgbClr val="0000FF"/>
                </a:solidFill>
                <a:highlight>
                  <a:srgbClr val="FFFFFF"/>
                </a:highlight>
              </a:rPr>
              <a:t>#</a:t>
            </a:r>
            <a:r>
              <a:rPr lang="nl-NL" sz="1500" dirty="0" err="1">
                <a:solidFill>
                  <a:srgbClr val="0000FF"/>
                </a:solidFill>
                <a:highlight>
                  <a:srgbClr val="FFFFFF"/>
                </a:highlight>
              </a:rPr>
              <a:t>include</a:t>
            </a:r>
            <a:r>
              <a:rPr lang="nl-NL" sz="1500" dirty="0">
                <a:solidFill>
                  <a:srgbClr val="000000"/>
                </a:solidFill>
                <a:highlight>
                  <a:srgbClr val="FFFFFF"/>
                </a:highlight>
              </a:rPr>
              <a:t> </a:t>
            </a:r>
            <a:r>
              <a:rPr lang="nl-NL" sz="1500" dirty="0">
                <a:solidFill>
                  <a:srgbClr val="A31515"/>
                </a:solidFill>
                <a:highlight>
                  <a:srgbClr val="FFFFFF"/>
                </a:highlight>
              </a:rPr>
              <a:t>&lt;</a:t>
            </a:r>
            <a:r>
              <a:rPr lang="nl-NL" sz="1500" dirty="0" err="1">
                <a:solidFill>
                  <a:srgbClr val="A31515"/>
                </a:solidFill>
                <a:highlight>
                  <a:srgbClr val="FFFFFF"/>
                </a:highlight>
              </a:rPr>
              <a:t>stdio.h</a:t>
            </a:r>
            <a:r>
              <a:rPr lang="nl-NL" sz="1500" dirty="0">
                <a:solidFill>
                  <a:srgbClr val="A31515"/>
                </a:solidFill>
                <a:highlight>
                  <a:srgbClr val="FFFFFF"/>
                </a:highlight>
              </a:rPr>
              <a:t>&gt;</a:t>
            </a:r>
            <a:endParaRPr lang="nl-NL" sz="1500" dirty="0">
              <a:solidFill>
                <a:srgbClr val="000000"/>
              </a:solidFill>
              <a:highlight>
                <a:srgbClr val="FFFFFF"/>
              </a:highlight>
            </a:endParaRPr>
          </a:p>
          <a:p>
            <a:r>
              <a:rPr lang="nl-NL" sz="1500" dirty="0">
                <a:solidFill>
                  <a:srgbClr val="0000FF"/>
                </a:solidFill>
                <a:highlight>
                  <a:srgbClr val="FFFFFF"/>
                </a:highlight>
              </a:rPr>
              <a:t>#</a:t>
            </a:r>
            <a:r>
              <a:rPr lang="nl-NL" sz="1500" dirty="0" err="1">
                <a:solidFill>
                  <a:srgbClr val="0000FF"/>
                </a:solidFill>
                <a:highlight>
                  <a:srgbClr val="FFFFFF"/>
                </a:highlight>
              </a:rPr>
              <a:t>include</a:t>
            </a:r>
            <a:r>
              <a:rPr lang="nl-NL" sz="1500" dirty="0">
                <a:solidFill>
                  <a:srgbClr val="000000"/>
                </a:solidFill>
                <a:highlight>
                  <a:srgbClr val="FFFFFF"/>
                </a:highlight>
              </a:rPr>
              <a:t> </a:t>
            </a:r>
            <a:r>
              <a:rPr lang="nl-NL" sz="1500" dirty="0">
                <a:solidFill>
                  <a:srgbClr val="A31515"/>
                </a:solidFill>
                <a:highlight>
                  <a:srgbClr val="FFFFFF"/>
                </a:highlight>
              </a:rPr>
              <a:t>"homemade-1.h"</a:t>
            </a:r>
            <a:endParaRPr lang="nl-NL" sz="1500" dirty="0">
              <a:solidFill>
                <a:srgbClr val="000000"/>
              </a:solidFill>
              <a:highlight>
                <a:srgbClr val="FFFFFF"/>
              </a:highlight>
            </a:endParaRPr>
          </a:p>
          <a:p>
            <a:endParaRPr lang="nl-NL" sz="1500" dirty="0">
              <a:solidFill>
                <a:srgbClr val="000000"/>
              </a:solidFill>
              <a:highlight>
                <a:srgbClr val="FFFFFF"/>
              </a:highlight>
            </a:endParaRPr>
          </a:p>
          <a:p>
            <a:r>
              <a:rPr lang="nl-NL" sz="1500" dirty="0">
                <a:solidFill>
                  <a:srgbClr val="0000FF"/>
                </a:solidFill>
                <a:highlight>
                  <a:srgbClr val="FFFFFF"/>
                </a:highlight>
              </a:rPr>
              <a:t>int</a:t>
            </a:r>
            <a:r>
              <a:rPr lang="nl-NL" sz="1500" dirty="0">
                <a:solidFill>
                  <a:srgbClr val="000000"/>
                </a:solidFill>
                <a:highlight>
                  <a:srgbClr val="FFFFFF"/>
                </a:highlight>
              </a:rPr>
              <a:t> </a:t>
            </a:r>
            <a:r>
              <a:rPr lang="nl-NL" sz="1500" dirty="0" err="1">
                <a:solidFill>
                  <a:srgbClr val="000000"/>
                </a:solidFill>
                <a:highlight>
                  <a:srgbClr val="FFFFFF"/>
                </a:highlight>
              </a:rPr>
              <a:t>main</a:t>
            </a:r>
            <a:r>
              <a:rPr lang="nl-NL" sz="1500" dirty="0">
                <a:solidFill>
                  <a:srgbClr val="000000"/>
                </a:solidFill>
                <a:highlight>
                  <a:srgbClr val="FFFFFF"/>
                </a:highlight>
              </a:rPr>
              <a:t>(</a:t>
            </a:r>
            <a:r>
              <a:rPr lang="nl-NL" sz="1500" dirty="0" err="1">
                <a:solidFill>
                  <a:srgbClr val="0000FF"/>
                </a:solidFill>
                <a:highlight>
                  <a:srgbClr val="FFFFFF"/>
                </a:highlight>
              </a:rPr>
              <a:t>void</a:t>
            </a:r>
            <a:r>
              <a:rPr lang="nl-NL" sz="1500" dirty="0">
                <a:solidFill>
                  <a:srgbClr val="000000"/>
                </a:solidFill>
                <a:highlight>
                  <a:srgbClr val="FFFFFF"/>
                </a:highlight>
              </a:rPr>
              <a:t>) {</a:t>
            </a:r>
          </a:p>
          <a:p>
            <a:r>
              <a:rPr lang="nl-NL" sz="1500" dirty="0" smtClean="0">
                <a:solidFill>
                  <a:srgbClr val="000000"/>
                </a:solidFill>
                <a:highlight>
                  <a:srgbClr val="FFFFFF"/>
                </a:highlight>
              </a:rPr>
              <a:t>		</a:t>
            </a:r>
            <a:r>
              <a:rPr lang="nl-NL" sz="1500" dirty="0" err="1" smtClean="0">
                <a:solidFill>
                  <a:srgbClr val="000000"/>
                </a:solidFill>
                <a:highlight>
                  <a:srgbClr val="FFFFFF"/>
                </a:highlight>
              </a:rPr>
              <a:t>functieInheader</a:t>
            </a:r>
            <a:r>
              <a:rPr lang="nl-NL" sz="1500" dirty="0" smtClean="0">
                <a:solidFill>
                  <a:srgbClr val="000000"/>
                </a:solidFill>
                <a:highlight>
                  <a:srgbClr val="FFFFFF"/>
                </a:highlight>
              </a:rPr>
              <a:t>(3</a:t>
            </a:r>
            <a:r>
              <a:rPr lang="nl-NL" sz="1500" dirty="0">
                <a:solidFill>
                  <a:srgbClr val="000000"/>
                </a:solidFill>
                <a:highlight>
                  <a:srgbClr val="FFFFFF"/>
                </a:highlight>
              </a:rPr>
              <a:t>);</a:t>
            </a:r>
          </a:p>
          <a:p>
            <a:r>
              <a:rPr lang="nl-NL" sz="1500" dirty="0" smtClean="0">
                <a:solidFill>
                  <a:srgbClr val="000000"/>
                </a:solidFill>
                <a:highlight>
                  <a:srgbClr val="FFFFFF"/>
                </a:highlight>
              </a:rPr>
              <a:t>		</a:t>
            </a:r>
            <a:r>
              <a:rPr lang="nl-NL" sz="1500" dirty="0" err="1" smtClean="0">
                <a:solidFill>
                  <a:srgbClr val="000000"/>
                </a:solidFill>
                <a:highlight>
                  <a:srgbClr val="FFFFFF"/>
                </a:highlight>
              </a:rPr>
              <a:t>getchar</a:t>
            </a:r>
            <a:r>
              <a:rPr lang="nl-NL" sz="1500" dirty="0" smtClean="0">
                <a:solidFill>
                  <a:srgbClr val="000000"/>
                </a:solidFill>
                <a:highlight>
                  <a:srgbClr val="FFFFFF"/>
                </a:highlight>
              </a:rPr>
              <a:t>();</a:t>
            </a:r>
          </a:p>
          <a:p>
            <a:r>
              <a:rPr lang="nl-NL" sz="1500" dirty="0">
                <a:solidFill>
                  <a:srgbClr val="000000"/>
                </a:solidFill>
                <a:highlight>
                  <a:srgbClr val="FFFFFF"/>
                </a:highlight>
              </a:rPr>
              <a:t>	</a:t>
            </a:r>
            <a:r>
              <a:rPr lang="nl-NL" sz="1500" dirty="0" smtClean="0">
                <a:solidFill>
                  <a:srgbClr val="000000"/>
                </a:solidFill>
                <a:highlight>
                  <a:srgbClr val="FFFFFF"/>
                </a:highlight>
              </a:rPr>
              <a:t>	</a:t>
            </a:r>
            <a:r>
              <a:rPr lang="nl-NL" sz="1500" dirty="0" smtClean="0">
                <a:solidFill>
                  <a:srgbClr val="0000FF"/>
                </a:solidFill>
                <a:highlight>
                  <a:srgbClr val="FFFFFF"/>
                </a:highlight>
              </a:rPr>
              <a:t>return</a:t>
            </a:r>
            <a:r>
              <a:rPr lang="nl-NL" sz="1500" dirty="0" smtClean="0">
                <a:solidFill>
                  <a:srgbClr val="000000"/>
                </a:solidFill>
                <a:highlight>
                  <a:srgbClr val="FFFFFF"/>
                </a:highlight>
              </a:rPr>
              <a:t> </a:t>
            </a:r>
            <a:r>
              <a:rPr lang="nl-NL" sz="1500" dirty="0">
                <a:solidFill>
                  <a:srgbClr val="000000"/>
                </a:solidFill>
                <a:highlight>
                  <a:srgbClr val="FFFFFF"/>
                </a:highlight>
              </a:rPr>
              <a:t>0;</a:t>
            </a:r>
          </a:p>
          <a:p>
            <a:r>
              <a:rPr lang="nl-NL" sz="1500" dirty="0" smtClean="0">
                <a:solidFill>
                  <a:srgbClr val="000000"/>
                </a:solidFill>
                <a:highlight>
                  <a:srgbClr val="FFFFFF"/>
                </a:highlight>
              </a:rPr>
              <a:t>}</a:t>
            </a:r>
            <a:endParaRPr lang="nl-NL" sz="1500" dirty="0">
              <a:solidFill>
                <a:srgbClr val="000000"/>
              </a:solidFill>
              <a:highlight>
                <a:srgbClr val="FFFFFF"/>
              </a:highlight>
            </a:endParaRPr>
          </a:p>
          <a:p>
            <a:endParaRPr lang="nl-NL" sz="1500" dirty="0"/>
          </a:p>
        </p:txBody>
      </p:sp>
      <p:sp>
        <p:nvSpPr>
          <p:cNvPr id="4" name="Tijdelijke aanduiding voor datum 3"/>
          <p:cNvSpPr>
            <a:spLocks noGrp="1"/>
          </p:cNvSpPr>
          <p:nvPr>
            <p:ph type="dt" sz="half" idx="17"/>
          </p:nvPr>
        </p:nvSpPr>
        <p:spPr/>
        <p:txBody>
          <a:bodyPr/>
          <a:lstStyle/>
          <a:p>
            <a:r>
              <a:rPr lang="nl-NL" smtClean="0"/>
              <a:t>GESPRG 2014-2015</a:t>
            </a:r>
            <a:endParaRPr lang="en-US" dirty="0"/>
          </a:p>
        </p:txBody>
      </p:sp>
      <p:sp>
        <p:nvSpPr>
          <p:cNvPr id="5" name="Tijdelijke aanduiding voor dianummer 4"/>
          <p:cNvSpPr>
            <a:spLocks noGrp="1"/>
          </p:cNvSpPr>
          <p:nvPr>
            <p:ph type="sldNum" sz="quarter" idx="19"/>
          </p:nvPr>
        </p:nvSpPr>
        <p:spPr/>
        <p:txBody>
          <a:bodyPr/>
          <a:lstStyle/>
          <a:p>
            <a:fld id="{520F5AE5-675F-4C53-86B8-6BB4E175C417}" type="slidenum">
              <a:rPr lang="en-US" smtClean="0"/>
              <a:pPr/>
              <a:t>238</a:t>
            </a:fld>
            <a:endParaRPr lang="en-US" dirty="0"/>
          </a:p>
        </p:txBody>
      </p:sp>
      <p:sp>
        <p:nvSpPr>
          <p:cNvPr id="3" name="Toelichting met afgeronde rechthoek 2"/>
          <p:cNvSpPr/>
          <p:nvPr/>
        </p:nvSpPr>
        <p:spPr>
          <a:xfrm>
            <a:off x="2411760" y="378606"/>
            <a:ext cx="2520280" cy="771971"/>
          </a:xfrm>
          <a:prstGeom prst="wedgeRoundRectCallout">
            <a:avLst>
              <a:gd name="adj1" fmla="val 38137"/>
              <a:gd name="adj2" fmla="val 99097"/>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ysClr val="windowText" lastClr="000000"/>
                </a:solidFill>
              </a:rPr>
              <a:t>Let op! </a:t>
            </a:r>
            <a:r>
              <a:rPr lang="en-US" dirty="0" err="1" smtClean="0">
                <a:solidFill>
                  <a:sysClr val="windowText" lastClr="000000"/>
                </a:solidFill>
              </a:rPr>
              <a:t>Deze</a:t>
            </a:r>
            <a:r>
              <a:rPr lang="en-US" dirty="0" smtClean="0">
                <a:solidFill>
                  <a:sysClr val="windowText" lastClr="000000"/>
                </a:solidFill>
              </a:rPr>
              <a:t> code </a:t>
            </a:r>
            <a:r>
              <a:rPr lang="en-US" dirty="0" err="1" smtClean="0">
                <a:solidFill>
                  <a:sysClr val="windowText" lastClr="000000"/>
                </a:solidFill>
              </a:rPr>
              <a:t>staat</a:t>
            </a:r>
            <a:r>
              <a:rPr lang="en-US" dirty="0" smtClean="0">
                <a:solidFill>
                  <a:sysClr val="windowText" lastClr="000000"/>
                </a:solidFill>
              </a:rPr>
              <a:t> in </a:t>
            </a:r>
            <a:r>
              <a:rPr lang="en-US" b="1" dirty="0" smtClean="0">
                <a:solidFill>
                  <a:sysClr val="windowText" lastClr="000000"/>
                </a:solidFill>
              </a:rPr>
              <a:t>homemade-1.h</a:t>
            </a:r>
            <a:endParaRPr lang="nl-NL" b="1" dirty="0" err="1" smtClean="0">
              <a:solidFill>
                <a:sysClr val="windowText" lastClr="000000"/>
              </a:solidFill>
            </a:endParaRPr>
          </a:p>
        </p:txBody>
      </p:sp>
      <p:sp>
        <p:nvSpPr>
          <p:cNvPr id="10" name="Toelichting met afgeronde rechthoek 9"/>
          <p:cNvSpPr/>
          <p:nvPr/>
        </p:nvSpPr>
        <p:spPr>
          <a:xfrm>
            <a:off x="6093048" y="3438947"/>
            <a:ext cx="2439392" cy="771971"/>
          </a:xfrm>
          <a:prstGeom prst="wedgeRoundRectCallout">
            <a:avLst>
              <a:gd name="adj1" fmla="val -74555"/>
              <a:gd name="adj2" fmla="val -70118"/>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ysClr val="windowText" lastClr="000000"/>
                </a:solidFill>
              </a:rPr>
              <a:t>Let op! </a:t>
            </a:r>
            <a:r>
              <a:rPr lang="en-US" dirty="0" err="1" smtClean="0">
                <a:solidFill>
                  <a:sysClr val="windowText" lastClr="000000"/>
                </a:solidFill>
              </a:rPr>
              <a:t>Deze</a:t>
            </a:r>
            <a:r>
              <a:rPr lang="en-US" dirty="0" smtClean="0">
                <a:solidFill>
                  <a:sysClr val="windowText" lastClr="000000"/>
                </a:solidFill>
              </a:rPr>
              <a:t> code </a:t>
            </a:r>
            <a:r>
              <a:rPr lang="en-US" dirty="0" err="1" smtClean="0">
                <a:solidFill>
                  <a:sysClr val="windowText" lastClr="000000"/>
                </a:solidFill>
              </a:rPr>
              <a:t>staat</a:t>
            </a:r>
            <a:r>
              <a:rPr lang="en-US" dirty="0" smtClean="0">
                <a:solidFill>
                  <a:sysClr val="windowText" lastClr="000000"/>
                </a:solidFill>
              </a:rPr>
              <a:t> in </a:t>
            </a:r>
            <a:r>
              <a:rPr lang="en-US" b="1" dirty="0" smtClean="0">
                <a:solidFill>
                  <a:sysClr val="windowText" lastClr="000000"/>
                </a:solidFill>
              </a:rPr>
              <a:t>homemade-1.c</a:t>
            </a:r>
            <a:endParaRPr lang="nl-NL" b="1" dirty="0" err="1" smtClean="0">
              <a:solidFill>
                <a:sysClr val="windowText" lastClr="000000"/>
              </a:solidFill>
            </a:endParaRPr>
          </a:p>
        </p:txBody>
      </p:sp>
      <p:sp>
        <p:nvSpPr>
          <p:cNvPr id="11" name="Toelichting met afgeronde rechthoek 10"/>
          <p:cNvSpPr/>
          <p:nvPr/>
        </p:nvSpPr>
        <p:spPr>
          <a:xfrm>
            <a:off x="2492648" y="3659089"/>
            <a:ext cx="2439392" cy="771971"/>
          </a:xfrm>
          <a:prstGeom prst="wedgeRoundRectCallout">
            <a:avLst>
              <a:gd name="adj1" fmla="val -73581"/>
              <a:gd name="adj2" fmla="val -103961"/>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ysClr val="windowText" lastClr="000000"/>
                </a:solidFill>
              </a:rPr>
              <a:t>Let op! </a:t>
            </a:r>
            <a:r>
              <a:rPr lang="en-US" dirty="0" err="1">
                <a:solidFill>
                  <a:sysClr val="windowText" lastClr="000000"/>
                </a:solidFill>
              </a:rPr>
              <a:t>Deze</a:t>
            </a:r>
            <a:r>
              <a:rPr lang="en-US" dirty="0">
                <a:solidFill>
                  <a:sysClr val="windowText" lastClr="000000"/>
                </a:solidFill>
              </a:rPr>
              <a:t> code </a:t>
            </a:r>
            <a:r>
              <a:rPr lang="en-US" dirty="0" err="1">
                <a:solidFill>
                  <a:sysClr val="windowText" lastClr="000000"/>
                </a:solidFill>
              </a:rPr>
              <a:t>staat</a:t>
            </a:r>
            <a:r>
              <a:rPr lang="en-US" dirty="0">
                <a:solidFill>
                  <a:sysClr val="windowText" lastClr="000000"/>
                </a:solidFill>
              </a:rPr>
              <a:t> in </a:t>
            </a:r>
            <a:r>
              <a:rPr lang="en-US" b="1" dirty="0" err="1" smtClean="0">
                <a:solidFill>
                  <a:sysClr val="windowText" lastClr="000000"/>
                </a:solidFill>
              </a:rPr>
              <a:t>main.c</a:t>
            </a:r>
            <a:endParaRPr lang="nl-NL" b="1" dirty="0" err="1">
              <a:solidFill>
                <a:sysClr val="windowText" lastClr="000000"/>
              </a:solidFill>
            </a:endParaRPr>
          </a:p>
        </p:txBody>
      </p:sp>
    </p:spTree>
    <p:extLst>
      <p:ext uri="{BB962C8B-B14F-4D97-AF65-F5344CB8AC3E}">
        <p14:creationId xmlns:p14="http://schemas.microsoft.com/office/powerpoint/2010/main" val="29549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0" grpId="0" animBg="1"/>
      <p:bldP spid="10" grpId="1" animBg="1"/>
      <p:bldP spid="11" grpId="0" animBg="1"/>
      <p:bldP spid="11" grpId="1"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inhoud 12"/>
          <p:cNvSpPr>
            <a:spLocks noGrp="1"/>
          </p:cNvSpPr>
          <p:nvPr>
            <p:ph idx="15"/>
          </p:nvPr>
        </p:nvSpPr>
        <p:spPr/>
        <p:txBody>
          <a:bodyPr/>
          <a:lstStyle/>
          <a:p>
            <a:endParaRPr lang="nl-NL" dirty="0"/>
          </a:p>
        </p:txBody>
      </p:sp>
      <p:sp>
        <p:nvSpPr>
          <p:cNvPr id="14" name="Tijdelijke aanduiding voor inhoud 13"/>
          <p:cNvSpPr>
            <a:spLocks noGrp="1"/>
          </p:cNvSpPr>
          <p:nvPr>
            <p:ph idx="16"/>
          </p:nvPr>
        </p:nvSpPr>
        <p:spPr/>
        <p:txBody>
          <a:bodyPr/>
          <a:lstStyle/>
          <a:p>
            <a:endParaRPr lang="nl-NL"/>
          </a:p>
        </p:txBody>
      </p:sp>
      <p:sp>
        <p:nvSpPr>
          <p:cNvPr id="9" name="Titel 8"/>
          <p:cNvSpPr>
            <a:spLocks noGrp="1"/>
          </p:cNvSpPr>
          <p:nvPr>
            <p:ph type="title"/>
          </p:nvPr>
        </p:nvSpPr>
        <p:spPr/>
        <p:txBody>
          <a:bodyPr/>
          <a:lstStyle/>
          <a:p>
            <a:r>
              <a:rPr lang="en-US" dirty="0" err="1"/>
              <a:t>Voorbeeld</a:t>
            </a:r>
            <a:r>
              <a:rPr lang="en-US" dirty="0"/>
              <a:t> </a:t>
            </a:r>
            <a:r>
              <a:rPr lang="en-US" dirty="0" err="1"/>
              <a:t>zelfgemaakte</a:t>
            </a:r>
            <a:r>
              <a:rPr lang="en-US" dirty="0"/>
              <a:t> include</a:t>
            </a:r>
            <a:endParaRPr lang="nl-NL" dirty="0"/>
          </a:p>
        </p:txBody>
      </p:sp>
      <p:sp>
        <p:nvSpPr>
          <p:cNvPr id="10" name="Tijdelijke aanduiding voor inhoud 9"/>
          <p:cNvSpPr>
            <a:spLocks noGrp="1"/>
          </p:cNvSpPr>
          <p:nvPr>
            <p:ph idx="1"/>
          </p:nvPr>
        </p:nvSpPr>
        <p:spPr/>
        <p:txBody>
          <a:bodyPr>
            <a:normAutofit fontScale="92500" lnSpcReduction="10000"/>
          </a:bodyPr>
          <a:lstStyle/>
          <a:p>
            <a:r>
              <a:rPr lang="en-US" dirty="0" err="1" smtClean="0"/>
              <a:t>Wat</a:t>
            </a:r>
            <a:r>
              <a:rPr lang="en-US" dirty="0" smtClean="0"/>
              <a:t> </a:t>
            </a:r>
            <a:r>
              <a:rPr lang="en-US" dirty="0" err="1" smtClean="0"/>
              <a:t>als</a:t>
            </a:r>
            <a:r>
              <a:rPr lang="en-US" dirty="0" smtClean="0"/>
              <a:t> </a:t>
            </a:r>
            <a:r>
              <a:rPr lang="en-US" dirty="0" err="1" smtClean="0"/>
              <a:t>een</a:t>
            </a:r>
            <a:r>
              <a:rPr lang="en-US" dirty="0" smtClean="0"/>
              <a:t> header </a:t>
            </a:r>
            <a:r>
              <a:rPr lang="en-US" dirty="0" err="1" smtClean="0"/>
              <a:t>bestand</a:t>
            </a:r>
            <a:r>
              <a:rPr lang="en-US" dirty="0" smtClean="0"/>
              <a:t> in </a:t>
            </a:r>
            <a:r>
              <a:rPr lang="en-US" dirty="0" err="1" smtClean="0"/>
              <a:t>een</a:t>
            </a:r>
            <a:r>
              <a:rPr lang="en-US" dirty="0" smtClean="0"/>
              <a:t> </a:t>
            </a:r>
            <a:r>
              <a:rPr lang="en-US" dirty="0" err="1" smtClean="0"/>
              <a:t>andere</a:t>
            </a:r>
            <a:r>
              <a:rPr lang="en-US" dirty="0" smtClean="0"/>
              <a:t> map </a:t>
            </a:r>
            <a:r>
              <a:rPr lang="en-US" dirty="0" err="1" smtClean="0"/>
              <a:t>staat</a:t>
            </a:r>
            <a:r>
              <a:rPr lang="en-US" dirty="0" smtClean="0"/>
              <a:t>?</a:t>
            </a:r>
          </a:p>
          <a:p>
            <a:pPr lvl="1"/>
            <a:r>
              <a:rPr lang="en-US" dirty="0" err="1" smtClean="0"/>
              <a:t>Gebruik</a:t>
            </a:r>
            <a:r>
              <a:rPr lang="en-US" dirty="0" smtClean="0"/>
              <a:t> </a:t>
            </a:r>
            <a:r>
              <a:rPr lang="en-US" dirty="0" err="1" smtClean="0"/>
              <a:t>een</a:t>
            </a:r>
            <a:r>
              <a:rPr lang="en-US" dirty="0" smtClean="0"/>
              <a:t> </a:t>
            </a:r>
            <a:r>
              <a:rPr lang="en-US" dirty="0" err="1" smtClean="0"/>
              <a:t>relatief</a:t>
            </a:r>
            <a:r>
              <a:rPr lang="en-US" dirty="0" smtClean="0"/>
              <a:t> pad</a:t>
            </a:r>
            <a:endParaRPr lang="nl-NL" dirty="0"/>
          </a:p>
        </p:txBody>
      </p:sp>
      <p:sp>
        <p:nvSpPr>
          <p:cNvPr id="12" name="Tijdelijke aanduiding voor inhoud 11"/>
          <p:cNvSpPr>
            <a:spLocks noGrp="1"/>
          </p:cNvSpPr>
          <p:nvPr>
            <p:ph idx="14"/>
          </p:nvPr>
        </p:nvSpPr>
        <p:spPr>
          <a:xfrm>
            <a:off x="1394768" y="5517232"/>
            <a:ext cx="7292032" cy="1008112"/>
          </a:xfrm>
        </p:spPr>
        <p:txBody>
          <a:bodyPr/>
          <a:lstStyle/>
          <a:p>
            <a:r>
              <a:rPr lang="nl-NL" dirty="0" smtClean="0"/>
              <a:t>Ik </a:t>
            </a:r>
            <a:r>
              <a:rPr lang="nl-NL" dirty="0"/>
              <a:t>sta in homemade-2.h</a:t>
            </a:r>
          </a:p>
          <a:p>
            <a:r>
              <a:rPr lang="nl-NL" dirty="0"/>
              <a:t>en print: </a:t>
            </a:r>
            <a:r>
              <a:rPr lang="nl-NL" dirty="0" smtClean="0"/>
              <a:t>3</a:t>
            </a:r>
            <a:endParaRPr lang="nl-NL" dirty="0"/>
          </a:p>
          <a:p>
            <a:endParaRPr lang="nl-NL" dirty="0"/>
          </a:p>
        </p:txBody>
      </p:sp>
      <p:sp>
        <p:nvSpPr>
          <p:cNvPr id="11" name="Tijdelijke aanduiding voor inhoud 10"/>
          <p:cNvSpPr>
            <a:spLocks noGrp="1"/>
          </p:cNvSpPr>
          <p:nvPr>
            <p:ph idx="13"/>
          </p:nvPr>
        </p:nvSpPr>
        <p:spPr>
          <a:xfrm>
            <a:off x="1394768" y="2127114"/>
            <a:ext cx="7292032" cy="3246101"/>
          </a:xfrm>
        </p:spPr>
        <p:txBody>
          <a:bodyPr>
            <a:noAutofit/>
          </a:bodyPr>
          <a:lstStyle/>
          <a:p>
            <a:r>
              <a:rPr lang="nl-NL" sz="1600" dirty="0" smtClean="0">
                <a:solidFill>
                  <a:srgbClr val="0000FF"/>
                </a:solidFill>
                <a:highlight>
                  <a:srgbClr val="FFFFFF"/>
                </a:highlight>
              </a:rPr>
              <a:t>#</a:t>
            </a:r>
            <a:r>
              <a:rPr lang="nl-NL" sz="1600" dirty="0" err="1" smtClean="0">
                <a:solidFill>
                  <a:srgbClr val="0000FF"/>
                </a:solidFill>
                <a:highlight>
                  <a:srgbClr val="FFFFFF"/>
                </a:highlight>
              </a:rPr>
              <a:t>include</a:t>
            </a:r>
            <a:r>
              <a:rPr lang="nl-NL" sz="1600" dirty="0" smtClean="0">
                <a:solidFill>
                  <a:srgbClr val="000000"/>
                </a:solidFill>
                <a:highlight>
                  <a:srgbClr val="FFFFFF"/>
                </a:highlight>
              </a:rPr>
              <a:t> </a:t>
            </a:r>
            <a:r>
              <a:rPr lang="nl-NL" sz="1600" dirty="0" smtClean="0">
                <a:solidFill>
                  <a:srgbClr val="A31515"/>
                </a:solidFill>
                <a:highlight>
                  <a:srgbClr val="FFFFFF"/>
                </a:highlight>
              </a:rPr>
              <a:t>&lt;</a:t>
            </a:r>
            <a:r>
              <a:rPr lang="nl-NL" sz="1600" dirty="0" err="1" smtClean="0">
                <a:solidFill>
                  <a:srgbClr val="A31515"/>
                </a:solidFill>
                <a:highlight>
                  <a:srgbClr val="FFFFFF"/>
                </a:highlight>
              </a:rPr>
              <a:t>stdio.h</a:t>
            </a:r>
            <a:r>
              <a:rPr lang="nl-NL" sz="1600" dirty="0" smtClean="0">
                <a:solidFill>
                  <a:srgbClr val="A31515"/>
                </a:solidFill>
                <a:highlight>
                  <a:srgbClr val="FFFFFF"/>
                </a:highlight>
              </a:rPr>
              <a:t>&gt;</a:t>
            </a:r>
            <a:endParaRPr lang="nl-NL" sz="1600" dirty="0" smtClean="0">
              <a:solidFill>
                <a:srgbClr val="000000"/>
              </a:solidFill>
              <a:highlight>
                <a:srgbClr val="FFFFFF"/>
              </a:highlight>
            </a:endParaRPr>
          </a:p>
          <a:p>
            <a:r>
              <a:rPr lang="nl-NL" sz="1600" dirty="0" smtClean="0">
                <a:solidFill>
                  <a:srgbClr val="008000"/>
                </a:solidFill>
                <a:highlight>
                  <a:srgbClr val="FFFFFF"/>
                </a:highlight>
              </a:rPr>
              <a:t>//homemade-2.h bevat dezelfde code als homemade-1.h</a:t>
            </a:r>
            <a:endParaRPr lang="nl-NL" sz="1600" dirty="0" smtClean="0">
              <a:solidFill>
                <a:srgbClr val="000000"/>
              </a:solidFill>
              <a:highlight>
                <a:srgbClr val="FFFFFF"/>
              </a:highlight>
            </a:endParaRPr>
          </a:p>
          <a:p>
            <a:r>
              <a:rPr lang="nl-NL" sz="1600" dirty="0" smtClean="0">
                <a:solidFill>
                  <a:srgbClr val="0000FF"/>
                </a:solidFill>
                <a:highlight>
                  <a:srgbClr val="FFFFFF"/>
                </a:highlight>
              </a:rPr>
              <a:t>#</a:t>
            </a:r>
            <a:r>
              <a:rPr lang="nl-NL" sz="1600" dirty="0" err="1" smtClean="0">
                <a:solidFill>
                  <a:srgbClr val="0000FF"/>
                </a:solidFill>
                <a:highlight>
                  <a:srgbClr val="FFFFFF"/>
                </a:highlight>
              </a:rPr>
              <a:t>include</a:t>
            </a:r>
            <a:r>
              <a:rPr lang="nl-NL" sz="1600" dirty="0" smtClean="0">
                <a:solidFill>
                  <a:srgbClr val="000000"/>
                </a:solidFill>
                <a:highlight>
                  <a:srgbClr val="FFFFFF"/>
                </a:highlight>
              </a:rPr>
              <a:t> </a:t>
            </a:r>
            <a:r>
              <a:rPr lang="nl-NL" sz="1600" dirty="0" smtClean="0">
                <a:solidFill>
                  <a:srgbClr val="A31515"/>
                </a:solidFill>
                <a:highlight>
                  <a:srgbClr val="FFFFFF"/>
                </a:highlight>
              </a:rPr>
              <a:t>"..\</a:t>
            </a:r>
            <a:r>
              <a:rPr lang="nl-NL" sz="1600" dirty="0" err="1" smtClean="0">
                <a:solidFill>
                  <a:srgbClr val="A31515"/>
                </a:solidFill>
                <a:highlight>
                  <a:srgbClr val="FFFFFF"/>
                </a:highlight>
              </a:rPr>
              <a:t>ProgrammasColleges</a:t>
            </a:r>
            <a:r>
              <a:rPr lang="nl-NL" sz="1600" dirty="0" smtClean="0">
                <a:solidFill>
                  <a:srgbClr val="A31515"/>
                </a:solidFill>
                <a:highlight>
                  <a:srgbClr val="FFFFFF"/>
                </a:highlight>
              </a:rPr>
              <a:t>\HEADERS\homemade-2.h"</a:t>
            </a:r>
            <a:endParaRPr lang="nl-NL" sz="1600" dirty="0" smtClean="0">
              <a:solidFill>
                <a:srgbClr val="000000"/>
              </a:solidFill>
              <a:highlight>
                <a:srgbClr val="FFFFFF"/>
              </a:highlight>
            </a:endParaRPr>
          </a:p>
          <a:p>
            <a:r>
              <a:rPr lang="nl-NL" sz="1600" dirty="0" smtClean="0">
                <a:solidFill>
                  <a:srgbClr val="008000"/>
                </a:solidFill>
                <a:highlight>
                  <a:srgbClr val="FFFFFF"/>
                </a:highlight>
              </a:rPr>
              <a:t>//dit mag ook: #</a:t>
            </a:r>
            <a:r>
              <a:rPr lang="nl-NL" sz="1600" dirty="0" err="1" smtClean="0">
                <a:solidFill>
                  <a:srgbClr val="008000"/>
                </a:solidFill>
                <a:highlight>
                  <a:srgbClr val="FFFFFF"/>
                </a:highlight>
              </a:rPr>
              <a:t>include</a:t>
            </a:r>
            <a:r>
              <a:rPr lang="nl-NL" sz="1600" dirty="0" smtClean="0">
                <a:solidFill>
                  <a:srgbClr val="008000"/>
                </a:solidFill>
                <a:highlight>
                  <a:srgbClr val="FFFFFF"/>
                </a:highlight>
              </a:rPr>
              <a:t> "HEADERS\homemade-2.h“</a:t>
            </a:r>
          </a:p>
          <a:p>
            <a:r>
              <a:rPr lang="en-US" sz="1600" dirty="0" smtClean="0">
                <a:solidFill>
                  <a:srgbClr val="008000"/>
                </a:solidFill>
                <a:highlight>
                  <a:srgbClr val="FFFFFF"/>
                </a:highlight>
              </a:rPr>
              <a:t>// ‘..\’ </a:t>
            </a:r>
            <a:r>
              <a:rPr lang="en-US" sz="1600" dirty="0" err="1" smtClean="0">
                <a:solidFill>
                  <a:srgbClr val="008000"/>
                </a:solidFill>
                <a:highlight>
                  <a:srgbClr val="FFFFFF"/>
                </a:highlight>
              </a:rPr>
              <a:t>geeft</a:t>
            </a:r>
            <a:r>
              <a:rPr lang="en-US" sz="1600" dirty="0" smtClean="0">
                <a:solidFill>
                  <a:srgbClr val="008000"/>
                </a:solidFill>
                <a:highlight>
                  <a:srgbClr val="FFFFFF"/>
                </a:highlight>
              </a:rPr>
              <a:t> </a:t>
            </a:r>
            <a:r>
              <a:rPr lang="en-US" sz="1600" dirty="0" err="1" smtClean="0">
                <a:solidFill>
                  <a:srgbClr val="008000"/>
                </a:solidFill>
                <a:highlight>
                  <a:srgbClr val="FFFFFF"/>
                </a:highlight>
              </a:rPr>
              <a:t>aan</a:t>
            </a:r>
            <a:r>
              <a:rPr lang="en-US" sz="1600" dirty="0" smtClean="0">
                <a:solidFill>
                  <a:srgbClr val="008000"/>
                </a:solidFill>
                <a:highlight>
                  <a:srgbClr val="FFFFFF"/>
                </a:highlight>
              </a:rPr>
              <a:t> </a:t>
            </a:r>
            <a:r>
              <a:rPr lang="en-US" sz="1600" dirty="0" err="1" smtClean="0">
                <a:solidFill>
                  <a:srgbClr val="008000"/>
                </a:solidFill>
                <a:highlight>
                  <a:srgbClr val="FFFFFF"/>
                </a:highlight>
              </a:rPr>
              <a:t>dat</a:t>
            </a:r>
            <a:r>
              <a:rPr lang="en-US" sz="1600" dirty="0" smtClean="0">
                <a:solidFill>
                  <a:srgbClr val="008000"/>
                </a:solidFill>
                <a:highlight>
                  <a:srgbClr val="FFFFFF"/>
                </a:highlight>
              </a:rPr>
              <a:t> je </a:t>
            </a:r>
            <a:r>
              <a:rPr lang="en-US" sz="1600" dirty="0" err="1" smtClean="0">
                <a:solidFill>
                  <a:srgbClr val="008000"/>
                </a:solidFill>
                <a:highlight>
                  <a:srgbClr val="FFFFFF"/>
                </a:highlight>
              </a:rPr>
              <a:t>één</a:t>
            </a:r>
            <a:r>
              <a:rPr lang="en-US" sz="1600" dirty="0" smtClean="0">
                <a:solidFill>
                  <a:srgbClr val="008000"/>
                </a:solidFill>
                <a:highlight>
                  <a:srgbClr val="FFFFFF"/>
                </a:highlight>
              </a:rPr>
              <a:t> </a:t>
            </a:r>
            <a:r>
              <a:rPr lang="en-US" sz="1600" dirty="0" err="1" smtClean="0">
                <a:solidFill>
                  <a:srgbClr val="008000"/>
                </a:solidFill>
                <a:highlight>
                  <a:srgbClr val="FFFFFF"/>
                </a:highlight>
              </a:rPr>
              <a:t>relatieve</a:t>
            </a:r>
            <a:r>
              <a:rPr lang="en-US" sz="1600" dirty="0" smtClean="0">
                <a:solidFill>
                  <a:srgbClr val="008000"/>
                </a:solidFill>
                <a:highlight>
                  <a:srgbClr val="FFFFFF"/>
                </a:highlight>
              </a:rPr>
              <a:t> directory </a:t>
            </a:r>
            <a:r>
              <a:rPr lang="en-US" sz="1600" dirty="0" err="1" smtClean="0">
                <a:solidFill>
                  <a:srgbClr val="008000"/>
                </a:solidFill>
                <a:highlight>
                  <a:srgbClr val="FFFFFF"/>
                </a:highlight>
              </a:rPr>
              <a:t>boven</a:t>
            </a:r>
            <a:r>
              <a:rPr lang="en-US" sz="1600" dirty="0" smtClean="0">
                <a:solidFill>
                  <a:srgbClr val="008000"/>
                </a:solidFill>
                <a:highlight>
                  <a:srgbClr val="FFFFFF"/>
                </a:highlight>
              </a:rPr>
              <a:t> het </a:t>
            </a:r>
            <a:r>
              <a:rPr lang="en-US" sz="1600" dirty="0" err="1" smtClean="0">
                <a:solidFill>
                  <a:srgbClr val="008000"/>
                </a:solidFill>
                <a:highlight>
                  <a:srgbClr val="FFFFFF"/>
                </a:highlight>
              </a:rPr>
              <a:t>uit</a:t>
            </a:r>
            <a:r>
              <a:rPr lang="en-US" sz="1600" dirty="0" smtClean="0">
                <a:solidFill>
                  <a:srgbClr val="008000"/>
                </a:solidFill>
                <a:highlight>
                  <a:srgbClr val="FFFFFF"/>
                </a:highlight>
              </a:rPr>
              <a:t> // </a:t>
            </a:r>
            <a:r>
              <a:rPr lang="en-US" sz="1600" dirty="0" err="1" smtClean="0">
                <a:solidFill>
                  <a:srgbClr val="008000"/>
                </a:solidFill>
                <a:highlight>
                  <a:srgbClr val="FFFFFF"/>
                </a:highlight>
              </a:rPr>
              <a:t>te</a:t>
            </a:r>
            <a:r>
              <a:rPr lang="en-US" sz="1600" dirty="0" smtClean="0">
                <a:solidFill>
                  <a:srgbClr val="008000"/>
                </a:solidFill>
                <a:highlight>
                  <a:srgbClr val="FFFFFF"/>
                </a:highlight>
              </a:rPr>
              <a:t> </a:t>
            </a:r>
            <a:r>
              <a:rPr lang="en-US" sz="1600" dirty="0" err="1" smtClean="0">
                <a:solidFill>
                  <a:srgbClr val="008000"/>
                </a:solidFill>
                <a:highlight>
                  <a:srgbClr val="FFFFFF"/>
                </a:highlight>
              </a:rPr>
              <a:t>voeren</a:t>
            </a:r>
            <a:r>
              <a:rPr lang="en-US" sz="1600" dirty="0" smtClean="0">
                <a:solidFill>
                  <a:srgbClr val="008000"/>
                </a:solidFill>
                <a:highlight>
                  <a:srgbClr val="FFFFFF"/>
                </a:highlight>
              </a:rPr>
              <a:t> .c </a:t>
            </a:r>
            <a:r>
              <a:rPr lang="en-US" sz="1600" dirty="0" err="1" smtClean="0">
                <a:solidFill>
                  <a:srgbClr val="008000"/>
                </a:solidFill>
                <a:highlight>
                  <a:srgbClr val="FFFFFF"/>
                </a:highlight>
              </a:rPr>
              <a:t>bestand</a:t>
            </a:r>
            <a:r>
              <a:rPr lang="en-US" sz="1600" dirty="0" smtClean="0">
                <a:solidFill>
                  <a:srgbClr val="008000"/>
                </a:solidFill>
                <a:highlight>
                  <a:srgbClr val="FFFFFF"/>
                </a:highlight>
              </a:rPr>
              <a:t> </a:t>
            </a:r>
            <a:r>
              <a:rPr lang="en-US" sz="1600" dirty="0" err="1" smtClean="0">
                <a:solidFill>
                  <a:srgbClr val="008000"/>
                </a:solidFill>
                <a:highlight>
                  <a:srgbClr val="FFFFFF"/>
                </a:highlight>
              </a:rPr>
              <a:t>kijkt</a:t>
            </a:r>
            <a:r>
              <a:rPr lang="en-US" sz="1600" dirty="0" smtClean="0">
                <a:solidFill>
                  <a:srgbClr val="008000"/>
                </a:solidFill>
                <a:highlight>
                  <a:srgbClr val="FFFFFF"/>
                </a:highlight>
              </a:rPr>
              <a:t>.</a:t>
            </a:r>
            <a:endParaRPr lang="nl-NL" sz="1600" dirty="0" smtClean="0">
              <a:solidFill>
                <a:srgbClr val="000000"/>
              </a:solidFill>
              <a:highlight>
                <a:srgbClr val="FFFFFF"/>
              </a:highlight>
            </a:endParaRPr>
          </a:p>
          <a:p>
            <a:r>
              <a:rPr lang="nl-NL" sz="1600" dirty="0" smtClean="0">
                <a:solidFill>
                  <a:srgbClr val="0000FF"/>
                </a:solidFill>
                <a:highlight>
                  <a:srgbClr val="FFFFFF"/>
                </a:highlight>
              </a:rPr>
              <a:t>int</a:t>
            </a:r>
            <a:r>
              <a:rPr lang="nl-NL" sz="1600" dirty="0" smtClean="0">
                <a:solidFill>
                  <a:srgbClr val="000000"/>
                </a:solidFill>
                <a:highlight>
                  <a:srgbClr val="FFFFFF"/>
                </a:highlight>
              </a:rPr>
              <a:t> </a:t>
            </a:r>
            <a:r>
              <a:rPr lang="nl-NL" sz="1600" dirty="0" err="1" smtClean="0">
                <a:solidFill>
                  <a:srgbClr val="000000"/>
                </a:solidFill>
                <a:highlight>
                  <a:srgbClr val="FFFFFF"/>
                </a:highlight>
              </a:rPr>
              <a:t>main</a:t>
            </a:r>
            <a:r>
              <a:rPr lang="nl-NL" sz="1600" dirty="0" smtClean="0">
                <a:solidFill>
                  <a:srgbClr val="000000"/>
                </a:solidFill>
                <a:highlight>
                  <a:srgbClr val="FFFFFF"/>
                </a:highlight>
              </a:rPr>
              <a:t>(</a:t>
            </a:r>
            <a:r>
              <a:rPr lang="nl-NL" sz="1600" dirty="0" err="1" smtClean="0">
                <a:solidFill>
                  <a:srgbClr val="0000FF"/>
                </a:solidFill>
                <a:highlight>
                  <a:srgbClr val="FFFFFF"/>
                </a:highlight>
              </a:rPr>
              <a:t>void</a:t>
            </a:r>
            <a:r>
              <a:rPr lang="nl-NL" sz="1600" dirty="0" smtClean="0">
                <a:solidFill>
                  <a:srgbClr val="000000"/>
                </a:solidFill>
                <a:highlight>
                  <a:srgbClr val="FFFFFF"/>
                </a:highlight>
              </a:rPr>
              <a:t>) {</a:t>
            </a:r>
          </a:p>
          <a:p>
            <a:r>
              <a:rPr lang="nl-NL" sz="1600" dirty="0" smtClean="0">
                <a:solidFill>
                  <a:srgbClr val="000000"/>
                </a:solidFill>
                <a:highlight>
                  <a:srgbClr val="FFFFFF"/>
                </a:highlight>
              </a:rPr>
              <a:t>	</a:t>
            </a:r>
            <a:r>
              <a:rPr lang="nl-NL" sz="1600" dirty="0" err="1" smtClean="0">
                <a:solidFill>
                  <a:srgbClr val="000000"/>
                </a:solidFill>
                <a:highlight>
                  <a:srgbClr val="FFFFFF"/>
                </a:highlight>
              </a:rPr>
              <a:t>functieInheader</a:t>
            </a:r>
            <a:r>
              <a:rPr lang="nl-NL" sz="1600" dirty="0" smtClean="0">
                <a:solidFill>
                  <a:srgbClr val="000000"/>
                </a:solidFill>
                <a:highlight>
                  <a:srgbClr val="FFFFFF"/>
                </a:highlight>
              </a:rPr>
              <a:t>(3);</a:t>
            </a:r>
          </a:p>
          <a:p>
            <a:r>
              <a:rPr lang="nl-NL" sz="1600" dirty="0" smtClean="0">
                <a:solidFill>
                  <a:srgbClr val="000000"/>
                </a:solidFill>
                <a:highlight>
                  <a:srgbClr val="FFFFFF"/>
                </a:highlight>
              </a:rPr>
              <a:t>	</a:t>
            </a:r>
            <a:r>
              <a:rPr lang="nl-NL" sz="1600" dirty="0" err="1" smtClean="0">
                <a:solidFill>
                  <a:srgbClr val="000000"/>
                </a:solidFill>
                <a:highlight>
                  <a:srgbClr val="FFFFFF"/>
                </a:highlight>
              </a:rPr>
              <a:t>getchar</a:t>
            </a:r>
            <a:r>
              <a:rPr lang="nl-NL" sz="1600" dirty="0" smtClean="0">
                <a:solidFill>
                  <a:srgbClr val="000000"/>
                </a:solidFill>
                <a:highlight>
                  <a:srgbClr val="FFFFFF"/>
                </a:highlight>
              </a:rPr>
              <a:t>();</a:t>
            </a:r>
          </a:p>
          <a:p>
            <a:r>
              <a:rPr lang="nl-NL" sz="1600" dirty="0" smtClean="0">
                <a:solidFill>
                  <a:srgbClr val="0000FF"/>
                </a:solidFill>
                <a:highlight>
                  <a:srgbClr val="FFFFFF"/>
                </a:highlight>
              </a:rPr>
              <a:t>	return</a:t>
            </a:r>
            <a:r>
              <a:rPr lang="nl-NL" sz="1600" dirty="0" smtClean="0">
                <a:solidFill>
                  <a:srgbClr val="000000"/>
                </a:solidFill>
                <a:highlight>
                  <a:srgbClr val="FFFFFF"/>
                </a:highlight>
              </a:rPr>
              <a:t> 0;</a:t>
            </a:r>
          </a:p>
          <a:p>
            <a:r>
              <a:rPr lang="nl-NL" sz="1600" dirty="0" smtClean="0">
                <a:solidFill>
                  <a:srgbClr val="000000"/>
                </a:solidFill>
                <a:highlight>
                  <a:srgbClr val="FFFFFF"/>
                </a:highlight>
              </a:rPr>
              <a:t>} </a:t>
            </a:r>
            <a:endParaRPr lang="nl-NL" sz="1600" dirty="0">
              <a:solidFill>
                <a:srgbClr val="000000"/>
              </a:solidFill>
              <a:highlight>
                <a:srgbClr val="FFFFFF"/>
              </a:highlight>
            </a:endParaRPr>
          </a:p>
        </p:txBody>
      </p:sp>
      <p:sp>
        <p:nvSpPr>
          <p:cNvPr id="4" name="Tijdelijke aanduiding voor datum 3"/>
          <p:cNvSpPr>
            <a:spLocks noGrp="1"/>
          </p:cNvSpPr>
          <p:nvPr>
            <p:ph type="dt" sz="half" idx="17"/>
          </p:nvPr>
        </p:nvSpPr>
        <p:spPr/>
        <p:txBody>
          <a:bodyPr/>
          <a:lstStyle/>
          <a:p>
            <a:r>
              <a:rPr lang="nl-NL" smtClean="0"/>
              <a:t>GESPRG 2014-2015</a:t>
            </a:r>
            <a:endParaRPr lang="en-US" dirty="0"/>
          </a:p>
        </p:txBody>
      </p:sp>
      <p:sp>
        <p:nvSpPr>
          <p:cNvPr id="5" name="Tijdelijke aanduiding voor dianummer 4"/>
          <p:cNvSpPr>
            <a:spLocks noGrp="1"/>
          </p:cNvSpPr>
          <p:nvPr>
            <p:ph type="sldNum" sz="quarter" idx="19"/>
          </p:nvPr>
        </p:nvSpPr>
        <p:spPr/>
        <p:txBody>
          <a:bodyPr/>
          <a:lstStyle/>
          <a:p>
            <a:fld id="{520F5AE5-675F-4C53-86B8-6BB4E175C417}" type="slidenum">
              <a:rPr lang="en-US" smtClean="0"/>
              <a:pPr/>
              <a:t>239</a:t>
            </a:fld>
            <a:endParaRPr lang="en-US" dirty="0"/>
          </a:p>
        </p:txBody>
      </p:sp>
    </p:spTree>
    <p:extLst>
      <p:ext uri="{BB962C8B-B14F-4D97-AF65-F5344CB8AC3E}">
        <p14:creationId xmlns:p14="http://schemas.microsoft.com/office/powerpoint/2010/main" val="373313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358775" y="358775"/>
            <a:ext cx="7476493" cy="684213"/>
          </a:xfrm>
        </p:spPr>
        <p:txBody>
          <a:bodyPr>
            <a:normAutofit fontScale="90000"/>
          </a:bodyPr>
          <a:lstStyle/>
          <a:p>
            <a:r>
              <a:rPr lang="nl-NL" sz="4400" dirty="0" smtClean="0"/>
              <a:t>Eerste C </a:t>
            </a:r>
            <a:r>
              <a:rPr lang="nl-NL" dirty="0" smtClean="0"/>
              <a:t>programma</a:t>
            </a:r>
            <a:endParaRPr lang="nl-NL" sz="4400" dirty="0" smtClean="0"/>
          </a:p>
        </p:txBody>
      </p:sp>
      <p:sp>
        <p:nvSpPr>
          <p:cNvPr id="4" name="Tekstvak 3"/>
          <p:cNvSpPr txBox="1"/>
          <p:nvPr/>
        </p:nvSpPr>
        <p:spPr bwMode="auto">
          <a:xfrm>
            <a:off x="467544" y="1213086"/>
            <a:ext cx="8780774" cy="3418501"/>
          </a:xfrm>
          <a:prstGeom prst="rect">
            <a:avLst/>
          </a:prstGeom>
          <a:noFill/>
          <a:ln>
            <a:noFill/>
          </a:ln>
          <a:effectLst/>
          <a:extLst/>
        </p:spPr>
        <p:txBody>
          <a:bodyPr wrap="square" lIns="90000" tIns="46800" rIns="90000" bIns="46800" rtlCol="0">
            <a:spAutoFit/>
          </a:bodyPr>
          <a:lstStyle/>
          <a:p>
            <a:pPr algn="l"/>
            <a:r>
              <a:rPr lang="nl-NL" dirty="0">
                <a:solidFill>
                  <a:srgbClr val="0000FF"/>
                </a:solidFill>
                <a:latin typeface="Consolas" pitchFamily="49" charset="0"/>
                <a:cs typeface="Consolas" pitchFamily="49" charset="0"/>
              </a:rPr>
              <a:t>#</a:t>
            </a:r>
            <a:r>
              <a:rPr lang="nl-NL" dirty="0" err="1">
                <a:solidFill>
                  <a:srgbClr val="0000FF"/>
                </a:solidFill>
                <a:latin typeface="Consolas" pitchFamily="49" charset="0"/>
                <a:cs typeface="Consolas" pitchFamily="49" charset="0"/>
              </a:rPr>
              <a:t>include</a:t>
            </a:r>
            <a:r>
              <a:rPr lang="nl-NL" dirty="0">
                <a:solidFill>
                  <a:srgbClr val="0000FF"/>
                </a:solidFill>
                <a:latin typeface="Consolas" pitchFamily="49" charset="0"/>
                <a:cs typeface="Consolas" pitchFamily="49" charset="0"/>
              </a:rPr>
              <a:t> </a:t>
            </a:r>
            <a:r>
              <a:rPr lang="nl-NL" dirty="0">
                <a:solidFill>
                  <a:srgbClr val="A31515"/>
                </a:solidFill>
                <a:latin typeface="Consolas" pitchFamily="49" charset="0"/>
                <a:cs typeface="Consolas" pitchFamily="49" charset="0"/>
              </a:rPr>
              <a:t>&lt;</a:t>
            </a:r>
            <a:r>
              <a:rPr lang="nl-NL" dirty="0" err="1">
                <a:solidFill>
                  <a:srgbClr val="A31515"/>
                </a:solidFill>
                <a:latin typeface="Consolas" pitchFamily="49" charset="0"/>
                <a:cs typeface="Consolas" pitchFamily="49" charset="0"/>
              </a:rPr>
              <a:t>stdio.h</a:t>
            </a:r>
            <a:r>
              <a:rPr lang="nl-NL" dirty="0" smtClean="0">
                <a:solidFill>
                  <a:srgbClr val="A31515"/>
                </a:solidFill>
                <a:latin typeface="Consolas" pitchFamily="49" charset="0"/>
                <a:cs typeface="Consolas" pitchFamily="49" charset="0"/>
              </a:rPr>
              <a:t>&gt;</a:t>
            </a:r>
          </a:p>
          <a:p>
            <a:pPr algn="l"/>
            <a:endParaRPr lang="nl-NL" dirty="0">
              <a:solidFill>
                <a:srgbClr val="A31515"/>
              </a:solidFill>
              <a:latin typeface="Consolas" pitchFamily="49" charset="0"/>
              <a:cs typeface="Consolas" pitchFamily="49" charset="0"/>
            </a:endParaRPr>
          </a:p>
          <a:p>
            <a:pPr algn="l"/>
            <a:r>
              <a:rPr lang="nl-NL" dirty="0">
                <a:solidFill>
                  <a:srgbClr val="0000FF"/>
                </a:solidFill>
                <a:latin typeface="Consolas" pitchFamily="49" charset="0"/>
                <a:cs typeface="Consolas" pitchFamily="49" charset="0"/>
              </a:rPr>
              <a:t>int</a:t>
            </a:r>
            <a:r>
              <a:rPr lang="nl-NL" dirty="0">
                <a:solidFill>
                  <a:schemeClr val="tx1"/>
                </a:solidFill>
                <a:latin typeface="Consolas" pitchFamily="49" charset="0"/>
                <a:cs typeface="Consolas" pitchFamily="49" charset="0"/>
              </a:rPr>
              <a:t> </a:t>
            </a:r>
            <a:r>
              <a:rPr lang="nl-NL" dirty="0" err="1">
                <a:solidFill>
                  <a:schemeClr val="tx1"/>
                </a:solidFill>
                <a:latin typeface="Consolas" pitchFamily="49" charset="0"/>
                <a:cs typeface="Consolas" pitchFamily="49" charset="0"/>
              </a:rPr>
              <a:t>main</a:t>
            </a:r>
            <a:r>
              <a:rPr lang="nl-NL" dirty="0">
                <a:solidFill>
                  <a:schemeClr val="tx1"/>
                </a:solidFill>
                <a:latin typeface="Consolas" pitchFamily="49" charset="0"/>
                <a:cs typeface="Consolas" pitchFamily="49" charset="0"/>
              </a:rPr>
              <a:t>(</a:t>
            </a:r>
            <a:r>
              <a:rPr lang="nl-NL" dirty="0" err="1">
                <a:solidFill>
                  <a:srgbClr val="0000FF"/>
                </a:solidFill>
                <a:latin typeface="Consolas" pitchFamily="49" charset="0"/>
                <a:cs typeface="Consolas" pitchFamily="49" charset="0"/>
              </a:rPr>
              <a:t>void</a:t>
            </a:r>
            <a:r>
              <a:rPr lang="nl-NL" dirty="0" smtClean="0">
                <a:solidFill>
                  <a:schemeClr val="tx1"/>
                </a:solidFill>
                <a:latin typeface="Consolas" pitchFamily="49" charset="0"/>
                <a:cs typeface="Consolas" pitchFamily="49" charset="0"/>
              </a:rPr>
              <a:t>) {</a:t>
            </a:r>
            <a:endParaRPr lang="nl-NL" dirty="0">
              <a:solidFill>
                <a:schemeClr val="tx1"/>
              </a:solidFill>
              <a:latin typeface="Consolas" pitchFamily="49" charset="0"/>
              <a:cs typeface="Consolas" pitchFamily="49" charset="0"/>
            </a:endParaRPr>
          </a:p>
          <a:p>
            <a:pPr algn="l"/>
            <a:r>
              <a:rPr lang="nl-NL" dirty="0" smtClean="0">
                <a:solidFill>
                  <a:schemeClr val="tx1"/>
                </a:solidFill>
                <a:latin typeface="Consolas" pitchFamily="49" charset="0"/>
                <a:cs typeface="Consolas" pitchFamily="49" charset="0"/>
              </a:rPr>
              <a:t>    </a:t>
            </a:r>
            <a:r>
              <a:rPr lang="nl-NL" dirty="0" smtClean="0">
                <a:solidFill>
                  <a:srgbClr val="0000FF"/>
                </a:solidFill>
                <a:latin typeface="Consolas" pitchFamily="49" charset="0"/>
                <a:cs typeface="Consolas" pitchFamily="49" charset="0"/>
              </a:rPr>
              <a:t>int</a:t>
            </a:r>
            <a:r>
              <a:rPr lang="nl-NL" dirty="0" smtClean="0">
                <a:solidFill>
                  <a:schemeClr val="tx1"/>
                </a:solidFill>
                <a:latin typeface="Consolas" pitchFamily="49" charset="0"/>
                <a:cs typeface="Consolas" pitchFamily="49" charset="0"/>
              </a:rPr>
              <a:t> </a:t>
            </a:r>
            <a:r>
              <a:rPr lang="nl-NL" dirty="0">
                <a:solidFill>
                  <a:schemeClr val="tx1"/>
                </a:solidFill>
                <a:latin typeface="Consolas" pitchFamily="49" charset="0"/>
                <a:cs typeface="Consolas" pitchFamily="49" charset="0"/>
              </a:rPr>
              <a:t>a, b, product;</a:t>
            </a:r>
          </a:p>
          <a:p>
            <a:pPr algn="l"/>
            <a:r>
              <a:rPr lang="nl-NL" dirty="0" smtClean="0">
                <a:solidFill>
                  <a:schemeClr val="tx1"/>
                </a:solidFill>
                <a:latin typeface="Consolas" pitchFamily="49" charset="0"/>
                <a:cs typeface="Consolas" pitchFamily="49" charset="0"/>
              </a:rPr>
              <a:t>    a </a:t>
            </a:r>
            <a:r>
              <a:rPr lang="nl-NL" dirty="0">
                <a:solidFill>
                  <a:schemeClr val="tx1"/>
                </a:solidFill>
                <a:latin typeface="Consolas" pitchFamily="49" charset="0"/>
                <a:cs typeface="Consolas" pitchFamily="49" charset="0"/>
              </a:rPr>
              <a:t>= 6;</a:t>
            </a:r>
          </a:p>
          <a:p>
            <a:pPr algn="l"/>
            <a:r>
              <a:rPr lang="nl-NL" dirty="0" smtClean="0">
                <a:solidFill>
                  <a:schemeClr val="tx1"/>
                </a:solidFill>
                <a:latin typeface="Consolas" pitchFamily="49" charset="0"/>
                <a:cs typeface="Consolas" pitchFamily="49" charset="0"/>
              </a:rPr>
              <a:t>    b </a:t>
            </a:r>
            <a:r>
              <a:rPr lang="nl-NL" dirty="0">
                <a:solidFill>
                  <a:schemeClr val="tx1"/>
                </a:solidFill>
                <a:latin typeface="Consolas" pitchFamily="49" charset="0"/>
                <a:cs typeface="Consolas" pitchFamily="49" charset="0"/>
              </a:rPr>
              <a:t>= 10;</a:t>
            </a:r>
          </a:p>
          <a:p>
            <a:pPr algn="l"/>
            <a:r>
              <a:rPr lang="nl-NL" dirty="0" smtClean="0">
                <a:solidFill>
                  <a:schemeClr val="tx1"/>
                </a:solidFill>
                <a:latin typeface="Consolas" pitchFamily="49" charset="0"/>
                <a:cs typeface="Consolas" pitchFamily="49" charset="0"/>
              </a:rPr>
              <a:t>    product </a:t>
            </a:r>
            <a:r>
              <a:rPr lang="nl-NL" dirty="0">
                <a:solidFill>
                  <a:schemeClr val="tx1"/>
                </a:solidFill>
                <a:latin typeface="Consolas" pitchFamily="49" charset="0"/>
                <a:cs typeface="Consolas" pitchFamily="49" charset="0"/>
              </a:rPr>
              <a:t>= </a:t>
            </a:r>
            <a:r>
              <a:rPr lang="nl-NL" dirty="0" smtClean="0">
                <a:solidFill>
                  <a:schemeClr val="tx1"/>
                </a:solidFill>
                <a:latin typeface="Consolas" pitchFamily="49" charset="0"/>
                <a:cs typeface="Consolas" pitchFamily="49" charset="0"/>
              </a:rPr>
              <a:t>a * b</a:t>
            </a:r>
            <a:r>
              <a:rPr lang="nl-NL" dirty="0">
                <a:solidFill>
                  <a:schemeClr val="tx1"/>
                </a:solidFill>
                <a:latin typeface="Consolas" pitchFamily="49" charset="0"/>
                <a:cs typeface="Consolas" pitchFamily="49" charset="0"/>
              </a:rPr>
              <a:t>;</a:t>
            </a:r>
          </a:p>
          <a:p>
            <a:pPr algn="l"/>
            <a:r>
              <a:rPr lang="nl-NL" dirty="0" smtClean="0">
                <a:solidFill>
                  <a:schemeClr val="tx1"/>
                </a:solidFill>
                <a:latin typeface="Consolas" pitchFamily="49" charset="0"/>
                <a:cs typeface="Consolas" pitchFamily="49" charset="0"/>
              </a:rPr>
              <a:t>    </a:t>
            </a:r>
            <a:r>
              <a:rPr lang="nl-NL" dirty="0" err="1" smtClean="0">
                <a:solidFill>
                  <a:schemeClr val="tx1"/>
                </a:solidFill>
                <a:latin typeface="Consolas" pitchFamily="49" charset="0"/>
                <a:cs typeface="Consolas" pitchFamily="49" charset="0"/>
              </a:rPr>
              <a:t>printf</a:t>
            </a:r>
            <a:r>
              <a:rPr lang="nl-NL" dirty="0">
                <a:solidFill>
                  <a:schemeClr val="tx1"/>
                </a:solidFill>
                <a:latin typeface="Consolas" pitchFamily="49" charset="0"/>
                <a:cs typeface="Consolas" pitchFamily="49" charset="0"/>
              </a:rPr>
              <a:t>(</a:t>
            </a:r>
            <a:r>
              <a:rPr lang="nl-NL" dirty="0">
                <a:solidFill>
                  <a:srgbClr val="A31515"/>
                </a:solidFill>
                <a:latin typeface="Consolas" pitchFamily="49" charset="0"/>
                <a:cs typeface="Consolas" pitchFamily="49" charset="0"/>
              </a:rPr>
              <a:t>"Het product van %d en %d is: %d\n"</a:t>
            </a:r>
            <a:r>
              <a:rPr lang="nl-NL" dirty="0">
                <a:solidFill>
                  <a:schemeClr val="tx1"/>
                </a:solidFill>
                <a:latin typeface="Consolas" pitchFamily="49" charset="0"/>
                <a:cs typeface="Consolas" pitchFamily="49" charset="0"/>
              </a:rPr>
              <a:t>, a, b, product);</a:t>
            </a:r>
          </a:p>
          <a:p>
            <a:pPr algn="l"/>
            <a:r>
              <a:rPr lang="nl-NL" dirty="0" smtClean="0">
                <a:solidFill>
                  <a:schemeClr val="tx1"/>
                </a:solidFill>
                <a:latin typeface="Consolas" pitchFamily="49" charset="0"/>
                <a:cs typeface="Consolas" pitchFamily="49" charset="0"/>
              </a:rPr>
              <a:t>    </a:t>
            </a:r>
            <a:r>
              <a:rPr lang="nl-NL" dirty="0" err="1" smtClean="0">
                <a:solidFill>
                  <a:schemeClr val="tx1"/>
                </a:solidFill>
                <a:latin typeface="Consolas" pitchFamily="49" charset="0"/>
                <a:cs typeface="Consolas" pitchFamily="49" charset="0"/>
              </a:rPr>
              <a:t>printf</a:t>
            </a:r>
            <a:r>
              <a:rPr lang="nl-NL" dirty="0">
                <a:solidFill>
                  <a:schemeClr val="tx1"/>
                </a:solidFill>
                <a:latin typeface="Consolas" pitchFamily="49" charset="0"/>
                <a:cs typeface="Consolas" pitchFamily="49" charset="0"/>
              </a:rPr>
              <a:t>(</a:t>
            </a:r>
            <a:r>
              <a:rPr lang="nl-NL" dirty="0">
                <a:solidFill>
                  <a:srgbClr val="A31515"/>
                </a:solidFill>
                <a:latin typeface="Consolas" pitchFamily="49" charset="0"/>
                <a:cs typeface="Consolas" pitchFamily="49" charset="0"/>
              </a:rPr>
              <a:t>"\</a:t>
            </a:r>
            <a:r>
              <a:rPr lang="nl-NL" dirty="0" err="1">
                <a:solidFill>
                  <a:srgbClr val="A31515"/>
                </a:solidFill>
                <a:latin typeface="Consolas" pitchFamily="49" charset="0"/>
                <a:cs typeface="Consolas" pitchFamily="49" charset="0"/>
              </a:rPr>
              <a:t>nSluit</a:t>
            </a:r>
            <a:r>
              <a:rPr lang="nl-NL" dirty="0">
                <a:solidFill>
                  <a:srgbClr val="A31515"/>
                </a:solidFill>
                <a:latin typeface="Consolas" pitchFamily="49" charset="0"/>
                <a:cs typeface="Consolas" pitchFamily="49" charset="0"/>
              </a:rPr>
              <a:t> dit venster door op een toets te drukken"</a:t>
            </a:r>
            <a:r>
              <a:rPr lang="nl-NL" dirty="0">
                <a:solidFill>
                  <a:schemeClr val="tx1"/>
                </a:solidFill>
                <a:latin typeface="Consolas" pitchFamily="49" charset="0"/>
                <a:cs typeface="Consolas" pitchFamily="49" charset="0"/>
              </a:rPr>
              <a:t>);</a:t>
            </a:r>
          </a:p>
          <a:p>
            <a:pPr algn="l"/>
            <a:r>
              <a:rPr lang="nl-NL" dirty="0" smtClean="0">
                <a:solidFill>
                  <a:schemeClr val="tx1"/>
                </a:solidFill>
                <a:latin typeface="Consolas" pitchFamily="49" charset="0"/>
                <a:cs typeface="Consolas" pitchFamily="49" charset="0"/>
              </a:rPr>
              <a:t>    </a:t>
            </a:r>
            <a:r>
              <a:rPr lang="nl-NL" dirty="0" err="1" smtClean="0">
                <a:solidFill>
                  <a:schemeClr val="tx1"/>
                </a:solidFill>
                <a:latin typeface="Consolas" pitchFamily="49" charset="0"/>
                <a:cs typeface="Consolas" pitchFamily="49" charset="0"/>
              </a:rPr>
              <a:t>getchar</a:t>
            </a:r>
            <a:r>
              <a:rPr lang="nl-NL" dirty="0">
                <a:solidFill>
                  <a:schemeClr val="tx1"/>
                </a:solidFill>
                <a:latin typeface="Consolas" pitchFamily="49" charset="0"/>
                <a:cs typeface="Consolas" pitchFamily="49" charset="0"/>
              </a:rPr>
              <a:t>();</a:t>
            </a:r>
          </a:p>
          <a:p>
            <a:pPr algn="l"/>
            <a:r>
              <a:rPr lang="nl-NL" dirty="0" smtClean="0">
                <a:solidFill>
                  <a:schemeClr val="tx1"/>
                </a:solidFill>
                <a:latin typeface="Consolas" pitchFamily="49" charset="0"/>
                <a:cs typeface="Consolas" pitchFamily="49" charset="0"/>
              </a:rPr>
              <a:t>    </a:t>
            </a:r>
            <a:r>
              <a:rPr lang="nl-NL" dirty="0" smtClean="0">
                <a:solidFill>
                  <a:srgbClr val="0000FF"/>
                </a:solidFill>
                <a:latin typeface="Consolas" pitchFamily="49" charset="0"/>
                <a:cs typeface="Consolas" pitchFamily="49" charset="0"/>
              </a:rPr>
              <a:t>return</a:t>
            </a:r>
            <a:r>
              <a:rPr lang="nl-NL" dirty="0" smtClean="0">
                <a:solidFill>
                  <a:schemeClr val="tx1"/>
                </a:solidFill>
                <a:latin typeface="Consolas" pitchFamily="49" charset="0"/>
                <a:cs typeface="Consolas" pitchFamily="49" charset="0"/>
              </a:rPr>
              <a:t> </a:t>
            </a:r>
            <a:r>
              <a:rPr lang="nl-NL" dirty="0">
                <a:solidFill>
                  <a:schemeClr val="tx1"/>
                </a:solidFill>
                <a:latin typeface="Consolas" pitchFamily="49" charset="0"/>
                <a:cs typeface="Consolas" pitchFamily="49" charset="0"/>
              </a:rPr>
              <a:t>0;</a:t>
            </a:r>
          </a:p>
          <a:p>
            <a:pPr algn="l"/>
            <a:r>
              <a:rPr lang="nl-NL" dirty="0">
                <a:solidFill>
                  <a:schemeClr val="tx1"/>
                </a:solidFill>
                <a:latin typeface="Consolas" pitchFamily="49" charset="0"/>
                <a:cs typeface="Consolas" pitchFamily="49" charset="0"/>
              </a:rPr>
              <a:t>}</a:t>
            </a:r>
          </a:p>
        </p:txBody>
      </p:sp>
      <p:pic>
        <p:nvPicPr>
          <p:cNvPr id="6" name="Afbeelding 5"/>
          <p:cNvPicPr>
            <a:picLocks noChangeAspect="1"/>
          </p:cNvPicPr>
          <p:nvPr/>
        </p:nvPicPr>
        <p:blipFill rotWithShape="1">
          <a:blip r:embed="rId3" cstate="print">
            <a:extLst>
              <a:ext uri="{28A0092B-C50C-407E-A947-70E740481C1C}">
                <a14:useLocalDpi xmlns:a14="http://schemas.microsoft.com/office/drawing/2010/main" val="0"/>
              </a:ext>
            </a:extLst>
          </a:blip>
          <a:srcRect b="50929"/>
          <a:stretch/>
        </p:blipFill>
        <p:spPr>
          <a:xfrm>
            <a:off x="899592" y="5949280"/>
            <a:ext cx="7346725" cy="1786375"/>
          </a:xfrm>
          <a:prstGeom prst="rect">
            <a:avLst/>
          </a:prstGeom>
        </p:spPr>
      </p:pic>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24</a:t>
            </a:fld>
            <a:endParaRPr lang="en-US" dirty="0"/>
          </a:p>
        </p:txBody>
      </p:sp>
    </p:spTree>
    <p:extLst>
      <p:ext uri="{BB962C8B-B14F-4D97-AF65-F5344CB8AC3E}">
        <p14:creationId xmlns:p14="http://schemas.microsoft.com/office/powerpoint/2010/main" val="399872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p:cNvPicPr>
            <a:picLocks noChangeAspect="1"/>
          </p:cNvPicPr>
          <p:nvPr/>
        </p:nvPicPr>
        <p:blipFill>
          <a:blip r:embed="rId2"/>
          <a:stretch>
            <a:fillRect/>
          </a:stretch>
        </p:blipFill>
        <p:spPr>
          <a:xfrm>
            <a:off x="339134" y="441960"/>
            <a:ext cx="5412000" cy="3563104"/>
          </a:xfrm>
          <a:prstGeom prst="rect">
            <a:avLst/>
          </a:prstGeom>
        </p:spPr>
      </p:pic>
      <p:pic>
        <p:nvPicPr>
          <p:cNvPr id="12" name="Afbeelding 11"/>
          <p:cNvPicPr>
            <a:picLocks noChangeAspect="1"/>
          </p:cNvPicPr>
          <p:nvPr/>
        </p:nvPicPr>
        <p:blipFill>
          <a:blip r:embed="rId3"/>
          <a:stretch>
            <a:fillRect/>
          </a:stretch>
        </p:blipFill>
        <p:spPr>
          <a:xfrm>
            <a:off x="3635896" y="3214495"/>
            <a:ext cx="5139720" cy="3383843"/>
          </a:xfrm>
          <a:prstGeom prst="rect">
            <a:avLst/>
          </a:prstGeom>
        </p:spPr>
      </p:pic>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240</a:t>
            </a:fld>
            <a:endParaRPr lang="en-US" dirty="0"/>
          </a:p>
        </p:txBody>
      </p:sp>
    </p:spTree>
    <p:extLst>
      <p:ext uri="{BB962C8B-B14F-4D97-AF65-F5344CB8AC3E}">
        <p14:creationId xmlns:p14="http://schemas.microsoft.com/office/powerpoint/2010/main" val="832390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Rectangle 2"/>
          <p:cNvSpPr>
            <a:spLocks noGrp="1" noChangeArrowheads="1"/>
          </p:cNvSpPr>
          <p:nvPr>
            <p:ph type="title"/>
          </p:nvPr>
        </p:nvSpPr>
        <p:spPr/>
        <p:txBody>
          <a:bodyPr>
            <a:normAutofit/>
          </a:bodyPr>
          <a:lstStyle/>
          <a:p>
            <a:r>
              <a:rPr lang="nl-NL" dirty="0" smtClean="0"/>
              <a:t>Macro’s (zonder argumenten)</a:t>
            </a:r>
          </a:p>
        </p:txBody>
      </p:sp>
      <p:sp>
        <p:nvSpPr>
          <p:cNvPr id="144388" name="Rectangle 3"/>
          <p:cNvSpPr>
            <a:spLocks noGrp="1" noChangeArrowheads="1"/>
          </p:cNvSpPr>
          <p:nvPr>
            <p:ph idx="1"/>
          </p:nvPr>
        </p:nvSpPr>
        <p:spPr/>
        <p:txBody>
          <a:bodyPr/>
          <a:lstStyle/>
          <a:p>
            <a:r>
              <a:rPr lang="nl-NL" smtClean="0"/>
              <a:t>Zoek en vervang (voor het compileren).</a:t>
            </a:r>
          </a:p>
        </p:txBody>
      </p:sp>
      <p:sp>
        <p:nvSpPr>
          <p:cNvPr id="144389" name="Text Box 4"/>
          <p:cNvSpPr txBox="1">
            <a:spLocks noChangeArrowheads="1"/>
          </p:cNvSpPr>
          <p:nvPr/>
        </p:nvSpPr>
        <p:spPr bwMode="auto">
          <a:xfrm>
            <a:off x="648000" y="1844675"/>
            <a:ext cx="8065145" cy="292605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#include</a:t>
            </a:r>
            <a:r>
              <a:rPr lang="en-US" sz="2000" dirty="0">
                <a:solidFill>
                  <a:schemeClr val="tx1"/>
                </a:solidFill>
                <a:latin typeface="Consolas"/>
              </a:rPr>
              <a:t> </a:t>
            </a:r>
            <a:r>
              <a:rPr lang="en-US" sz="2000" dirty="0">
                <a:solidFill>
                  <a:srgbClr val="990000"/>
                </a:solidFill>
                <a:latin typeface="Consolas"/>
              </a:rPr>
              <a:t>&lt;</a:t>
            </a:r>
            <a:r>
              <a:rPr lang="en-US" sz="2000" dirty="0" err="1">
                <a:solidFill>
                  <a:srgbClr val="990000"/>
                </a:solidFill>
                <a:latin typeface="Consolas"/>
              </a:rPr>
              <a:t>stdio.h</a:t>
            </a:r>
            <a:r>
              <a:rPr lang="en-US" sz="2000" dirty="0">
                <a:solidFill>
                  <a:srgbClr val="990000"/>
                </a:solidFill>
                <a:latin typeface="Consolas"/>
              </a:rPr>
              <a:t>&gt;</a:t>
            </a:r>
          </a:p>
          <a:p>
            <a:pPr algn="l"/>
            <a:r>
              <a:rPr lang="en-US" sz="2000" dirty="0">
                <a:latin typeface="Consolas"/>
              </a:rPr>
              <a:t>#define</a:t>
            </a:r>
            <a:r>
              <a:rPr lang="en-US" sz="2000" dirty="0">
                <a:solidFill>
                  <a:schemeClr val="tx1"/>
                </a:solidFill>
                <a:latin typeface="Consolas"/>
              </a:rPr>
              <a:t> </a:t>
            </a:r>
            <a:r>
              <a:rPr lang="en-US" sz="2000" b="1" dirty="0">
                <a:solidFill>
                  <a:schemeClr val="tx1"/>
                </a:solidFill>
                <a:latin typeface="Consolas"/>
              </a:rPr>
              <a:t>AANTAL</a:t>
            </a:r>
            <a:r>
              <a:rPr lang="en-US" sz="2000" dirty="0">
                <a:solidFill>
                  <a:schemeClr val="tx1"/>
                </a:solidFill>
                <a:latin typeface="Consolas"/>
              </a:rPr>
              <a:t> 10</a:t>
            </a:r>
          </a:p>
          <a:p>
            <a:pPr algn="l"/>
            <a:endParaRPr lang="en-US" sz="2000" dirty="0">
              <a:solidFill>
                <a:schemeClr val="tx1"/>
              </a:solidFill>
              <a:latin typeface="Consolas"/>
            </a:endParaRPr>
          </a:p>
          <a:p>
            <a:pPr algn="l"/>
            <a:r>
              <a:rPr lang="en-US" sz="2000" dirty="0" err="1">
                <a:latin typeface="Consolas"/>
              </a:rPr>
              <a:t>int</a:t>
            </a:r>
            <a:r>
              <a:rPr lang="en-US" sz="2000" dirty="0">
                <a:solidFill>
                  <a:schemeClr val="tx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smtClean="0">
                <a:solidFill>
                  <a:schemeClr val="tx1"/>
                </a:solidFill>
                <a:latin typeface="Consolas"/>
              </a:rPr>
              <a:t>    </a:t>
            </a:r>
            <a:r>
              <a:rPr lang="en-US" sz="2000" smtClean="0">
                <a:latin typeface="Consolas"/>
              </a:rPr>
              <a:t>int</a:t>
            </a:r>
            <a:r>
              <a:rPr lang="en-US" sz="2000" smtClean="0">
                <a:solidFill>
                  <a:schemeClr val="tx1"/>
                </a:solidFill>
                <a:latin typeface="Consolas"/>
              </a:rPr>
              <a:t> </a:t>
            </a:r>
            <a:r>
              <a:rPr lang="en-US" sz="2000" dirty="0" err="1">
                <a:solidFill>
                  <a:schemeClr val="tx1"/>
                </a:solidFill>
                <a:latin typeface="Consolas"/>
              </a:rPr>
              <a:t>kwadraten</a:t>
            </a:r>
            <a:r>
              <a:rPr lang="en-US" sz="2000" dirty="0">
                <a:solidFill>
                  <a:schemeClr val="tx1"/>
                </a:solidFill>
                <a:latin typeface="Consolas"/>
              </a:rPr>
              <a:t>[</a:t>
            </a:r>
            <a:r>
              <a:rPr lang="en-US" sz="2000" b="1" dirty="0">
                <a:solidFill>
                  <a:schemeClr val="tx1"/>
                </a:solidFill>
                <a:latin typeface="Consolas"/>
              </a:rPr>
              <a:t>AANTAL</a:t>
            </a:r>
            <a:r>
              <a:rPr lang="en-US" sz="2000" dirty="0">
                <a:solidFill>
                  <a:schemeClr val="tx1"/>
                </a:solidFill>
                <a:latin typeface="Consolas"/>
              </a:rPr>
              <a:t>];</a:t>
            </a:r>
          </a:p>
          <a:p>
            <a:pPr algn="l"/>
            <a:r>
              <a:rPr lang="en-US" sz="2000" smtClean="0">
                <a:solidFill>
                  <a:schemeClr val="tx1"/>
                </a:solidFill>
                <a:latin typeface="Consolas"/>
              </a:rPr>
              <a:t>    </a:t>
            </a:r>
            <a:r>
              <a:rPr lang="en-US" sz="2000" smtClean="0">
                <a:latin typeface="Consolas"/>
              </a:rPr>
              <a:t>int</a:t>
            </a:r>
            <a:r>
              <a:rPr lang="en-US" sz="2000" smtClean="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a:t>
            </a:r>
          </a:p>
          <a:p>
            <a:pPr algn="l"/>
            <a:r>
              <a:rPr lang="en-US" sz="2000" smtClean="0">
                <a:solidFill>
                  <a:schemeClr val="tx1"/>
                </a:solidFill>
                <a:latin typeface="Consolas"/>
              </a:rPr>
              <a:t>    </a:t>
            </a:r>
            <a:r>
              <a:rPr lang="en-US" sz="2000" smtClean="0">
                <a:latin typeface="Consolas"/>
              </a:rPr>
              <a:t>for</a:t>
            </a:r>
            <a:r>
              <a:rPr lang="en-US" sz="2000" smtClean="0">
                <a:solidFill>
                  <a:schemeClr val="tx1"/>
                </a:solidFill>
                <a:latin typeface="Consolas"/>
              </a:rPr>
              <a:t> </a:t>
            </a:r>
            <a:r>
              <a:rPr lang="en-US" sz="2000" dirty="0">
                <a:solidFill>
                  <a:schemeClr val="tx1"/>
                </a:solidFill>
                <a:latin typeface="Consolas"/>
              </a:rPr>
              <a:t>(</a:t>
            </a:r>
            <a:r>
              <a:rPr lang="en-US" sz="2000" dirty="0" err="1">
                <a:solidFill>
                  <a:schemeClr val="tx1"/>
                </a:solidFill>
                <a:latin typeface="Consolas"/>
              </a:rPr>
              <a:t>i</a:t>
            </a:r>
            <a:r>
              <a:rPr lang="en-US" sz="2000" dirty="0">
                <a:solidFill>
                  <a:schemeClr val="tx1"/>
                </a:solidFill>
                <a:latin typeface="Consolas"/>
              </a:rPr>
              <a:t> = 0; </a:t>
            </a:r>
            <a:r>
              <a:rPr lang="en-US" sz="2000" dirty="0" err="1">
                <a:solidFill>
                  <a:schemeClr val="tx1"/>
                </a:solidFill>
                <a:latin typeface="Consolas"/>
              </a:rPr>
              <a:t>i</a:t>
            </a:r>
            <a:r>
              <a:rPr lang="en-US" sz="2000" dirty="0">
                <a:solidFill>
                  <a:schemeClr val="tx1"/>
                </a:solidFill>
                <a:latin typeface="Consolas"/>
              </a:rPr>
              <a:t> &lt; </a:t>
            </a:r>
            <a:r>
              <a:rPr lang="en-US" sz="2000" b="1" dirty="0">
                <a:solidFill>
                  <a:schemeClr val="tx1"/>
                </a:solidFill>
                <a:latin typeface="Consolas"/>
              </a:rPr>
              <a:t>AANTAL</a:t>
            </a:r>
            <a:r>
              <a:rPr lang="en-US" sz="2000" dirty="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 = </a:t>
            </a:r>
            <a:r>
              <a:rPr lang="en-US" sz="2000" dirty="0" err="1">
                <a:solidFill>
                  <a:schemeClr val="tx1"/>
                </a:solidFill>
                <a:latin typeface="Consolas"/>
              </a:rPr>
              <a:t>i</a:t>
            </a:r>
            <a:r>
              <a:rPr lang="en-US" sz="2000" dirty="0">
                <a:solidFill>
                  <a:schemeClr val="tx1"/>
                </a:solidFill>
                <a:latin typeface="Consolas"/>
              </a:rPr>
              <a:t> + 1) {</a:t>
            </a:r>
          </a:p>
          <a:p>
            <a:pPr algn="l"/>
            <a:r>
              <a:rPr lang="en-US" sz="2000" smtClean="0">
                <a:solidFill>
                  <a:schemeClr val="tx1"/>
                </a:solidFill>
                <a:latin typeface="Consolas"/>
              </a:rPr>
              <a:t>        kwadraten[i</a:t>
            </a:r>
            <a:r>
              <a:rPr lang="en-US" sz="2000" dirty="0">
                <a:solidFill>
                  <a:schemeClr val="tx1"/>
                </a:solidFill>
                <a:latin typeface="Consolas"/>
              </a:rPr>
              <a:t>] = </a:t>
            </a:r>
            <a:r>
              <a:rPr lang="en-US" sz="2000" dirty="0" err="1">
                <a:solidFill>
                  <a:schemeClr val="tx1"/>
                </a:solidFill>
                <a:latin typeface="Consolas"/>
              </a:rPr>
              <a:t>i</a:t>
            </a:r>
            <a:r>
              <a:rPr lang="en-US" sz="2000" dirty="0">
                <a:solidFill>
                  <a:schemeClr val="tx1"/>
                </a:solidFill>
                <a:latin typeface="Consolas"/>
              </a:rPr>
              <a:t> * </a:t>
            </a:r>
            <a:r>
              <a:rPr lang="en-US" sz="2000" dirty="0" err="1">
                <a:solidFill>
                  <a:schemeClr val="tx1"/>
                </a:solidFill>
                <a:latin typeface="Consolas"/>
              </a:rPr>
              <a:t>i</a:t>
            </a:r>
            <a:r>
              <a:rPr lang="en-US" sz="2000" dirty="0">
                <a:solidFill>
                  <a:schemeClr val="tx1"/>
                </a:solidFill>
                <a:latin typeface="Consolas"/>
              </a:rPr>
              <a:t>;</a:t>
            </a:r>
          </a:p>
          <a:p>
            <a:pPr algn="l"/>
            <a:r>
              <a:rPr lang="en-US" sz="2000" smtClean="0">
                <a:solidFill>
                  <a:schemeClr val="tx1"/>
                </a:solidFill>
                <a:latin typeface="Consolas"/>
              </a:rPr>
              <a:t>    }</a:t>
            </a:r>
            <a:endParaRPr lang="en-US" sz="2000" dirty="0">
              <a:solidFill>
                <a:schemeClr val="tx1"/>
              </a:solidFill>
              <a:latin typeface="Consolas"/>
            </a:endParaRPr>
          </a:p>
        </p:txBody>
      </p:sp>
      <p:sp>
        <p:nvSpPr>
          <p:cNvPr id="1384453" name="Text Box 5"/>
          <p:cNvSpPr txBox="1">
            <a:spLocks noChangeArrowheads="1"/>
          </p:cNvSpPr>
          <p:nvPr/>
        </p:nvSpPr>
        <p:spPr bwMode="auto">
          <a:xfrm>
            <a:off x="6228184" y="2708275"/>
            <a:ext cx="1799804" cy="463846"/>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Voordeel?</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241</a:t>
            </a:fld>
            <a:endParaRPr lang="en-US" dirty="0"/>
          </a:p>
        </p:txBody>
      </p:sp>
    </p:spTree>
    <p:extLst>
      <p:ext uri="{BB962C8B-B14F-4D97-AF65-F5344CB8AC3E}">
        <p14:creationId xmlns:p14="http://schemas.microsoft.com/office/powerpoint/2010/main" val="2515171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44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4453"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Rectangle 2"/>
          <p:cNvSpPr>
            <a:spLocks noGrp="1" noChangeArrowheads="1"/>
          </p:cNvSpPr>
          <p:nvPr>
            <p:ph type="title"/>
          </p:nvPr>
        </p:nvSpPr>
        <p:spPr/>
        <p:txBody>
          <a:bodyPr>
            <a:normAutofit/>
          </a:bodyPr>
          <a:lstStyle/>
          <a:p>
            <a:r>
              <a:rPr lang="nl-NL" dirty="0" smtClean="0"/>
              <a:t>Macro’s (met argumenten)</a:t>
            </a:r>
          </a:p>
        </p:txBody>
      </p:sp>
      <p:sp>
        <p:nvSpPr>
          <p:cNvPr id="145412" name="Rectangle 3"/>
          <p:cNvSpPr>
            <a:spLocks noGrp="1" noChangeArrowheads="1"/>
          </p:cNvSpPr>
          <p:nvPr>
            <p:ph idx="1"/>
          </p:nvPr>
        </p:nvSpPr>
        <p:spPr/>
        <p:txBody>
          <a:bodyPr/>
          <a:lstStyle/>
          <a:p>
            <a:r>
              <a:rPr lang="nl-NL" dirty="0" smtClean="0"/>
              <a:t>Zoek en vervang (voor het compileren) met parameter(s).</a:t>
            </a:r>
          </a:p>
        </p:txBody>
      </p:sp>
      <p:sp>
        <p:nvSpPr>
          <p:cNvPr id="145413" name="Text Box 4"/>
          <p:cNvSpPr txBox="1">
            <a:spLocks noChangeArrowheads="1"/>
          </p:cNvSpPr>
          <p:nvPr/>
        </p:nvSpPr>
        <p:spPr bwMode="auto">
          <a:xfrm>
            <a:off x="648000" y="2276475"/>
            <a:ext cx="6049020" cy="292605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#include</a:t>
            </a:r>
            <a:r>
              <a:rPr lang="en-US" sz="2000" dirty="0">
                <a:solidFill>
                  <a:schemeClr val="tx1"/>
                </a:solidFill>
                <a:latin typeface="Consolas"/>
              </a:rPr>
              <a:t> </a:t>
            </a:r>
            <a:r>
              <a:rPr lang="en-US" sz="2000" dirty="0">
                <a:solidFill>
                  <a:srgbClr val="990000"/>
                </a:solidFill>
                <a:latin typeface="Consolas"/>
              </a:rPr>
              <a:t>&lt;</a:t>
            </a:r>
            <a:r>
              <a:rPr lang="en-US" sz="2000" dirty="0" err="1">
                <a:solidFill>
                  <a:srgbClr val="990000"/>
                </a:solidFill>
                <a:latin typeface="Consolas"/>
              </a:rPr>
              <a:t>stdio.h</a:t>
            </a:r>
            <a:r>
              <a:rPr lang="en-US" sz="2000" dirty="0">
                <a:solidFill>
                  <a:srgbClr val="990000"/>
                </a:solidFill>
                <a:latin typeface="Consolas"/>
              </a:rPr>
              <a:t>&gt;</a:t>
            </a:r>
          </a:p>
          <a:p>
            <a:pPr algn="l"/>
            <a:r>
              <a:rPr lang="en-US" sz="2000" dirty="0">
                <a:latin typeface="Consolas"/>
              </a:rPr>
              <a:t>#define</a:t>
            </a:r>
            <a:r>
              <a:rPr lang="en-US" sz="2000" dirty="0">
                <a:solidFill>
                  <a:schemeClr val="tx1"/>
                </a:solidFill>
                <a:latin typeface="Consolas"/>
              </a:rPr>
              <a:t> </a:t>
            </a:r>
            <a:r>
              <a:rPr lang="en-US" sz="2000" b="1" dirty="0">
                <a:solidFill>
                  <a:schemeClr val="tx1"/>
                </a:solidFill>
                <a:latin typeface="Consolas"/>
              </a:rPr>
              <a:t>KWAD(x)</a:t>
            </a:r>
            <a:r>
              <a:rPr lang="en-US" sz="2000" dirty="0">
                <a:solidFill>
                  <a:schemeClr val="tx1"/>
                </a:solidFill>
                <a:latin typeface="Consolas"/>
              </a:rPr>
              <a:t> x * x</a:t>
            </a:r>
          </a:p>
          <a:p>
            <a:pPr algn="l"/>
            <a:endParaRPr lang="en-US" sz="2000" dirty="0">
              <a:solidFill>
                <a:schemeClr val="tx1"/>
              </a:solidFill>
              <a:latin typeface="Consolas"/>
            </a:endParaRPr>
          </a:p>
          <a:p>
            <a:pPr algn="l"/>
            <a:r>
              <a:rPr lang="en-US" sz="2000" dirty="0" err="1">
                <a:latin typeface="Consolas"/>
              </a:rPr>
              <a:t>int</a:t>
            </a:r>
            <a:r>
              <a:rPr lang="en-US" sz="2000" dirty="0">
                <a:solidFill>
                  <a:schemeClr val="tx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smtClean="0">
                <a:solidFill>
                  <a:schemeClr val="tx1"/>
                </a:solidFill>
                <a:latin typeface="Consolas"/>
              </a:rPr>
              <a:t>    printf</a:t>
            </a:r>
            <a:r>
              <a:rPr lang="en-US" sz="2000" dirty="0">
                <a:solidFill>
                  <a:schemeClr val="tx1"/>
                </a:solidFill>
                <a:latin typeface="Consolas"/>
              </a:rPr>
              <a:t>(</a:t>
            </a:r>
            <a:r>
              <a:rPr lang="en-US" sz="2000" dirty="0">
                <a:solidFill>
                  <a:srgbClr val="990000"/>
                </a:solidFill>
                <a:latin typeface="Consolas"/>
              </a:rPr>
              <a:t>"%d\n"</a:t>
            </a:r>
            <a:r>
              <a:rPr lang="en-US" sz="2000" dirty="0">
                <a:solidFill>
                  <a:schemeClr val="tx1"/>
                </a:solidFill>
                <a:latin typeface="Consolas"/>
              </a:rPr>
              <a:t>, </a:t>
            </a:r>
            <a:r>
              <a:rPr lang="en-US" sz="2000" b="1" dirty="0">
                <a:solidFill>
                  <a:schemeClr val="tx1"/>
                </a:solidFill>
                <a:latin typeface="Consolas"/>
              </a:rPr>
              <a:t>KWAD(8)</a:t>
            </a:r>
            <a:r>
              <a:rPr lang="en-US" sz="2000" dirty="0">
                <a:solidFill>
                  <a:schemeClr val="tx1"/>
                </a:solidFill>
                <a:latin typeface="Consolas"/>
              </a:rPr>
              <a:t>);</a:t>
            </a:r>
          </a:p>
          <a:p>
            <a:pPr algn="l"/>
            <a:r>
              <a:rPr lang="en-US" sz="2000" smtClean="0">
                <a:solidFill>
                  <a:schemeClr val="tx1"/>
                </a:solidFill>
                <a:latin typeface="Consolas"/>
              </a:rPr>
              <a:t>    printf</a:t>
            </a:r>
            <a:r>
              <a:rPr lang="en-US" sz="2000" dirty="0">
                <a:solidFill>
                  <a:schemeClr val="tx1"/>
                </a:solidFill>
                <a:latin typeface="Consolas"/>
              </a:rPr>
              <a:t>(</a:t>
            </a:r>
            <a:r>
              <a:rPr lang="en-US" sz="2000" dirty="0">
                <a:solidFill>
                  <a:srgbClr val="990000"/>
                </a:solidFill>
                <a:latin typeface="Consolas"/>
              </a:rPr>
              <a:t>"%d\n"</a:t>
            </a:r>
            <a:r>
              <a:rPr lang="en-US" sz="2000" dirty="0">
                <a:solidFill>
                  <a:schemeClr val="tx1"/>
                </a:solidFill>
                <a:latin typeface="Consolas"/>
              </a:rPr>
              <a:t>, </a:t>
            </a:r>
            <a:r>
              <a:rPr lang="en-US" sz="2000" b="1" dirty="0">
                <a:solidFill>
                  <a:schemeClr val="tx1"/>
                </a:solidFill>
                <a:latin typeface="Consolas"/>
              </a:rPr>
              <a:t>KWAD(4 + 4)</a:t>
            </a:r>
            <a:r>
              <a:rPr lang="en-US" sz="2000" dirty="0">
                <a:solidFill>
                  <a:schemeClr val="tx1"/>
                </a:solidFill>
                <a:latin typeface="Consolas"/>
              </a:rPr>
              <a:t>);</a:t>
            </a:r>
          </a:p>
          <a:p>
            <a:pPr algn="l"/>
            <a:r>
              <a:rPr lang="en-US" sz="2000" smtClean="0">
                <a:solidFill>
                  <a:schemeClr val="tx1"/>
                </a:solidFill>
                <a:latin typeface="Consolas"/>
              </a:rPr>
              <a:t>    getchar</a:t>
            </a:r>
            <a:r>
              <a:rPr lang="en-US" sz="2000" dirty="0">
                <a:solidFill>
                  <a:schemeClr val="tx1"/>
                </a:solidFill>
                <a:latin typeface="Consolas"/>
              </a:rPr>
              <a:t>();</a:t>
            </a:r>
          </a:p>
          <a:p>
            <a:pPr algn="l"/>
            <a:r>
              <a:rPr lang="en-US" sz="2000" smtClean="0">
                <a:solidFill>
                  <a:schemeClr val="tx1"/>
                </a:solidFill>
                <a:latin typeface="Consolas"/>
              </a:rPr>
              <a:t>    </a:t>
            </a:r>
            <a:r>
              <a:rPr lang="en-US" sz="2000" smtClean="0">
                <a:latin typeface="Consolas"/>
              </a:rPr>
              <a:t>return</a:t>
            </a:r>
            <a:r>
              <a:rPr lang="en-US" sz="2000" smtClean="0">
                <a:solidFill>
                  <a:schemeClr val="tx1"/>
                </a:solidFill>
                <a:latin typeface="Consolas"/>
              </a:rPr>
              <a:t> </a:t>
            </a:r>
            <a:r>
              <a:rPr lang="en-US" sz="2000" dirty="0">
                <a:solidFill>
                  <a:schemeClr val="tx1"/>
                </a:solidFill>
                <a:latin typeface="Consolas"/>
              </a:rPr>
              <a:t>0;</a:t>
            </a:r>
          </a:p>
          <a:p>
            <a:pPr algn="l"/>
            <a:r>
              <a:rPr lang="en-US" sz="2000" dirty="0">
                <a:solidFill>
                  <a:schemeClr val="tx1"/>
                </a:solidFill>
                <a:latin typeface="Consolas"/>
              </a:rPr>
              <a:t> }</a:t>
            </a:r>
          </a:p>
        </p:txBody>
      </p:sp>
      <p:pic>
        <p:nvPicPr>
          <p:cNvPr id="1545223" name="Picture 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4388" y="1052513"/>
            <a:ext cx="1814512" cy="216058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545226" name="Group 10"/>
          <p:cNvGrpSpPr>
            <a:grpSpLocks/>
          </p:cNvGrpSpPr>
          <p:nvPr/>
        </p:nvGrpSpPr>
        <p:grpSpPr bwMode="auto">
          <a:xfrm>
            <a:off x="3829051" y="4868865"/>
            <a:ext cx="1865313" cy="1141413"/>
            <a:chOff x="2412" y="3067"/>
            <a:chExt cx="1175" cy="719"/>
          </a:xfrm>
        </p:grpSpPr>
        <p:sp>
          <p:nvSpPr>
            <p:cNvPr id="145417" name="Text Box 8"/>
            <p:cNvSpPr txBox="1">
              <a:spLocks noChangeArrowheads="1"/>
            </p:cNvSpPr>
            <p:nvPr/>
          </p:nvSpPr>
          <p:spPr bwMode="auto">
            <a:xfrm>
              <a:off x="2472" y="3339"/>
              <a:ext cx="1115" cy="447"/>
            </a:xfrm>
            <a:prstGeom prst="rect">
              <a:avLst/>
            </a:prstGeom>
            <a:solidFill>
              <a:schemeClr val="tx1"/>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2000" dirty="0">
                  <a:solidFill>
                    <a:schemeClr val="bg1"/>
                  </a:solidFill>
                  <a:latin typeface="Lucida Console" pitchFamily="49" charset="0"/>
                </a:rPr>
                <a:t>64</a:t>
              </a:r>
            </a:p>
            <a:p>
              <a:pPr algn="l"/>
              <a:r>
                <a:rPr lang="nl-NL" sz="2000" dirty="0">
                  <a:solidFill>
                    <a:schemeClr val="bg1"/>
                  </a:solidFill>
                  <a:latin typeface="Lucida Console" pitchFamily="49" charset="0"/>
                </a:rPr>
                <a:t>24</a:t>
              </a:r>
            </a:p>
          </p:txBody>
        </p:sp>
        <p:sp>
          <p:nvSpPr>
            <p:cNvPr id="145418" name="Text Box 9"/>
            <p:cNvSpPr txBox="1">
              <a:spLocks noChangeArrowheads="1"/>
            </p:cNvSpPr>
            <p:nvPr/>
          </p:nvSpPr>
          <p:spPr bwMode="auto">
            <a:xfrm>
              <a:off x="2412" y="3067"/>
              <a:ext cx="752" cy="29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Uitvoer:</a:t>
              </a:r>
            </a:p>
          </p:txBody>
        </p:sp>
      </p:grpSp>
      <p:sp>
        <p:nvSpPr>
          <p:cNvPr id="1545227" name="Text Box 11"/>
          <p:cNvSpPr txBox="1">
            <a:spLocks noChangeArrowheads="1"/>
          </p:cNvSpPr>
          <p:nvPr/>
        </p:nvSpPr>
        <p:spPr bwMode="auto">
          <a:xfrm>
            <a:off x="6084888" y="5445125"/>
            <a:ext cx="2303462" cy="463846"/>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Wat is er mis?</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242</a:t>
            </a:fld>
            <a:endParaRPr lang="en-US" dirty="0"/>
          </a:p>
        </p:txBody>
      </p:sp>
    </p:spTree>
    <p:extLst>
      <p:ext uri="{BB962C8B-B14F-4D97-AF65-F5344CB8AC3E}">
        <p14:creationId xmlns:p14="http://schemas.microsoft.com/office/powerpoint/2010/main" val="7887327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452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452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45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5227"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Rectangle 2"/>
          <p:cNvSpPr>
            <a:spLocks noGrp="1" noChangeArrowheads="1"/>
          </p:cNvSpPr>
          <p:nvPr>
            <p:ph type="title"/>
          </p:nvPr>
        </p:nvSpPr>
        <p:spPr/>
        <p:txBody>
          <a:bodyPr>
            <a:normAutofit/>
          </a:bodyPr>
          <a:lstStyle/>
          <a:p>
            <a:r>
              <a:rPr lang="nl-NL" dirty="0" smtClean="0"/>
              <a:t>Macro’s (met argumenten)</a:t>
            </a:r>
          </a:p>
        </p:txBody>
      </p:sp>
      <p:sp>
        <p:nvSpPr>
          <p:cNvPr id="146436" name="Rectangle 3"/>
          <p:cNvSpPr>
            <a:spLocks noGrp="1" noChangeArrowheads="1"/>
          </p:cNvSpPr>
          <p:nvPr>
            <p:ph idx="1"/>
          </p:nvPr>
        </p:nvSpPr>
        <p:spPr/>
        <p:txBody>
          <a:bodyPr/>
          <a:lstStyle/>
          <a:p>
            <a:r>
              <a:rPr lang="nl-NL" smtClean="0"/>
              <a:t>Zoek en vervang (voor het compileren) met parameter(s).</a:t>
            </a:r>
          </a:p>
        </p:txBody>
      </p:sp>
      <p:sp>
        <p:nvSpPr>
          <p:cNvPr id="146437" name="Text Box 4"/>
          <p:cNvSpPr txBox="1">
            <a:spLocks noChangeArrowheads="1"/>
          </p:cNvSpPr>
          <p:nvPr/>
        </p:nvSpPr>
        <p:spPr bwMode="auto">
          <a:xfrm>
            <a:off x="648000" y="2276475"/>
            <a:ext cx="6049020" cy="360316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#include</a:t>
            </a:r>
            <a:r>
              <a:rPr lang="en-US" sz="2000" dirty="0">
                <a:solidFill>
                  <a:schemeClr val="tx1"/>
                </a:solidFill>
                <a:latin typeface="Consolas"/>
              </a:rPr>
              <a:t> </a:t>
            </a:r>
            <a:r>
              <a:rPr lang="en-US" sz="2000" dirty="0">
                <a:solidFill>
                  <a:srgbClr val="990000"/>
                </a:solidFill>
                <a:latin typeface="Consolas"/>
              </a:rPr>
              <a:t>&lt;</a:t>
            </a:r>
            <a:r>
              <a:rPr lang="en-US" sz="2000" dirty="0" err="1">
                <a:solidFill>
                  <a:srgbClr val="990000"/>
                </a:solidFill>
                <a:latin typeface="Consolas"/>
              </a:rPr>
              <a:t>stdio.h</a:t>
            </a:r>
            <a:r>
              <a:rPr lang="en-US" sz="2000" dirty="0">
                <a:solidFill>
                  <a:srgbClr val="990000"/>
                </a:solidFill>
                <a:latin typeface="Consolas"/>
              </a:rPr>
              <a:t>&gt;</a:t>
            </a:r>
          </a:p>
          <a:p>
            <a:pPr algn="l"/>
            <a:r>
              <a:rPr lang="en-US" sz="2000" dirty="0">
                <a:latin typeface="Consolas"/>
              </a:rPr>
              <a:t>#define</a:t>
            </a:r>
            <a:r>
              <a:rPr lang="en-US" sz="2000" dirty="0">
                <a:solidFill>
                  <a:schemeClr val="tx1"/>
                </a:solidFill>
                <a:latin typeface="Consolas"/>
              </a:rPr>
              <a:t> </a:t>
            </a:r>
            <a:r>
              <a:rPr lang="en-US" sz="2000" b="1" dirty="0">
                <a:solidFill>
                  <a:schemeClr val="tx1"/>
                </a:solidFill>
                <a:latin typeface="Consolas"/>
              </a:rPr>
              <a:t>KWAD(x)</a:t>
            </a:r>
            <a:r>
              <a:rPr lang="en-US" sz="2000" dirty="0">
                <a:solidFill>
                  <a:schemeClr val="tx1"/>
                </a:solidFill>
                <a:latin typeface="Consolas"/>
              </a:rPr>
              <a:t> ((x) * (x))</a:t>
            </a:r>
          </a:p>
          <a:p>
            <a:pPr algn="l"/>
            <a:endParaRPr lang="en-US" sz="2000" dirty="0">
              <a:solidFill>
                <a:schemeClr val="tx1"/>
              </a:solidFill>
              <a:latin typeface="Consolas"/>
            </a:endParaRPr>
          </a:p>
          <a:p>
            <a:pPr algn="l"/>
            <a:r>
              <a:rPr lang="en-US" sz="2000" dirty="0" err="1">
                <a:latin typeface="Consolas"/>
              </a:rPr>
              <a:t>int</a:t>
            </a:r>
            <a:r>
              <a:rPr lang="en-US" sz="2000" dirty="0">
                <a:solidFill>
                  <a:schemeClr val="tx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smtClean="0">
                <a:solidFill>
                  <a:schemeClr val="tx1"/>
                </a:solidFill>
                <a:latin typeface="Consolas"/>
              </a:rPr>
              <a:t>    </a:t>
            </a:r>
            <a:r>
              <a:rPr lang="en-US" sz="2000" smtClean="0">
                <a:latin typeface="Consolas"/>
              </a:rPr>
              <a:t>int</a:t>
            </a:r>
            <a:r>
              <a:rPr lang="en-US" sz="2000" smtClean="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 = 7;</a:t>
            </a:r>
          </a:p>
          <a:p>
            <a:pPr algn="l"/>
            <a:r>
              <a:rPr lang="en-US" sz="2000" smtClean="0">
                <a:solidFill>
                  <a:schemeClr val="tx1"/>
                </a:solidFill>
                <a:latin typeface="Consolas"/>
              </a:rPr>
              <a:t>    printf</a:t>
            </a:r>
            <a:r>
              <a:rPr lang="en-US" sz="2000" dirty="0">
                <a:solidFill>
                  <a:schemeClr val="tx1"/>
                </a:solidFill>
                <a:latin typeface="Consolas"/>
              </a:rPr>
              <a:t>(</a:t>
            </a:r>
            <a:r>
              <a:rPr lang="en-US" sz="2000" dirty="0">
                <a:solidFill>
                  <a:srgbClr val="990000"/>
                </a:solidFill>
                <a:latin typeface="Consolas"/>
              </a:rPr>
              <a:t>"%d\n"</a:t>
            </a:r>
            <a:r>
              <a:rPr lang="en-US" sz="2000" dirty="0">
                <a:solidFill>
                  <a:schemeClr val="tx1"/>
                </a:solidFill>
                <a:latin typeface="Consolas"/>
              </a:rPr>
              <a:t>, </a:t>
            </a:r>
            <a:r>
              <a:rPr lang="en-US" sz="2000" b="1" dirty="0">
                <a:solidFill>
                  <a:schemeClr val="tx1"/>
                </a:solidFill>
                <a:latin typeface="Consolas"/>
              </a:rPr>
              <a:t>KWAD(8)</a:t>
            </a:r>
            <a:r>
              <a:rPr lang="en-US" sz="2000" dirty="0">
                <a:solidFill>
                  <a:schemeClr val="tx1"/>
                </a:solidFill>
                <a:latin typeface="Consolas"/>
              </a:rPr>
              <a:t>);</a:t>
            </a:r>
          </a:p>
          <a:p>
            <a:pPr algn="l"/>
            <a:r>
              <a:rPr lang="en-US" sz="2000" smtClean="0">
                <a:solidFill>
                  <a:schemeClr val="tx1"/>
                </a:solidFill>
                <a:latin typeface="Consolas"/>
              </a:rPr>
              <a:t>    printf</a:t>
            </a:r>
            <a:r>
              <a:rPr lang="en-US" sz="2000" dirty="0">
                <a:solidFill>
                  <a:schemeClr val="tx1"/>
                </a:solidFill>
                <a:latin typeface="Consolas"/>
              </a:rPr>
              <a:t>(</a:t>
            </a:r>
            <a:r>
              <a:rPr lang="en-US" sz="2000" dirty="0">
                <a:solidFill>
                  <a:srgbClr val="990000"/>
                </a:solidFill>
                <a:latin typeface="Consolas"/>
              </a:rPr>
              <a:t>"%d\n"</a:t>
            </a:r>
            <a:r>
              <a:rPr lang="en-US" sz="2000" dirty="0">
                <a:solidFill>
                  <a:schemeClr val="tx1"/>
                </a:solidFill>
                <a:latin typeface="Consolas"/>
              </a:rPr>
              <a:t>, </a:t>
            </a:r>
            <a:r>
              <a:rPr lang="en-US" sz="2000" b="1" dirty="0">
                <a:solidFill>
                  <a:schemeClr val="tx1"/>
                </a:solidFill>
                <a:latin typeface="Consolas"/>
              </a:rPr>
              <a:t>KWAD(4 + 4)</a:t>
            </a:r>
            <a:r>
              <a:rPr lang="en-US" sz="2000" dirty="0">
                <a:solidFill>
                  <a:schemeClr val="tx1"/>
                </a:solidFill>
                <a:latin typeface="Consolas"/>
              </a:rPr>
              <a:t>);</a:t>
            </a:r>
          </a:p>
          <a:p>
            <a:pPr algn="l"/>
            <a:r>
              <a:rPr lang="en-US" sz="2000" i="1" smtClean="0">
                <a:latin typeface="Consolas"/>
              </a:rPr>
              <a:t>    </a:t>
            </a:r>
            <a:r>
              <a:rPr lang="en-US" sz="2000"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"%d\n"</a:t>
            </a:r>
            <a:r>
              <a:rPr lang="en-US" sz="2000" dirty="0">
                <a:solidFill>
                  <a:schemeClr val="tx1"/>
                </a:solidFill>
                <a:latin typeface="Consolas"/>
              </a:rPr>
              <a:t>, </a:t>
            </a:r>
            <a:r>
              <a:rPr lang="en-US" sz="2000" b="1" dirty="0">
                <a:solidFill>
                  <a:schemeClr val="tx1"/>
                </a:solidFill>
                <a:latin typeface="Consolas"/>
              </a:rPr>
              <a:t>KWAD(++</a:t>
            </a:r>
            <a:r>
              <a:rPr lang="en-US" sz="2000" b="1" dirty="0" err="1">
                <a:solidFill>
                  <a:schemeClr val="tx1"/>
                </a:solidFill>
                <a:latin typeface="Consolas"/>
              </a:rPr>
              <a:t>i</a:t>
            </a:r>
            <a:r>
              <a:rPr lang="en-US" sz="2000" b="1" dirty="0">
                <a:solidFill>
                  <a:schemeClr val="tx1"/>
                </a:solidFill>
                <a:latin typeface="Consolas"/>
              </a:rPr>
              <a:t>)</a:t>
            </a:r>
            <a:r>
              <a:rPr lang="en-US" sz="2000" dirty="0">
                <a:solidFill>
                  <a:schemeClr val="tx1"/>
                </a:solidFill>
                <a:latin typeface="Consolas"/>
              </a:rPr>
              <a:t>);</a:t>
            </a:r>
          </a:p>
          <a:p>
            <a:pPr algn="l"/>
            <a:r>
              <a:rPr lang="en-US" sz="2000" smtClean="0">
                <a:solidFill>
                  <a:schemeClr val="tx1"/>
                </a:solidFill>
                <a:latin typeface="Consolas"/>
              </a:rPr>
              <a:t>    getchar</a:t>
            </a:r>
            <a:r>
              <a:rPr lang="en-US" sz="2000" dirty="0">
                <a:solidFill>
                  <a:schemeClr val="tx1"/>
                </a:solidFill>
                <a:latin typeface="Consolas"/>
              </a:rPr>
              <a:t>();</a:t>
            </a:r>
          </a:p>
          <a:p>
            <a:pPr algn="l"/>
            <a:r>
              <a:rPr lang="en-US" sz="2000" smtClean="0">
                <a:solidFill>
                  <a:schemeClr val="tx1"/>
                </a:solidFill>
                <a:latin typeface="Consolas"/>
              </a:rPr>
              <a:t>    </a:t>
            </a:r>
            <a:r>
              <a:rPr lang="en-US" sz="2000" smtClean="0">
                <a:latin typeface="Consolas"/>
              </a:rPr>
              <a:t>return</a:t>
            </a:r>
            <a:r>
              <a:rPr lang="en-US" sz="2000" smtClean="0">
                <a:solidFill>
                  <a:schemeClr val="tx1"/>
                </a:solidFill>
                <a:latin typeface="Consolas"/>
              </a:rPr>
              <a:t> </a:t>
            </a:r>
            <a:r>
              <a:rPr lang="en-US" sz="2000" dirty="0">
                <a:solidFill>
                  <a:schemeClr val="tx1"/>
                </a:solidFill>
                <a:latin typeface="Consolas"/>
              </a:rPr>
              <a:t>0;</a:t>
            </a:r>
          </a:p>
          <a:p>
            <a:pPr algn="l"/>
            <a:r>
              <a:rPr lang="en-US" sz="2000" dirty="0">
                <a:solidFill>
                  <a:schemeClr val="tx1"/>
                </a:solidFill>
                <a:latin typeface="Consolas"/>
              </a:rPr>
              <a:t> }</a:t>
            </a:r>
          </a:p>
        </p:txBody>
      </p:sp>
      <p:pic>
        <p:nvPicPr>
          <p:cNvPr id="1547269"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4388" y="1052513"/>
            <a:ext cx="1814512" cy="216058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547270" name="Group 6"/>
          <p:cNvGrpSpPr>
            <a:grpSpLocks/>
          </p:cNvGrpSpPr>
          <p:nvPr/>
        </p:nvGrpSpPr>
        <p:grpSpPr bwMode="auto">
          <a:xfrm>
            <a:off x="5886451" y="3429001"/>
            <a:ext cx="1865313" cy="1449388"/>
            <a:chOff x="2412" y="3067"/>
            <a:chExt cx="1175" cy="913"/>
          </a:xfrm>
        </p:grpSpPr>
        <p:sp>
          <p:nvSpPr>
            <p:cNvPr id="146441" name="Text Box 7"/>
            <p:cNvSpPr txBox="1">
              <a:spLocks noChangeArrowheads="1"/>
            </p:cNvSpPr>
            <p:nvPr/>
          </p:nvSpPr>
          <p:spPr bwMode="auto">
            <a:xfrm>
              <a:off x="2472" y="3339"/>
              <a:ext cx="1115" cy="641"/>
            </a:xfrm>
            <a:prstGeom prst="rect">
              <a:avLst/>
            </a:prstGeom>
            <a:solidFill>
              <a:schemeClr val="tx1"/>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2000" dirty="0">
                  <a:solidFill>
                    <a:schemeClr val="bg1"/>
                  </a:solidFill>
                  <a:latin typeface="Lucida Console" pitchFamily="49" charset="0"/>
                </a:rPr>
                <a:t>64</a:t>
              </a:r>
            </a:p>
            <a:p>
              <a:pPr algn="l"/>
              <a:r>
                <a:rPr lang="nl-NL" sz="2000" dirty="0">
                  <a:solidFill>
                    <a:schemeClr val="bg1"/>
                  </a:solidFill>
                  <a:latin typeface="Lucida Console" pitchFamily="49" charset="0"/>
                </a:rPr>
                <a:t>64</a:t>
              </a:r>
            </a:p>
            <a:p>
              <a:pPr algn="l"/>
              <a:r>
                <a:rPr lang="nl-NL" sz="2000" dirty="0">
                  <a:solidFill>
                    <a:schemeClr val="bg1"/>
                  </a:solidFill>
                  <a:latin typeface="Lucida Console" pitchFamily="49" charset="0"/>
                </a:rPr>
                <a:t>81</a:t>
              </a:r>
            </a:p>
          </p:txBody>
        </p:sp>
        <p:sp>
          <p:nvSpPr>
            <p:cNvPr id="146442" name="Text Box 8"/>
            <p:cNvSpPr txBox="1">
              <a:spLocks noChangeArrowheads="1"/>
            </p:cNvSpPr>
            <p:nvPr/>
          </p:nvSpPr>
          <p:spPr bwMode="auto">
            <a:xfrm>
              <a:off x="2412" y="3067"/>
              <a:ext cx="752" cy="29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Uitvoer:</a:t>
              </a:r>
            </a:p>
          </p:txBody>
        </p:sp>
      </p:grpSp>
      <p:sp>
        <p:nvSpPr>
          <p:cNvPr id="1547273" name="Text Box 9"/>
          <p:cNvSpPr txBox="1">
            <a:spLocks noChangeArrowheads="1"/>
          </p:cNvSpPr>
          <p:nvPr/>
        </p:nvSpPr>
        <p:spPr bwMode="auto">
          <a:xfrm>
            <a:off x="5651500" y="5300663"/>
            <a:ext cx="2303463" cy="463846"/>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Wat is er mis?</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243</a:t>
            </a:fld>
            <a:endParaRPr lang="en-US" dirty="0"/>
          </a:p>
        </p:txBody>
      </p:sp>
    </p:spTree>
    <p:extLst>
      <p:ext uri="{BB962C8B-B14F-4D97-AF65-F5344CB8AC3E}">
        <p14:creationId xmlns:p14="http://schemas.microsoft.com/office/powerpoint/2010/main" val="3208124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472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472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47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7273"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p:cNvSpPr>
            <a:spLocks noGrp="1" noChangeArrowheads="1"/>
          </p:cNvSpPr>
          <p:nvPr>
            <p:ph type="title"/>
          </p:nvPr>
        </p:nvSpPr>
        <p:spPr/>
        <p:txBody>
          <a:bodyPr>
            <a:normAutofit/>
          </a:bodyPr>
          <a:lstStyle/>
          <a:p>
            <a:r>
              <a:rPr lang="nl-NL" smtClean="0">
                <a:solidFill>
                  <a:schemeClr val="tx2"/>
                </a:solidFill>
              </a:rPr>
              <a:t>No</a:t>
            </a:r>
            <a:r>
              <a:rPr lang="nl-NL" smtClean="0"/>
              <a:t> Macro’s (met argumenten)</a:t>
            </a:r>
          </a:p>
        </p:txBody>
      </p:sp>
      <p:sp>
        <p:nvSpPr>
          <p:cNvPr id="147460" name="Rectangle 3"/>
          <p:cNvSpPr>
            <a:spLocks noGrp="1" noChangeArrowheads="1"/>
          </p:cNvSpPr>
          <p:nvPr>
            <p:ph idx="1"/>
          </p:nvPr>
        </p:nvSpPr>
        <p:spPr/>
        <p:txBody>
          <a:bodyPr/>
          <a:lstStyle/>
          <a:p>
            <a:r>
              <a:rPr lang="nl-NL" dirty="0" smtClean="0"/>
              <a:t>Gebruik </a:t>
            </a:r>
            <a:r>
              <a:rPr lang="nl-NL" dirty="0" err="1" smtClean="0"/>
              <a:t>functie’s</a:t>
            </a:r>
            <a:endParaRPr lang="nl-NL" dirty="0" smtClean="0"/>
          </a:p>
        </p:txBody>
      </p:sp>
      <p:sp>
        <p:nvSpPr>
          <p:cNvPr id="147461" name="Text Box 4"/>
          <p:cNvSpPr txBox="1">
            <a:spLocks noChangeArrowheads="1"/>
          </p:cNvSpPr>
          <p:nvPr/>
        </p:nvSpPr>
        <p:spPr bwMode="auto">
          <a:xfrm>
            <a:off x="648000" y="1989138"/>
            <a:ext cx="6049020" cy="440338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#include</a:t>
            </a:r>
            <a:r>
              <a:rPr lang="en-US" sz="2000" dirty="0">
                <a:solidFill>
                  <a:schemeClr val="tx1"/>
                </a:solidFill>
                <a:latin typeface="Consolas"/>
              </a:rPr>
              <a:t> </a:t>
            </a:r>
            <a:r>
              <a:rPr lang="en-US" sz="2000" dirty="0">
                <a:solidFill>
                  <a:srgbClr val="990000"/>
                </a:solidFill>
                <a:latin typeface="Consolas"/>
              </a:rPr>
              <a:t>&lt;</a:t>
            </a:r>
            <a:r>
              <a:rPr lang="en-US" sz="2000" dirty="0" err="1">
                <a:solidFill>
                  <a:srgbClr val="990000"/>
                </a:solidFill>
                <a:latin typeface="Consolas"/>
              </a:rPr>
              <a:t>stdio.h</a:t>
            </a:r>
            <a:r>
              <a:rPr lang="en-US" sz="2000" dirty="0" smtClean="0">
                <a:solidFill>
                  <a:srgbClr val="990000"/>
                </a:solidFill>
                <a:latin typeface="Consolas"/>
              </a:rPr>
              <a:t>&gt;</a:t>
            </a:r>
          </a:p>
          <a:p>
            <a:pPr algn="l"/>
            <a:endParaRPr lang="en-US" sz="2000" dirty="0">
              <a:solidFill>
                <a:srgbClr val="990000"/>
              </a:solidFill>
              <a:latin typeface="Consolas"/>
            </a:endParaRPr>
          </a:p>
          <a:p>
            <a:r>
              <a:rPr lang="en-US" sz="2000" dirty="0" err="1">
                <a:latin typeface="Consolas"/>
              </a:rPr>
              <a:t>int</a:t>
            </a:r>
            <a:r>
              <a:rPr lang="en-US" sz="2000" dirty="0">
                <a:solidFill>
                  <a:schemeClr val="tx1"/>
                </a:solidFill>
                <a:latin typeface="Consolas"/>
              </a:rPr>
              <a:t> </a:t>
            </a:r>
            <a:r>
              <a:rPr lang="en-US" sz="2000" dirty="0" err="1" smtClean="0">
                <a:solidFill>
                  <a:schemeClr val="tx1"/>
                </a:solidFill>
                <a:latin typeface="Consolas"/>
              </a:rPr>
              <a:t>kwad</a:t>
            </a:r>
            <a:r>
              <a:rPr lang="en-US" sz="2000" dirty="0" smtClean="0">
                <a:solidFill>
                  <a:schemeClr val="tx1"/>
                </a:solidFill>
                <a:latin typeface="Consolas"/>
              </a:rPr>
              <a:t>(</a:t>
            </a:r>
            <a:r>
              <a:rPr lang="en-US" sz="2000" dirty="0" err="1">
                <a:latin typeface="Consolas"/>
              </a:rPr>
              <a:t>int</a:t>
            </a:r>
            <a:r>
              <a:rPr lang="en-US" sz="2000" dirty="0">
                <a:solidFill>
                  <a:schemeClr val="tx1"/>
                </a:solidFill>
                <a:latin typeface="Consolas"/>
              </a:rPr>
              <a:t> x) {</a:t>
            </a:r>
          </a:p>
          <a:p>
            <a:pPr algn="l"/>
            <a:r>
              <a:rPr lang="en-US" sz="2000" dirty="0">
                <a:solidFill>
                  <a:schemeClr val="tx1"/>
                </a:solidFill>
                <a:latin typeface="Consolas"/>
              </a:rPr>
              <a:t>	</a:t>
            </a:r>
            <a:r>
              <a:rPr lang="en-US" sz="2000" dirty="0">
                <a:latin typeface="Consolas"/>
              </a:rPr>
              <a:t>return</a:t>
            </a:r>
            <a:r>
              <a:rPr lang="en-US" sz="2000" dirty="0">
                <a:solidFill>
                  <a:schemeClr val="tx1"/>
                </a:solidFill>
                <a:latin typeface="Consolas"/>
              </a:rPr>
              <a:t> x * x;</a:t>
            </a:r>
          </a:p>
          <a:p>
            <a:pPr algn="l"/>
            <a:r>
              <a:rPr lang="en-US" sz="2000" dirty="0" smtClean="0">
                <a:solidFill>
                  <a:schemeClr val="tx1"/>
                </a:solidFill>
                <a:latin typeface="Consolas"/>
              </a:rPr>
              <a:t>}</a:t>
            </a:r>
          </a:p>
          <a:p>
            <a:pPr algn="l"/>
            <a:endParaRPr lang="en-US" sz="2000" dirty="0">
              <a:solidFill>
                <a:schemeClr val="tx1"/>
              </a:solidFill>
              <a:latin typeface="Consolas"/>
            </a:endParaRPr>
          </a:p>
          <a:p>
            <a:pPr algn="l"/>
            <a:r>
              <a:rPr lang="en-US" sz="2000" dirty="0" err="1">
                <a:latin typeface="Consolas"/>
              </a:rPr>
              <a:t>int</a:t>
            </a:r>
            <a:r>
              <a:rPr lang="en-US" sz="2000" dirty="0">
                <a:solidFill>
                  <a:schemeClr val="tx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latin typeface="Consolas"/>
              </a:rPr>
              <a:t>int</a:t>
            </a:r>
            <a:r>
              <a:rPr lang="en-US" sz="2000" dirty="0" smtClean="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 = 7;</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"%d\n"</a:t>
            </a:r>
            <a:r>
              <a:rPr lang="en-US" sz="2000" dirty="0">
                <a:solidFill>
                  <a:schemeClr val="tx1"/>
                </a:solidFill>
                <a:latin typeface="Consolas"/>
              </a:rPr>
              <a:t>, </a:t>
            </a:r>
            <a:r>
              <a:rPr lang="en-US" sz="2000" dirty="0" err="1">
                <a:solidFill>
                  <a:schemeClr val="tx1"/>
                </a:solidFill>
                <a:latin typeface="Consolas"/>
              </a:rPr>
              <a:t>kwad</a:t>
            </a:r>
            <a:r>
              <a:rPr lang="en-US" sz="2000" dirty="0">
                <a:solidFill>
                  <a:schemeClr val="tx1"/>
                </a:solidFill>
                <a:latin typeface="Consolas"/>
              </a:rPr>
              <a:t>(8));</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"%d\n"</a:t>
            </a:r>
            <a:r>
              <a:rPr lang="en-US" sz="2000" dirty="0">
                <a:solidFill>
                  <a:schemeClr val="tx1"/>
                </a:solidFill>
                <a:latin typeface="Consolas"/>
              </a:rPr>
              <a:t>, </a:t>
            </a:r>
            <a:r>
              <a:rPr lang="en-US" sz="2000" dirty="0" err="1">
                <a:solidFill>
                  <a:schemeClr val="tx1"/>
                </a:solidFill>
                <a:latin typeface="Consolas"/>
              </a:rPr>
              <a:t>kwad</a:t>
            </a:r>
            <a:r>
              <a:rPr lang="en-US" sz="2000" dirty="0">
                <a:solidFill>
                  <a:schemeClr val="tx1"/>
                </a:solidFill>
                <a:latin typeface="Consolas"/>
              </a:rPr>
              <a:t>(4 + 4));</a:t>
            </a:r>
          </a:p>
          <a:p>
            <a:pPr algn="l"/>
            <a:r>
              <a:rPr lang="en-US" sz="2000" i="1" dirty="0" smtClean="0">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"%d\n"</a:t>
            </a:r>
            <a:r>
              <a:rPr lang="en-US" sz="2000" dirty="0">
                <a:solidFill>
                  <a:schemeClr val="tx1"/>
                </a:solidFill>
                <a:latin typeface="Consolas"/>
              </a:rPr>
              <a:t>, </a:t>
            </a:r>
            <a:r>
              <a:rPr lang="en-US" sz="2000" dirty="0" err="1">
                <a:solidFill>
                  <a:schemeClr val="tx1"/>
                </a:solidFill>
                <a:latin typeface="Consolas"/>
              </a:rPr>
              <a:t>kwad</a:t>
            </a:r>
            <a:r>
              <a:rPr lang="en-US" sz="2000" dirty="0">
                <a:solidFill>
                  <a:schemeClr val="tx1"/>
                </a:solidFill>
                <a:latin typeface="Consolas"/>
              </a:rPr>
              <a:t>(++</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chemeClr val="tx1"/>
                </a:solidFill>
                <a:latin typeface="Consolas"/>
              </a:rPr>
              <a:t>getchar</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smtClean="0">
                <a:latin typeface="Consolas"/>
              </a:rPr>
              <a:t>return</a:t>
            </a:r>
            <a:r>
              <a:rPr lang="en-US" sz="2000" dirty="0" smtClean="0">
                <a:solidFill>
                  <a:schemeClr val="tx1"/>
                </a:solidFill>
                <a:latin typeface="Consolas"/>
              </a:rPr>
              <a:t> </a:t>
            </a:r>
            <a:r>
              <a:rPr lang="en-US" sz="2000" dirty="0">
                <a:solidFill>
                  <a:schemeClr val="tx1"/>
                </a:solidFill>
                <a:latin typeface="Consolas"/>
              </a:rPr>
              <a:t>0;</a:t>
            </a:r>
          </a:p>
          <a:p>
            <a:pPr algn="l"/>
            <a:r>
              <a:rPr lang="en-US" sz="2000" dirty="0">
                <a:solidFill>
                  <a:schemeClr val="tx1"/>
                </a:solidFill>
                <a:latin typeface="Consolas"/>
              </a:rPr>
              <a:t> }</a:t>
            </a:r>
          </a:p>
        </p:txBody>
      </p:sp>
      <p:grpSp>
        <p:nvGrpSpPr>
          <p:cNvPr id="1549318" name="Group 6"/>
          <p:cNvGrpSpPr>
            <a:grpSpLocks/>
          </p:cNvGrpSpPr>
          <p:nvPr/>
        </p:nvGrpSpPr>
        <p:grpSpPr bwMode="auto">
          <a:xfrm>
            <a:off x="5886451" y="3429001"/>
            <a:ext cx="1865313" cy="1449388"/>
            <a:chOff x="2412" y="3067"/>
            <a:chExt cx="1175" cy="913"/>
          </a:xfrm>
        </p:grpSpPr>
        <p:sp>
          <p:nvSpPr>
            <p:cNvPr id="147463" name="Text Box 7"/>
            <p:cNvSpPr txBox="1">
              <a:spLocks noChangeArrowheads="1"/>
            </p:cNvSpPr>
            <p:nvPr/>
          </p:nvSpPr>
          <p:spPr bwMode="auto">
            <a:xfrm>
              <a:off x="2472" y="3339"/>
              <a:ext cx="1115" cy="641"/>
            </a:xfrm>
            <a:prstGeom prst="rect">
              <a:avLst/>
            </a:prstGeom>
            <a:solidFill>
              <a:schemeClr val="tx1"/>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2000" dirty="0">
                  <a:solidFill>
                    <a:schemeClr val="bg1"/>
                  </a:solidFill>
                  <a:latin typeface="Lucida Console" pitchFamily="49" charset="0"/>
                </a:rPr>
                <a:t>64</a:t>
              </a:r>
            </a:p>
            <a:p>
              <a:pPr algn="l"/>
              <a:r>
                <a:rPr lang="nl-NL" sz="2000" dirty="0">
                  <a:solidFill>
                    <a:schemeClr val="bg1"/>
                  </a:solidFill>
                  <a:latin typeface="Lucida Console" pitchFamily="49" charset="0"/>
                </a:rPr>
                <a:t>64</a:t>
              </a:r>
            </a:p>
            <a:p>
              <a:pPr algn="l"/>
              <a:r>
                <a:rPr lang="nl-NL" sz="2000" dirty="0">
                  <a:solidFill>
                    <a:schemeClr val="bg1"/>
                  </a:solidFill>
                  <a:latin typeface="Lucida Console" pitchFamily="49" charset="0"/>
                </a:rPr>
                <a:t>64</a:t>
              </a:r>
            </a:p>
          </p:txBody>
        </p:sp>
        <p:sp>
          <p:nvSpPr>
            <p:cNvPr id="147464" name="Text Box 8"/>
            <p:cNvSpPr txBox="1">
              <a:spLocks noChangeArrowheads="1"/>
            </p:cNvSpPr>
            <p:nvPr/>
          </p:nvSpPr>
          <p:spPr bwMode="auto">
            <a:xfrm>
              <a:off x="2412" y="3067"/>
              <a:ext cx="752" cy="29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Uitvoer:</a:t>
              </a:r>
            </a:p>
          </p:txBody>
        </p:sp>
      </p:gr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244</a:t>
            </a:fld>
            <a:endParaRPr lang="en-US" dirty="0"/>
          </a:p>
        </p:txBody>
      </p:sp>
    </p:spTree>
    <p:extLst>
      <p:ext uri="{BB962C8B-B14F-4D97-AF65-F5344CB8AC3E}">
        <p14:creationId xmlns:p14="http://schemas.microsoft.com/office/powerpoint/2010/main" val="27083457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49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Conditionele</a:t>
            </a:r>
            <a:r>
              <a:rPr lang="en-US" dirty="0" smtClean="0"/>
              <a:t> </a:t>
            </a:r>
            <a:r>
              <a:rPr lang="en-US" dirty="0" err="1" smtClean="0"/>
              <a:t>compilatie</a:t>
            </a:r>
            <a:endParaRPr lang="nl-NL" dirty="0"/>
          </a:p>
        </p:txBody>
      </p:sp>
      <p:sp>
        <p:nvSpPr>
          <p:cNvPr id="3" name="Tijdelijke aanduiding voor inhoud 2"/>
          <p:cNvSpPr>
            <a:spLocks noGrp="1"/>
          </p:cNvSpPr>
          <p:nvPr>
            <p:ph idx="1"/>
          </p:nvPr>
        </p:nvSpPr>
        <p:spPr/>
        <p:txBody>
          <a:bodyPr/>
          <a:lstStyle/>
          <a:p>
            <a:r>
              <a:rPr lang="nl-NL" dirty="0">
                <a:solidFill>
                  <a:srgbClr val="0000FF"/>
                </a:solidFill>
                <a:highlight>
                  <a:srgbClr val="FFFFFF"/>
                </a:highlight>
                <a:latin typeface="Consolas" panose="020B0609020204030204" pitchFamily="49" charset="0"/>
              </a:rPr>
              <a:t>#</a:t>
            </a:r>
            <a:r>
              <a:rPr lang="nl-NL" dirty="0" err="1">
                <a:solidFill>
                  <a:srgbClr val="0000FF"/>
                </a:solidFill>
                <a:highlight>
                  <a:srgbClr val="FFFFFF"/>
                </a:highlight>
                <a:latin typeface="Consolas" panose="020B0609020204030204" pitchFamily="49" charset="0"/>
              </a:rPr>
              <a:t>if</a:t>
            </a:r>
            <a:endParaRPr lang="nl-NL" dirty="0">
              <a:solidFill>
                <a:srgbClr val="000000"/>
              </a:solidFill>
              <a:highlight>
                <a:srgbClr val="FFFFFF"/>
              </a:highlight>
              <a:latin typeface="Consolas" panose="020B0609020204030204" pitchFamily="49" charset="0"/>
            </a:endParaRPr>
          </a:p>
          <a:p>
            <a:r>
              <a:rPr lang="nl-NL" dirty="0">
                <a:solidFill>
                  <a:srgbClr val="0000FF"/>
                </a:solidFill>
                <a:highlight>
                  <a:srgbClr val="FFFFFF"/>
                </a:highlight>
                <a:latin typeface="Consolas" panose="020B0609020204030204" pitchFamily="49" charset="0"/>
              </a:rPr>
              <a:t>#</a:t>
            </a:r>
            <a:r>
              <a:rPr lang="nl-NL" dirty="0" err="1">
                <a:solidFill>
                  <a:srgbClr val="0000FF"/>
                </a:solidFill>
                <a:highlight>
                  <a:srgbClr val="FFFFFF"/>
                </a:highlight>
                <a:latin typeface="Consolas" panose="020B0609020204030204" pitchFamily="49" charset="0"/>
              </a:rPr>
              <a:t>ifdef</a:t>
            </a:r>
            <a:endParaRPr lang="nl-NL" dirty="0">
              <a:solidFill>
                <a:srgbClr val="000000"/>
              </a:solidFill>
              <a:highlight>
                <a:srgbClr val="FFFFFF"/>
              </a:highlight>
              <a:latin typeface="Consolas" panose="020B0609020204030204" pitchFamily="49" charset="0"/>
            </a:endParaRPr>
          </a:p>
          <a:p>
            <a:r>
              <a:rPr lang="nl-NL" dirty="0">
                <a:solidFill>
                  <a:srgbClr val="0000FF"/>
                </a:solidFill>
                <a:highlight>
                  <a:srgbClr val="FFFFFF"/>
                </a:highlight>
                <a:latin typeface="Consolas" panose="020B0609020204030204" pitchFamily="49" charset="0"/>
              </a:rPr>
              <a:t>#</a:t>
            </a:r>
            <a:r>
              <a:rPr lang="nl-NL" dirty="0" err="1">
                <a:solidFill>
                  <a:srgbClr val="0000FF"/>
                </a:solidFill>
                <a:highlight>
                  <a:srgbClr val="FFFFFF"/>
                </a:highlight>
                <a:latin typeface="Consolas" panose="020B0609020204030204" pitchFamily="49" charset="0"/>
              </a:rPr>
              <a:t>ifndef</a:t>
            </a:r>
            <a:endParaRPr lang="nl-NL" dirty="0">
              <a:solidFill>
                <a:srgbClr val="000000"/>
              </a:solidFill>
              <a:highlight>
                <a:srgbClr val="FFFFFF"/>
              </a:highlight>
              <a:latin typeface="Consolas" panose="020B0609020204030204" pitchFamily="49" charset="0"/>
            </a:endParaRPr>
          </a:p>
          <a:p>
            <a:r>
              <a:rPr lang="nl-NL" dirty="0">
                <a:solidFill>
                  <a:srgbClr val="0000FF"/>
                </a:solidFill>
                <a:highlight>
                  <a:srgbClr val="FFFFFF"/>
                </a:highlight>
                <a:latin typeface="Consolas" panose="020B0609020204030204" pitchFamily="49" charset="0"/>
              </a:rPr>
              <a:t>#</a:t>
            </a:r>
            <a:r>
              <a:rPr lang="nl-NL" dirty="0" err="1">
                <a:solidFill>
                  <a:srgbClr val="0000FF"/>
                </a:solidFill>
                <a:highlight>
                  <a:srgbClr val="FFFFFF"/>
                </a:highlight>
                <a:latin typeface="Consolas" panose="020B0609020204030204" pitchFamily="49" charset="0"/>
              </a:rPr>
              <a:t>elif</a:t>
            </a:r>
            <a:endParaRPr lang="nl-NL" dirty="0">
              <a:solidFill>
                <a:srgbClr val="000000"/>
              </a:solidFill>
              <a:highlight>
                <a:srgbClr val="FFFFFF"/>
              </a:highlight>
              <a:latin typeface="Consolas" panose="020B0609020204030204" pitchFamily="49" charset="0"/>
            </a:endParaRPr>
          </a:p>
          <a:p>
            <a:r>
              <a:rPr lang="nl-NL" dirty="0">
                <a:solidFill>
                  <a:srgbClr val="0000FF"/>
                </a:solidFill>
                <a:highlight>
                  <a:srgbClr val="FFFFFF"/>
                </a:highlight>
                <a:latin typeface="Consolas" panose="020B0609020204030204" pitchFamily="49" charset="0"/>
              </a:rPr>
              <a:t>#</a:t>
            </a:r>
            <a:r>
              <a:rPr lang="nl-NL" dirty="0" err="1">
                <a:solidFill>
                  <a:srgbClr val="0000FF"/>
                </a:solidFill>
                <a:highlight>
                  <a:srgbClr val="FFFFFF"/>
                </a:highlight>
                <a:latin typeface="Consolas" panose="020B0609020204030204" pitchFamily="49" charset="0"/>
              </a:rPr>
              <a:t>else</a:t>
            </a:r>
            <a:endParaRPr lang="nl-NL" dirty="0">
              <a:solidFill>
                <a:srgbClr val="000000"/>
              </a:solidFill>
              <a:highlight>
                <a:srgbClr val="FFFFFF"/>
              </a:highlight>
              <a:latin typeface="Consolas" panose="020B0609020204030204" pitchFamily="49" charset="0"/>
            </a:endParaRPr>
          </a:p>
          <a:p>
            <a:endParaRPr lang="nl-NL" dirty="0">
              <a:solidFill>
                <a:srgbClr val="000000"/>
              </a:solidFill>
              <a:highlight>
                <a:srgbClr val="FFFFFF"/>
              </a:highlight>
              <a:latin typeface="Consolas" panose="020B0609020204030204" pitchFamily="49" charset="0"/>
            </a:endParaRPr>
          </a:p>
          <a:p>
            <a:r>
              <a:rPr lang="nl-NL" dirty="0">
                <a:solidFill>
                  <a:srgbClr val="0000FF"/>
                </a:solidFill>
                <a:highlight>
                  <a:srgbClr val="FFFFFF"/>
                </a:highlight>
                <a:latin typeface="Consolas" panose="020B0609020204030204" pitchFamily="49" charset="0"/>
              </a:rPr>
              <a:t>#</a:t>
            </a:r>
            <a:r>
              <a:rPr lang="nl-NL" dirty="0" err="1">
                <a:solidFill>
                  <a:srgbClr val="0000FF"/>
                </a:solidFill>
                <a:highlight>
                  <a:srgbClr val="FFFFFF"/>
                </a:highlight>
                <a:latin typeface="Consolas" panose="020B0609020204030204" pitchFamily="49" charset="0"/>
              </a:rPr>
              <a:t>endif</a:t>
            </a:r>
            <a:endParaRPr lang="nl-NL" dirty="0"/>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245</a:t>
            </a:fld>
            <a:endParaRPr lang="en-US" dirty="0"/>
          </a:p>
        </p:txBody>
      </p:sp>
    </p:spTree>
    <p:extLst>
      <p:ext uri="{BB962C8B-B14F-4D97-AF65-F5344CB8AC3E}">
        <p14:creationId xmlns:p14="http://schemas.microsoft.com/office/powerpoint/2010/main" val="2906095233"/>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inhoud 12"/>
          <p:cNvSpPr>
            <a:spLocks noGrp="1"/>
          </p:cNvSpPr>
          <p:nvPr>
            <p:ph idx="15"/>
          </p:nvPr>
        </p:nvSpPr>
        <p:spPr/>
        <p:txBody>
          <a:bodyPr/>
          <a:lstStyle/>
          <a:p>
            <a:endParaRPr lang="nl-NL"/>
          </a:p>
        </p:txBody>
      </p:sp>
      <p:sp>
        <p:nvSpPr>
          <p:cNvPr id="14" name="Tijdelijke aanduiding voor inhoud 13"/>
          <p:cNvSpPr>
            <a:spLocks noGrp="1"/>
          </p:cNvSpPr>
          <p:nvPr>
            <p:ph idx="16"/>
          </p:nvPr>
        </p:nvSpPr>
        <p:spPr/>
        <p:txBody>
          <a:bodyPr/>
          <a:lstStyle/>
          <a:p>
            <a:endParaRPr lang="nl-NL"/>
          </a:p>
        </p:txBody>
      </p:sp>
      <p:sp>
        <p:nvSpPr>
          <p:cNvPr id="6" name="Titel 5"/>
          <p:cNvSpPr>
            <a:spLocks noGrp="1"/>
          </p:cNvSpPr>
          <p:nvPr>
            <p:ph type="title"/>
          </p:nvPr>
        </p:nvSpPr>
        <p:spPr/>
        <p:txBody>
          <a:bodyPr/>
          <a:lstStyle/>
          <a:p>
            <a:r>
              <a:rPr lang="en-US" dirty="0" err="1"/>
              <a:t>Conditionele</a:t>
            </a:r>
            <a:r>
              <a:rPr lang="en-US" dirty="0"/>
              <a:t> </a:t>
            </a:r>
            <a:r>
              <a:rPr lang="en-US" dirty="0" err="1"/>
              <a:t>compilatie</a:t>
            </a:r>
            <a:endParaRPr lang="nl-NL" dirty="0"/>
          </a:p>
        </p:txBody>
      </p:sp>
      <p:sp>
        <p:nvSpPr>
          <p:cNvPr id="9" name="Tijdelijke aanduiding voor inhoud 8"/>
          <p:cNvSpPr>
            <a:spLocks noGrp="1"/>
          </p:cNvSpPr>
          <p:nvPr>
            <p:ph idx="14"/>
          </p:nvPr>
        </p:nvSpPr>
        <p:spPr>
          <a:xfrm>
            <a:off x="1394768" y="5013176"/>
            <a:ext cx="7292032" cy="1512168"/>
          </a:xfrm>
        </p:spPr>
        <p:txBody>
          <a:bodyPr/>
          <a:lstStyle/>
          <a:p>
            <a:r>
              <a:rPr lang="nl-NL" dirty="0" smtClean="0"/>
              <a:t>Ik </a:t>
            </a:r>
            <a:r>
              <a:rPr lang="nl-NL" dirty="0"/>
              <a:t>sta in homemade-debug-1.h</a:t>
            </a:r>
          </a:p>
          <a:p>
            <a:r>
              <a:rPr lang="nl-NL" dirty="0"/>
              <a:t>en print: 3</a:t>
            </a:r>
          </a:p>
          <a:p>
            <a:endParaRPr lang="nl-NL" dirty="0"/>
          </a:p>
        </p:txBody>
      </p:sp>
      <p:sp>
        <p:nvSpPr>
          <p:cNvPr id="8" name="Tijdelijke aanduiding voor inhoud 7"/>
          <p:cNvSpPr>
            <a:spLocks noGrp="1"/>
          </p:cNvSpPr>
          <p:nvPr>
            <p:ph idx="13"/>
          </p:nvPr>
        </p:nvSpPr>
        <p:spPr>
          <a:xfrm>
            <a:off x="1394768" y="1248643"/>
            <a:ext cx="7292032" cy="3568402"/>
          </a:xfrm>
        </p:spPr>
        <p:txBody>
          <a:bodyPr>
            <a:normAutofit fontScale="77500" lnSpcReduction="20000"/>
          </a:bodyPr>
          <a:lstStyle/>
          <a:p>
            <a:r>
              <a:rPr lang="nl-NL" dirty="0">
                <a:solidFill>
                  <a:srgbClr val="0000FF"/>
                </a:solidFill>
                <a:highlight>
                  <a:srgbClr val="FFFFFF"/>
                </a:highlight>
              </a:rPr>
              <a:t>#</a:t>
            </a:r>
            <a:r>
              <a:rPr lang="nl-NL" dirty="0" err="1">
                <a:solidFill>
                  <a:srgbClr val="0000FF"/>
                </a:solidFill>
                <a:highlight>
                  <a:srgbClr val="FFFFFF"/>
                </a:highlight>
              </a:rPr>
              <a:t>include</a:t>
            </a:r>
            <a:r>
              <a:rPr lang="nl-NL" dirty="0">
                <a:solidFill>
                  <a:srgbClr val="000000"/>
                </a:solidFill>
                <a:highlight>
                  <a:srgbClr val="FFFFFF"/>
                </a:highlight>
              </a:rPr>
              <a:t> </a:t>
            </a:r>
            <a:r>
              <a:rPr lang="nl-NL" dirty="0">
                <a:solidFill>
                  <a:srgbClr val="A31515"/>
                </a:solidFill>
                <a:highlight>
                  <a:srgbClr val="FFFFFF"/>
                </a:highlight>
              </a:rPr>
              <a:t>&lt;</a:t>
            </a:r>
            <a:r>
              <a:rPr lang="nl-NL" dirty="0" err="1">
                <a:solidFill>
                  <a:srgbClr val="A31515"/>
                </a:solidFill>
                <a:highlight>
                  <a:srgbClr val="FFFFFF"/>
                </a:highlight>
              </a:rPr>
              <a:t>stdio.h</a:t>
            </a:r>
            <a:r>
              <a:rPr lang="nl-NL" dirty="0">
                <a:solidFill>
                  <a:srgbClr val="A31515"/>
                </a:solidFill>
                <a:highlight>
                  <a:srgbClr val="FFFFFF"/>
                </a:highlight>
              </a:rPr>
              <a:t>&gt;</a:t>
            </a:r>
            <a:endParaRPr lang="nl-NL" dirty="0">
              <a:solidFill>
                <a:srgbClr val="000000"/>
              </a:solidFill>
              <a:highlight>
                <a:srgbClr val="FFFFFF"/>
              </a:highlight>
            </a:endParaRPr>
          </a:p>
          <a:p>
            <a:endParaRPr lang="nl-NL" dirty="0">
              <a:solidFill>
                <a:srgbClr val="000000"/>
              </a:solidFill>
              <a:highlight>
                <a:srgbClr val="FFFFFF"/>
              </a:highlight>
            </a:endParaRPr>
          </a:p>
          <a:p>
            <a:r>
              <a:rPr lang="nl-NL" dirty="0">
                <a:solidFill>
                  <a:srgbClr val="0000FF"/>
                </a:solidFill>
                <a:highlight>
                  <a:srgbClr val="FFFFFF"/>
                </a:highlight>
              </a:rPr>
              <a:t>#</a:t>
            </a:r>
            <a:r>
              <a:rPr lang="nl-NL" dirty="0" err="1">
                <a:solidFill>
                  <a:srgbClr val="0000FF"/>
                </a:solidFill>
                <a:highlight>
                  <a:srgbClr val="FFFFFF"/>
                </a:highlight>
              </a:rPr>
              <a:t>define</a:t>
            </a:r>
            <a:r>
              <a:rPr lang="nl-NL" dirty="0">
                <a:solidFill>
                  <a:srgbClr val="000000"/>
                </a:solidFill>
                <a:highlight>
                  <a:srgbClr val="FFFFFF"/>
                </a:highlight>
              </a:rPr>
              <a:t> </a:t>
            </a:r>
            <a:r>
              <a:rPr lang="nl-NL" dirty="0">
                <a:solidFill>
                  <a:srgbClr val="6F008A"/>
                </a:solidFill>
                <a:highlight>
                  <a:srgbClr val="FFFFFF"/>
                </a:highlight>
              </a:rPr>
              <a:t>DEBUG</a:t>
            </a:r>
            <a:r>
              <a:rPr lang="nl-NL" dirty="0">
                <a:solidFill>
                  <a:srgbClr val="000000"/>
                </a:solidFill>
                <a:highlight>
                  <a:srgbClr val="FFFFFF"/>
                </a:highlight>
              </a:rPr>
              <a:t> 1</a:t>
            </a:r>
          </a:p>
          <a:p>
            <a:endParaRPr lang="nl-NL" dirty="0">
              <a:solidFill>
                <a:srgbClr val="000000"/>
              </a:solidFill>
              <a:highlight>
                <a:srgbClr val="FFFFFF"/>
              </a:highlight>
            </a:endParaRPr>
          </a:p>
          <a:p>
            <a:r>
              <a:rPr lang="nl-NL" dirty="0">
                <a:solidFill>
                  <a:srgbClr val="0000FF"/>
                </a:solidFill>
                <a:highlight>
                  <a:srgbClr val="FFFFFF"/>
                </a:highlight>
              </a:rPr>
              <a:t>#</a:t>
            </a:r>
            <a:r>
              <a:rPr lang="nl-NL" dirty="0" err="1">
                <a:solidFill>
                  <a:srgbClr val="0000FF"/>
                </a:solidFill>
                <a:highlight>
                  <a:srgbClr val="FFFFFF"/>
                </a:highlight>
              </a:rPr>
              <a:t>if</a:t>
            </a:r>
            <a:r>
              <a:rPr lang="nl-NL" dirty="0">
                <a:solidFill>
                  <a:srgbClr val="000000"/>
                </a:solidFill>
                <a:highlight>
                  <a:srgbClr val="FFFFFF"/>
                </a:highlight>
              </a:rPr>
              <a:t> </a:t>
            </a:r>
            <a:r>
              <a:rPr lang="nl-NL" dirty="0">
                <a:solidFill>
                  <a:srgbClr val="6F008A"/>
                </a:solidFill>
                <a:highlight>
                  <a:srgbClr val="FFFFFF"/>
                </a:highlight>
              </a:rPr>
              <a:t>DEBUG</a:t>
            </a:r>
            <a:endParaRPr lang="nl-NL" dirty="0">
              <a:solidFill>
                <a:srgbClr val="000000"/>
              </a:solidFill>
              <a:highlight>
                <a:srgbClr val="FFFFFF"/>
              </a:highlight>
            </a:endParaRPr>
          </a:p>
          <a:p>
            <a:r>
              <a:rPr lang="nl-NL" dirty="0" smtClean="0">
                <a:solidFill>
                  <a:srgbClr val="0000FF"/>
                </a:solidFill>
                <a:highlight>
                  <a:srgbClr val="FFFFFF"/>
                </a:highlight>
              </a:rPr>
              <a:t>	#</a:t>
            </a:r>
            <a:r>
              <a:rPr lang="nl-NL" dirty="0" err="1">
                <a:solidFill>
                  <a:srgbClr val="0000FF"/>
                </a:solidFill>
                <a:highlight>
                  <a:srgbClr val="FFFFFF"/>
                </a:highlight>
              </a:rPr>
              <a:t>include</a:t>
            </a:r>
            <a:r>
              <a:rPr lang="nl-NL" dirty="0">
                <a:solidFill>
                  <a:srgbClr val="000000"/>
                </a:solidFill>
                <a:highlight>
                  <a:srgbClr val="FFFFFF"/>
                </a:highlight>
              </a:rPr>
              <a:t> </a:t>
            </a:r>
            <a:r>
              <a:rPr lang="nl-NL" dirty="0">
                <a:solidFill>
                  <a:srgbClr val="A31515"/>
                </a:solidFill>
                <a:highlight>
                  <a:srgbClr val="FFFFFF"/>
                </a:highlight>
              </a:rPr>
              <a:t>"homemade-debug-1.h"</a:t>
            </a:r>
            <a:endParaRPr lang="nl-NL" dirty="0">
              <a:solidFill>
                <a:srgbClr val="000000"/>
              </a:solidFill>
              <a:highlight>
                <a:srgbClr val="FFFFFF"/>
              </a:highlight>
            </a:endParaRPr>
          </a:p>
          <a:p>
            <a:r>
              <a:rPr lang="nl-NL" dirty="0">
                <a:solidFill>
                  <a:srgbClr val="0000FF"/>
                </a:solidFill>
                <a:highlight>
                  <a:srgbClr val="FFFFFF"/>
                </a:highlight>
              </a:rPr>
              <a:t>#</a:t>
            </a:r>
            <a:r>
              <a:rPr lang="nl-NL" dirty="0" err="1">
                <a:solidFill>
                  <a:srgbClr val="0000FF"/>
                </a:solidFill>
                <a:highlight>
                  <a:srgbClr val="FFFFFF"/>
                </a:highlight>
              </a:rPr>
              <a:t>else</a:t>
            </a:r>
            <a:endParaRPr lang="nl-NL" dirty="0">
              <a:solidFill>
                <a:srgbClr val="000000"/>
              </a:solidFill>
              <a:highlight>
                <a:srgbClr val="FFFFFF"/>
              </a:highlight>
            </a:endParaRPr>
          </a:p>
          <a:p>
            <a:r>
              <a:rPr lang="nl-NL" dirty="0" smtClean="0">
                <a:solidFill>
                  <a:srgbClr val="0000FF"/>
                </a:solidFill>
                <a:highlight>
                  <a:srgbClr val="FFFFFF"/>
                </a:highlight>
              </a:rPr>
              <a:t>	#</a:t>
            </a:r>
            <a:r>
              <a:rPr lang="nl-NL" dirty="0" err="1">
                <a:solidFill>
                  <a:srgbClr val="0000FF"/>
                </a:solidFill>
                <a:highlight>
                  <a:srgbClr val="FFFFFF"/>
                </a:highlight>
              </a:rPr>
              <a:t>include</a:t>
            </a:r>
            <a:r>
              <a:rPr lang="nl-NL" dirty="0">
                <a:solidFill>
                  <a:srgbClr val="000000"/>
                </a:solidFill>
                <a:highlight>
                  <a:srgbClr val="FFFFFF"/>
                </a:highlight>
              </a:rPr>
              <a:t> </a:t>
            </a:r>
            <a:r>
              <a:rPr lang="nl-NL" dirty="0">
                <a:solidFill>
                  <a:srgbClr val="A31515"/>
                </a:solidFill>
                <a:highlight>
                  <a:srgbClr val="FFFFFF"/>
                </a:highlight>
              </a:rPr>
              <a:t>"homemade-1.h"</a:t>
            </a:r>
            <a:endParaRPr lang="nl-NL" dirty="0">
              <a:solidFill>
                <a:srgbClr val="000000"/>
              </a:solidFill>
              <a:highlight>
                <a:srgbClr val="FFFFFF"/>
              </a:highlight>
            </a:endParaRPr>
          </a:p>
          <a:p>
            <a:r>
              <a:rPr lang="nl-NL" dirty="0">
                <a:solidFill>
                  <a:srgbClr val="0000FF"/>
                </a:solidFill>
                <a:highlight>
                  <a:srgbClr val="FFFFFF"/>
                </a:highlight>
              </a:rPr>
              <a:t>#</a:t>
            </a:r>
            <a:r>
              <a:rPr lang="nl-NL" dirty="0" err="1">
                <a:solidFill>
                  <a:srgbClr val="0000FF"/>
                </a:solidFill>
                <a:highlight>
                  <a:srgbClr val="FFFFFF"/>
                </a:highlight>
              </a:rPr>
              <a:t>endif</a:t>
            </a:r>
            <a:endParaRPr lang="nl-NL" dirty="0">
              <a:solidFill>
                <a:srgbClr val="000000"/>
              </a:solidFill>
              <a:highlight>
                <a:srgbClr val="FFFFFF"/>
              </a:highlight>
            </a:endParaRPr>
          </a:p>
          <a:p>
            <a:endParaRPr lang="nl-NL" dirty="0">
              <a:solidFill>
                <a:srgbClr val="000000"/>
              </a:solidFill>
              <a:highlight>
                <a:srgbClr val="FFFFFF"/>
              </a:highlight>
            </a:endParaRPr>
          </a:p>
          <a:p>
            <a:endParaRPr lang="nl-NL" dirty="0">
              <a:solidFill>
                <a:srgbClr val="000000"/>
              </a:solidFill>
              <a:highlight>
                <a:srgbClr val="FFFFFF"/>
              </a:highlight>
            </a:endParaRPr>
          </a:p>
          <a:p>
            <a:r>
              <a:rPr lang="nl-NL" dirty="0">
                <a:solidFill>
                  <a:srgbClr val="0000FF"/>
                </a:solidFill>
                <a:highlight>
                  <a:srgbClr val="FFFFFF"/>
                </a:highlight>
              </a:rPr>
              <a:t>int</a:t>
            </a:r>
            <a:r>
              <a:rPr lang="nl-NL" dirty="0">
                <a:solidFill>
                  <a:srgbClr val="000000"/>
                </a:solidFill>
                <a:highlight>
                  <a:srgbClr val="FFFFFF"/>
                </a:highlight>
              </a:rPr>
              <a:t> </a:t>
            </a:r>
            <a:r>
              <a:rPr lang="nl-NL" dirty="0" err="1">
                <a:solidFill>
                  <a:srgbClr val="000000"/>
                </a:solidFill>
                <a:highlight>
                  <a:srgbClr val="FFFFFF"/>
                </a:highlight>
              </a:rPr>
              <a:t>main</a:t>
            </a:r>
            <a:r>
              <a:rPr lang="nl-NL" dirty="0">
                <a:solidFill>
                  <a:srgbClr val="000000"/>
                </a:solidFill>
                <a:highlight>
                  <a:srgbClr val="FFFFFF"/>
                </a:highlight>
              </a:rPr>
              <a:t>(</a:t>
            </a:r>
            <a:r>
              <a:rPr lang="nl-NL" dirty="0" err="1">
                <a:solidFill>
                  <a:srgbClr val="0000FF"/>
                </a:solidFill>
                <a:highlight>
                  <a:srgbClr val="FFFFFF"/>
                </a:highlight>
              </a:rPr>
              <a:t>void</a:t>
            </a:r>
            <a:r>
              <a:rPr lang="nl-NL" dirty="0">
                <a:solidFill>
                  <a:srgbClr val="000000"/>
                </a:solidFill>
                <a:highlight>
                  <a:srgbClr val="FFFFFF"/>
                </a:highlight>
              </a:rPr>
              <a:t>) {</a:t>
            </a:r>
          </a:p>
          <a:p>
            <a:r>
              <a:rPr lang="nl-NL" dirty="0" smtClean="0">
                <a:solidFill>
                  <a:srgbClr val="000000"/>
                </a:solidFill>
                <a:highlight>
                  <a:srgbClr val="FFFFFF"/>
                </a:highlight>
              </a:rPr>
              <a:t>	</a:t>
            </a:r>
            <a:r>
              <a:rPr lang="nl-NL" dirty="0" err="1" smtClean="0">
                <a:solidFill>
                  <a:srgbClr val="000000"/>
                </a:solidFill>
                <a:highlight>
                  <a:srgbClr val="FFFFFF"/>
                </a:highlight>
              </a:rPr>
              <a:t>functieInheader</a:t>
            </a:r>
            <a:r>
              <a:rPr lang="nl-NL" dirty="0" smtClean="0">
                <a:solidFill>
                  <a:srgbClr val="000000"/>
                </a:solidFill>
                <a:highlight>
                  <a:srgbClr val="FFFFFF"/>
                </a:highlight>
              </a:rPr>
              <a:t>(3</a:t>
            </a:r>
            <a:r>
              <a:rPr lang="nl-NL" dirty="0">
                <a:solidFill>
                  <a:srgbClr val="000000"/>
                </a:solidFill>
                <a:highlight>
                  <a:srgbClr val="FFFFFF"/>
                </a:highlight>
              </a:rPr>
              <a:t>);</a:t>
            </a:r>
          </a:p>
          <a:p>
            <a:r>
              <a:rPr lang="nl-NL" dirty="0" smtClean="0">
                <a:solidFill>
                  <a:srgbClr val="000000"/>
                </a:solidFill>
                <a:highlight>
                  <a:srgbClr val="FFFFFF"/>
                </a:highlight>
              </a:rPr>
              <a:t>	</a:t>
            </a:r>
            <a:r>
              <a:rPr lang="nl-NL" dirty="0" err="1" smtClean="0">
                <a:solidFill>
                  <a:srgbClr val="000000"/>
                </a:solidFill>
                <a:highlight>
                  <a:srgbClr val="FFFFFF"/>
                </a:highlight>
              </a:rPr>
              <a:t>getchar</a:t>
            </a:r>
            <a:r>
              <a:rPr lang="nl-NL" dirty="0">
                <a:solidFill>
                  <a:srgbClr val="000000"/>
                </a:solidFill>
                <a:highlight>
                  <a:srgbClr val="FFFFFF"/>
                </a:highlight>
              </a:rPr>
              <a:t>();</a:t>
            </a:r>
          </a:p>
          <a:p>
            <a:r>
              <a:rPr lang="nl-NL" dirty="0" smtClean="0">
                <a:solidFill>
                  <a:srgbClr val="0000FF"/>
                </a:solidFill>
                <a:highlight>
                  <a:srgbClr val="FFFFFF"/>
                </a:highlight>
              </a:rPr>
              <a:t>	return</a:t>
            </a:r>
            <a:r>
              <a:rPr lang="nl-NL" dirty="0" smtClean="0">
                <a:solidFill>
                  <a:srgbClr val="000000"/>
                </a:solidFill>
                <a:highlight>
                  <a:srgbClr val="FFFFFF"/>
                </a:highlight>
              </a:rPr>
              <a:t> </a:t>
            </a:r>
            <a:r>
              <a:rPr lang="nl-NL" dirty="0">
                <a:solidFill>
                  <a:srgbClr val="000000"/>
                </a:solidFill>
                <a:highlight>
                  <a:srgbClr val="FFFFFF"/>
                </a:highlight>
              </a:rPr>
              <a:t>0;</a:t>
            </a:r>
          </a:p>
          <a:p>
            <a:r>
              <a:rPr lang="nl-NL" dirty="0" smtClean="0">
                <a:solidFill>
                  <a:srgbClr val="000000"/>
                </a:solidFill>
                <a:highlight>
                  <a:srgbClr val="FFFFFF"/>
                </a:highlight>
              </a:rPr>
              <a:t>}</a:t>
            </a:r>
            <a:endParaRPr lang="nl-NL" dirty="0">
              <a:solidFill>
                <a:srgbClr val="000000"/>
              </a:solidFill>
              <a:highlight>
                <a:srgbClr val="FFFFFF"/>
              </a:highlight>
            </a:endParaRPr>
          </a:p>
          <a:p>
            <a:endParaRPr lang="nl-NL" dirty="0"/>
          </a:p>
        </p:txBody>
      </p:sp>
      <p:sp>
        <p:nvSpPr>
          <p:cNvPr id="12" name="Rechthoek 11"/>
          <p:cNvSpPr/>
          <p:nvPr/>
        </p:nvSpPr>
        <p:spPr>
          <a:xfrm>
            <a:off x="1691680" y="2780928"/>
            <a:ext cx="2448272" cy="160235"/>
          </a:xfrm>
          <a:prstGeom prst="rect">
            <a:avLst/>
          </a:prstGeom>
          <a:solidFill>
            <a:schemeClr val="bg1">
              <a:alpha val="5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jdelijke aanduiding voor datum 3"/>
          <p:cNvSpPr>
            <a:spLocks noGrp="1"/>
          </p:cNvSpPr>
          <p:nvPr>
            <p:ph type="dt" sz="half" idx="17"/>
          </p:nvPr>
        </p:nvSpPr>
        <p:spPr/>
        <p:txBody>
          <a:bodyPr/>
          <a:lstStyle/>
          <a:p>
            <a:r>
              <a:rPr lang="nl-NL" smtClean="0"/>
              <a:t>GESPRG 2014-2015</a:t>
            </a:r>
            <a:endParaRPr lang="en-US" dirty="0"/>
          </a:p>
        </p:txBody>
      </p:sp>
      <p:sp>
        <p:nvSpPr>
          <p:cNvPr id="5" name="Tijdelijke aanduiding voor dianummer 4"/>
          <p:cNvSpPr>
            <a:spLocks noGrp="1"/>
          </p:cNvSpPr>
          <p:nvPr>
            <p:ph type="sldNum" sz="quarter" idx="19"/>
          </p:nvPr>
        </p:nvSpPr>
        <p:spPr/>
        <p:txBody>
          <a:bodyPr/>
          <a:lstStyle/>
          <a:p>
            <a:fld id="{520F5AE5-675F-4C53-86B8-6BB4E175C417}" type="slidenum">
              <a:rPr lang="en-US" smtClean="0"/>
              <a:pPr/>
              <a:t>246</a:t>
            </a:fld>
            <a:endParaRPr lang="en-US" dirty="0"/>
          </a:p>
        </p:txBody>
      </p:sp>
    </p:spTree>
    <p:extLst>
      <p:ext uri="{BB962C8B-B14F-4D97-AF65-F5344CB8AC3E}">
        <p14:creationId xmlns:p14="http://schemas.microsoft.com/office/powerpoint/2010/main" val="1758293134"/>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inhoud 12"/>
          <p:cNvSpPr>
            <a:spLocks noGrp="1"/>
          </p:cNvSpPr>
          <p:nvPr>
            <p:ph idx="15"/>
          </p:nvPr>
        </p:nvSpPr>
        <p:spPr/>
        <p:txBody>
          <a:bodyPr/>
          <a:lstStyle/>
          <a:p>
            <a:endParaRPr lang="nl-NL"/>
          </a:p>
        </p:txBody>
      </p:sp>
      <p:sp>
        <p:nvSpPr>
          <p:cNvPr id="14" name="Tijdelijke aanduiding voor inhoud 13"/>
          <p:cNvSpPr>
            <a:spLocks noGrp="1"/>
          </p:cNvSpPr>
          <p:nvPr>
            <p:ph idx="16"/>
          </p:nvPr>
        </p:nvSpPr>
        <p:spPr/>
        <p:txBody>
          <a:bodyPr/>
          <a:lstStyle/>
          <a:p>
            <a:endParaRPr lang="nl-NL"/>
          </a:p>
        </p:txBody>
      </p:sp>
      <p:sp>
        <p:nvSpPr>
          <p:cNvPr id="6" name="Titel 5"/>
          <p:cNvSpPr>
            <a:spLocks noGrp="1"/>
          </p:cNvSpPr>
          <p:nvPr>
            <p:ph type="title"/>
          </p:nvPr>
        </p:nvSpPr>
        <p:spPr/>
        <p:txBody>
          <a:bodyPr/>
          <a:lstStyle/>
          <a:p>
            <a:r>
              <a:rPr lang="en-US" dirty="0" err="1"/>
              <a:t>Conditionele</a:t>
            </a:r>
            <a:r>
              <a:rPr lang="en-US" dirty="0"/>
              <a:t> </a:t>
            </a:r>
            <a:r>
              <a:rPr lang="en-US" dirty="0" err="1"/>
              <a:t>compilatie</a:t>
            </a:r>
            <a:endParaRPr lang="nl-NL" dirty="0"/>
          </a:p>
        </p:txBody>
      </p:sp>
      <p:sp>
        <p:nvSpPr>
          <p:cNvPr id="9" name="Tijdelijke aanduiding voor inhoud 8"/>
          <p:cNvSpPr>
            <a:spLocks noGrp="1"/>
          </p:cNvSpPr>
          <p:nvPr>
            <p:ph idx="14"/>
          </p:nvPr>
        </p:nvSpPr>
        <p:spPr>
          <a:xfrm>
            <a:off x="1394768" y="5013176"/>
            <a:ext cx="7292032" cy="1512168"/>
          </a:xfrm>
        </p:spPr>
        <p:txBody>
          <a:bodyPr/>
          <a:lstStyle/>
          <a:p>
            <a:r>
              <a:rPr lang="nl-NL" dirty="0" smtClean="0"/>
              <a:t>Ik </a:t>
            </a:r>
            <a:r>
              <a:rPr lang="nl-NL" dirty="0"/>
              <a:t>sta in homemade-1.h</a:t>
            </a:r>
          </a:p>
          <a:p>
            <a:r>
              <a:rPr lang="nl-NL" dirty="0"/>
              <a:t>en print: 3</a:t>
            </a:r>
          </a:p>
        </p:txBody>
      </p:sp>
      <p:sp>
        <p:nvSpPr>
          <p:cNvPr id="8" name="Tijdelijke aanduiding voor inhoud 7"/>
          <p:cNvSpPr>
            <a:spLocks noGrp="1"/>
          </p:cNvSpPr>
          <p:nvPr>
            <p:ph idx="13"/>
          </p:nvPr>
        </p:nvSpPr>
        <p:spPr>
          <a:xfrm>
            <a:off x="1394768" y="1248643"/>
            <a:ext cx="7292032" cy="3568402"/>
          </a:xfrm>
        </p:spPr>
        <p:txBody>
          <a:bodyPr>
            <a:normAutofit fontScale="77500" lnSpcReduction="20000"/>
          </a:bodyPr>
          <a:lstStyle/>
          <a:p>
            <a:r>
              <a:rPr lang="nl-NL" dirty="0">
                <a:solidFill>
                  <a:srgbClr val="0000FF"/>
                </a:solidFill>
                <a:highlight>
                  <a:srgbClr val="FFFFFF"/>
                </a:highlight>
              </a:rPr>
              <a:t>#</a:t>
            </a:r>
            <a:r>
              <a:rPr lang="nl-NL" dirty="0" err="1">
                <a:solidFill>
                  <a:srgbClr val="0000FF"/>
                </a:solidFill>
                <a:highlight>
                  <a:srgbClr val="FFFFFF"/>
                </a:highlight>
              </a:rPr>
              <a:t>include</a:t>
            </a:r>
            <a:r>
              <a:rPr lang="nl-NL" dirty="0">
                <a:solidFill>
                  <a:srgbClr val="000000"/>
                </a:solidFill>
                <a:highlight>
                  <a:srgbClr val="FFFFFF"/>
                </a:highlight>
              </a:rPr>
              <a:t> </a:t>
            </a:r>
            <a:r>
              <a:rPr lang="nl-NL" dirty="0">
                <a:solidFill>
                  <a:srgbClr val="A31515"/>
                </a:solidFill>
                <a:highlight>
                  <a:srgbClr val="FFFFFF"/>
                </a:highlight>
              </a:rPr>
              <a:t>&lt;</a:t>
            </a:r>
            <a:r>
              <a:rPr lang="nl-NL" dirty="0" err="1">
                <a:solidFill>
                  <a:srgbClr val="A31515"/>
                </a:solidFill>
                <a:highlight>
                  <a:srgbClr val="FFFFFF"/>
                </a:highlight>
              </a:rPr>
              <a:t>stdio.h</a:t>
            </a:r>
            <a:r>
              <a:rPr lang="nl-NL" dirty="0">
                <a:solidFill>
                  <a:srgbClr val="A31515"/>
                </a:solidFill>
                <a:highlight>
                  <a:srgbClr val="FFFFFF"/>
                </a:highlight>
              </a:rPr>
              <a:t>&gt;</a:t>
            </a:r>
            <a:endParaRPr lang="nl-NL" dirty="0">
              <a:solidFill>
                <a:srgbClr val="000000"/>
              </a:solidFill>
              <a:highlight>
                <a:srgbClr val="FFFFFF"/>
              </a:highlight>
            </a:endParaRPr>
          </a:p>
          <a:p>
            <a:endParaRPr lang="nl-NL" dirty="0">
              <a:solidFill>
                <a:srgbClr val="000000"/>
              </a:solidFill>
              <a:highlight>
                <a:srgbClr val="FFFFFF"/>
              </a:highlight>
            </a:endParaRPr>
          </a:p>
          <a:p>
            <a:r>
              <a:rPr lang="nl-NL" dirty="0">
                <a:solidFill>
                  <a:srgbClr val="0000FF"/>
                </a:solidFill>
                <a:highlight>
                  <a:srgbClr val="FFFFFF"/>
                </a:highlight>
              </a:rPr>
              <a:t>#</a:t>
            </a:r>
            <a:r>
              <a:rPr lang="nl-NL" dirty="0" err="1">
                <a:solidFill>
                  <a:srgbClr val="0000FF"/>
                </a:solidFill>
                <a:highlight>
                  <a:srgbClr val="FFFFFF"/>
                </a:highlight>
              </a:rPr>
              <a:t>define</a:t>
            </a:r>
            <a:r>
              <a:rPr lang="nl-NL" dirty="0">
                <a:solidFill>
                  <a:srgbClr val="000000"/>
                </a:solidFill>
                <a:highlight>
                  <a:srgbClr val="FFFFFF"/>
                </a:highlight>
              </a:rPr>
              <a:t> </a:t>
            </a:r>
            <a:r>
              <a:rPr lang="nl-NL" dirty="0">
                <a:solidFill>
                  <a:srgbClr val="6F008A"/>
                </a:solidFill>
                <a:highlight>
                  <a:srgbClr val="FFFFFF"/>
                </a:highlight>
              </a:rPr>
              <a:t>DEBUG</a:t>
            </a:r>
            <a:r>
              <a:rPr lang="nl-NL" dirty="0">
                <a:solidFill>
                  <a:srgbClr val="000000"/>
                </a:solidFill>
                <a:highlight>
                  <a:srgbClr val="FFFFFF"/>
                </a:highlight>
              </a:rPr>
              <a:t> 0</a:t>
            </a:r>
          </a:p>
          <a:p>
            <a:endParaRPr lang="nl-NL" dirty="0">
              <a:solidFill>
                <a:srgbClr val="000000"/>
              </a:solidFill>
              <a:highlight>
                <a:srgbClr val="FFFFFF"/>
              </a:highlight>
            </a:endParaRPr>
          </a:p>
          <a:p>
            <a:r>
              <a:rPr lang="nl-NL" dirty="0">
                <a:solidFill>
                  <a:srgbClr val="0000FF"/>
                </a:solidFill>
                <a:highlight>
                  <a:srgbClr val="FFFFFF"/>
                </a:highlight>
              </a:rPr>
              <a:t>#</a:t>
            </a:r>
            <a:r>
              <a:rPr lang="nl-NL" dirty="0" err="1">
                <a:solidFill>
                  <a:srgbClr val="0000FF"/>
                </a:solidFill>
                <a:highlight>
                  <a:srgbClr val="FFFFFF"/>
                </a:highlight>
              </a:rPr>
              <a:t>if</a:t>
            </a:r>
            <a:r>
              <a:rPr lang="nl-NL" dirty="0">
                <a:solidFill>
                  <a:srgbClr val="000000"/>
                </a:solidFill>
                <a:highlight>
                  <a:srgbClr val="FFFFFF"/>
                </a:highlight>
              </a:rPr>
              <a:t> </a:t>
            </a:r>
            <a:r>
              <a:rPr lang="nl-NL" dirty="0">
                <a:solidFill>
                  <a:srgbClr val="6F008A"/>
                </a:solidFill>
                <a:highlight>
                  <a:srgbClr val="FFFFFF"/>
                </a:highlight>
              </a:rPr>
              <a:t>DEBUG</a:t>
            </a:r>
            <a:endParaRPr lang="nl-NL" dirty="0">
              <a:solidFill>
                <a:srgbClr val="000000"/>
              </a:solidFill>
              <a:highlight>
                <a:srgbClr val="FFFFFF"/>
              </a:highlight>
            </a:endParaRPr>
          </a:p>
          <a:p>
            <a:r>
              <a:rPr lang="nl-NL" dirty="0" smtClean="0">
                <a:solidFill>
                  <a:srgbClr val="0000FF"/>
                </a:solidFill>
                <a:highlight>
                  <a:srgbClr val="FFFFFF"/>
                </a:highlight>
              </a:rPr>
              <a:t>	#</a:t>
            </a:r>
            <a:r>
              <a:rPr lang="nl-NL" dirty="0" err="1">
                <a:solidFill>
                  <a:srgbClr val="0000FF"/>
                </a:solidFill>
                <a:highlight>
                  <a:srgbClr val="FFFFFF"/>
                </a:highlight>
              </a:rPr>
              <a:t>include</a:t>
            </a:r>
            <a:r>
              <a:rPr lang="nl-NL" dirty="0">
                <a:solidFill>
                  <a:srgbClr val="000000"/>
                </a:solidFill>
                <a:highlight>
                  <a:srgbClr val="FFFFFF"/>
                </a:highlight>
              </a:rPr>
              <a:t> </a:t>
            </a:r>
            <a:r>
              <a:rPr lang="nl-NL" dirty="0">
                <a:solidFill>
                  <a:srgbClr val="A31515"/>
                </a:solidFill>
                <a:highlight>
                  <a:srgbClr val="FFFFFF"/>
                </a:highlight>
              </a:rPr>
              <a:t>"homemade-debug-1.h"</a:t>
            </a:r>
            <a:endParaRPr lang="nl-NL" dirty="0">
              <a:solidFill>
                <a:srgbClr val="000000"/>
              </a:solidFill>
              <a:highlight>
                <a:srgbClr val="FFFFFF"/>
              </a:highlight>
            </a:endParaRPr>
          </a:p>
          <a:p>
            <a:r>
              <a:rPr lang="nl-NL" dirty="0">
                <a:solidFill>
                  <a:srgbClr val="0000FF"/>
                </a:solidFill>
                <a:highlight>
                  <a:srgbClr val="FFFFFF"/>
                </a:highlight>
              </a:rPr>
              <a:t>#</a:t>
            </a:r>
            <a:r>
              <a:rPr lang="nl-NL" dirty="0" err="1">
                <a:solidFill>
                  <a:srgbClr val="0000FF"/>
                </a:solidFill>
                <a:highlight>
                  <a:srgbClr val="FFFFFF"/>
                </a:highlight>
              </a:rPr>
              <a:t>else</a:t>
            </a:r>
            <a:endParaRPr lang="nl-NL" dirty="0">
              <a:solidFill>
                <a:srgbClr val="000000"/>
              </a:solidFill>
              <a:highlight>
                <a:srgbClr val="FFFFFF"/>
              </a:highlight>
            </a:endParaRPr>
          </a:p>
          <a:p>
            <a:r>
              <a:rPr lang="nl-NL" dirty="0" smtClean="0">
                <a:solidFill>
                  <a:srgbClr val="0000FF"/>
                </a:solidFill>
                <a:highlight>
                  <a:srgbClr val="FFFFFF"/>
                </a:highlight>
              </a:rPr>
              <a:t>	#</a:t>
            </a:r>
            <a:r>
              <a:rPr lang="nl-NL" dirty="0" err="1">
                <a:solidFill>
                  <a:srgbClr val="0000FF"/>
                </a:solidFill>
                <a:highlight>
                  <a:srgbClr val="FFFFFF"/>
                </a:highlight>
              </a:rPr>
              <a:t>include</a:t>
            </a:r>
            <a:r>
              <a:rPr lang="nl-NL" dirty="0">
                <a:solidFill>
                  <a:srgbClr val="000000"/>
                </a:solidFill>
                <a:highlight>
                  <a:srgbClr val="FFFFFF"/>
                </a:highlight>
              </a:rPr>
              <a:t> </a:t>
            </a:r>
            <a:r>
              <a:rPr lang="nl-NL" dirty="0">
                <a:solidFill>
                  <a:srgbClr val="A31515"/>
                </a:solidFill>
                <a:highlight>
                  <a:srgbClr val="FFFFFF"/>
                </a:highlight>
              </a:rPr>
              <a:t>"homemade-1.h"</a:t>
            </a:r>
            <a:endParaRPr lang="nl-NL" dirty="0">
              <a:solidFill>
                <a:srgbClr val="000000"/>
              </a:solidFill>
              <a:highlight>
                <a:srgbClr val="FFFFFF"/>
              </a:highlight>
            </a:endParaRPr>
          </a:p>
          <a:p>
            <a:r>
              <a:rPr lang="nl-NL" dirty="0">
                <a:solidFill>
                  <a:srgbClr val="0000FF"/>
                </a:solidFill>
                <a:highlight>
                  <a:srgbClr val="FFFFFF"/>
                </a:highlight>
              </a:rPr>
              <a:t>#</a:t>
            </a:r>
            <a:r>
              <a:rPr lang="nl-NL" dirty="0" err="1">
                <a:solidFill>
                  <a:srgbClr val="0000FF"/>
                </a:solidFill>
                <a:highlight>
                  <a:srgbClr val="FFFFFF"/>
                </a:highlight>
              </a:rPr>
              <a:t>endif</a:t>
            </a:r>
            <a:endParaRPr lang="nl-NL" dirty="0">
              <a:solidFill>
                <a:srgbClr val="000000"/>
              </a:solidFill>
              <a:highlight>
                <a:srgbClr val="FFFFFF"/>
              </a:highlight>
            </a:endParaRPr>
          </a:p>
          <a:p>
            <a:endParaRPr lang="nl-NL" dirty="0">
              <a:solidFill>
                <a:srgbClr val="000000"/>
              </a:solidFill>
              <a:highlight>
                <a:srgbClr val="FFFFFF"/>
              </a:highlight>
            </a:endParaRPr>
          </a:p>
          <a:p>
            <a:endParaRPr lang="nl-NL" dirty="0">
              <a:solidFill>
                <a:srgbClr val="000000"/>
              </a:solidFill>
              <a:highlight>
                <a:srgbClr val="FFFFFF"/>
              </a:highlight>
            </a:endParaRPr>
          </a:p>
          <a:p>
            <a:r>
              <a:rPr lang="nl-NL" dirty="0">
                <a:solidFill>
                  <a:srgbClr val="0000FF"/>
                </a:solidFill>
                <a:highlight>
                  <a:srgbClr val="FFFFFF"/>
                </a:highlight>
              </a:rPr>
              <a:t>int</a:t>
            </a:r>
            <a:r>
              <a:rPr lang="nl-NL" dirty="0">
                <a:solidFill>
                  <a:srgbClr val="000000"/>
                </a:solidFill>
                <a:highlight>
                  <a:srgbClr val="FFFFFF"/>
                </a:highlight>
              </a:rPr>
              <a:t> </a:t>
            </a:r>
            <a:r>
              <a:rPr lang="nl-NL" dirty="0" err="1">
                <a:solidFill>
                  <a:srgbClr val="000000"/>
                </a:solidFill>
                <a:highlight>
                  <a:srgbClr val="FFFFFF"/>
                </a:highlight>
              </a:rPr>
              <a:t>main</a:t>
            </a:r>
            <a:r>
              <a:rPr lang="nl-NL" dirty="0">
                <a:solidFill>
                  <a:srgbClr val="000000"/>
                </a:solidFill>
                <a:highlight>
                  <a:srgbClr val="FFFFFF"/>
                </a:highlight>
              </a:rPr>
              <a:t>(</a:t>
            </a:r>
            <a:r>
              <a:rPr lang="nl-NL" dirty="0" err="1">
                <a:solidFill>
                  <a:srgbClr val="0000FF"/>
                </a:solidFill>
                <a:highlight>
                  <a:srgbClr val="FFFFFF"/>
                </a:highlight>
              </a:rPr>
              <a:t>void</a:t>
            </a:r>
            <a:r>
              <a:rPr lang="nl-NL" dirty="0">
                <a:solidFill>
                  <a:srgbClr val="000000"/>
                </a:solidFill>
                <a:highlight>
                  <a:srgbClr val="FFFFFF"/>
                </a:highlight>
              </a:rPr>
              <a:t>) {</a:t>
            </a:r>
          </a:p>
          <a:p>
            <a:r>
              <a:rPr lang="nl-NL" dirty="0" smtClean="0">
                <a:solidFill>
                  <a:srgbClr val="000000"/>
                </a:solidFill>
                <a:highlight>
                  <a:srgbClr val="FFFFFF"/>
                </a:highlight>
              </a:rPr>
              <a:t>	</a:t>
            </a:r>
            <a:r>
              <a:rPr lang="nl-NL" dirty="0" err="1" smtClean="0">
                <a:solidFill>
                  <a:srgbClr val="000000"/>
                </a:solidFill>
                <a:highlight>
                  <a:srgbClr val="FFFFFF"/>
                </a:highlight>
              </a:rPr>
              <a:t>functieInheader</a:t>
            </a:r>
            <a:r>
              <a:rPr lang="nl-NL" dirty="0" smtClean="0">
                <a:solidFill>
                  <a:srgbClr val="000000"/>
                </a:solidFill>
                <a:highlight>
                  <a:srgbClr val="FFFFFF"/>
                </a:highlight>
              </a:rPr>
              <a:t>(3</a:t>
            </a:r>
            <a:r>
              <a:rPr lang="nl-NL" dirty="0">
                <a:solidFill>
                  <a:srgbClr val="000000"/>
                </a:solidFill>
                <a:highlight>
                  <a:srgbClr val="FFFFFF"/>
                </a:highlight>
              </a:rPr>
              <a:t>);</a:t>
            </a:r>
          </a:p>
          <a:p>
            <a:r>
              <a:rPr lang="nl-NL" dirty="0" smtClean="0">
                <a:solidFill>
                  <a:srgbClr val="000000"/>
                </a:solidFill>
                <a:highlight>
                  <a:srgbClr val="FFFFFF"/>
                </a:highlight>
              </a:rPr>
              <a:t>	</a:t>
            </a:r>
            <a:r>
              <a:rPr lang="nl-NL" dirty="0" err="1" smtClean="0">
                <a:solidFill>
                  <a:srgbClr val="000000"/>
                </a:solidFill>
                <a:highlight>
                  <a:srgbClr val="FFFFFF"/>
                </a:highlight>
              </a:rPr>
              <a:t>getchar</a:t>
            </a:r>
            <a:r>
              <a:rPr lang="nl-NL" dirty="0">
                <a:solidFill>
                  <a:srgbClr val="000000"/>
                </a:solidFill>
                <a:highlight>
                  <a:srgbClr val="FFFFFF"/>
                </a:highlight>
              </a:rPr>
              <a:t>();</a:t>
            </a:r>
          </a:p>
          <a:p>
            <a:r>
              <a:rPr lang="nl-NL" dirty="0" smtClean="0">
                <a:solidFill>
                  <a:srgbClr val="0000FF"/>
                </a:solidFill>
                <a:highlight>
                  <a:srgbClr val="FFFFFF"/>
                </a:highlight>
              </a:rPr>
              <a:t>	return</a:t>
            </a:r>
            <a:r>
              <a:rPr lang="nl-NL" dirty="0" smtClean="0">
                <a:solidFill>
                  <a:srgbClr val="000000"/>
                </a:solidFill>
                <a:highlight>
                  <a:srgbClr val="FFFFFF"/>
                </a:highlight>
              </a:rPr>
              <a:t> </a:t>
            </a:r>
            <a:r>
              <a:rPr lang="nl-NL" dirty="0">
                <a:solidFill>
                  <a:srgbClr val="000000"/>
                </a:solidFill>
                <a:highlight>
                  <a:srgbClr val="FFFFFF"/>
                </a:highlight>
              </a:rPr>
              <a:t>0</a:t>
            </a:r>
            <a:r>
              <a:rPr lang="nl-NL" dirty="0" smtClean="0">
                <a:solidFill>
                  <a:srgbClr val="000000"/>
                </a:solidFill>
                <a:highlight>
                  <a:srgbClr val="FFFFFF"/>
                </a:highlight>
              </a:rPr>
              <a:t>;</a:t>
            </a:r>
          </a:p>
          <a:p>
            <a:r>
              <a:rPr lang="nl-NL" dirty="0" smtClean="0">
                <a:solidFill>
                  <a:srgbClr val="000000"/>
                </a:solidFill>
                <a:highlight>
                  <a:srgbClr val="FFFFFF"/>
                </a:highlight>
              </a:rPr>
              <a:t>}</a:t>
            </a:r>
            <a:endParaRPr lang="nl-NL" dirty="0">
              <a:solidFill>
                <a:srgbClr val="000000"/>
              </a:solidFill>
              <a:highlight>
                <a:srgbClr val="FFFFFF"/>
              </a:highlight>
            </a:endParaRPr>
          </a:p>
          <a:p>
            <a:endParaRPr lang="nl-NL" dirty="0">
              <a:solidFill>
                <a:srgbClr val="000000"/>
              </a:solidFill>
              <a:highlight>
                <a:srgbClr val="FFFFFF"/>
              </a:highlight>
            </a:endParaRPr>
          </a:p>
          <a:p>
            <a:endParaRPr lang="nl-NL" dirty="0"/>
          </a:p>
        </p:txBody>
      </p:sp>
      <p:sp>
        <p:nvSpPr>
          <p:cNvPr id="12" name="Rechthoek 11"/>
          <p:cNvSpPr/>
          <p:nvPr/>
        </p:nvSpPr>
        <p:spPr>
          <a:xfrm>
            <a:off x="1691680" y="2348881"/>
            <a:ext cx="2952328" cy="196356"/>
          </a:xfrm>
          <a:prstGeom prst="rect">
            <a:avLst/>
          </a:prstGeom>
          <a:solidFill>
            <a:schemeClr val="bg1">
              <a:alpha val="5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jdelijke aanduiding voor datum 3"/>
          <p:cNvSpPr>
            <a:spLocks noGrp="1"/>
          </p:cNvSpPr>
          <p:nvPr>
            <p:ph type="dt" sz="half" idx="17"/>
          </p:nvPr>
        </p:nvSpPr>
        <p:spPr/>
        <p:txBody>
          <a:bodyPr/>
          <a:lstStyle/>
          <a:p>
            <a:r>
              <a:rPr lang="nl-NL" smtClean="0"/>
              <a:t>GESPRG 2014-2015</a:t>
            </a:r>
            <a:endParaRPr lang="en-US" dirty="0"/>
          </a:p>
        </p:txBody>
      </p:sp>
      <p:sp>
        <p:nvSpPr>
          <p:cNvPr id="5" name="Tijdelijke aanduiding voor dianummer 4"/>
          <p:cNvSpPr>
            <a:spLocks noGrp="1"/>
          </p:cNvSpPr>
          <p:nvPr>
            <p:ph type="sldNum" sz="quarter" idx="19"/>
          </p:nvPr>
        </p:nvSpPr>
        <p:spPr/>
        <p:txBody>
          <a:bodyPr/>
          <a:lstStyle/>
          <a:p>
            <a:fld id="{520F5AE5-675F-4C53-86B8-6BB4E175C417}" type="slidenum">
              <a:rPr lang="en-US" smtClean="0"/>
              <a:pPr/>
              <a:t>247</a:t>
            </a:fld>
            <a:endParaRPr lang="en-US" dirty="0"/>
          </a:p>
        </p:txBody>
      </p:sp>
    </p:spTree>
    <p:extLst>
      <p:ext uri="{BB962C8B-B14F-4D97-AF65-F5344CB8AC3E}">
        <p14:creationId xmlns:p14="http://schemas.microsoft.com/office/powerpoint/2010/main" val="4182789847"/>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 name="Tijdelijke aanduiding voor inhoud 12"/>
          <p:cNvSpPr>
            <a:spLocks noGrp="1"/>
          </p:cNvSpPr>
          <p:nvPr>
            <p:ph idx="15"/>
          </p:nvPr>
        </p:nvSpPr>
        <p:spPr/>
        <p:txBody>
          <a:bodyPr/>
          <a:lstStyle/>
          <a:p>
            <a:endParaRPr lang="nl-NL"/>
          </a:p>
        </p:txBody>
      </p:sp>
      <p:sp>
        <p:nvSpPr>
          <p:cNvPr id="14" name="Tijdelijke aanduiding voor inhoud 13"/>
          <p:cNvSpPr>
            <a:spLocks noGrp="1"/>
          </p:cNvSpPr>
          <p:nvPr>
            <p:ph idx="16"/>
          </p:nvPr>
        </p:nvSpPr>
        <p:spPr/>
        <p:txBody>
          <a:bodyPr/>
          <a:lstStyle/>
          <a:p>
            <a:endParaRPr lang="nl-NL"/>
          </a:p>
        </p:txBody>
      </p:sp>
      <p:sp>
        <p:nvSpPr>
          <p:cNvPr id="6" name="Titel 5"/>
          <p:cNvSpPr>
            <a:spLocks noGrp="1"/>
          </p:cNvSpPr>
          <p:nvPr>
            <p:ph type="title"/>
          </p:nvPr>
        </p:nvSpPr>
        <p:spPr/>
        <p:txBody>
          <a:bodyPr/>
          <a:lstStyle/>
          <a:p>
            <a:r>
              <a:rPr lang="en-US" dirty="0" err="1"/>
              <a:t>Conditionele</a:t>
            </a:r>
            <a:r>
              <a:rPr lang="en-US" dirty="0"/>
              <a:t> </a:t>
            </a:r>
            <a:r>
              <a:rPr lang="en-US" dirty="0" err="1"/>
              <a:t>compilatie</a:t>
            </a:r>
            <a:endParaRPr lang="nl-NL" dirty="0"/>
          </a:p>
        </p:txBody>
      </p:sp>
      <p:sp>
        <p:nvSpPr>
          <p:cNvPr id="9" name="Tijdelijke aanduiding voor inhoud 8"/>
          <p:cNvSpPr>
            <a:spLocks noGrp="1"/>
          </p:cNvSpPr>
          <p:nvPr>
            <p:ph idx="14"/>
          </p:nvPr>
        </p:nvSpPr>
        <p:spPr>
          <a:xfrm>
            <a:off x="1394768" y="5013176"/>
            <a:ext cx="7292032" cy="1512168"/>
          </a:xfrm>
        </p:spPr>
        <p:txBody>
          <a:bodyPr/>
          <a:lstStyle/>
          <a:p>
            <a:endParaRPr lang="nl-NL" dirty="0"/>
          </a:p>
        </p:txBody>
      </p:sp>
      <p:sp>
        <p:nvSpPr>
          <p:cNvPr id="8" name="Tijdelijke aanduiding voor inhoud 7"/>
          <p:cNvSpPr>
            <a:spLocks noGrp="1"/>
          </p:cNvSpPr>
          <p:nvPr>
            <p:ph idx="13"/>
          </p:nvPr>
        </p:nvSpPr>
        <p:spPr>
          <a:xfrm>
            <a:off x="1394768" y="1248643"/>
            <a:ext cx="7292032" cy="3568402"/>
          </a:xfrm>
        </p:spPr>
        <p:txBody>
          <a:bodyPr>
            <a:normAutofit fontScale="77500" lnSpcReduction="20000"/>
          </a:bodyPr>
          <a:lstStyle/>
          <a:p>
            <a:r>
              <a:rPr lang="nl-NL" dirty="0">
                <a:solidFill>
                  <a:srgbClr val="0000FF"/>
                </a:solidFill>
                <a:highlight>
                  <a:srgbClr val="FFFFFF"/>
                </a:highlight>
              </a:rPr>
              <a:t>#</a:t>
            </a:r>
            <a:r>
              <a:rPr lang="nl-NL" dirty="0" err="1">
                <a:solidFill>
                  <a:srgbClr val="0000FF"/>
                </a:solidFill>
                <a:highlight>
                  <a:srgbClr val="FFFFFF"/>
                </a:highlight>
              </a:rPr>
              <a:t>include</a:t>
            </a:r>
            <a:r>
              <a:rPr lang="nl-NL" dirty="0">
                <a:solidFill>
                  <a:srgbClr val="000000"/>
                </a:solidFill>
                <a:highlight>
                  <a:srgbClr val="FFFFFF"/>
                </a:highlight>
              </a:rPr>
              <a:t> </a:t>
            </a:r>
            <a:r>
              <a:rPr lang="nl-NL" dirty="0">
                <a:solidFill>
                  <a:srgbClr val="A31515"/>
                </a:solidFill>
                <a:highlight>
                  <a:srgbClr val="FFFFFF"/>
                </a:highlight>
              </a:rPr>
              <a:t>&lt;</a:t>
            </a:r>
            <a:r>
              <a:rPr lang="nl-NL" dirty="0" err="1">
                <a:solidFill>
                  <a:srgbClr val="A31515"/>
                </a:solidFill>
                <a:highlight>
                  <a:srgbClr val="FFFFFF"/>
                </a:highlight>
              </a:rPr>
              <a:t>stdio.h</a:t>
            </a:r>
            <a:r>
              <a:rPr lang="nl-NL" dirty="0">
                <a:solidFill>
                  <a:srgbClr val="A31515"/>
                </a:solidFill>
                <a:highlight>
                  <a:srgbClr val="FFFFFF"/>
                </a:highlight>
              </a:rPr>
              <a:t>&gt;</a:t>
            </a:r>
            <a:endParaRPr lang="nl-NL" dirty="0">
              <a:solidFill>
                <a:srgbClr val="000000"/>
              </a:solidFill>
              <a:highlight>
                <a:srgbClr val="FFFFFF"/>
              </a:highlight>
            </a:endParaRPr>
          </a:p>
          <a:p>
            <a:endParaRPr lang="nl-NL" dirty="0">
              <a:solidFill>
                <a:srgbClr val="000000"/>
              </a:solidFill>
              <a:highlight>
                <a:srgbClr val="FFFFFF"/>
              </a:highlight>
            </a:endParaRPr>
          </a:p>
          <a:p>
            <a:r>
              <a:rPr lang="nl-NL" dirty="0">
                <a:solidFill>
                  <a:srgbClr val="0000FF"/>
                </a:solidFill>
                <a:highlight>
                  <a:srgbClr val="FFFFFF"/>
                </a:highlight>
              </a:rPr>
              <a:t>#</a:t>
            </a:r>
            <a:r>
              <a:rPr lang="nl-NL" dirty="0" err="1">
                <a:solidFill>
                  <a:srgbClr val="0000FF"/>
                </a:solidFill>
                <a:highlight>
                  <a:srgbClr val="FFFFFF"/>
                </a:highlight>
              </a:rPr>
              <a:t>define</a:t>
            </a:r>
            <a:r>
              <a:rPr lang="nl-NL" dirty="0">
                <a:solidFill>
                  <a:srgbClr val="000000"/>
                </a:solidFill>
                <a:highlight>
                  <a:srgbClr val="FFFFFF"/>
                </a:highlight>
              </a:rPr>
              <a:t> </a:t>
            </a:r>
            <a:r>
              <a:rPr lang="nl-NL" dirty="0">
                <a:solidFill>
                  <a:srgbClr val="6F008A"/>
                </a:solidFill>
                <a:highlight>
                  <a:srgbClr val="FFFFFF"/>
                </a:highlight>
              </a:rPr>
              <a:t>CHECKENV</a:t>
            </a:r>
            <a:r>
              <a:rPr lang="nl-NL" dirty="0">
                <a:solidFill>
                  <a:srgbClr val="000000"/>
                </a:solidFill>
                <a:highlight>
                  <a:srgbClr val="FFFFFF"/>
                </a:highlight>
              </a:rPr>
              <a:t> 1</a:t>
            </a:r>
          </a:p>
          <a:p>
            <a:endParaRPr lang="nl-NL" dirty="0">
              <a:solidFill>
                <a:srgbClr val="000000"/>
              </a:solidFill>
              <a:highlight>
                <a:srgbClr val="FFFFFF"/>
              </a:highlight>
            </a:endParaRPr>
          </a:p>
          <a:p>
            <a:r>
              <a:rPr lang="nl-NL" dirty="0">
                <a:solidFill>
                  <a:srgbClr val="0000FF"/>
                </a:solidFill>
                <a:highlight>
                  <a:srgbClr val="FFFFFF"/>
                </a:highlight>
              </a:rPr>
              <a:t>#</a:t>
            </a:r>
            <a:r>
              <a:rPr lang="nl-NL" dirty="0" err="1">
                <a:solidFill>
                  <a:srgbClr val="0000FF"/>
                </a:solidFill>
                <a:highlight>
                  <a:srgbClr val="FFFFFF"/>
                </a:highlight>
              </a:rPr>
              <a:t>if</a:t>
            </a:r>
            <a:r>
              <a:rPr lang="nl-NL" dirty="0">
                <a:solidFill>
                  <a:srgbClr val="000000"/>
                </a:solidFill>
                <a:highlight>
                  <a:srgbClr val="FFFFFF"/>
                </a:highlight>
              </a:rPr>
              <a:t> </a:t>
            </a:r>
            <a:r>
              <a:rPr lang="nl-NL" dirty="0">
                <a:solidFill>
                  <a:srgbClr val="6F008A"/>
                </a:solidFill>
                <a:highlight>
                  <a:srgbClr val="FFFFFF"/>
                </a:highlight>
              </a:rPr>
              <a:t>CHECKENV</a:t>
            </a:r>
            <a:r>
              <a:rPr lang="nl-NL" dirty="0">
                <a:solidFill>
                  <a:srgbClr val="000000"/>
                </a:solidFill>
                <a:highlight>
                  <a:srgbClr val="FFFFFF"/>
                </a:highlight>
              </a:rPr>
              <a:t> == 1</a:t>
            </a:r>
          </a:p>
          <a:p>
            <a:r>
              <a:rPr lang="nl-NL" dirty="0" smtClean="0">
                <a:solidFill>
                  <a:srgbClr val="0000FF"/>
                </a:solidFill>
                <a:highlight>
                  <a:srgbClr val="FFFFFF"/>
                </a:highlight>
              </a:rPr>
              <a:t>	#</a:t>
            </a:r>
            <a:r>
              <a:rPr lang="nl-NL" dirty="0">
                <a:solidFill>
                  <a:srgbClr val="0000FF"/>
                </a:solidFill>
                <a:highlight>
                  <a:srgbClr val="FFFFFF"/>
                </a:highlight>
              </a:rPr>
              <a:t>error</a:t>
            </a:r>
            <a:r>
              <a:rPr lang="nl-NL" dirty="0">
                <a:solidFill>
                  <a:srgbClr val="000000"/>
                </a:solidFill>
                <a:highlight>
                  <a:srgbClr val="FFFFFF"/>
                </a:highlight>
              </a:rPr>
              <a:t> "Je zit in de verkeerde omgeving"</a:t>
            </a:r>
          </a:p>
          <a:p>
            <a:r>
              <a:rPr lang="nl-NL" dirty="0">
                <a:solidFill>
                  <a:srgbClr val="0000FF"/>
                </a:solidFill>
                <a:highlight>
                  <a:srgbClr val="FFFFFF"/>
                </a:highlight>
              </a:rPr>
              <a:t>#</a:t>
            </a:r>
            <a:r>
              <a:rPr lang="nl-NL" dirty="0" err="1">
                <a:solidFill>
                  <a:srgbClr val="0000FF"/>
                </a:solidFill>
                <a:highlight>
                  <a:srgbClr val="FFFFFF"/>
                </a:highlight>
              </a:rPr>
              <a:t>else</a:t>
            </a:r>
            <a:endParaRPr lang="nl-NL" dirty="0">
              <a:solidFill>
                <a:srgbClr val="000000"/>
              </a:solidFill>
              <a:highlight>
                <a:srgbClr val="FFFFFF"/>
              </a:highlight>
            </a:endParaRPr>
          </a:p>
          <a:p>
            <a:r>
              <a:rPr lang="nl-NL" dirty="0" smtClean="0">
                <a:solidFill>
                  <a:srgbClr val="0000FF"/>
                </a:solidFill>
                <a:highlight>
                  <a:srgbClr val="FFFFFF"/>
                </a:highlight>
              </a:rPr>
              <a:t>	#</a:t>
            </a:r>
            <a:r>
              <a:rPr lang="nl-NL" dirty="0" err="1">
                <a:solidFill>
                  <a:srgbClr val="0000FF"/>
                </a:solidFill>
                <a:highlight>
                  <a:srgbClr val="FFFFFF"/>
                </a:highlight>
              </a:rPr>
              <a:t>include</a:t>
            </a:r>
            <a:r>
              <a:rPr lang="nl-NL" dirty="0">
                <a:solidFill>
                  <a:srgbClr val="000000"/>
                </a:solidFill>
                <a:highlight>
                  <a:srgbClr val="FFFFFF"/>
                </a:highlight>
              </a:rPr>
              <a:t> </a:t>
            </a:r>
            <a:r>
              <a:rPr lang="nl-NL" dirty="0">
                <a:solidFill>
                  <a:srgbClr val="A31515"/>
                </a:solidFill>
                <a:highlight>
                  <a:srgbClr val="FFFFFF"/>
                </a:highlight>
              </a:rPr>
              <a:t>"homemade-1.h"</a:t>
            </a:r>
            <a:endParaRPr lang="nl-NL" dirty="0">
              <a:solidFill>
                <a:srgbClr val="000000"/>
              </a:solidFill>
              <a:highlight>
                <a:srgbClr val="FFFFFF"/>
              </a:highlight>
            </a:endParaRPr>
          </a:p>
          <a:p>
            <a:r>
              <a:rPr lang="nl-NL" dirty="0">
                <a:solidFill>
                  <a:srgbClr val="0000FF"/>
                </a:solidFill>
                <a:highlight>
                  <a:srgbClr val="FFFFFF"/>
                </a:highlight>
              </a:rPr>
              <a:t>#</a:t>
            </a:r>
            <a:r>
              <a:rPr lang="nl-NL" dirty="0" err="1">
                <a:solidFill>
                  <a:srgbClr val="0000FF"/>
                </a:solidFill>
                <a:highlight>
                  <a:srgbClr val="FFFFFF"/>
                </a:highlight>
              </a:rPr>
              <a:t>endif</a:t>
            </a:r>
            <a:endParaRPr lang="nl-NL" dirty="0">
              <a:solidFill>
                <a:srgbClr val="000000"/>
              </a:solidFill>
              <a:highlight>
                <a:srgbClr val="FFFFFF"/>
              </a:highlight>
            </a:endParaRPr>
          </a:p>
          <a:p>
            <a:endParaRPr lang="nl-NL" dirty="0">
              <a:solidFill>
                <a:srgbClr val="000000"/>
              </a:solidFill>
              <a:highlight>
                <a:srgbClr val="FFFFFF"/>
              </a:highlight>
            </a:endParaRPr>
          </a:p>
          <a:p>
            <a:endParaRPr lang="nl-NL" dirty="0">
              <a:solidFill>
                <a:srgbClr val="000000"/>
              </a:solidFill>
              <a:highlight>
                <a:srgbClr val="FFFFFF"/>
              </a:highlight>
            </a:endParaRPr>
          </a:p>
          <a:p>
            <a:r>
              <a:rPr lang="nl-NL" dirty="0">
                <a:solidFill>
                  <a:srgbClr val="0000FF"/>
                </a:solidFill>
                <a:highlight>
                  <a:srgbClr val="FFFFFF"/>
                </a:highlight>
              </a:rPr>
              <a:t>int</a:t>
            </a:r>
            <a:r>
              <a:rPr lang="nl-NL" dirty="0">
                <a:solidFill>
                  <a:srgbClr val="000000"/>
                </a:solidFill>
                <a:highlight>
                  <a:srgbClr val="FFFFFF"/>
                </a:highlight>
              </a:rPr>
              <a:t> </a:t>
            </a:r>
            <a:r>
              <a:rPr lang="nl-NL" dirty="0" err="1">
                <a:solidFill>
                  <a:srgbClr val="000000"/>
                </a:solidFill>
                <a:highlight>
                  <a:srgbClr val="FFFFFF"/>
                </a:highlight>
              </a:rPr>
              <a:t>main</a:t>
            </a:r>
            <a:r>
              <a:rPr lang="nl-NL" dirty="0">
                <a:solidFill>
                  <a:srgbClr val="000000"/>
                </a:solidFill>
                <a:highlight>
                  <a:srgbClr val="FFFFFF"/>
                </a:highlight>
              </a:rPr>
              <a:t>(</a:t>
            </a:r>
            <a:r>
              <a:rPr lang="nl-NL" dirty="0" err="1">
                <a:solidFill>
                  <a:srgbClr val="0000FF"/>
                </a:solidFill>
                <a:highlight>
                  <a:srgbClr val="FFFFFF"/>
                </a:highlight>
              </a:rPr>
              <a:t>void</a:t>
            </a:r>
            <a:r>
              <a:rPr lang="nl-NL" dirty="0">
                <a:solidFill>
                  <a:srgbClr val="000000"/>
                </a:solidFill>
                <a:highlight>
                  <a:srgbClr val="FFFFFF"/>
                </a:highlight>
              </a:rPr>
              <a:t>) {</a:t>
            </a:r>
          </a:p>
          <a:p>
            <a:r>
              <a:rPr lang="nl-NL" dirty="0" smtClean="0">
                <a:solidFill>
                  <a:srgbClr val="000000"/>
                </a:solidFill>
                <a:highlight>
                  <a:srgbClr val="FFFFFF"/>
                </a:highlight>
              </a:rPr>
              <a:t>	</a:t>
            </a:r>
            <a:r>
              <a:rPr lang="nl-NL" dirty="0" err="1" smtClean="0">
                <a:solidFill>
                  <a:srgbClr val="000000"/>
                </a:solidFill>
                <a:highlight>
                  <a:srgbClr val="FFFFFF"/>
                </a:highlight>
              </a:rPr>
              <a:t>functieInheader</a:t>
            </a:r>
            <a:r>
              <a:rPr lang="nl-NL" dirty="0" smtClean="0">
                <a:solidFill>
                  <a:srgbClr val="000000"/>
                </a:solidFill>
                <a:highlight>
                  <a:srgbClr val="FFFFFF"/>
                </a:highlight>
              </a:rPr>
              <a:t>(3</a:t>
            </a:r>
            <a:r>
              <a:rPr lang="nl-NL" dirty="0">
                <a:solidFill>
                  <a:srgbClr val="000000"/>
                </a:solidFill>
                <a:highlight>
                  <a:srgbClr val="FFFFFF"/>
                </a:highlight>
              </a:rPr>
              <a:t>);</a:t>
            </a:r>
          </a:p>
          <a:p>
            <a:r>
              <a:rPr lang="nl-NL" dirty="0" smtClean="0">
                <a:solidFill>
                  <a:srgbClr val="000000"/>
                </a:solidFill>
                <a:highlight>
                  <a:srgbClr val="FFFFFF"/>
                </a:highlight>
              </a:rPr>
              <a:t>	</a:t>
            </a:r>
            <a:r>
              <a:rPr lang="nl-NL" dirty="0" err="1" smtClean="0">
                <a:solidFill>
                  <a:srgbClr val="000000"/>
                </a:solidFill>
                <a:highlight>
                  <a:srgbClr val="FFFFFF"/>
                </a:highlight>
              </a:rPr>
              <a:t>getchar</a:t>
            </a:r>
            <a:r>
              <a:rPr lang="nl-NL" dirty="0">
                <a:solidFill>
                  <a:srgbClr val="000000"/>
                </a:solidFill>
                <a:highlight>
                  <a:srgbClr val="FFFFFF"/>
                </a:highlight>
              </a:rPr>
              <a:t>();</a:t>
            </a:r>
          </a:p>
          <a:p>
            <a:r>
              <a:rPr lang="nl-NL" dirty="0">
                <a:solidFill>
                  <a:srgbClr val="000000"/>
                </a:solidFill>
                <a:highlight>
                  <a:srgbClr val="FFFFFF"/>
                </a:highlight>
              </a:rPr>
              <a:t>    </a:t>
            </a:r>
            <a:r>
              <a:rPr lang="nl-NL" dirty="0">
                <a:solidFill>
                  <a:srgbClr val="0000FF"/>
                </a:solidFill>
                <a:highlight>
                  <a:srgbClr val="FFFFFF"/>
                </a:highlight>
              </a:rPr>
              <a:t>return</a:t>
            </a:r>
            <a:r>
              <a:rPr lang="nl-NL" dirty="0">
                <a:solidFill>
                  <a:srgbClr val="000000"/>
                </a:solidFill>
                <a:highlight>
                  <a:srgbClr val="FFFFFF"/>
                </a:highlight>
              </a:rPr>
              <a:t> 0;</a:t>
            </a:r>
          </a:p>
          <a:p>
            <a:r>
              <a:rPr lang="nl-NL" dirty="0">
                <a:solidFill>
                  <a:srgbClr val="000000"/>
                </a:solidFill>
                <a:highlight>
                  <a:srgbClr val="FFFFFF"/>
                </a:highlight>
              </a:rPr>
              <a:t> }</a:t>
            </a:r>
          </a:p>
          <a:p>
            <a:endParaRPr lang="nl-NL" dirty="0">
              <a:solidFill>
                <a:srgbClr val="000000"/>
              </a:solidFill>
              <a:highlight>
                <a:srgbClr val="FFFFFF"/>
              </a:highlight>
            </a:endParaRPr>
          </a:p>
          <a:p>
            <a:endParaRPr lang="nl-NL" dirty="0">
              <a:solidFill>
                <a:srgbClr val="000000"/>
              </a:solidFill>
              <a:highlight>
                <a:srgbClr val="FFFFFF"/>
              </a:highlight>
            </a:endParaRPr>
          </a:p>
          <a:p>
            <a:endParaRPr lang="nl-NL" dirty="0">
              <a:solidFill>
                <a:srgbClr val="000000"/>
              </a:solidFill>
              <a:highlight>
                <a:srgbClr val="FFFFFF"/>
              </a:highlight>
            </a:endParaRPr>
          </a:p>
          <a:p>
            <a:endParaRPr lang="nl-NL" dirty="0">
              <a:solidFill>
                <a:srgbClr val="000000"/>
              </a:solidFill>
              <a:highlight>
                <a:srgbClr val="FFFFFF"/>
              </a:highlight>
            </a:endParaRPr>
          </a:p>
          <a:p>
            <a:endParaRPr lang="nl-NL" dirty="0"/>
          </a:p>
        </p:txBody>
      </p:sp>
      <p:sp>
        <p:nvSpPr>
          <p:cNvPr id="12" name="Rechthoek 11"/>
          <p:cNvSpPr/>
          <p:nvPr/>
        </p:nvSpPr>
        <p:spPr>
          <a:xfrm>
            <a:off x="1763688" y="2780928"/>
            <a:ext cx="3096344" cy="186074"/>
          </a:xfrm>
          <a:prstGeom prst="rect">
            <a:avLst/>
          </a:prstGeom>
          <a:solidFill>
            <a:schemeClr val="bg1">
              <a:alpha val="5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Rechthoek 1"/>
          <p:cNvSpPr/>
          <p:nvPr/>
        </p:nvSpPr>
        <p:spPr>
          <a:xfrm>
            <a:off x="1394768" y="5013175"/>
            <a:ext cx="7292032" cy="3600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nl-NL" dirty="0" smtClean="0"/>
          </a:p>
          <a:p>
            <a:r>
              <a:rPr lang="nl-NL" dirty="0" smtClean="0"/>
              <a:t>Error</a:t>
            </a:r>
            <a:r>
              <a:rPr lang="nl-NL" dirty="0"/>
              <a:t>	1	error C1189: #error :  "Je zit in de verkeerde omgeving"	</a:t>
            </a:r>
          </a:p>
        </p:txBody>
      </p:sp>
      <p:sp>
        <p:nvSpPr>
          <p:cNvPr id="4" name="Tijdelijke aanduiding voor datum 3"/>
          <p:cNvSpPr>
            <a:spLocks noGrp="1"/>
          </p:cNvSpPr>
          <p:nvPr>
            <p:ph type="dt" sz="half" idx="17"/>
          </p:nvPr>
        </p:nvSpPr>
        <p:spPr/>
        <p:txBody>
          <a:bodyPr/>
          <a:lstStyle/>
          <a:p>
            <a:r>
              <a:rPr lang="nl-NL" smtClean="0"/>
              <a:t>GESPRG 2014-2015</a:t>
            </a:r>
            <a:endParaRPr lang="en-US" dirty="0"/>
          </a:p>
        </p:txBody>
      </p:sp>
      <p:sp>
        <p:nvSpPr>
          <p:cNvPr id="5" name="Tijdelijke aanduiding voor dianummer 4"/>
          <p:cNvSpPr>
            <a:spLocks noGrp="1"/>
          </p:cNvSpPr>
          <p:nvPr>
            <p:ph type="sldNum" sz="quarter" idx="19"/>
          </p:nvPr>
        </p:nvSpPr>
        <p:spPr/>
        <p:txBody>
          <a:bodyPr/>
          <a:lstStyle/>
          <a:p>
            <a:fld id="{520F5AE5-675F-4C53-86B8-6BB4E175C417}" type="slidenum">
              <a:rPr lang="en-US" smtClean="0"/>
              <a:pPr/>
              <a:t>248</a:t>
            </a:fld>
            <a:endParaRPr lang="en-US" dirty="0"/>
          </a:p>
        </p:txBody>
      </p:sp>
    </p:spTree>
    <p:extLst>
      <p:ext uri="{BB962C8B-B14F-4D97-AF65-F5344CB8AC3E}">
        <p14:creationId xmlns:p14="http://schemas.microsoft.com/office/powerpoint/2010/main" val="288660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endCondLst>
                                    <p:cond delay="0"/>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endCondLst>
                                    <p:cond delay="0"/>
                                  </p:end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endCondLst>
                                    <p:cond delay="0"/>
                                  </p:end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endCondLst>
                                    <p:cond delay="0"/>
                                  </p:end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endCondLst>
                                    <p:cond delay="0"/>
                                  </p:end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endCondLst>
                                    <p:cond delay="0"/>
                                  </p:end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endCondLst>
                                    <p:cond delay="0"/>
                                  </p:endCondLst>
                                  <p:childTnLst>
                                    <p:set>
                                      <p:cBhvr>
                                        <p:cTn id="18" dur="1" fill="hold">
                                          <p:stCondLst>
                                            <p:cond delay="0"/>
                                          </p:stCondLst>
                                        </p:cTn>
                                        <p:tgtEl>
                                          <p:spTgt spid="8">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endCondLst>
                                    <p:cond delay="0"/>
                                  </p:endCondLst>
                                  <p:childTnLst>
                                    <p:set>
                                      <p:cBhvr>
                                        <p:cTn id="20" dur="1" fill="hold">
                                          <p:stCondLst>
                                            <p:cond delay="0"/>
                                          </p:stCondLst>
                                        </p:cTn>
                                        <p:tgtEl>
                                          <p:spTgt spid="8">
                                            <p:txEl>
                                              <p:pRg st="11" end="11"/>
                                            </p:txEl>
                                          </p:spTgt>
                                        </p:tgtEl>
                                        <p:attrNameLst>
                                          <p:attrName>style.visibility</p:attrName>
                                        </p:attrNameLst>
                                      </p:cBhvr>
                                      <p:to>
                                        <p:strVal val="visible"/>
                                      </p:to>
                                    </p:set>
                                  </p:childTnLst>
                                </p:cTn>
                              </p:par>
                              <p:par>
                                <p:cTn id="21" presetID="1" presetClass="entr" presetSubtype="0" fill="hold" grpId="0" nodeType="withEffect">
                                  <p:stCondLst>
                                    <p:cond delay="0"/>
                                  </p:stCondLst>
                                  <p:endCondLst>
                                    <p:cond delay="0"/>
                                  </p:endCondLst>
                                  <p:childTnLst>
                                    <p:set>
                                      <p:cBhvr>
                                        <p:cTn id="22" dur="1" fill="hold">
                                          <p:stCondLst>
                                            <p:cond delay="0"/>
                                          </p:stCondLst>
                                        </p:cTn>
                                        <p:tgtEl>
                                          <p:spTgt spid="8">
                                            <p:txEl>
                                              <p:pRg st="12" end="12"/>
                                            </p:txEl>
                                          </p:spTgt>
                                        </p:tgtEl>
                                        <p:attrNameLst>
                                          <p:attrName>style.visibility</p:attrName>
                                        </p:attrNameLst>
                                      </p:cBhvr>
                                      <p:to>
                                        <p:strVal val="visible"/>
                                      </p:to>
                                    </p:set>
                                  </p:childTnLst>
                                </p:cTn>
                              </p:par>
                              <p:par>
                                <p:cTn id="23" presetID="1" presetClass="entr" presetSubtype="0" fill="hold" grpId="0" nodeType="withEffect">
                                  <p:stCondLst>
                                    <p:cond delay="0"/>
                                  </p:stCondLst>
                                  <p:endCondLst>
                                    <p:cond delay="0"/>
                                  </p:endCondLst>
                                  <p:childTnLst>
                                    <p:set>
                                      <p:cBhvr>
                                        <p:cTn id="24" dur="1" fill="hold">
                                          <p:stCondLst>
                                            <p:cond delay="0"/>
                                          </p:stCondLst>
                                        </p:cTn>
                                        <p:tgtEl>
                                          <p:spTgt spid="8">
                                            <p:txEl>
                                              <p:pRg st="13" end="13"/>
                                            </p:txEl>
                                          </p:spTgt>
                                        </p:tgtEl>
                                        <p:attrNameLst>
                                          <p:attrName>style.visibility</p:attrName>
                                        </p:attrNameLst>
                                      </p:cBhvr>
                                      <p:to>
                                        <p:strVal val="visible"/>
                                      </p:to>
                                    </p:set>
                                  </p:childTnLst>
                                </p:cTn>
                              </p:par>
                              <p:par>
                                <p:cTn id="25" presetID="1" presetClass="entr" presetSubtype="0" fill="hold" grpId="0" nodeType="withEffect">
                                  <p:stCondLst>
                                    <p:cond delay="0"/>
                                  </p:stCondLst>
                                  <p:endCondLst>
                                    <p:cond delay="0"/>
                                  </p:endCondLst>
                                  <p:childTnLst>
                                    <p:set>
                                      <p:cBhvr>
                                        <p:cTn id="26" dur="1" fill="hold">
                                          <p:stCondLst>
                                            <p:cond delay="0"/>
                                          </p:stCondLst>
                                        </p:cTn>
                                        <p:tgtEl>
                                          <p:spTgt spid="8">
                                            <p:txEl>
                                              <p:pRg st="14" end="14"/>
                                            </p:txEl>
                                          </p:spTgt>
                                        </p:tgtEl>
                                        <p:attrNameLst>
                                          <p:attrName>style.visibility</p:attrName>
                                        </p:attrNameLst>
                                      </p:cBhvr>
                                      <p:to>
                                        <p:strVal val="visible"/>
                                      </p:to>
                                    </p:set>
                                  </p:childTnLst>
                                </p:cTn>
                              </p:par>
                              <p:par>
                                <p:cTn id="27" presetID="1" presetClass="entr" presetSubtype="0" fill="hold" grpId="0" nodeType="withEffect">
                                  <p:stCondLst>
                                    <p:cond delay="0"/>
                                  </p:stCondLst>
                                  <p:endCondLst>
                                    <p:cond delay="0"/>
                                  </p:endCondLst>
                                  <p:childTnLst>
                                    <p:set>
                                      <p:cBhvr>
                                        <p:cTn id="28"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bg/>
                                          </p:spTgt>
                                        </p:tgtEl>
                                        <p:attrNameLst>
                                          <p:attrName>style.visibility</p:attrName>
                                        </p:attrNameLst>
                                      </p:cBhvr>
                                      <p:to>
                                        <p:strVal val="visible"/>
                                      </p:to>
                                    </p:set>
                                  </p:childTnLst>
                                </p:cTn>
                              </p:par>
                              <p:par>
                                <p:cTn id="37" presetID="1" presetClass="entr" presetSubtype="0" fill="hold" grpId="0" nodeType="withEffect" nodePh="1">
                                  <p:stCondLst>
                                    <p:cond delay="0"/>
                                  </p:stCondLst>
                                  <p:endCondLst>
                                    <p:cond delay="0"/>
                                  </p:endCondLst>
                                  <p:childTnLst>
                                    <p:set>
                                      <p:cBhvr>
                                        <p:cTn id="38" dur="1" fill="hold">
                                          <p:stCondLst>
                                            <p:cond delay="0"/>
                                          </p:stCondLst>
                                        </p:cTn>
                                        <p:tgtEl>
                                          <p:spTgt spid="13">
                                            <p:txEl>
                                              <p:pRg st="0" end="0"/>
                                            </p:txEl>
                                          </p:spTgt>
                                        </p:tgtEl>
                                        <p:attrNameLst>
                                          <p:attrName>style.visibility</p:attrName>
                                        </p:attrNameLst>
                                      </p:cBhvr>
                                      <p:to>
                                        <p:strVal val="visible"/>
                                      </p:to>
                                    </p:set>
                                  </p:childTnLst>
                                </p:cTn>
                              </p:par>
                              <p:par>
                                <p:cTn id="39" presetID="1" presetClass="entr" presetSubtype="0" fill="hold" grpId="0" nodeType="withEffect" nodePh="1">
                                  <p:stCondLst>
                                    <p:cond delay="0"/>
                                  </p:stCondLst>
                                  <p:endCondLst>
                                    <p:cond delay="0"/>
                                  </p:endCondLst>
                                  <p:childTnLst>
                                    <p:set>
                                      <p:cBhvr>
                                        <p:cTn id="4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bg/>
                                          </p:spTgt>
                                        </p:tgtEl>
                                        <p:attrNameLst>
                                          <p:attrName>style.visibility</p:attrName>
                                        </p:attrNameLst>
                                      </p:cBhvr>
                                      <p:to>
                                        <p:strVal val="visible"/>
                                      </p:to>
                                    </p:set>
                                  </p:childTnLst>
                                </p:cTn>
                              </p:par>
                              <p:par>
                                <p:cTn id="45" presetID="1" presetClass="entr" presetSubtype="0" fill="hold" grpId="0" nodeType="withEffect" nodePh="1">
                                  <p:stCondLst>
                                    <p:cond delay="0"/>
                                  </p:stCondLst>
                                  <p:endCondLst>
                                    <p:cond delay="0"/>
                                  </p:endCondLst>
                                  <p:childTnLst>
                                    <p:set>
                                      <p:cBhvr>
                                        <p:cTn id="4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bldP spid="14" grpId="0" build="p" animBg="1"/>
      <p:bldP spid="9" grpId="0" uiExpand="1" build="p"/>
      <p:bldP spid="8" grpId="0" uiExpand="1" build="p"/>
      <p:bldP spid="12" grpId="0" animBg="1"/>
      <p:bldP spid="2"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normAutofit/>
          </a:bodyPr>
          <a:lstStyle/>
          <a:p>
            <a:r>
              <a:rPr lang="en-US" dirty="0" err="1" smtClean="0"/>
              <a:t>Huiswerk</a:t>
            </a:r>
            <a:endParaRPr lang="nl-NL" dirty="0" smtClean="0"/>
          </a:p>
        </p:txBody>
      </p:sp>
      <p:sp>
        <p:nvSpPr>
          <p:cNvPr id="29700" name="Rectangle 3"/>
          <p:cNvSpPr>
            <a:spLocks noGrp="1" noChangeArrowheads="1"/>
          </p:cNvSpPr>
          <p:nvPr>
            <p:ph idx="1"/>
          </p:nvPr>
        </p:nvSpPr>
        <p:spPr/>
        <p:txBody>
          <a:bodyPr/>
          <a:lstStyle/>
          <a:p>
            <a:r>
              <a:rPr lang="en-US" dirty="0" err="1" smtClean="0"/>
              <a:t>Bestudeer</a:t>
            </a:r>
            <a:r>
              <a:rPr lang="en-US" dirty="0" smtClean="0"/>
              <a:t> C </a:t>
            </a:r>
            <a:r>
              <a:rPr lang="en-US" dirty="0" err="1" smtClean="0"/>
              <a:t>boek</a:t>
            </a:r>
            <a:r>
              <a:rPr lang="en-US" dirty="0" smtClean="0"/>
              <a:t>:</a:t>
            </a:r>
          </a:p>
          <a:p>
            <a:pPr lvl="1"/>
            <a:r>
              <a:rPr lang="en-US" dirty="0" err="1" smtClean="0"/>
              <a:t>paragrafen</a:t>
            </a:r>
            <a:r>
              <a:rPr lang="en-US" dirty="0" smtClean="0"/>
              <a:t> 8.1 t/m 8.3.</a:t>
            </a:r>
          </a:p>
          <a:p>
            <a:pPr lvl="1"/>
            <a:r>
              <a:rPr lang="en-US" dirty="0" err="1"/>
              <a:t>paragraaf</a:t>
            </a:r>
            <a:r>
              <a:rPr lang="en-US" dirty="0"/>
              <a:t> 8.7</a:t>
            </a:r>
            <a:r>
              <a:rPr lang="en-US" dirty="0" smtClean="0"/>
              <a:t>.</a:t>
            </a:r>
            <a:endParaRPr lang="en-US" dirty="0"/>
          </a:p>
          <a:p>
            <a:pPr marL="457200" lvl="1" indent="0">
              <a:buNone/>
            </a:pPr>
            <a:endParaRPr lang="en-US" dirty="0" smtClean="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249</a:t>
            </a:fld>
            <a:endParaRPr lang="en-US" dirty="0"/>
          </a:p>
        </p:txBody>
      </p:sp>
    </p:spTree>
    <p:extLst>
      <p:ext uri="{BB962C8B-B14F-4D97-AF65-F5344CB8AC3E}">
        <p14:creationId xmlns:p14="http://schemas.microsoft.com/office/powerpoint/2010/main" val="9102223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normAutofit/>
          </a:bodyPr>
          <a:lstStyle/>
          <a:p>
            <a:r>
              <a:rPr lang="en-US" smtClean="0"/>
              <a:t>Huiswerk</a:t>
            </a:r>
            <a:endParaRPr lang="nl-NL" dirty="0" smtClean="0"/>
          </a:p>
        </p:txBody>
      </p:sp>
      <p:sp>
        <p:nvSpPr>
          <p:cNvPr id="15364" name="Rectangle 3"/>
          <p:cNvSpPr>
            <a:spLocks noGrp="1" noChangeArrowheads="1"/>
          </p:cNvSpPr>
          <p:nvPr>
            <p:ph idx="1"/>
          </p:nvPr>
        </p:nvSpPr>
        <p:spPr/>
        <p:txBody>
          <a:bodyPr/>
          <a:lstStyle/>
          <a:p>
            <a:r>
              <a:rPr lang="en-US" smtClean="0"/>
              <a:t>Bestudeer C boek:</a:t>
            </a:r>
          </a:p>
          <a:p>
            <a:pPr lvl="1"/>
            <a:r>
              <a:rPr lang="en-US" smtClean="0"/>
              <a:t>hoofdstuk 1 tot paragraaf 1.4.</a:t>
            </a:r>
          </a:p>
          <a:p>
            <a:r>
              <a:rPr lang="en-US" smtClean="0"/>
              <a:t>Maak opdrachten:</a:t>
            </a:r>
          </a:p>
          <a:p>
            <a:pPr lvl="1"/>
            <a:r>
              <a:rPr lang="en-US" smtClean="0"/>
              <a:t>1a, 1b en 4 van paragraaf 1.12.</a:t>
            </a:r>
            <a:endParaRPr lang="nl-NL" dirty="0" smtClean="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25</a:t>
            </a:fld>
            <a:endParaRPr lang="en-US" dirty="0"/>
          </a:p>
        </p:txBody>
      </p:sp>
    </p:spTree>
    <p:extLst>
      <p:ext uri="{BB962C8B-B14F-4D97-AF65-F5344CB8AC3E}">
        <p14:creationId xmlns:p14="http://schemas.microsoft.com/office/powerpoint/2010/main" val="315414735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subTitle" sz="quarter" idx="1"/>
          </p:nvPr>
        </p:nvSpPr>
        <p:spPr>
          <a:solidFill>
            <a:schemeClr val="bg1"/>
          </a:solidFill>
        </p:spPr>
        <p:txBody>
          <a:bodyPr/>
          <a:lstStyle/>
          <a:p>
            <a:r>
              <a:rPr lang="en-US" dirty="0" smtClean="0"/>
              <a:t>Details</a:t>
            </a:r>
            <a:endParaRPr lang="nl-NL" dirty="0" smtClean="0"/>
          </a:p>
        </p:txBody>
      </p:sp>
      <p:sp>
        <p:nvSpPr>
          <p:cNvPr id="4" name="Tekstvak 3"/>
          <p:cNvSpPr txBox="1"/>
          <p:nvPr/>
        </p:nvSpPr>
        <p:spPr>
          <a:xfrm>
            <a:off x="5508104" y="260648"/>
            <a:ext cx="1235870" cy="769441"/>
          </a:xfrm>
          <a:prstGeom prst="rect">
            <a:avLst/>
          </a:prstGeom>
          <a:noFill/>
        </p:spPr>
        <p:txBody>
          <a:bodyPr wrap="square" rtlCol="0">
            <a:spAutoFit/>
          </a:bodyPr>
          <a:lstStyle/>
          <a:p>
            <a:r>
              <a:rPr lang="en-US" sz="4400" b="1" dirty="0" smtClean="0">
                <a:solidFill>
                  <a:schemeClr val="bg1">
                    <a:lumMod val="50000"/>
                  </a:schemeClr>
                </a:solidFill>
              </a:rPr>
              <a:t>14</a:t>
            </a:r>
            <a:endParaRPr lang="nl-NL" sz="4400" b="1" dirty="0">
              <a:solidFill>
                <a:schemeClr val="bg1">
                  <a:lumMod val="50000"/>
                </a:schemeClr>
              </a:solidFill>
            </a:endParaRPr>
          </a:p>
        </p:txBody>
      </p:sp>
    </p:spTree>
    <p:extLst>
      <p:ext uri="{BB962C8B-B14F-4D97-AF65-F5344CB8AC3E}">
        <p14:creationId xmlns:p14="http://schemas.microsoft.com/office/powerpoint/2010/main" val="3661546965"/>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2"/>
          <p:cNvSpPr>
            <a:spLocks noGrp="1" noChangeArrowheads="1"/>
          </p:cNvSpPr>
          <p:nvPr>
            <p:ph type="title"/>
          </p:nvPr>
        </p:nvSpPr>
        <p:spPr/>
        <p:txBody>
          <a:bodyPr>
            <a:normAutofit/>
          </a:bodyPr>
          <a:lstStyle/>
          <a:p>
            <a:r>
              <a:rPr lang="nl-NL" smtClean="0"/>
              <a:t>Details!</a:t>
            </a:r>
          </a:p>
        </p:txBody>
      </p:sp>
      <p:sp>
        <p:nvSpPr>
          <p:cNvPr id="160772" name="Rectangle 7"/>
          <p:cNvSpPr>
            <a:spLocks noGrp="1" noChangeArrowheads="1"/>
          </p:cNvSpPr>
          <p:nvPr>
            <p:ph type="body" idx="4294967295"/>
          </p:nvPr>
        </p:nvSpPr>
        <p:spPr>
          <a:xfrm>
            <a:off x="457200" y="1196826"/>
            <a:ext cx="4933950" cy="5256212"/>
          </a:xfrm>
        </p:spPr>
        <p:txBody>
          <a:bodyPr/>
          <a:lstStyle/>
          <a:p>
            <a:r>
              <a:rPr lang="nl-NL" dirty="0" smtClean="0"/>
              <a:t>The </a:t>
            </a:r>
            <a:r>
              <a:rPr lang="nl-NL" dirty="0" err="1" smtClean="0"/>
              <a:t>devil</a:t>
            </a:r>
            <a:r>
              <a:rPr lang="nl-NL" dirty="0" smtClean="0"/>
              <a:t> is in the details.</a:t>
            </a:r>
          </a:p>
        </p:txBody>
      </p:sp>
      <p:pic>
        <p:nvPicPr>
          <p:cNvPr id="16386" name="Picture 2" descr="http://www.mayjesuschristbepraised.com/pictures/02/devil-icon.png">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1985763"/>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251</a:t>
            </a:fld>
            <a:endParaRPr lang="en-US" dirty="0"/>
          </a:p>
        </p:txBody>
      </p:sp>
    </p:spTree>
    <p:extLst>
      <p:ext uri="{BB962C8B-B14F-4D97-AF65-F5344CB8AC3E}">
        <p14:creationId xmlns:p14="http://schemas.microsoft.com/office/powerpoint/2010/main" val="2870350671"/>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5" name="Rectangle 2"/>
          <p:cNvSpPr>
            <a:spLocks noGrp="1" noChangeArrowheads="1"/>
          </p:cNvSpPr>
          <p:nvPr>
            <p:ph type="title"/>
          </p:nvPr>
        </p:nvSpPr>
        <p:spPr/>
        <p:txBody>
          <a:bodyPr>
            <a:normAutofit/>
          </a:bodyPr>
          <a:lstStyle/>
          <a:p>
            <a:r>
              <a:rPr lang="nl-NL" smtClean="0"/>
              <a:t>Type Specifiers (C89)</a:t>
            </a:r>
          </a:p>
        </p:txBody>
      </p:sp>
      <p:sp>
        <p:nvSpPr>
          <p:cNvPr id="161796" name="Rectangle 3"/>
          <p:cNvSpPr>
            <a:spLocks noGrp="1" noChangeArrowheads="1"/>
          </p:cNvSpPr>
          <p:nvPr>
            <p:ph idx="1"/>
          </p:nvPr>
        </p:nvSpPr>
        <p:spPr/>
        <p:txBody>
          <a:bodyPr/>
          <a:lstStyle/>
          <a:p>
            <a:r>
              <a:rPr lang="nl-NL" sz="2400" dirty="0" smtClean="0">
                <a:latin typeface="Consolas"/>
              </a:rPr>
              <a:t>short int</a:t>
            </a:r>
            <a:endParaRPr lang="nl-NL" dirty="0" smtClean="0">
              <a:latin typeface="Consolas"/>
            </a:endParaRPr>
          </a:p>
          <a:p>
            <a:r>
              <a:rPr lang="nl-NL" sz="2400" dirty="0" smtClean="0">
                <a:latin typeface="Consolas"/>
              </a:rPr>
              <a:t>long int</a:t>
            </a:r>
          </a:p>
          <a:p>
            <a:r>
              <a:rPr lang="nl-NL" sz="2400" dirty="0" err="1" smtClean="0">
                <a:latin typeface="Consolas"/>
              </a:rPr>
              <a:t>signed</a:t>
            </a:r>
            <a:r>
              <a:rPr lang="nl-NL" sz="2400" dirty="0" smtClean="0">
                <a:latin typeface="Consolas"/>
              </a:rPr>
              <a:t> </a:t>
            </a:r>
            <a:r>
              <a:rPr lang="nl-NL" sz="2400" dirty="0">
                <a:latin typeface="Consolas"/>
              </a:rPr>
              <a:t>int </a:t>
            </a:r>
            <a:r>
              <a:rPr lang="nl-NL" dirty="0" smtClean="0"/>
              <a:t>/ </a:t>
            </a:r>
            <a:r>
              <a:rPr lang="nl-NL" sz="2400" dirty="0" err="1" smtClean="0">
                <a:latin typeface="Consolas"/>
              </a:rPr>
              <a:t>signed</a:t>
            </a:r>
            <a:r>
              <a:rPr lang="nl-NL" sz="2400" dirty="0" smtClean="0">
                <a:latin typeface="Consolas"/>
              </a:rPr>
              <a:t> </a:t>
            </a:r>
            <a:r>
              <a:rPr lang="nl-NL" sz="2400" dirty="0" err="1" smtClean="0">
                <a:latin typeface="Consolas"/>
              </a:rPr>
              <a:t>char</a:t>
            </a:r>
            <a:endParaRPr lang="nl-NL" dirty="0" smtClean="0">
              <a:latin typeface="Consolas"/>
            </a:endParaRPr>
          </a:p>
          <a:p>
            <a:r>
              <a:rPr lang="nl-NL" sz="2400" dirty="0" err="1" smtClean="0">
                <a:latin typeface="Consolas"/>
              </a:rPr>
              <a:t>unsigned</a:t>
            </a:r>
            <a:r>
              <a:rPr lang="nl-NL" sz="2400" dirty="0" smtClean="0">
                <a:latin typeface="Consolas"/>
              </a:rPr>
              <a:t> </a:t>
            </a:r>
            <a:r>
              <a:rPr lang="nl-NL" sz="2400" dirty="0">
                <a:latin typeface="Consolas"/>
              </a:rPr>
              <a:t>int </a:t>
            </a:r>
            <a:r>
              <a:rPr lang="nl-NL" dirty="0" smtClean="0"/>
              <a:t>/ </a:t>
            </a:r>
            <a:r>
              <a:rPr lang="nl-NL" sz="2400" dirty="0" err="1" smtClean="0">
                <a:latin typeface="Consolas"/>
              </a:rPr>
              <a:t>unsigned</a:t>
            </a:r>
            <a:r>
              <a:rPr lang="nl-NL" sz="2400" dirty="0" smtClean="0">
                <a:latin typeface="Consolas"/>
              </a:rPr>
              <a:t> </a:t>
            </a:r>
            <a:r>
              <a:rPr lang="nl-NL" sz="2400" dirty="0" err="1" smtClean="0">
                <a:latin typeface="Consolas"/>
              </a:rPr>
              <a:t>char</a:t>
            </a:r>
            <a:endParaRPr lang="nl-NL" dirty="0" smtClean="0">
              <a:latin typeface="Consolas"/>
            </a:endParaRPr>
          </a:p>
          <a:p>
            <a:endParaRPr lang="nl-NL" dirty="0" smtClean="0"/>
          </a:p>
        </p:txBody>
      </p:sp>
      <p:sp>
        <p:nvSpPr>
          <p:cNvPr id="161797" name="Text Box 5"/>
          <p:cNvSpPr txBox="1">
            <a:spLocks noChangeArrowheads="1"/>
          </p:cNvSpPr>
          <p:nvPr/>
        </p:nvSpPr>
        <p:spPr bwMode="auto">
          <a:xfrm>
            <a:off x="2639306" y="1258055"/>
            <a:ext cx="5831510"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r"/>
            <a:r>
              <a:rPr lang="nl-NL" dirty="0" err="1">
                <a:latin typeface="Consolas"/>
              </a:rPr>
              <a:t>sizeof</a:t>
            </a:r>
            <a:r>
              <a:rPr lang="nl-NL" dirty="0">
                <a:latin typeface="Consolas"/>
              </a:rPr>
              <a:t>(short)</a:t>
            </a:r>
            <a:r>
              <a:rPr lang="nl-NL" dirty="0">
                <a:latin typeface="Calibri" pitchFamily="34" charset="0"/>
              </a:rPr>
              <a:t> ≤ </a:t>
            </a:r>
            <a:r>
              <a:rPr lang="nl-NL" dirty="0" err="1">
                <a:latin typeface="Consolas"/>
              </a:rPr>
              <a:t>sizeof</a:t>
            </a:r>
            <a:r>
              <a:rPr lang="nl-NL" dirty="0">
                <a:latin typeface="Consolas"/>
              </a:rPr>
              <a:t>(int)</a:t>
            </a:r>
            <a:r>
              <a:rPr lang="nl-NL" dirty="0">
                <a:latin typeface="Calibri" pitchFamily="34" charset="0"/>
              </a:rPr>
              <a:t> </a:t>
            </a:r>
            <a:r>
              <a:rPr lang="nl-NL" dirty="0">
                <a:solidFill>
                  <a:schemeClr val="tx1"/>
                </a:solidFill>
                <a:latin typeface="Calibri" pitchFamily="34" charset="0"/>
              </a:rPr>
              <a:t>meestal 2</a:t>
            </a:r>
          </a:p>
        </p:txBody>
      </p:sp>
      <p:sp>
        <p:nvSpPr>
          <p:cNvPr id="161798" name="Text Box 6"/>
          <p:cNvSpPr txBox="1">
            <a:spLocks noChangeArrowheads="1"/>
          </p:cNvSpPr>
          <p:nvPr/>
        </p:nvSpPr>
        <p:spPr bwMode="auto">
          <a:xfrm>
            <a:off x="2809225" y="1737003"/>
            <a:ext cx="5661591"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r"/>
            <a:r>
              <a:rPr lang="nl-NL" dirty="0" err="1">
                <a:latin typeface="Consolas"/>
              </a:rPr>
              <a:t>sizeof</a:t>
            </a:r>
            <a:r>
              <a:rPr lang="nl-NL" dirty="0">
                <a:latin typeface="Consolas"/>
              </a:rPr>
              <a:t>(long)</a:t>
            </a:r>
            <a:r>
              <a:rPr lang="nl-NL" dirty="0">
                <a:latin typeface="Calibri" pitchFamily="34" charset="0"/>
              </a:rPr>
              <a:t> ≥ </a:t>
            </a:r>
            <a:r>
              <a:rPr lang="nl-NL" dirty="0" err="1">
                <a:latin typeface="Consolas"/>
              </a:rPr>
              <a:t>sizeof</a:t>
            </a:r>
            <a:r>
              <a:rPr lang="nl-NL" dirty="0">
                <a:latin typeface="Consolas"/>
              </a:rPr>
              <a:t>(int)</a:t>
            </a:r>
            <a:r>
              <a:rPr lang="nl-NL" dirty="0">
                <a:latin typeface="Calibri" pitchFamily="34" charset="0"/>
              </a:rPr>
              <a:t> </a:t>
            </a:r>
            <a:r>
              <a:rPr lang="nl-NL" dirty="0">
                <a:solidFill>
                  <a:schemeClr val="tx1"/>
                </a:solidFill>
                <a:latin typeface="Calibri" pitchFamily="34" charset="0"/>
              </a:rPr>
              <a:t>meestal 4</a:t>
            </a:r>
          </a:p>
        </p:txBody>
      </p:sp>
      <p:sp>
        <p:nvSpPr>
          <p:cNvPr id="161799" name="Text Box 7"/>
          <p:cNvSpPr txBox="1">
            <a:spLocks noChangeArrowheads="1"/>
          </p:cNvSpPr>
          <p:nvPr/>
        </p:nvSpPr>
        <p:spPr bwMode="auto">
          <a:xfrm>
            <a:off x="5121076" y="2215951"/>
            <a:ext cx="3349740"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r"/>
            <a:r>
              <a:rPr lang="nl-NL" dirty="0" err="1">
                <a:latin typeface="Calibri" pitchFamily="34" charset="0"/>
              </a:rPr>
              <a:t>two’s</a:t>
            </a:r>
            <a:r>
              <a:rPr lang="nl-NL" dirty="0">
                <a:latin typeface="Calibri" pitchFamily="34" charset="0"/>
              </a:rPr>
              <a:t> complement </a:t>
            </a:r>
            <a:r>
              <a:rPr lang="nl-NL" dirty="0" err="1">
                <a:latin typeface="Calibri" pitchFamily="34" charset="0"/>
              </a:rPr>
              <a:t>values</a:t>
            </a:r>
            <a:endParaRPr lang="nl-NL" dirty="0">
              <a:latin typeface="Calibri" pitchFamily="34" charset="0"/>
            </a:endParaRPr>
          </a:p>
        </p:txBody>
      </p:sp>
      <p:sp>
        <p:nvSpPr>
          <p:cNvPr id="161800" name="Text Box 8"/>
          <p:cNvSpPr txBox="1">
            <a:spLocks noChangeArrowheads="1"/>
          </p:cNvSpPr>
          <p:nvPr/>
        </p:nvSpPr>
        <p:spPr bwMode="auto">
          <a:xfrm>
            <a:off x="6450093" y="2694898"/>
            <a:ext cx="2020723"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r"/>
            <a:r>
              <a:rPr lang="nl-NL" dirty="0" err="1">
                <a:latin typeface="Calibri" pitchFamily="34" charset="0"/>
              </a:rPr>
              <a:t>only</a:t>
            </a:r>
            <a:r>
              <a:rPr lang="nl-NL" dirty="0">
                <a:latin typeface="Calibri" pitchFamily="34" charset="0"/>
              </a:rPr>
              <a:t> </a:t>
            </a:r>
            <a:r>
              <a:rPr lang="nl-NL" dirty="0" err="1">
                <a:latin typeface="Calibri" pitchFamily="34" charset="0"/>
              </a:rPr>
              <a:t>values</a:t>
            </a:r>
            <a:r>
              <a:rPr lang="nl-NL" dirty="0">
                <a:latin typeface="Calibri" pitchFamily="34" charset="0"/>
              </a:rPr>
              <a:t> ≥ 0</a:t>
            </a:r>
          </a:p>
        </p:txBody>
      </p:sp>
      <p:sp>
        <p:nvSpPr>
          <p:cNvPr id="161801" name="Text Box 9"/>
          <p:cNvSpPr txBox="1">
            <a:spLocks noChangeArrowheads="1"/>
          </p:cNvSpPr>
          <p:nvPr/>
        </p:nvSpPr>
        <p:spPr bwMode="auto">
          <a:xfrm>
            <a:off x="3318164" y="4437063"/>
            <a:ext cx="1757189" cy="463846"/>
          </a:xfrm>
          <a:prstGeom prst="rect">
            <a:avLst/>
          </a:prstGeom>
          <a:solidFill>
            <a:srgbClr val="FF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smtClean="0">
                <a:latin typeface="Calibri" pitchFamily="34" charset="0"/>
              </a:rPr>
              <a:t>Verwarrend!</a:t>
            </a:r>
            <a:endParaRPr lang="nl-NL" dirty="0">
              <a:latin typeface="Calibri" pitchFamily="34" charset="0"/>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252</a:t>
            </a:fld>
            <a:endParaRPr lang="en-US" dirty="0"/>
          </a:p>
        </p:txBody>
      </p:sp>
    </p:spTree>
    <p:extLst>
      <p:ext uri="{BB962C8B-B14F-4D97-AF65-F5344CB8AC3E}">
        <p14:creationId xmlns:p14="http://schemas.microsoft.com/office/powerpoint/2010/main" val="327911435"/>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2"/>
          <p:cNvSpPr>
            <a:spLocks noGrp="1" noChangeArrowheads="1"/>
          </p:cNvSpPr>
          <p:nvPr>
            <p:ph type="title"/>
          </p:nvPr>
        </p:nvSpPr>
        <p:spPr/>
        <p:txBody>
          <a:bodyPr>
            <a:normAutofit/>
          </a:bodyPr>
          <a:lstStyle/>
          <a:p>
            <a:r>
              <a:rPr lang="nl-NL" smtClean="0"/>
              <a:t>(Extra) Type Specifiers (C99)</a:t>
            </a:r>
          </a:p>
        </p:txBody>
      </p:sp>
      <p:sp>
        <p:nvSpPr>
          <p:cNvPr id="162820" name="Rectangle 3"/>
          <p:cNvSpPr>
            <a:spLocks noGrp="1" noChangeArrowheads="1"/>
          </p:cNvSpPr>
          <p:nvPr>
            <p:ph idx="1"/>
          </p:nvPr>
        </p:nvSpPr>
        <p:spPr/>
        <p:txBody>
          <a:bodyPr/>
          <a:lstStyle/>
          <a:p>
            <a:r>
              <a:rPr lang="nl-NL" dirty="0" err="1" smtClean="0">
                <a:latin typeface="Consolas"/>
              </a:rPr>
              <a:t>stdint.h</a:t>
            </a:r>
            <a:endParaRPr lang="nl-NL" dirty="0" smtClean="0">
              <a:latin typeface="Consolas"/>
            </a:endParaRPr>
          </a:p>
          <a:p>
            <a:pPr lvl="1"/>
            <a:r>
              <a:rPr lang="nl-NL" dirty="0" smtClean="0">
                <a:solidFill>
                  <a:schemeClr val="hlink"/>
                </a:solidFill>
                <a:latin typeface="Consolas"/>
              </a:rPr>
              <a:t>int8_t </a:t>
            </a:r>
            <a:r>
              <a:rPr lang="nl-NL" dirty="0" smtClean="0"/>
              <a:t>  en  </a:t>
            </a:r>
            <a:r>
              <a:rPr lang="nl-NL" dirty="0" smtClean="0">
                <a:solidFill>
                  <a:schemeClr val="hlink"/>
                </a:solidFill>
                <a:latin typeface="Consolas"/>
              </a:rPr>
              <a:t>uint8_t</a:t>
            </a:r>
          </a:p>
          <a:p>
            <a:pPr lvl="1"/>
            <a:r>
              <a:rPr lang="nl-NL" dirty="0" smtClean="0">
                <a:solidFill>
                  <a:schemeClr val="hlink"/>
                </a:solidFill>
                <a:latin typeface="Consolas"/>
              </a:rPr>
              <a:t>int16_t</a:t>
            </a:r>
            <a:r>
              <a:rPr lang="nl-NL" dirty="0" smtClean="0"/>
              <a:t>  en  </a:t>
            </a:r>
            <a:r>
              <a:rPr lang="nl-NL" dirty="0" smtClean="0">
                <a:solidFill>
                  <a:schemeClr val="hlink"/>
                </a:solidFill>
                <a:latin typeface="Consolas"/>
              </a:rPr>
              <a:t>uint16_t</a:t>
            </a:r>
          </a:p>
          <a:p>
            <a:pPr lvl="1"/>
            <a:r>
              <a:rPr lang="nl-NL" dirty="0" smtClean="0">
                <a:solidFill>
                  <a:schemeClr val="hlink"/>
                </a:solidFill>
                <a:latin typeface="Consolas"/>
              </a:rPr>
              <a:t>int32_t</a:t>
            </a:r>
            <a:r>
              <a:rPr lang="nl-NL" dirty="0" smtClean="0"/>
              <a:t>  en  </a:t>
            </a:r>
            <a:r>
              <a:rPr lang="nl-NL" dirty="0" smtClean="0">
                <a:solidFill>
                  <a:schemeClr val="hlink"/>
                </a:solidFill>
                <a:latin typeface="Consolas"/>
              </a:rPr>
              <a:t>uint32_t</a:t>
            </a:r>
          </a:p>
          <a:p>
            <a:pPr lvl="1"/>
            <a:r>
              <a:rPr lang="nl-NL" dirty="0" smtClean="0">
                <a:solidFill>
                  <a:schemeClr val="hlink"/>
                </a:solidFill>
                <a:latin typeface="Consolas"/>
              </a:rPr>
              <a:t>int64_t</a:t>
            </a:r>
            <a:r>
              <a:rPr lang="nl-NL" dirty="0" smtClean="0"/>
              <a:t>  en  </a:t>
            </a:r>
            <a:r>
              <a:rPr lang="nl-NL" dirty="0" smtClean="0">
                <a:solidFill>
                  <a:schemeClr val="hlink"/>
                </a:solidFill>
                <a:latin typeface="Consolas"/>
              </a:rPr>
              <a:t>uint64_t</a:t>
            </a:r>
          </a:p>
          <a:p>
            <a:r>
              <a:rPr lang="nl-NL" dirty="0" err="1" smtClean="0">
                <a:latin typeface="Consolas"/>
              </a:rPr>
              <a:t>stdbool.h</a:t>
            </a:r>
            <a:endParaRPr lang="nl-NL" dirty="0" smtClean="0">
              <a:latin typeface="Consolas"/>
            </a:endParaRPr>
          </a:p>
          <a:p>
            <a:pPr lvl="1"/>
            <a:r>
              <a:rPr lang="nl-NL" dirty="0" err="1" smtClean="0">
                <a:solidFill>
                  <a:schemeClr val="hlink"/>
                </a:solidFill>
                <a:latin typeface="Consolas"/>
              </a:rPr>
              <a:t>bool</a:t>
            </a:r>
            <a:r>
              <a:rPr lang="nl-NL" dirty="0" smtClean="0"/>
              <a:t>	   en de constanten: </a:t>
            </a:r>
            <a:r>
              <a:rPr lang="nl-NL" dirty="0" err="1" smtClean="0">
                <a:solidFill>
                  <a:schemeClr val="hlink"/>
                </a:solidFill>
                <a:latin typeface="Consolas"/>
              </a:rPr>
              <a:t>false</a:t>
            </a:r>
            <a:r>
              <a:rPr lang="nl-NL" dirty="0" smtClean="0"/>
              <a:t> en </a:t>
            </a:r>
            <a:r>
              <a:rPr lang="nl-NL" dirty="0" err="1" smtClean="0">
                <a:solidFill>
                  <a:schemeClr val="hlink"/>
                </a:solidFill>
                <a:latin typeface="Consolas"/>
              </a:rPr>
              <a:t>true</a:t>
            </a:r>
            <a:endParaRPr lang="nl-NL" dirty="0" smtClean="0">
              <a:solidFill>
                <a:schemeClr val="hlink"/>
              </a:solidFill>
              <a:latin typeface="Consolas"/>
            </a:endParaRPr>
          </a:p>
          <a:p>
            <a:r>
              <a:rPr lang="nl-NL" dirty="0" err="1" smtClean="0">
                <a:latin typeface="Consolas"/>
              </a:rPr>
              <a:t>complex.h</a:t>
            </a:r>
            <a:endParaRPr lang="nl-NL" dirty="0" smtClean="0">
              <a:latin typeface="Consolas"/>
            </a:endParaRPr>
          </a:p>
          <a:p>
            <a:pPr lvl="1"/>
            <a:r>
              <a:rPr lang="nl-NL" dirty="0" smtClean="0">
                <a:solidFill>
                  <a:schemeClr val="hlink"/>
                </a:solidFill>
                <a:latin typeface="Consolas"/>
              </a:rPr>
              <a:t>complex</a:t>
            </a:r>
            <a:r>
              <a:rPr lang="nl-NL" dirty="0" smtClean="0">
                <a:solidFill>
                  <a:schemeClr val="hlink"/>
                </a:solidFill>
              </a:rPr>
              <a:t> </a:t>
            </a:r>
            <a:r>
              <a:rPr lang="nl-NL" dirty="0" smtClean="0"/>
              <a:t>en diverse functies</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253</a:t>
            </a:fld>
            <a:endParaRPr lang="en-US" dirty="0"/>
          </a:p>
        </p:txBody>
      </p:sp>
    </p:spTree>
    <p:extLst>
      <p:ext uri="{BB962C8B-B14F-4D97-AF65-F5344CB8AC3E}">
        <p14:creationId xmlns:p14="http://schemas.microsoft.com/office/powerpoint/2010/main" val="17910903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2"/>
          <p:cNvSpPr>
            <a:spLocks noGrp="1" noChangeArrowheads="1"/>
          </p:cNvSpPr>
          <p:nvPr>
            <p:ph type="title"/>
          </p:nvPr>
        </p:nvSpPr>
        <p:spPr/>
        <p:txBody>
          <a:bodyPr>
            <a:normAutofit/>
          </a:bodyPr>
          <a:lstStyle/>
          <a:p>
            <a:r>
              <a:rPr lang="nl-NL" dirty="0" smtClean="0"/>
              <a:t>Block Scope (C89)</a:t>
            </a:r>
          </a:p>
        </p:txBody>
      </p:sp>
      <p:sp>
        <p:nvSpPr>
          <p:cNvPr id="163844" name="Rectangle 3"/>
          <p:cNvSpPr>
            <a:spLocks noGrp="1" noChangeArrowheads="1"/>
          </p:cNvSpPr>
          <p:nvPr>
            <p:ph idx="1"/>
          </p:nvPr>
        </p:nvSpPr>
        <p:spPr/>
        <p:txBody>
          <a:bodyPr/>
          <a:lstStyle/>
          <a:p>
            <a:r>
              <a:rPr lang="nl-NL" dirty="0" smtClean="0"/>
              <a:t>Variabelen mogen </a:t>
            </a:r>
            <a:r>
              <a:rPr lang="nl-NL" b="1" dirty="0" smtClean="0"/>
              <a:t>alleen</a:t>
            </a:r>
            <a:r>
              <a:rPr lang="nl-NL" dirty="0" smtClean="0"/>
              <a:t> aan het begin van een compound statement gedefinieerd worden, dus na </a:t>
            </a:r>
            <a:r>
              <a:rPr lang="nl-NL" dirty="0" smtClean="0">
                <a:solidFill>
                  <a:schemeClr val="hlink"/>
                </a:solidFill>
                <a:latin typeface="Consolas"/>
              </a:rPr>
              <a:t>{</a:t>
            </a:r>
            <a:r>
              <a:rPr lang="nl-NL" dirty="0" smtClean="0"/>
              <a:t>.</a:t>
            </a:r>
          </a:p>
          <a:p>
            <a:r>
              <a:rPr lang="nl-NL" dirty="0"/>
              <a:t>De </a:t>
            </a:r>
            <a:r>
              <a:rPr lang="nl-NL" dirty="0">
                <a:solidFill>
                  <a:schemeClr val="hlink"/>
                </a:solidFill>
              </a:rPr>
              <a:t>scope</a:t>
            </a:r>
            <a:r>
              <a:rPr lang="nl-NL" dirty="0"/>
              <a:t> (zichtbaarheid) is tot einde van het betreffende compound statement behalve als naam verborgen is (door variabele met dezelfde naam).</a:t>
            </a:r>
          </a:p>
          <a:p>
            <a:r>
              <a:rPr lang="nl-NL" dirty="0" smtClean="0"/>
              <a:t>De </a:t>
            </a:r>
            <a:r>
              <a:rPr lang="nl-NL" dirty="0" err="1" smtClean="0"/>
              <a:t>lifetime</a:t>
            </a:r>
            <a:r>
              <a:rPr lang="nl-NL" dirty="0" smtClean="0"/>
              <a:t> (levensduur) tot einde van compound statement </a:t>
            </a:r>
            <a:r>
              <a:rPr lang="nl-NL" dirty="0" smtClean="0">
                <a:solidFill>
                  <a:schemeClr val="hlink"/>
                </a:solidFill>
                <a:latin typeface="Consolas"/>
              </a:rPr>
              <a:t>}</a:t>
            </a:r>
            <a:r>
              <a:rPr lang="nl-NL" dirty="0" smtClean="0"/>
              <a:t> uitgevoerd is.</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254</a:t>
            </a:fld>
            <a:endParaRPr lang="en-US" dirty="0"/>
          </a:p>
        </p:txBody>
      </p:sp>
      <p:sp>
        <p:nvSpPr>
          <p:cNvPr id="6" name="Text Box 4"/>
          <p:cNvSpPr txBox="1">
            <a:spLocks noChangeArrowheads="1"/>
          </p:cNvSpPr>
          <p:nvPr/>
        </p:nvSpPr>
        <p:spPr bwMode="auto">
          <a:xfrm>
            <a:off x="648000" y="4797152"/>
            <a:ext cx="6670714" cy="163339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2000" dirty="0">
                <a:latin typeface="Consolas"/>
              </a:rPr>
              <a:t>int</a:t>
            </a:r>
            <a:r>
              <a:rPr lang="nl-NL" sz="2000" dirty="0">
                <a:solidFill>
                  <a:schemeClr val="tx1"/>
                </a:solidFill>
                <a:latin typeface="Consolas"/>
              </a:rPr>
              <a:t> a[] = {1, 2, 3, 4, 5} , som = 0</a:t>
            </a:r>
            <a:r>
              <a:rPr lang="nl-NL" sz="2000" dirty="0" smtClean="0">
                <a:solidFill>
                  <a:schemeClr val="tx1"/>
                </a:solidFill>
                <a:latin typeface="Consolas"/>
              </a:rPr>
              <a:t>;</a:t>
            </a:r>
          </a:p>
          <a:p>
            <a:r>
              <a:rPr lang="nl-NL" sz="2000" b="1" dirty="0">
                <a:latin typeface="Consolas"/>
              </a:rPr>
              <a:t>int</a:t>
            </a:r>
            <a:r>
              <a:rPr lang="nl-NL" sz="2000" dirty="0">
                <a:solidFill>
                  <a:schemeClr val="tx1"/>
                </a:solidFill>
                <a:latin typeface="Consolas"/>
              </a:rPr>
              <a:t> i = </a:t>
            </a:r>
            <a:r>
              <a:rPr lang="nl-NL" sz="2000" dirty="0" smtClean="0">
                <a:solidFill>
                  <a:schemeClr val="tx1"/>
                </a:solidFill>
                <a:latin typeface="Consolas"/>
              </a:rPr>
              <a:t>0;</a:t>
            </a:r>
            <a:endParaRPr lang="nl-NL" sz="2000" dirty="0">
              <a:solidFill>
                <a:schemeClr val="tx1"/>
              </a:solidFill>
              <a:latin typeface="Consolas"/>
            </a:endParaRPr>
          </a:p>
          <a:p>
            <a:pPr algn="l"/>
            <a:r>
              <a:rPr lang="nl-NL" sz="2000" dirty="0" err="1">
                <a:latin typeface="Consolas"/>
              </a:rPr>
              <a:t>for</a:t>
            </a:r>
            <a:r>
              <a:rPr lang="nl-NL" sz="2000" dirty="0">
                <a:solidFill>
                  <a:schemeClr val="tx1"/>
                </a:solidFill>
                <a:latin typeface="Consolas"/>
              </a:rPr>
              <a:t> </a:t>
            </a:r>
            <a:r>
              <a:rPr lang="nl-NL" sz="2000" dirty="0" smtClean="0">
                <a:solidFill>
                  <a:schemeClr val="tx1"/>
                </a:solidFill>
                <a:latin typeface="Consolas"/>
              </a:rPr>
              <a:t>(i </a:t>
            </a:r>
            <a:r>
              <a:rPr lang="nl-NL" sz="2000" dirty="0">
                <a:solidFill>
                  <a:schemeClr val="tx1"/>
                </a:solidFill>
                <a:latin typeface="Consolas"/>
              </a:rPr>
              <a:t>= 0; i &lt; </a:t>
            </a:r>
            <a:r>
              <a:rPr lang="nl-NL" sz="2000" dirty="0" err="1">
                <a:latin typeface="Consolas"/>
              </a:rPr>
              <a:t>sizeof</a:t>
            </a:r>
            <a:r>
              <a:rPr lang="nl-NL" sz="2000" dirty="0">
                <a:solidFill>
                  <a:schemeClr val="tx1"/>
                </a:solidFill>
                <a:latin typeface="Consolas"/>
              </a:rPr>
              <a:t> a / </a:t>
            </a:r>
            <a:r>
              <a:rPr lang="nl-NL" sz="2000" dirty="0" err="1">
                <a:latin typeface="Consolas"/>
              </a:rPr>
              <a:t>sizeof</a:t>
            </a:r>
            <a:r>
              <a:rPr lang="nl-NL" sz="2000" dirty="0">
                <a:solidFill>
                  <a:schemeClr val="tx1"/>
                </a:solidFill>
                <a:latin typeface="Consolas"/>
              </a:rPr>
              <a:t> a[0]; i++) {</a:t>
            </a:r>
          </a:p>
          <a:p>
            <a:pPr algn="l"/>
            <a:r>
              <a:rPr lang="nl-NL" sz="2000" dirty="0">
                <a:solidFill>
                  <a:schemeClr val="tx1"/>
                </a:solidFill>
                <a:latin typeface="Consolas"/>
              </a:rPr>
              <a:t>	som += a[i];</a:t>
            </a:r>
          </a:p>
          <a:p>
            <a:pPr algn="l"/>
            <a:r>
              <a:rPr lang="nl-NL" sz="2000" dirty="0">
                <a:solidFill>
                  <a:schemeClr val="tx1"/>
                </a:solidFill>
                <a:latin typeface="Consolas"/>
              </a:rPr>
              <a:t>}</a:t>
            </a:r>
          </a:p>
        </p:txBody>
      </p:sp>
    </p:spTree>
    <p:extLst>
      <p:ext uri="{BB962C8B-B14F-4D97-AF65-F5344CB8AC3E}">
        <p14:creationId xmlns:p14="http://schemas.microsoft.com/office/powerpoint/2010/main" val="120188408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Rectangle 2"/>
          <p:cNvSpPr>
            <a:spLocks noGrp="1" noChangeArrowheads="1"/>
          </p:cNvSpPr>
          <p:nvPr>
            <p:ph type="title"/>
          </p:nvPr>
        </p:nvSpPr>
        <p:spPr/>
        <p:txBody>
          <a:bodyPr>
            <a:normAutofit/>
          </a:bodyPr>
          <a:lstStyle/>
          <a:p>
            <a:r>
              <a:rPr lang="nl-NL" dirty="0" smtClean="0"/>
              <a:t>Block Scope (C99)</a:t>
            </a:r>
          </a:p>
        </p:txBody>
      </p:sp>
      <p:sp>
        <p:nvSpPr>
          <p:cNvPr id="164868" name="Rectangle 3"/>
          <p:cNvSpPr>
            <a:spLocks noGrp="1" noChangeArrowheads="1"/>
          </p:cNvSpPr>
          <p:nvPr>
            <p:ph idx="1"/>
          </p:nvPr>
        </p:nvSpPr>
        <p:spPr/>
        <p:txBody>
          <a:bodyPr/>
          <a:lstStyle/>
          <a:p>
            <a:r>
              <a:rPr lang="nl-NL" dirty="0" smtClean="0"/>
              <a:t>Variabelen mogen </a:t>
            </a:r>
            <a:r>
              <a:rPr lang="nl-NL" b="1" dirty="0" smtClean="0"/>
              <a:t>overal</a:t>
            </a:r>
            <a:r>
              <a:rPr lang="nl-NL" dirty="0" smtClean="0"/>
              <a:t> in een compound statement gedefinieerd worden.</a:t>
            </a:r>
          </a:p>
          <a:p>
            <a:r>
              <a:rPr lang="nl-NL" dirty="0" smtClean="0"/>
              <a:t>De </a:t>
            </a:r>
            <a:r>
              <a:rPr lang="nl-NL" dirty="0" smtClean="0">
                <a:solidFill>
                  <a:schemeClr val="hlink"/>
                </a:solidFill>
              </a:rPr>
              <a:t>scope</a:t>
            </a:r>
            <a:r>
              <a:rPr lang="nl-NL" dirty="0" smtClean="0"/>
              <a:t> (zichtbaarheid) is tot einde van het betreffende compound statement behalve als naam verborgen is (door variabele met dezelfde naam).</a:t>
            </a:r>
          </a:p>
          <a:p>
            <a:r>
              <a:rPr lang="nl-NL" dirty="0" smtClean="0"/>
              <a:t>De </a:t>
            </a:r>
            <a:r>
              <a:rPr lang="nl-NL" dirty="0" err="1" smtClean="0"/>
              <a:t>lifetime</a:t>
            </a:r>
            <a:r>
              <a:rPr lang="nl-NL" dirty="0" smtClean="0"/>
              <a:t> (levensduur) tot einde van compound statement </a:t>
            </a:r>
            <a:r>
              <a:rPr lang="nl-NL" dirty="0" smtClean="0">
                <a:solidFill>
                  <a:schemeClr val="hlink"/>
                </a:solidFill>
                <a:latin typeface="Consolas"/>
              </a:rPr>
              <a:t>}</a:t>
            </a:r>
            <a:r>
              <a:rPr lang="nl-NL" dirty="0" smtClean="0"/>
              <a:t> uitgevoerd is.</a:t>
            </a:r>
          </a:p>
        </p:txBody>
      </p:sp>
      <p:sp>
        <p:nvSpPr>
          <p:cNvPr id="164869" name="Text Box 4"/>
          <p:cNvSpPr txBox="1">
            <a:spLocks noChangeArrowheads="1"/>
          </p:cNvSpPr>
          <p:nvPr/>
        </p:nvSpPr>
        <p:spPr bwMode="auto">
          <a:xfrm>
            <a:off x="648000" y="5013325"/>
            <a:ext cx="7234971" cy="132562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2000" dirty="0">
                <a:latin typeface="Consolas"/>
              </a:rPr>
              <a:t>int</a:t>
            </a:r>
            <a:r>
              <a:rPr lang="nl-NL" sz="2000" dirty="0">
                <a:solidFill>
                  <a:schemeClr val="tx1"/>
                </a:solidFill>
                <a:latin typeface="Consolas"/>
              </a:rPr>
              <a:t> a[] = {1, 2, 3, 4, 5} , som = 0;</a:t>
            </a:r>
          </a:p>
          <a:p>
            <a:pPr algn="l"/>
            <a:r>
              <a:rPr lang="nl-NL" sz="2000" dirty="0" err="1">
                <a:latin typeface="Consolas"/>
              </a:rPr>
              <a:t>for</a:t>
            </a:r>
            <a:r>
              <a:rPr lang="nl-NL" sz="2000" dirty="0">
                <a:solidFill>
                  <a:schemeClr val="tx1"/>
                </a:solidFill>
                <a:latin typeface="Consolas"/>
              </a:rPr>
              <a:t> (</a:t>
            </a:r>
            <a:r>
              <a:rPr lang="nl-NL" sz="2000" b="1" dirty="0">
                <a:latin typeface="Consolas"/>
              </a:rPr>
              <a:t>int</a:t>
            </a:r>
            <a:r>
              <a:rPr lang="nl-NL" sz="2000" dirty="0">
                <a:solidFill>
                  <a:schemeClr val="tx1"/>
                </a:solidFill>
                <a:latin typeface="Consolas"/>
              </a:rPr>
              <a:t> i = 0; i &lt; </a:t>
            </a:r>
            <a:r>
              <a:rPr lang="nl-NL" sz="2000" dirty="0" err="1">
                <a:latin typeface="Consolas"/>
              </a:rPr>
              <a:t>sizeof</a:t>
            </a:r>
            <a:r>
              <a:rPr lang="nl-NL" sz="2000" dirty="0">
                <a:solidFill>
                  <a:schemeClr val="tx1"/>
                </a:solidFill>
                <a:latin typeface="Consolas"/>
              </a:rPr>
              <a:t> a / </a:t>
            </a:r>
            <a:r>
              <a:rPr lang="nl-NL" sz="2000" dirty="0" err="1">
                <a:latin typeface="Consolas"/>
              </a:rPr>
              <a:t>sizeof</a:t>
            </a:r>
            <a:r>
              <a:rPr lang="nl-NL" sz="2000" dirty="0">
                <a:solidFill>
                  <a:schemeClr val="tx1"/>
                </a:solidFill>
                <a:latin typeface="Consolas"/>
              </a:rPr>
              <a:t> a[0]; i++) {</a:t>
            </a:r>
          </a:p>
          <a:p>
            <a:pPr algn="l"/>
            <a:r>
              <a:rPr lang="nl-NL" sz="2000" dirty="0">
                <a:solidFill>
                  <a:schemeClr val="tx1"/>
                </a:solidFill>
                <a:latin typeface="Consolas"/>
              </a:rPr>
              <a:t>	som += a[i];</a:t>
            </a:r>
          </a:p>
          <a:p>
            <a:pPr algn="l"/>
            <a:r>
              <a:rPr lang="nl-NL" sz="2000" dirty="0">
                <a:solidFill>
                  <a:schemeClr val="tx1"/>
                </a:solidFill>
                <a:latin typeface="Consolas"/>
              </a:rPr>
              <a:t>}</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255</a:t>
            </a:fld>
            <a:endParaRPr lang="en-US" dirty="0"/>
          </a:p>
        </p:txBody>
      </p:sp>
    </p:spTree>
    <p:extLst>
      <p:ext uri="{BB962C8B-B14F-4D97-AF65-F5344CB8AC3E}">
        <p14:creationId xmlns:p14="http://schemas.microsoft.com/office/powerpoint/2010/main" val="173604166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2"/>
          <p:cNvSpPr>
            <a:spLocks noGrp="1" noChangeArrowheads="1"/>
          </p:cNvSpPr>
          <p:nvPr>
            <p:ph type="title"/>
          </p:nvPr>
        </p:nvSpPr>
        <p:spPr/>
        <p:txBody>
          <a:bodyPr>
            <a:normAutofit/>
          </a:bodyPr>
          <a:lstStyle/>
          <a:p>
            <a:r>
              <a:rPr lang="nl-NL" dirty="0" smtClean="0">
                <a:latin typeface="Consolas"/>
              </a:rPr>
              <a:t>break</a:t>
            </a:r>
          </a:p>
        </p:txBody>
      </p:sp>
      <p:sp>
        <p:nvSpPr>
          <p:cNvPr id="167940" name="Rectangle 3"/>
          <p:cNvSpPr>
            <a:spLocks noGrp="1" noChangeArrowheads="1"/>
          </p:cNvSpPr>
          <p:nvPr>
            <p:ph idx="1"/>
          </p:nvPr>
        </p:nvSpPr>
        <p:spPr/>
        <p:txBody>
          <a:bodyPr/>
          <a:lstStyle/>
          <a:p>
            <a:r>
              <a:rPr lang="nl-NL" dirty="0" smtClean="0">
                <a:solidFill>
                  <a:schemeClr val="accent5"/>
                </a:solidFill>
                <a:latin typeface="Consolas"/>
              </a:rPr>
              <a:t>break</a:t>
            </a:r>
          </a:p>
          <a:p>
            <a:pPr lvl="1"/>
            <a:r>
              <a:rPr lang="nl-NL" dirty="0" smtClean="0"/>
              <a:t>Verlaten </a:t>
            </a:r>
            <a:r>
              <a:rPr lang="nl-NL" dirty="0" smtClean="0">
                <a:solidFill>
                  <a:srgbClr val="0000FF"/>
                </a:solidFill>
                <a:latin typeface="Consolas"/>
              </a:rPr>
              <a:t>switch</a:t>
            </a:r>
          </a:p>
          <a:p>
            <a:pPr lvl="1"/>
            <a:r>
              <a:rPr lang="nl-NL" dirty="0" smtClean="0"/>
              <a:t>Verlaten </a:t>
            </a:r>
            <a:r>
              <a:rPr lang="nl-NL" dirty="0" err="1" smtClean="0">
                <a:solidFill>
                  <a:schemeClr val="hlink"/>
                </a:solidFill>
                <a:latin typeface="Consolas"/>
              </a:rPr>
              <a:t>for</a:t>
            </a:r>
            <a:r>
              <a:rPr lang="nl-NL" dirty="0" smtClean="0"/>
              <a:t>, </a:t>
            </a:r>
            <a:r>
              <a:rPr lang="nl-NL" dirty="0" err="1" smtClean="0">
                <a:solidFill>
                  <a:schemeClr val="hlink"/>
                </a:solidFill>
                <a:latin typeface="Consolas"/>
              </a:rPr>
              <a:t>while</a:t>
            </a:r>
            <a:r>
              <a:rPr lang="nl-NL" dirty="0" smtClean="0"/>
              <a:t> of </a:t>
            </a:r>
            <a:r>
              <a:rPr lang="nl-NL" dirty="0" smtClean="0">
                <a:solidFill>
                  <a:schemeClr val="hlink"/>
                </a:solidFill>
                <a:latin typeface="Consolas"/>
              </a:rPr>
              <a:t>do</a:t>
            </a:r>
            <a:r>
              <a:rPr lang="nl-NL" dirty="0" smtClean="0"/>
              <a:t> … </a:t>
            </a:r>
            <a:r>
              <a:rPr lang="nl-NL" dirty="0" err="1" smtClean="0">
                <a:solidFill>
                  <a:srgbClr val="0000FF"/>
                </a:solidFill>
                <a:latin typeface="Consolas"/>
              </a:rPr>
              <a:t>while</a:t>
            </a:r>
            <a:endParaRPr lang="nl-NL" dirty="0" smtClean="0">
              <a:solidFill>
                <a:srgbClr val="0000FF"/>
              </a:solidFill>
              <a:latin typeface="Consolas"/>
            </a:endParaRPr>
          </a:p>
          <a:p>
            <a:pPr lvl="1"/>
            <a:r>
              <a:rPr lang="en-US" dirty="0" err="1" smtClean="0">
                <a:solidFill>
                  <a:schemeClr val="accent2"/>
                </a:solidFill>
                <a:latin typeface="Consolas"/>
              </a:rPr>
              <a:t>Niet</a:t>
            </a:r>
            <a:r>
              <a:rPr lang="en-US" dirty="0" smtClean="0">
                <a:solidFill>
                  <a:schemeClr val="accent2"/>
                </a:solidFill>
                <a:latin typeface="Consolas"/>
              </a:rPr>
              <a:t> </a:t>
            </a:r>
            <a:r>
              <a:rPr lang="en-US" dirty="0" err="1" smtClean="0">
                <a:latin typeface="Consolas"/>
              </a:rPr>
              <a:t>voor</a:t>
            </a:r>
            <a:r>
              <a:rPr lang="en-US" dirty="0" smtClean="0">
                <a:latin typeface="Consolas"/>
              </a:rPr>
              <a:t> de </a:t>
            </a:r>
            <a:r>
              <a:rPr lang="nl-NL" dirty="0" err="1" smtClean="0">
                <a:solidFill>
                  <a:srgbClr val="0000FF"/>
                </a:solidFill>
                <a:latin typeface="Consolas"/>
              </a:rPr>
              <a:t>if</a:t>
            </a:r>
            <a:r>
              <a:rPr lang="nl-NL" dirty="0" smtClean="0">
                <a:latin typeface="Consolas"/>
              </a:rPr>
              <a:t>!</a:t>
            </a:r>
          </a:p>
        </p:txBody>
      </p:sp>
      <p:sp>
        <p:nvSpPr>
          <p:cNvPr id="167941" name="Text Box 4"/>
          <p:cNvSpPr txBox="1">
            <a:spLocks noChangeArrowheads="1"/>
          </p:cNvSpPr>
          <p:nvPr/>
        </p:nvSpPr>
        <p:spPr bwMode="auto">
          <a:xfrm>
            <a:off x="1528455" y="3829250"/>
            <a:ext cx="5948978" cy="463846"/>
          </a:xfrm>
          <a:prstGeom prst="rect">
            <a:avLst/>
          </a:prstGeom>
          <a:solidFill>
            <a:srgbClr val="FF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Komt de duidelijkheid meestal niet ten goede!</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256</a:t>
            </a:fld>
            <a:endParaRPr lang="en-US" dirty="0"/>
          </a:p>
        </p:txBody>
      </p:sp>
    </p:spTree>
    <p:extLst>
      <p:ext uri="{BB962C8B-B14F-4D97-AF65-F5344CB8AC3E}">
        <p14:creationId xmlns:p14="http://schemas.microsoft.com/office/powerpoint/2010/main" val="312964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79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9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9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79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79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0" grpId="0" build="p"/>
      <p:bldP spid="167941"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2"/>
          <p:cNvSpPr>
            <a:spLocks noGrp="1" noChangeArrowheads="1"/>
          </p:cNvSpPr>
          <p:nvPr>
            <p:ph type="title"/>
          </p:nvPr>
        </p:nvSpPr>
        <p:spPr/>
        <p:txBody>
          <a:bodyPr>
            <a:normAutofit/>
          </a:bodyPr>
          <a:lstStyle/>
          <a:p>
            <a:r>
              <a:rPr lang="nl-NL" dirty="0" smtClean="0">
                <a:latin typeface="Consolas"/>
              </a:rPr>
              <a:t>continue</a:t>
            </a:r>
          </a:p>
        </p:txBody>
      </p:sp>
      <p:sp>
        <p:nvSpPr>
          <p:cNvPr id="168964" name="Rectangle 3"/>
          <p:cNvSpPr>
            <a:spLocks noGrp="1" noChangeArrowheads="1"/>
          </p:cNvSpPr>
          <p:nvPr>
            <p:ph idx="1"/>
          </p:nvPr>
        </p:nvSpPr>
        <p:spPr/>
        <p:txBody>
          <a:bodyPr/>
          <a:lstStyle/>
          <a:p>
            <a:r>
              <a:rPr lang="nl-NL" dirty="0" smtClean="0">
                <a:solidFill>
                  <a:schemeClr val="accent5"/>
                </a:solidFill>
                <a:latin typeface="Consolas"/>
              </a:rPr>
              <a:t>continue</a:t>
            </a:r>
          </a:p>
          <a:p>
            <a:pPr lvl="1"/>
            <a:r>
              <a:rPr lang="nl-NL" dirty="0" smtClean="0"/>
              <a:t>Ga meteen naar de </a:t>
            </a:r>
            <a:r>
              <a:rPr lang="nl-NL" dirty="0" smtClean="0">
                <a:solidFill>
                  <a:schemeClr val="accent3">
                    <a:lumMod val="50000"/>
                  </a:schemeClr>
                </a:solidFill>
              </a:rPr>
              <a:t>test</a:t>
            </a:r>
            <a:r>
              <a:rPr lang="nl-NL" dirty="0" smtClean="0"/>
              <a:t> van een </a:t>
            </a:r>
            <a:r>
              <a:rPr lang="nl-NL" dirty="0" err="1" smtClean="0">
                <a:solidFill>
                  <a:schemeClr val="hlink"/>
                </a:solidFill>
                <a:latin typeface="Consolas"/>
              </a:rPr>
              <a:t>for</a:t>
            </a:r>
            <a:r>
              <a:rPr lang="nl-NL" dirty="0" smtClean="0"/>
              <a:t>, </a:t>
            </a:r>
            <a:r>
              <a:rPr lang="nl-NL" dirty="0" err="1" smtClean="0">
                <a:solidFill>
                  <a:schemeClr val="hlink"/>
                </a:solidFill>
                <a:latin typeface="Consolas"/>
              </a:rPr>
              <a:t>while</a:t>
            </a:r>
            <a:r>
              <a:rPr lang="nl-NL" dirty="0" smtClean="0"/>
              <a:t> of </a:t>
            </a:r>
            <a:r>
              <a:rPr lang="nl-NL" dirty="0" smtClean="0">
                <a:solidFill>
                  <a:schemeClr val="hlink"/>
                </a:solidFill>
                <a:latin typeface="Consolas"/>
              </a:rPr>
              <a:t>do</a:t>
            </a:r>
            <a:r>
              <a:rPr lang="nl-NL" dirty="0" smtClean="0"/>
              <a:t> … </a:t>
            </a:r>
            <a:r>
              <a:rPr lang="nl-NL" dirty="0" err="1" smtClean="0">
                <a:solidFill>
                  <a:srgbClr val="0000FF"/>
                </a:solidFill>
                <a:latin typeface="Consolas"/>
              </a:rPr>
              <a:t>while</a:t>
            </a:r>
            <a:endParaRPr lang="nl-NL" dirty="0" smtClean="0">
              <a:solidFill>
                <a:srgbClr val="0000FF"/>
              </a:solidFill>
              <a:latin typeface="Consolas"/>
            </a:endParaRPr>
          </a:p>
          <a:p>
            <a:pPr lvl="1"/>
            <a:r>
              <a:rPr lang="en-US" dirty="0" err="1" smtClean="0">
                <a:latin typeface="Calibri" panose="020F0502020204030204" pitchFamily="34" charset="0"/>
              </a:rPr>
              <a:t>herhalingsopdrachten</a:t>
            </a:r>
            <a:endParaRPr lang="nl-NL" dirty="0" smtClean="0">
              <a:latin typeface="Calibri" panose="020F0502020204030204" pitchFamily="34" charset="0"/>
            </a:endParaRPr>
          </a:p>
        </p:txBody>
      </p:sp>
      <p:sp>
        <p:nvSpPr>
          <p:cNvPr id="168965" name="Text Box 4"/>
          <p:cNvSpPr txBox="1">
            <a:spLocks noChangeArrowheads="1"/>
          </p:cNvSpPr>
          <p:nvPr/>
        </p:nvSpPr>
        <p:spPr bwMode="auto">
          <a:xfrm>
            <a:off x="1528455" y="3213100"/>
            <a:ext cx="5948978" cy="463846"/>
          </a:xfrm>
          <a:prstGeom prst="rect">
            <a:avLst/>
          </a:prstGeom>
          <a:solidFill>
            <a:srgbClr val="FF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Komt de duidelijkheid meestal niet ten goede!</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257</a:t>
            </a:fld>
            <a:endParaRPr lang="en-US" dirty="0"/>
          </a:p>
        </p:txBody>
      </p:sp>
      <p:sp>
        <p:nvSpPr>
          <p:cNvPr id="7" name="Text Box 4"/>
          <p:cNvSpPr txBox="1">
            <a:spLocks noChangeArrowheads="1"/>
          </p:cNvSpPr>
          <p:nvPr/>
        </p:nvSpPr>
        <p:spPr bwMode="auto">
          <a:xfrm>
            <a:off x="539552" y="4413431"/>
            <a:ext cx="7234971" cy="163339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2000" dirty="0">
                <a:latin typeface="Consolas"/>
              </a:rPr>
              <a:t>int</a:t>
            </a:r>
            <a:r>
              <a:rPr lang="nl-NL" sz="2000" dirty="0">
                <a:solidFill>
                  <a:schemeClr val="tx1"/>
                </a:solidFill>
                <a:latin typeface="Consolas"/>
              </a:rPr>
              <a:t> a[] = {1, 2, 3, 4, 5} , som = 0;</a:t>
            </a:r>
          </a:p>
          <a:p>
            <a:pPr algn="l"/>
            <a:r>
              <a:rPr lang="nl-NL" sz="2000" dirty="0" err="1">
                <a:latin typeface="Consolas"/>
              </a:rPr>
              <a:t>for</a:t>
            </a:r>
            <a:r>
              <a:rPr lang="nl-NL" sz="2000" dirty="0">
                <a:solidFill>
                  <a:schemeClr val="tx1"/>
                </a:solidFill>
                <a:latin typeface="Consolas"/>
              </a:rPr>
              <a:t> (</a:t>
            </a:r>
            <a:r>
              <a:rPr lang="nl-NL" sz="2000" b="1" dirty="0">
                <a:latin typeface="Consolas"/>
              </a:rPr>
              <a:t>int</a:t>
            </a:r>
            <a:r>
              <a:rPr lang="nl-NL" sz="2000" dirty="0">
                <a:solidFill>
                  <a:schemeClr val="tx1"/>
                </a:solidFill>
                <a:latin typeface="Consolas"/>
              </a:rPr>
              <a:t> i = 0; i &lt; </a:t>
            </a:r>
            <a:r>
              <a:rPr lang="nl-NL" sz="2000" dirty="0" err="1">
                <a:latin typeface="Consolas"/>
              </a:rPr>
              <a:t>sizeof</a:t>
            </a:r>
            <a:r>
              <a:rPr lang="nl-NL" sz="2000" dirty="0">
                <a:solidFill>
                  <a:schemeClr val="tx1"/>
                </a:solidFill>
                <a:latin typeface="Consolas"/>
              </a:rPr>
              <a:t> a / </a:t>
            </a:r>
            <a:r>
              <a:rPr lang="nl-NL" sz="2000" dirty="0" err="1">
                <a:latin typeface="Consolas"/>
              </a:rPr>
              <a:t>sizeof</a:t>
            </a:r>
            <a:r>
              <a:rPr lang="nl-NL" sz="2000" dirty="0">
                <a:solidFill>
                  <a:schemeClr val="tx1"/>
                </a:solidFill>
                <a:latin typeface="Consolas"/>
              </a:rPr>
              <a:t> a[0]; i++) </a:t>
            </a:r>
            <a:r>
              <a:rPr lang="nl-NL" sz="2000" dirty="0" smtClean="0">
                <a:solidFill>
                  <a:schemeClr val="tx1"/>
                </a:solidFill>
                <a:latin typeface="Consolas"/>
              </a:rPr>
              <a:t>{</a:t>
            </a:r>
          </a:p>
          <a:p>
            <a:pPr algn="l"/>
            <a:r>
              <a:rPr lang="en-US" sz="2000" dirty="0">
                <a:solidFill>
                  <a:schemeClr val="tx1"/>
                </a:solidFill>
                <a:latin typeface="Consolas"/>
              </a:rPr>
              <a:t>	</a:t>
            </a:r>
            <a:r>
              <a:rPr lang="en-US" sz="2000" dirty="0" smtClean="0">
                <a:solidFill>
                  <a:schemeClr val="accent5"/>
                </a:solidFill>
                <a:latin typeface="Consolas"/>
              </a:rPr>
              <a:t>continue</a:t>
            </a:r>
            <a:r>
              <a:rPr lang="en-US" sz="2000" dirty="0" smtClean="0">
                <a:solidFill>
                  <a:schemeClr val="tx1"/>
                </a:solidFill>
                <a:latin typeface="Consolas"/>
              </a:rPr>
              <a:t>;</a:t>
            </a:r>
            <a:endParaRPr lang="nl-NL" sz="2000" dirty="0">
              <a:solidFill>
                <a:schemeClr val="tx1"/>
              </a:solidFill>
              <a:latin typeface="Consolas"/>
            </a:endParaRPr>
          </a:p>
          <a:p>
            <a:pPr algn="l"/>
            <a:r>
              <a:rPr lang="nl-NL" sz="2000" dirty="0">
                <a:solidFill>
                  <a:schemeClr val="tx1"/>
                </a:solidFill>
                <a:latin typeface="Consolas"/>
              </a:rPr>
              <a:t>	som += a[i];</a:t>
            </a:r>
          </a:p>
          <a:p>
            <a:pPr algn="l"/>
            <a:r>
              <a:rPr lang="nl-NL" sz="2000" dirty="0">
                <a:solidFill>
                  <a:schemeClr val="tx1"/>
                </a:solidFill>
                <a:latin typeface="Consolas"/>
              </a:rPr>
              <a:t>}</a:t>
            </a:r>
          </a:p>
        </p:txBody>
      </p:sp>
      <p:sp>
        <p:nvSpPr>
          <p:cNvPr id="4" name="Toelichting met afgeronde rechthoek 3"/>
          <p:cNvSpPr/>
          <p:nvPr/>
        </p:nvSpPr>
        <p:spPr>
          <a:xfrm>
            <a:off x="2133600" y="5733256"/>
            <a:ext cx="2222376" cy="838556"/>
          </a:xfrm>
          <a:prstGeom prst="wedgeRoundRectCallout">
            <a:avLst>
              <a:gd name="adj1" fmla="val -64263"/>
              <a:gd name="adj2" fmla="val -51293"/>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Wat</a:t>
            </a:r>
            <a:r>
              <a:rPr lang="en-US" dirty="0" smtClean="0">
                <a:solidFill>
                  <a:sysClr val="windowText" lastClr="000000"/>
                </a:solidFill>
              </a:rPr>
              <a:t> is de </a:t>
            </a:r>
            <a:r>
              <a:rPr lang="en-US" dirty="0" err="1" smtClean="0">
                <a:solidFill>
                  <a:sysClr val="windowText" lastClr="000000"/>
                </a:solidFill>
              </a:rPr>
              <a:t>waarde</a:t>
            </a:r>
            <a:r>
              <a:rPr lang="en-US" dirty="0" smtClean="0">
                <a:solidFill>
                  <a:sysClr val="windowText" lastClr="000000"/>
                </a:solidFill>
              </a:rPr>
              <a:t> van </a:t>
            </a:r>
            <a:r>
              <a:rPr lang="en-US" dirty="0" err="1" smtClean="0">
                <a:solidFill>
                  <a:sysClr val="windowText" lastClr="000000"/>
                </a:solidFill>
              </a:rPr>
              <a:t>som</a:t>
            </a:r>
            <a:r>
              <a:rPr lang="en-US" dirty="0" smtClean="0">
                <a:solidFill>
                  <a:sysClr val="windowText" lastClr="000000"/>
                </a:solidFill>
              </a:rPr>
              <a:t> </a:t>
            </a:r>
            <a:r>
              <a:rPr lang="en-US" dirty="0" err="1" smtClean="0">
                <a:solidFill>
                  <a:sysClr val="windowText" lastClr="000000"/>
                </a:solidFill>
              </a:rPr>
              <a:t>als</a:t>
            </a:r>
            <a:r>
              <a:rPr lang="en-US" dirty="0" smtClean="0">
                <a:solidFill>
                  <a:sysClr val="windowText" lastClr="000000"/>
                </a:solidFill>
              </a:rPr>
              <a:t> de for-</a:t>
            </a:r>
            <a:r>
              <a:rPr lang="en-US" dirty="0" err="1" smtClean="0">
                <a:solidFill>
                  <a:sysClr val="windowText" lastClr="000000"/>
                </a:solidFill>
              </a:rPr>
              <a:t>lus</a:t>
            </a:r>
            <a:r>
              <a:rPr lang="en-US" dirty="0" smtClean="0">
                <a:solidFill>
                  <a:sysClr val="windowText" lastClr="000000"/>
                </a:solidFill>
              </a:rPr>
              <a:t> </a:t>
            </a:r>
            <a:r>
              <a:rPr lang="en-US" dirty="0" err="1" smtClean="0">
                <a:solidFill>
                  <a:sysClr val="windowText" lastClr="000000"/>
                </a:solidFill>
              </a:rPr>
              <a:t>klaar</a:t>
            </a:r>
            <a:r>
              <a:rPr lang="en-US" dirty="0" smtClean="0">
                <a:solidFill>
                  <a:sysClr val="windowText" lastClr="000000"/>
                </a:solidFill>
              </a:rPr>
              <a:t> is?</a:t>
            </a:r>
            <a:endParaRPr lang="nl-NL" dirty="0" err="1" smtClean="0">
              <a:solidFill>
                <a:sysClr val="windowText" lastClr="000000"/>
              </a:solidFill>
            </a:endParaRPr>
          </a:p>
        </p:txBody>
      </p:sp>
    </p:spTree>
    <p:extLst>
      <p:ext uri="{BB962C8B-B14F-4D97-AF65-F5344CB8AC3E}">
        <p14:creationId xmlns:p14="http://schemas.microsoft.com/office/powerpoint/2010/main" val="249454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9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9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89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89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4" grpId="0" uiExpand="1" build="p"/>
      <p:bldP spid="168965" grpId="0" animBg="1"/>
      <p:bldP spid="7" grpId="0"/>
      <p:bldP spid="4" grpId="0" animBg="1"/>
    </p:bld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9987" name="Rectangle 2"/>
          <p:cNvSpPr>
            <a:spLocks noGrp="1" noChangeArrowheads="1"/>
          </p:cNvSpPr>
          <p:nvPr>
            <p:ph type="title"/>
          </p:nvPr>
        </p:nvSpPr>
        <p:spPr/>
        <p:txBody>
          <a:bodyPr/>
          <a:lstStyle/>
          <a:p>
            <a:r>
              <a:rPr lang="nl-NL" dirty="0" smtClean="0"/>
              <a:t>Tel letters eerste woord</a:t>
            </a:r>
          </a:p>
        </p:txBody>
      </p:sp>
      <p:sp>
        <p:nvSpPr>
          <p:cNvPr id="169988" name="Text Box 6"/>
          <p:cNvSpPr txBox="1">
            <a:spLocks noChangeArrowheads="1"/>
          </p:cNvSpPr>
          <p:nvPr/>
        </p:nvSpPr>
        <p:spPr bwMode="auto">
          <a:xfrm>
            <a:off x="377402" y="1863725"/>
            <a:ext cx="181822"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endParaRPr lang="nl-NL" dirty="0">
              <a:latin typeface="Calibri" pitchFamily="34" charset="0"/>
            </a:endParaRPr>
          </a:p>
        </p:txBody>
      </p:sp>
      <p:sp>
        <p:nvSpPr>
          <p:cNvPr id="169989" name="Text Box 7"/>
          <p:cNvSpPr txBox="1">
            <a:spLocks noChangeArrowheads="1"/>
          </p:cNvSpPr>
          <p:nvPr/>
        </p:nvSpPr>
        <p:spPr bwMode="auto">
          <a:xfrm>
            <a:off x="457200" y="1301777"/>
            <a:ext cx="8424863" cy="360316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2000" dirty="0">
                <a:latin typeface="Consolas"/>
              </a:rPr>
              <a:t>#</a:t>
            </a:r>
            <a:r>
              <a:rPr lang="nl-NL" sz="2000" dirty="0" err="1">
                <a:latin typeface="Consolas"/>
              </a:rPr>
              <a:t>include</a:t>
            </a:r>
            <a:r>
              <a:rPr lang="nl-NL" sz="2000" dirty="0">
                <a:solidFill>
                  <a:schemeClr val="tx1"/>
                </a:solidFill>
                <a:latin typeface="Consolas"/>
              </a:rPr>
              <a:t> </a:t>
            </a:r>
            <a:r>
              <a:rPr lang="nl-NL" sz="2000" dirty="0">
                <a:solidFill>
                  <a:srgbClr val="A31515"/>
                </a:solidFill>
                <a:latin typeface="Consolas"/>
              </a:rPr>
              <a:t>&lt;</a:t>
            </a:r>
            <a:r>
              <a:rPr lang="nl-NL" sz="2000" dirty="0" err="1">
                <a:solidFill>
                  <a:srgbClr val="A31515"/>
                </a:solidFill>
                <a:latin typeface="Consolas"/>
              </a:rPr>
              <a:t>stdio.h</a:t>
            </a:r>
            <a:r>
              <a:rPr lang="nl-NL" sz="2000" dirty="0">
                <a:solidFill>
                  <a:srgbClr val="A31515"/>
                </a:solidFill>
                <a:latin typeface="Consolas"/>
              </a:rPr>
              <a:t>&gt;</a:t>
            </a:r>
          </a:p>
          <a:p>
            <a:pPr algn="l"/>
            <a:endParaRPr lang="nl-NL" sz="2000" dirty="0">
              <a:solidFill>
                <a:schemeClr val="tx1"/>
              </a:solidFill>
              <a:latin typeface="Consolas"/>
            </a:endParaRPr>
          </a:p>
          <a:p>
            <a:pPr algn="l"/>
            <a:r>
              <a:rPr lang="nl-NL" sz="2000" dirty="0">
                <a:latin typeface="Consolas"/>
              </a:rPr>
              <a:t>int</a:t>
            </a:r>
            <a:r>
              <a:rPr lang="nl-NL" sz="2000" dirty="0">
                <a:solidFill>
                  <a:schemeClr val="tx1"/>
                </a:solidFill>
                <a:latin typeface="Consolas"/>
              </a:rPr>
              <a:t> </a:t>
            </a:r>
            <a:r>
              <a:rPr lang="nl-NL" sz="2000" dirty="0" err="1" smtClean="0">
                <a:solidFill>
                  <a:schemeClr val="tx1"/>
                </a:solidFill>
                <a:latin typeface="Consolas"/>
              </a:rPr>
              <a:t>main</a:t>
            </a:r>
            <a:r>
              <a:rPr lang="nl-NL" sz="2000" dirty="0" smtClean="0">
                <a:solidFill>
                  <a:schemeClr val="tx1"/>
                </a:solidFill>
                <a:latin typeface="Consolas"/>
              </a:rPr>
              <a:t>(</a:t>
            </a:r>
            <a:r>
              <a:rPr lang="nl-NL" sz="2000" dirty="0" err="1" smtClean="0">
                <a:solidFill>
                  <a:srgbClr val="0000FF"/>
                </a:solidFill>
                <a:latin typeface="Consolas"/>
              </a:rPr>
              <a:t>void</a:t>
            </a:r>
            <a:r>
              <a:rPr lang="nl-NL" sz="2000" dirty="0" smtClean="0">
                <a:solidFill>
                  <a:schemeClr val="tx1"/>
                </a:solidFill>
                <a:latin typeface="Consolas"/>
              </a:rPr>
              <a:t>) </a:t>
            </a:r>
            <a:r>
              <a:rPr lang="nl-NL" sz="2000" dirty="0">
                <a:solidFill>
                  <a:schemeClr val="tx1"/>
                </a:solidFill>
                <a:latin typeface="Consolas"/>
              </a:rPr>
              <a:t>{</a:t>
            </a:r>
          </a:p>
          <a:p>
            <a:pPr algn="l"/>
            <a:r>
              <a:rPr lang="nl-NL" sz="2000" dirty="0" smtClean="0">
                <a:solidFill>
                  <a:schemeClr val="tx1"/>
                </a:solidFill>
                <a:latin typeface="Consolas"/>
              </a:rPr>
              <a:t>    </a:t>
            </a:r>
            <a:r>
              <a:rPr lang="nl-NL" sz="2000" dirty="0" err="1" smtClean="0">
                <a:latin typeface="Consolas"/>
              </a:rPr>
              <a:t>char</a:t>
            </a:r>
            <a:r>
              <a:rPr lang="nl-NL" sz="2000" dirty="0" smtClean="0">
                <a:solidFill>
                  <a:schemeClr val="tx1"/>
                </a:solidFill>
                <a:latin typeface="Consolas"/>
              </a:rPr>
              <a:t> </a:t>
            </a:r>
            <a:r>
              <a:rPr lang="nl-NL" sz="2000" dirty="0">
                <a:solidFill>
                  <a:schemeClr val="tx1"/>
                </a:solidFill>
                <a:latin typeface="Consolas"/>
              </a:rPr>
              <a:t>zin[] = </a:t>
            </a:r>
            <a:r>
              <a:rPr lang="nl-NL" sz="2000" dirty="0">
                <a:solidFill>
                  <a:srgbClr val="A50021"/>
                </a:solidFill>
                <a:latin typeface="Consolas"/>
              </a:rPr>
              <a:t>"Hallo daar"</a:t>
            </a:r>
            <a:r>
              <a:rPr lang="nl-NL" sz="2000" dirty="0">
                <a:solidFill>
                  <a:schemeClr val="tx1"/>
                </a:solidFill>
                <a:latin typeface="Consolas"/>
              </a:rPr>
              <a:t>;</a:t>
            </a:r>
          </a:p>
          <a:p>
            <a:pPr algn="l"/>
            <a:r>
              <a:rPr lang="nl-NL" sz="2000" dirty="0" smtClean="0">
                <a:solidFill>
                  <a:schemeClr val="tx1"/>
                </a:solidFill>
                <a:latin typeface="Consolas"/>
              </a:rPr>
              <a:t>    </a:t>
            </a:r>
            <a:r>
              <a:rPr lang="nl-NL" sz="2000" dirty="0" smtClean="0">
                <a:latin typeface="Consolas"/>
              </a:rPr>
              <a:t>int</a:t>
            </a:r>
            <a:r>
              <a:rPr lang="nl-NL" sz="2000" dirty="0" smtClean="0">
                <a:solidFill>
                  <a:schemeClr val="tx1"/>
                </a:solidFill>
                <a:latin typeface="Consolas"/>
              </a:rPr>
              <a:t> </a:t>
            </a:r>
            <a:r>
              <a:rPr lang="nl-NL" sz="2000" dirty="0">
                <a:solidFill>
                  <a:schemeClr val="tx1"/>
                </a:solidFill>
                <a:latin typeface="Consolas"/>
              </a:rPr>
              <a:t>i;</a:t>
            </a:r>
          </a:p>
          <a:p>
            <a:pPr algn="l"/>
            <a:r>
              <a:rPr lang="nl-NL" sz="2000" dirty="0" smtClean="0">
                <a:solidFill>
                  <a:schemeClr val="tx1"/>
                </a:solidFill>
                <a:latin typeface="Consolas"/>
              </a:rPr>
              <a:t>    </a:t>
            </a:r>
            <a:r>
              <a:rPr lang="nl-NL" sz="2000" dirty="0" err="1" smtClean="0">
                <a:latin typeface="Consolas"/>
              </a:rPr>
              <a:t>for</a:t>
            </a:r>
            <a:r>
              <a:rPr lang="nl-NL" sz="2000" dirty="0" smtClean="0">
                <a:solidFill>
                  <a:schemeClr val="tx1"/>
                </a:solidFill>
                <a:latin typeface="Consolas"/>
              </a:rPr>
              <a:t> </a:t>
            </a:r>
            <a:r>
              <a:rPr lang="nl-NL" sz="2000" dirty="0">
                <a:solidFill>
                  <a:schemeClr val="tx1"/>
                </a:solidFill>
                <a:latin typeface="Consolas"/>
              </a:rPr>
              <a:t>(i = 0; zin[i] != </a:t>
            </a:r>
            <a:r>
              <a:rPr lang="nl-NL" sz="2000" dirty="0">
                <a:solidFill>
                  <a:srgbClr val="A50021"/>
                </a:solidFill>
                <a:latin typeface="Consolas"/>
              </a:rPr>
              <a:t>' '</a:t>
            </a:r>
            <a:r>
              <a:rPr lang="nl-NL" sz="2000" dirty="0">
                <a:solidFill>
                  <a:schemeClr val="tx1"/>
                </a:solidFill>
                <a:latin typeface="Consolas"/>
              </a:rPr>
              <a:t>; i++) </a:t>
            </a:r>
            <a:r>
              <a:rPr lang="nl-NL" sz="2000" dirty="0">
                <a:solidFill>
                  <a:srgbClr val="008000"/>
                </a:solidFill>
                <a:latin typeface="Consolas"/>
              </a:rPr>
              <a:t>/* </a:t>
            </a:r>
            <a:r>
              <a:rPr lang="nl-NL" sz="2000" dirty="0" err="1">
                <a:solidFill>
                  <a:srgbClr val="008000"/>
                </a:solidFill>
                <a:latin typeface="Consolas"/>
              </a:rPr>
              <a:t>nothing</a:t>
            </a:r>
            <a:r>
              <a:rPr lang="nl-NL" sz="2000" dirty="0">
                <a:solidFill>
                  <a:srgbClr val="008000"/>
                </a:solidFill>
                <a:latin typeface="Consolas"/>
              </a:rPr>
              <a:t> </a:t>
            </a:r>
            <a:r>
              <a:rPr lang="nl-NL" sz="2000" dirty="0" err="1">
                <a:solidFill>
                  <a:srgbClr val="008000"/>
                </a:solidFill>
                <a:latin typeface="Consolas"/>
              </a:rPr>
              <a:t>to</a:t>
            </a:r>
            <a:r>
              <a:rPr lang="nl-NL" sz="2000" dirty="0">
                <a:solidFill>
                  <a:srgbClr val="008000"/>
                </a:solidFill>
                <a:latin typeface="Consolas"/>
              </a:rPr>
              <a:t> do */</a:t>
            </a:r>
            <a:r>
              <a:rPr lang="nl-NL" sz="2000" dirty="0">
                <a:solidFill>
                  <a:schemeClr val="tx1"/>
                </a:solidFill>
                <a:latin typeface="Consolas"/>
              </a:rPr>
              <a:t> ;</a:t>
            </a:r>
          </a:p>
          <a:p>
            <a:pPr algn="l"/>
            <a:r>
              <a:rPr lang="nl-NL" sz="2000" dirty="0" smtClean="0">
                <a:solidFill>
                  <a:schemeClr val="tx1"/>
                </a:solidFill>
                <a:latin typeface="Consolas"/>
              </a:rPr>
              <a:t>    </a:t>
            </a:r>
            <a:r>
              <a:rPr lang="nl-NL" sz="2000" dirty="0" err="1" smtClean="0">
                <a:solidFill>
                  <a:schemeClr val="tx1"/>
                </a:solidFill>
                <a:latin typeface="Consolas"/>
              </a:rPr>
              <a:t>printf</a:t>
            </a:r>
            <a:r>
              <a:rPr lang="nl-NL" sz="2000" dirty="0">
                <a:solidFill>
                  <a:schemeClr val="tx1"/>
                </a:solidFill>
                <a:latin typeface="Consolas"/>
              </a:rPr>
              <a:t>(</a:t>
            </a:r>
            <a:r>
              <a:rPr lang="nl-NL" sz="2000" dirty="0">
                <a:solidFill>
                  <a:srgbClr val="A50021"/>
                </a:solidFill>
                <a:latin typeface="Consolas"/>
              </a:rPr>
              <a:t>"Lengte eerste woord = %d\n"</a:t>
            </a:r>
            <a:r>
              <a:rPr lang="nl-NL" sz="2000" dirty="0">
                <a:solidFill>
                  <a:schemeClr val="tx1"/>
                </a:solidFill>
                <a:latin typeface="Consolas"/>
              </a:rPr>
              <a:t>, i);</a:t>
            </a:r>
          </a:p>
          <a:p>
            <a:pPr algn="l"/>
            <a:r>
              <a:rPr lang="nl-NL" sz="2000" dirty="0" smtClean="0">
                <a:solidFill>
                  <a:schemeClr val="tx1"/>
                </a:solidFill>
                <a:latin typeface="Consolas"/>
              </a:rPr>
              <a:t>    </a:t>
            </a:r>
            <a:r>
              <a:rPr lang="nl-NL" sz="2000" dirty="0" err="1" smtClean="0">
                <a:solidFill>
                  <a:schemeClr val="tx1"/>
                </a:solidFill>
                <a:latin typeface="Consolas"/>
              </a:rPr>
              <a:t>getchar</a:t>
            </a:r>
            <a:r>
              <a:rPr lang="nl-NL" sz="2000" dirty="0">
                <a:solidFill>
                  <a:schemeClr val="tx1"/>
                </a:solidFill>
                <a:latin typeface="Consolas"/>
              </a:rPr>
              <a:t>();</a:t>
            </a:r>
          </a:p>
          <a:p>
            <a:pPr algn="l"/>
            <a:r>
              <a:rPr lang="nl-NL" sz="2000" dirty="0" smtClean="0">
                <a:solidFill>
                  <a:schemeClr val="tx1"/>
                </a:solidFill>
                <a:latin typeface="Consolas"/>
              </a:rPr>
              <a:t>    </a:t>
            </a:r>
            <a:r>
              <a:rPr lang="nl-NL" sz="2000" dirty="0" smtClean="0">
                <a:latin typeface="Consolas"/>
              </a:rPr>
              <a:t>return</a:t>
            </a:r>
            <a:r>
              <a:rPr lang="nl-NL" sz="2000" dirty="0" smtClean="0">
                <a:solidFill>
                  <a:schemeClr val="tx1"/>
                </a:solidFill>
                <a:latin typeface="Consolas"/>
              </a:rPr>
              <a:t> </a:t>
            </a:r>
            <a:r>
              <a:rPr lang="nl-NL" sz="2000" dirty="0">
                <a:solidFill>
                  <a:schemeClr val="tx1"/>
                </a:solidFill>
                <a:latin typeface="Consolas"/>
              </a:rPr>
              <a:t>0;</a:t>
            </a:r>
          </a:p>
          <a:p>
            <a:pPr algn="l"/>
            <a:r>
              <a:rPr lang="nl-NL" sz="2000" dirty="0">
                <a:solidFill>
                  <a:schemeClr val="tx1"/>
                </a:solidFill>
                <a:latin typeface="Consolas"/>
              </a:rPr>
              <a:t>}</a:t>
            </a:r>
          </a:p>
          <a:p>
            <a:pPr algn="l"/>
            <a:endParaRPr lang="nl-NL" sz="2000" dirty="0">
              <a:solidFill>
                <a:schemeClr val="tx1"/>
              </a:solidFill>
              <a:latin typeface="Consolas"/>
            </a:endParaRPr>
          </a:p>
        </p:txBody>
      </p:sp>
      <p:sp>
        <p:nvSpPr>
          <p:cNvPr id="1581064" name="Text Box 8"/>
          <p:cNvSpPr txBox="1">
            <a:spLocks noChangeArrowheads="1"/>
          </p:cNvSpPr>
          <p:nvPr/>
        </p:nvSpPr>
        <p:spPr bwMode="auto">
          <a:xfrm>
            <a:off x="3042830" y="4724400"/>
            <a:ext cx="3271065" cy="463846"/>
          </a:xfrm>
          <a:prstGeom prst="rect">
            <a:avLst/>
          </a:prstGeom>
          <a:solidFill>
            <a:srgbClr val="FF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Wie ziet het probleem ?</a:t>
            </a:r>
          </a:p>
        </p:txBody>
      </p:sp>
      <p:sp>
        <p:nvSpPr>
          <p:cNvPr id="1581065" name="Text Box 9"/>
          <p:cNvSpPr txBox="1">
            <a:spLocks noChangeArrowheads="1"/>
          </p:cNvSpPr>
          <p:nvPr/>
        </p:nvSpPr>
        <p:spPr bwMode="auto">
          <a:xfrm>
            <a:off x="2456445" y="5445125"/>
            <a:ext cx="4451773" cy="463846"/>
          </a:xfrm>
          <a:prstGeom prst="rect">
            <a:avLst/>
          </a:prstGeom>
          <a:solidFill>
            <a:srgbClr val="FF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Soms heb je aan 1 woord genoeg</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258</a:t>
            </a:fld>
            <a:endParaRPr lang="en-US" dirty="0"/>
          </a:p>
        </p:txBody>
      </p:sp>
    </p:spTree>
    <p:extLst>
      <p:ext uri="{BB962C8B-B14F-4D97-AF65-F5344CB8AC3E}">
        <p14:creationId xmlns:p14="http://schemas.microsoft.com/office/powerpoint/2010/main" val="4190383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10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10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1064" grpId="0" animBg="1"/>
      <p:bldP spid="1581065" grpId="0" animBg="1"/>
    </p:bld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1011" name="Rectangle 2"/>
          <p:cNvSpPr>
            <a:spLocks noGrp="1" noChangeArrowheads="1"/>
          </p:cNvSpPr>
          <p:nvPr>
            <p:ph type="title"/>
          </p:nvPr>
        </p:nvSpPr>
        <p:spPr/>
        <p:txBody>
          <a:bodyPr/>
          <a:lstStyle/>
          <a:p>
            <a:r>
              <a:rPr lang="nl-NL" smtClean="0"/>
              <a:t>Tel letters eerste woord</a:t>
            </a:r>
          </a:p>
        </p:txBody>
      </p:sp>
      <p:sp>
        <p:nvSpPr>
          <p:cNvPr id="171012" name="Text Box 3"/>
          <p:cNvSpPr txBox="1">
            <a:spLocks noChangeArrowheads="1"/>
          </p:cNvSpPr>
          <p:nvPr/>
        </p:nvSpPr>
        <p:spPr bwMode="auto">
          <a:xfrm>
            <a:off x="377402" y="1863725"/>
            <a:ext cx="181822"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endParaRPr lang="nl-NL" dirty="0">
              <a:latin typeface="Calibri" pitchFamily="34" charset="0"/>
            </a:endParaRPr>
          </a:p>
        </p:txBody>
      </p:sp>
      <p:sp>
        <p:nvSpPr>
          <p:cNvPr id="171013" name="Text Box 4"/>
          <p:cNvSpPr txBox="1">
            <a:spLocks noChangeArrowheads="1"/>
          </p:cNvSpPr>
          <p:nvPr/>
        </p:nvSpPr>
        <p:spPr bwMode="auto">
          <a:xfrm>
            <a:off x="457200" y="1268413"/>
            <a:ext cx="8291513" cy="440338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2000" dirty="0">
                <a:latin typeface="Consolas"/>
              </a:rPr>
              <a:t>#</a:t>
            </a:r>
            <a:r>
              <a:rPr lang="nl-NL" sz="2000" dirty="0" err="1">
                <a:latin typeface="Consolas"/>
              </a:rPr>
              <a:t>include</a:t>
            </a:r>
            <a:r>
              <a:rPr lang="nl-NL" sz="2000" dirty="0">
                <a:solidFill>
                  <a:schemeClr val="tx1"/>
                </a:solidFill>
                <a:latin typeface="Consolas"/>
              </a:rPr>
              <a:t> </a:t>
            </a:r>
            <a:r>
              <a:rPr lang="nl-NL" sz="2000" dirty="0">
                <a:solidFill>
                  <a:srgbClr val="A31515"/>
                </a:solidFill>
                <a:latin typeface="Consolas"/>
              </a:rPr>
              <a:t>&lt;</a:t>
            </a:r>
            <a:r>
              <a:rPr lang="nl-NL" sz="2000" dirty="0" err="1">
                <a:solidFill>
                  <a:srgbClr val="A31515"/>
                </a:solidFill>
                <a:latin typeface="Consolas"/>
              </a:rPr>
              <a:t>stdio.h</a:t>
            </a:r>
            <a:r>
              <a:rPr lang="nl-NL" sz="2000" dirty="0">
                <a:solidFill>
                  <a:srgbClr val="A31515"/>
                </a:solidFill>
                <a:latin typeface="Consolas"/>
              </a:rPr>
              <a:t>&gt;</a:t>
            </a:r>
          </a:p>
          <a:p>
            <a:pPr algn="l"/>
            <a:endParaRPr lang="nl-NL" sz="2000" dirty="0">
              <a:solidFill>
                <a:schemeClr val="tx1"/>
              </a:solidFill>
              <a:latin typeface="Consolas"/>
            </a:endParaRPr>
          </a:p>
          <a:p>
            <a:pPr algn="l"/>
            <a:r>
              <a:rPr lang="nl-NL" sz="2000" dirty="0">
                <a:latin typeface="Consolas"/>
              </a:rPr>
              <a:t>int</a:t>
            </a:r>
            <a:r>
              <a:rPr lang="nl-NL" sz="2000" dirty="0">
                <a:solidFill>
                  <a:schemeClr val="tx1"/>
                </a:solidFill>
                <a:latin typeface="Consolas"/>
              </a:rPr>
              <a:t> </a:t>
            </a:r>
            <a:r>
              <a:rPr lang="nl-NL" sz="2000" dirty="0" err="1" smtClean="0">
                <a:solidFill>
                  <a:schemeClr val="tx1"/>
                </a:solidFill>
                <a:latin typeface="Consolas"/>
              </a:rPr>
              <a:t>main</a:t>
            </a:r>
            <a:r>
              <a:rPr lang="nl-NL" sz="2000" dirty="0" smtClean="0">
                <a:solidFill>
                  <a:schemeClr val="tx1"/>
                </a:solidFill>
                <a:latin typeface="Consolas"/>
              </a:rPr>
              <a:t>(</a:t>
            </a:r>
            <a:r>
              <a:rPr lang="nl-NL" sz="2000" dirty="0" err="1" smtClean="0">
                <a:solidFill>
                  <a:srgbClr val="0000FF"/>
                </a:solidFill>
                <a:latin typeface="Consolas"/>
              </a:rPr>
              <a:t>void</a:t>
            </a:r>
            <a:r>
              <a:rPr lang="nl-NL" sz="2000" dirty="0" smtClean="0">
                <a:solidFill>
                  <a:schemeClr val="tx1"/>
                </a:solidFill>
                <a:latin typeface="Consolas"/>
              </a:rPr>
              <a:t>) </a:t>
            </a:r>
            <a:r>
              <a:rPr lang="nl-NL" sz="2000" dirty="0">
                <a:solidFill>
                  <a:schemeClr val="tx1"/>
                </a:solidFill>
                <a:latin typeface="Consolas"/>
              </a:rPr>
              <a:t>{</a:t>
            </a:r>
          </a:p>
          <a:p>
            <a:pPr algn="l"/>
            <a:r>
              <a:rPr lang="nl-NL" sz="2000" dirty="0" smtClean="0">
                <a:solidFill>
                  <a:schemeClr val="tx1"/>
                </a:solidFill>
                <a:latin typeface="Consolas"/>
              </a:rPr>
              <a:t>    </a:t>
            </a:r>
            <a:r>
              <a:rPr lang="nl-NL" sz="2000" dirty="0" err="1" smtClean="0">
                <a:latin typeface="Consolas"/>
              </a:rPr>
              <a:t>char</a:t>
            </a:r>
            <a:r>
              <a:rPr lang="nl-NL" sz="2000" dirty="0" smtClean="0">
                <a:solidFill>
                  <a:schemeClr val="tx1"/>
                </a:solidFill>
                <a:latin typeface="Consolas"/>
              </a:rPr>
              <a:t> </a:t>
            </a:r>
            <a:r>
              <a:rPr lang="nl-NL" sz="2000" dirty="0">
                <a:solidFill>
                  <a:schemeClr val="tx1"/>
                </a:solidFill>
                <a:latin typeface="Consolas"/>
              </a:rPr>
              <a:t>zin[] = </a:t>
            </a:r>
            <a:r>
              <a:rPr lang="nl-NL" sz="2000" dirty="0">
                <a:solidFill>
                  <a:srgbClr val="A50021"/>
                </a:solidFill>
                <a:latin typeface="Consolas"/>
              </a:rPr>
              <a:t>"Hallo daar"</a:t>
            </a:r>
            <a:r>
              <a:rPr lang="nl-NL" sz="2000" dirty="0">
                <a:solidFill>
                  <a:schemeClr val="tx1"/>
                </a:solidFill>
                <a:latin typeface="Consolas"/>
              </a:rPr>
              <a:t>;</a:t>
            </a:r>
          </a:p>
          <a:p>
            <a:pPr algn="l"/>
            <a:r>
              <a:rPr lang="nl-NL" sz="2000" dirty="0" smtClean="0">
                <a:solidFill>
                  <a:schemeClr val="tx1"/>
                </a:solidFill>
                <a:latin typeface="Consolas"/>
              </a:rPr>
              <a:t>    </a:t>
            </a:r>
            <a:r>
              <a:rPr lang="nl-NL" sz="2000" dirty="0" smtClean="0">
                <a:latin typeface="Consolas"/>
              </a:rPr>
              <a:t>int</a:t>
            </a:r>
            <a:r>
              <a:rPr lang="nl-NL" sz="2000" dirty="0" smtClean="0">
                <a:solidFill>
                  <a:schemeClr val="tx1"/>
                </a:solidFill>
                <a:latin typeface="Consolas"/>
              </a:rPr>
              <a:t> </a:t>
            </a:r>
            <a:r>
              <a:rPr lang="nl-NL" sz="2000" dirty="0">
                <a:solidFill>
                  <a:schemeClr val="tx1"/>
                </a:solidFill>
                <a:latin typeface="Consolas"/>
              </a:rPr>
              <a:t>i;</a:t>
            </a:r>
          </a:p>
          <a:p>
            <a:pPr algn="l"/>
            <a:r>
              <a:rPr lang="nl-NL" sz="2000" dirty="0" smtClean="0">
                <a:solidFill>
                  <a:schemeClr val="tx1"/>
                </a:solidFill>
                <a:latin typeface="Consolas"/>
              </a:rPr>
              <a:t>    </a:t>
            </a:r>
            <a:r>
              <a:rPr lang="nl-NL" sz="2000" dirty="0" err="1" smtClean="0">
                <a:latin typeface="Consolas"/>
              </a:rPr>
              <a:t>for</a:t>
            </a:r>
            <a:r>
              <a:rPr lang="nl-NL" sz="2000" dirty="0" smtClean="0">
                <a:solidFill>
                  <a:schemeClr val="tx1"/>
                </a:solidFill>
                <a:latin typeface="Consolas"/>
              </a:rPr>
              <a:t> </a:t>
            </a:r>
            <a:r>
              <a:rPr lang="nl-NL" sz="2000" dirty="0">
                <a:solidFill>
                  <a:schemeClr val="tx1"/>
                </a:solidFill>
                <a:latin typeface="Consolas"/>
              </a:rPr>
              <a:t>(i = 0; zin[i] != </a:t>
            </a:r>
            <a:r>
              <a:rPr lang="nl-NL" sz="2000" dirty="0">
                <a:solidFill>
                  <a:srgbClr val="A50021"/>
                </a:solidFill>
                <a:latin typeface="Consolas"/>
              </a:rPr>
              <a:t>' '</a:t>
            </a:r>
            <a:r>
              <a:rPr lang="nl-NL" sz="2000" dirty="0">
                <a:solidFill>
                  <a:schemeClr val="tx1"/>
                </a:solidFill>
                <a:latin typeface="Consolas"/>
              </a:rPr>
              <a:t>; i++) {</a:t>
            </a:r>
          </a:p>
          <a:p>
            <a:pPr algn="l"/>
            <a:r>
              <a:rPr lang="nl-NL" sz="2000" dirty="0" smtClean="0">
                <a:solidFill>
                  <a:schemeClr val="tx1"/>
                </a:solidFill>
                <a:latin typeface="Consolas"/>
              </a:rPr>
              <a:t>        </a:t>
            </a:r>
            <a:r>
              <a:rPr lang="nl-NL" sz="2000" dirty="0" err="1" smtClean="0">
                <a:latin typeface="Consolas"/>
              </a:rPr>
              <a:t>if</a:t>
            </a:r>
            <a:r>
              <a:rPr lang="nl-NL" sz="2000" dirty="0" smtClean="0">
                <a:solidFill>
                  <a:schemeClr val="tx1"/>
                </a:solidFill>
                <a:latin typeface="Consolas"/>
              </a:rPr>
              <a:t> </a:t>
            </a:r>
            <a:r>
              <a:rPr lang="nl-NL" sz="2000" dirty="0">
                <a:solidFill>
                  <a:schemeClr val="tx1"/>
                </a:solidFill>
                <a:latin typeface="Consolas"/>
              </a:rPr>
              <a:t>(zin[i] == </a:t>
            </a:r>
            <a:r>
              <a:rPr lang="nl-NL" sz="2000" dirty="0">
                <a:solidFill>
                  <a:srgbClr val="A50021"/>
                </a:solidFill>
                <a:latin typeface="Consolas"/>
              </a:rPr>
              <a:t>'\0'</a:t>
            </a:r>
            <a:r>
              <a:rPr lang="nl-NL" sz="2000" dirty="0">
                <a:solidFill>
                  <a:schemeClr val="tx1"/>
                </a:solidFill>
                <a:latin typeface="Consolas"/>
              </a:rPr>
              <a:t>) </a:t>
            </a:r>
            <a:endParaRPr lang="nl-NL" sz="2000" dirty="0" smtClean="0">
              <a:solidFill>
                <a:schemeClr val="tx1"/>
              </a:solidFill>
              <a:latin typeface="Consolas"/>
            </a:endParaRPr>
          </a:p>
          <a:p>
            <a:pPr algn="l"/>
            <a:r>
              <a:rPr lang="nl-NL" sz="2000" b="1" dirty="0">
                <a:solidFill>
                  <a:schemeClr val="tx1"/>
                </a:solidFill>
                <a:latin typeface="Consolas"/>
              </a:rPr>
              <a:t>	</a:t>
            </a:r>
            <a:r>
              <a:rPr lang="nl-NL" sz="2000" b="1" dirty="0" smtClean="0">
                <a:solidFill>
                  <a:schemeClr val="tx1"/>
                </a:solidFill>
                <a:latin typeface="Consolas"/>
              </a:rPr>
              <a:t>	</a:t>
            </a:r>
            <a:r>
              <a:rPr lang="nl-NL" sz="2000" b="1" dirty="0" smtClean="0">
                <a:latin typeface="Consolas"/>
              </a:rPr>
              <a:t>break</a:t>
            </a:r>
            <a:r>
              <a:rPr lang="nl-NL" sz="2000" dirty="0">
                <a:solidFill>
                  <a:schemeClr val="tx1"/>
                </a:solidFill>
                <a:latin typeface="Consolas"/>
              </a:rPr>
              <a:t>;</a:t>
            </a:r>
          </a:p>
          <a:p>
            <a:pPr algn="l"/>
            <a:r>
              <a:rPr lang="nl-NL" sz="2000" dirty="0" smtClean="0">
                <a:solidFill>
                  <a:schemeClr val="tx1"/>
                </a:solidFill>
                <a:latin typeface="Consolas"/>
              </a:rPr>
              <a:t>    }</a:t>
            </a:r>
            <a:endParaRPr lang="nl-NL" sz="2000" dirty="0">
              <a:solidFill>
                <a:schemeClr val="tx1"/>
              </a:solidFill>
              <a:latin typeface="Consolas"/>
            </a:endParaRPr>
          </a:p>
          <a:p>
            <a:pPr algn="l"/>
            <a:r>
              <a:rPr lang="nl-NL" sz="2000" dirty="0" smtClean="0">
                <a:solidFill>
                  <a:schemeClr val="tx1"/>
                </a:solidFill>
                <a:latin typeface="Consolas"/>
              </a:rPr>
              <a:t>    </a:t>
            </a:r>
            <a:r>
              <a:rPr lang="nl-NL" sz="2000" dirty="0" err="1" smtClean="0">
                <a:solidFill>
                  <a:schemeClr val="tx1"/>
                </a:solidFill>
                <a:latin typeface="Consolas"/>
              </a:rPr>
              <a:t>printf</a:t>
            </a:r>
            <a:r>
              <a:rPr lang="nl-NL" sz="2000" dirty="0">
                <a:solidFill>
                  <a:schemeClr val="tx1"/>
                </a:solidFill>
                <a:latin typeface="Consolas"/>
              </a:rPr>
              <a:t>(</a:t>
            </a:r>
            <a:r>
              <a:rPr lang="nl-NL" sz="2000" dirty="0">
                <a:solidFill>
                  <a:srgbClr val="A50021"/>
                </a:solidFill>
                <a:latin typeface="Consolas"/>
              </a:rPr>
              <a:t>"Lengte eerste woord = %d\n"</a:t>
            </a:r>
            <a:r>
              <a:rPr lang="nl-NL" sz="2000" dirty="0">
                <a:solidFill>
                  <a:schemeClr val="tx1"/>
                </a:solidFill>
                <a:latin typeface="Consolas"/>
              </a:rPr>
              <a:t>, i);</a:t>
            </a:r>
          </a:p>
          <a:p>
            <a:pPr algn="l"/>
            <a:r>
              <a:rPr lang="nl-NL" sz="2000" dirty="0" smtClean="0">
                <a:solidFill>
                  <a:schemeClr val="tx1"/>
                </a:solidFill>
                <a:latin typeface="Consolas"/>
              </a:rPr>
              <a:t>    </a:t>
            </a:r>
            <a:r>
              <a:rPr lang="nl-NL" sz="2000" dirty="0" err="1" smtClean="0">
                <a:solidFill>
                  <a:schemeClr val="tx1"/>
                </a:solidFill>
                <a:latin typeface="Consolas"/>
              </a:rPr>
              <a:t>getchar</a:t>
            </a:r>
            <a:r>
              <a:rPr lang="nl-NL" sz="2000" dirty="0">
                <a:solidFill>
                  <a:schemeClr val="tx1"/>
                </a:solidFill>
                <a:latin typeface="Consolas"/>
              </a:rPr>
              <a:t>();</a:t>
            </a:r>
          </a:p>
          <a:p>
            <a:pPr algn="l"/>
            <a:r>
              <a:rPr lang="nl-NL" sz="2000" dirty="0" smtClean="0">
                <a:solidFill>
                  <a:schemeClr val="tx1"/>
                </a:solidFill>
                <a:latin typeface="Consolas"/>
              </a:rPr>
              <a:t>    </a:t>
            </a:r>
            <a:r>
              <a:rPr lang="nl-NL" sz="2000" dirty="0" smtClean="0">
                <a:latin typeface="Consolas"/>
              </a:rPr>
              <a:t>return</a:t>
            </a:r>
            <a:r>
              <a:rPr lang="nl-NL" sz="2000" dirty="0" smtClean="0">
                <a:solidFill>
                  <a:schemeClr val="tx1"/>
                </a:solidFill>
                <a:latin typeface="Consolas"/>
              </a:rPr>
              <a:t> </a:t>
            </a:r>
            <a:r>
              <a:rPr lang="nl-NL" sz="2000" dirty="0">
                <a:solidFill>
                  <a:schemeClr val="tx1"/>
                </a:solidFill>
                <a:latin typeface="Consolas"/>
              </a:rPr>
              <a:t>0;</a:t>
            </a:r>
          </a:p>
          <a:p>
            <a:pPr algn="l"/>
            <a:r>
              <a:rPr lang="nl-NL" sz="2000" dirty="0">
                <a:solidFill>
                  <a:schemeClr val="tx1"/>
                </a:solidFill>
                <a:latin typeface="Consolas"/>
              </a:rPr>
              <a:t>}</a:t>
            </a:r>
          </a:p>
          <a:p>
            <a:pPr algn="l"/>
            <a:endParaRPr lang="nl-NL" sz="2000" dirty="0">
              <a:solidFill>
                <a:schemeClr val="tx1"/>
              </a:solidFill>
              <a:latin typeface="Consolas"/>
            </a:endParaRPr>
          </a:p>
        </p:txBody>
      </p:sp>
      <p:sp>
        <p:nvSpPr>
          <p:cNvPr id="171014" name="Text Box 7"/>
          <p:cNvSpPr txBox="1">
            <a:spLocks noChangeArrowheads="1"/>
          </p:cNvSpPr>
          <p:nvPr/>
        </p:nvSpPr>
        <p:spPr bwMode="auto">
          <a:xfrm>
            <a:off x="2440509" y="5589588"/>
            <a:ext cx="4569369" cy="463846"/>
          </a:xfrm>
          <a:prstGeom prst="rect">
            <a:avLst/>
          </a:prstGeom>
          <a:solidFill>
            <a:srgbClr val="FF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Werkt wel maar is niet zo duidelijk!</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259</a:t>
            </a:fld>
            <a:endParaRPr lang="en-US" dirty="0"/>
          </a:p>
        </p:txBody>
      </p:sp>
    </p:spTree>
    <p:extLst>
      <p:ext uri="{BB962C8B-B14F-4D97-AF65-F5344CB8AC3E}">
        <p14:creationId xmlns:p14="http://schemas.microsoft.com/office/powerpoint/2010/main" val="4248151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subTitle" sz="quarter" idx="1"/>
          </p:nvPr>
        </p:nvSpPr>
        <p:spPr>
          <a:solidFill>
            <a:schemeClr val="bg1"/>
          </a:solidFill>
        </p:spPr>
        <p:txBody>
          <a:bodyPr/>
          <a:lstStyle/>
          <a:p>
            <a:r>
              <a:rPr lang="en-US" dirty="0" err="1" smtClean="0"/>
              <a:t>Variabelen</a:t>
            </a:r>
            <a:endParaRPr lang="nl-NL" dirty="0" smtClean="0"/>
          </a:p>
        </p:txBody>
      </p:sp>
      <p:sp>
        <p:nvSpPr>
          <p:cNvPr id="4" name="Tekstvak 3"/>
          <p:cNvSpPr txBox="1"/>
          <p:nvPr/>
        </p:nvSpPr>
        <p:spPr>
          <a:xfrm>
            <a:off x="5637535" y="260648"/>
            <a:ext cx="360040" cy="769441"/>
          </a:xfrm>
          <a:prstGeom prst="rect">
            <a:avLst/>
          </a:prstGeom>
          <a:noFill/>
        </p:spPr>
        <p:txBody>
          <a:bodyPr wrap="square" rtlCol="0">
            <a:spAutoFit/>
          </a:bodyPr>
          <a:lstStyle/>
          <a:p>
            <a:r>
              <a:rPr lang="en-US" sz="4400" b="1" dirty="0" smtClean="0">
                <a:solidFill>
                  <a:schemeClr val="bg1">
                    <a:lumMod val="50000"/>
                  </a:schemeClr>
                </a:solidFill>
              </a:rPr>
              <a:t>2</a:t>
            </a:r>
            <a:endParaRPr lang="nl-NL" sz="4400" b="1" dirty="0">
              <a:solidFill>
                <a:schemeClr val="bg1">
                  <a:lumMod val="50000"/>
                </a:schemeClr>
              </a:solidFill>
            </a:endParaRPr>
          </a:p>
        </p:txBody>
      </p:sp>
    </p:spTree>
    <p:extLst>
      <p:ext uri="{BB962C8B-B14F-4D97-AF65-F5344CB8AC3E}">
        <p14:creationId xmlns:p14="http://schemas.microsoft.com/office/powerpoint/2010/main" val="3791058022"/>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172035" name="Rectangle 2"/>
          <p:cNvSpPr>
            <a:spLocks noGrp="1" noChangeArrowheads="1"/>
          </p:cNvSpPr>
          <p:nvPr>
            <p:ph type="title"/>
          </p:nvPr>
        </p:nvSpPr>
        <p:spPr/>
        <p:txBody>
          <a:bodyPr/>
          <a:lstStyle/>
          <a:p>
            <a:r>
              <a:rPr lang="nl-NL" dirty="0" smtClean="0"/>
              <a:t>Tel letters eerste woord</a:t>
            </a:r>
          </a:p>
        </p:txBody>
      </p:sp>
      <p:sp>
        <p:nvSpPr>
          <p:cNvPr id="172036" name="Text Box 3"/>
          <p:cNvSpPr txBox="1">
            <a:spLocks noChangeArrowheads="1"/>
          </p:cNvSpPr>
          <p:nvPr/>
        </p:nvSpPr>
        <p:spPr bwMode="auto">
          <a:xfrm>
            <a:off x="377402" y="1863725"/>
            <a:ext cx="181822"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endParaRPr lang="nl-NL" dirty="0">
              <a:latin typeface="Calibri" pitchFamily="34" charset="0"/>
            </a:endParaRPr>
          </a:p>
        </p:txBody>
      </p:sp>
      <p:sp>
        <p:nvSpPr>
          <p:cNvPr id="172037" name="Text Box 4"/>
          <p:cNvSpPr txBox="1">
            <a:spLocks noChangeArrowheads="1"/>
          </p:cNvSpPr>
          <p:nvPr/>
        </p:nvSpPr>
        <p:spPr bwMode="auto">
          <a:xfrm>
            <a:off x="457200" y="1268413"/>
            <a:ext cx="8291513" cy="409560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2000" dirty="0" smtClean="0">
                <a:latin typeface="Consolas"/>
              </a:rPr>
              <a:t>#</a:t>
            </a:r>
            <a:r>
              <a:rPr lang="nl-NL" sz="2000" dirty="0" err="1" smtClean="0">
                <a:latin typeface="Consolas"/>
              </a:rPr>
              <a:t>include</a:t>
            </a:r>
            <a:r>
              <a:rPr lang="nl-NL" sz="2000" dirty="0" smtClean="0">
                <a:solidFill>
                  <a:schemeClr val="tx1"/>
                </a:solidFill>
                <a:latin typeface="Consolas"/>
              </a:rPr>
              <a:t> </a:t>
            </a:r>
            <a:r>
              <a:rPr lang="nl-NL" sz="2000" dirty="0" smtClean="0">
                <a:solidFill>
                  <a:srgbClr val="A31515"/>
                </a:solidFill>
                <a:latin typeface="Consolas"/>
              </a:rPr>
              <a:t>&lt;</a:t>
            </a:r>
            <a:r>
              <a:rPr lang="nl-NL" sz="2000" dirty="0" err="1" smtClean="0">
                <a:solidFill>
                  <a:srgbClr val="A31515"/>
                </a:solidFill>
                <a:latin typeface="Consolas"/>
              </a:rPr>
              <a:t>stdio.h</a:t>
            </a:r>
            <a:r>
              <a:rPr lang="nl-NL" sz="2000" dirty="0" smtClean="0">
                <a:solidFill>
                  <a:srgbClr val="A31515"/>
                </a:solidFill>
                <a:latin typeface="Consolas"/>
              </a:rPr>
              <a:t>&gt;</a:t>
            </a:r>
          </a:p>
          <a:p>
            <a:pPr algn="l"/>
            <a:endParaRPr lang="nl-NL" sz="2000" dirty="0" smtClean="0">
              <a:solidFill>
                <a:schemeClr val="tx1"/>
              </a:solidFill>
              <a:latin typeface="Consolas"/>
            </a:endParaRPr>
          </a:p>
          <a:p>
            <a:pPr algn="l"/>
            <a:r>
              <a:rPr lang="nl-NL" sz="2000" dirty="0" smtClean="0">
                <a:latin typeface="Consolas"/>
              </a:rPr>
              <a:t>int</a:t>
            </a:r>
            <a:r>
              <a:rPr lang="nl-NL" sz="2000" dirty="0" smtClean="0">
                <a:solidFill>
                  <a:schemeClr val="tx1"/>
                </a:solidFill>
                <a:latin typeface="Consolas"/>
              </a:rPr>
              <a:t> </a:t>
            </a:r>
            <a:r>
              <a:rPr lang="nl-NL" sz="2000" dirty="0" err="1" smtClean="0">
                <a:solidFill>
                  <a:schemeClr val="tx1"/>
                </a:solidFill>
                <a:latin typeface="Consolas"/>
              </a:rPr>
              <a:t>main</a:t>
            </a:r>
            <a:r>
              <a:rPr lang="nl-NL" sz="2000" dirty="0" smtClean="0">
                <a:solidFill>
                  <a:schemeClr val="tx1"/>
                </a:solidFill>
                <a:latin typeface="Consolas"/>
              </a:rPr>
              <a:t>(</a:t>
            </a:r>
            <a:r>
              <a:rPr lang="nl-NL" sz="2000" dirty="0" err="1" smtClean="0">
                <a:solidFill>
                  <a:srgbClr val="0000FF"/>
                </a:solidFill>
                <a:latin typeface="Consolas"/>
              </a:rPr>
              <a:t>void</a:t>
            </a:r>
            <a:r>
              <a:rPr lang="nl-NL" sz="2000" dirty="0" smtClean="0">
                <a:solidFill>
                  <a:schemeClr val="tx1"/>
                </a:solidFill>
                <a:latin typeface="Consolas"/>
              </a:rPr>
              <a:t>) {</a:t>
            </a:r>
          </a:p>
          <a:p>
            <a:pPr algn="l"/>
            <a:r>
              <a:rPr lang="nl-NL" sz="2000" dirty="0" smtClean="0">
                <a:solidFill>
                  <a:schemeClr val="tx1"/>
                </a:solidFill>
                <a:latin typeface="Consolas"/>
              </a:rPr>
              <a:t>    </a:t>
            </a:r>
            <a:r>
              <a:rPr lang="nl-NL" sz="2000" dirty="0" err="1" smtClean="0">
                <a:latin typeface="Consolas"/>
              </a:rPr>
              <a:t>char</a:t>
            </a:r>
            <a:r>
              <a:rPr lang="nl-NL" sz="2000" dirty="0" smtClean="0">
                <a:solidFill>
                  <a:schemeClr val="tx1"/>
                </a:solidFill>
                <a:latin typeface="Consolas"/>
              </a:rPr>
              <a:t> zin[] = </a:t>
            </a:r>
            <a:r>
              <a:rPr lang="nl-NL" sz="2000" dirty="0" smtClean="0">
                <a:solidFill>
                  <a:srgbClr val="A50021"/>
                </a:solidFill>
                <a:latin typeface="Consolas"/>
              </a:rPr>
              <a:t>"Hallo daar"</a:t>
            </a:r>
            <a:r>
              <a:rPr lang="nl-NL" sz="2000" dirty="0" smtClean="0">
                <a:solidFill>
                  <a:schemeClr val="tx1"/>
                </a:solidFill>
                <a:latin typeface="Consolas"/>
              </a:rPr>
              <a:t>;</a:t>
            </a:r>
          </a:p>
          <a:p>
            <a:pPr algn="l"/>
            <a:r>
              <a:rPr lang="nl-NL" sz="2000" dirty="0" smtClean="0">
                <a:solidFill>
                  <a:schemeClr val="tx1"/>
                </a:solidFill>
                <a:latin typeface="Consolas"/>
              </a:rPr>
              <a:t>    </a:t>
            </a:r>
            <a:r>
              <a:rPr lang="nl-NL" sz="2000" dirty="0" smtClean="0">
                <a:latin typeface="Consolas"/>
              </a:rPr>
              <a:t>int</a:t>
            </a:r>
            <a:r>
              <a:rPr lang="nl-NL" sz="2000" dirty="0" smtClean="0">
                <a:solidFill>
                  <a:schemeClr val="tx1"/>
                </a:solidFill>
                <a:latin typeface="Consolas"/>
              </a:rPr>
              <a:t> i;</a:t>
            </a:r>
          </a:p>
          <a:p>
            <a:pPr algn="l"/>
            <a:r>
              <a:rPr lang="nl-NL" sz="2000" dirty="0" smtClean="0">
                <a:solidFill>
                  <a:schemeClr val="tx1"/>
                </a:solidFill>
                <a:latin typeface="Consolas"/>
              </a:rPr>
              <a:t>    </a:t>
            </a:r>
            <a:r>
              <a:rPr lang="nl-NL" sz="2000" dirty="0" err="1" smtClean="0">
                <a:latin typeface="Consolas"/>
              </a:rPr>
              <a:t>for</a:t>
            </a:r>
            <a:r>
              <a:rPr lang="nl-NL" sz="2000" dirty="0" smtClean="0">
                <a:solidFill>
                  <a:schemeClr val="tx1"/>
                </a:solidFill>
                <a:latin typeface="Consolas"/>
              </a:rPr>
              <a:t> (i = 0; zin[i] != </a:t>
            </a:r>
            <a:r>
              <a:rPr lang="nl-NL" sz="2000" dirty="0" smtClean="0">
                <a:solidFill>
                  <a:srgbClr val="A50021"/>
                </a:solidFill>
                <a:latin typeface="Consolas"/>
              </a:rPr>
              <a:t>' '</a:t>
            </a:r>
            <a:r>
              <a:rPr lang="nl-NL" sz="2000" dirty="0" smtClean="0">
                <a:solidFill>
                  <a:schemeClr val="tx1"/>
                </a:solidFill>
                <a:latin typeface="Consolas"/>
              </a:rPr>
              <a:t> &amp;&amp;</a:t>
            </a:r>
            <a:r>
              <a:rPr lang="nl-NL" sz="2000" dirty="0" smtClean="0">
                <a:solidFill>
                  <a:srgbClr val="A50021"/>
                </a:solidFill>
                <a:latin typeface="Consolas"/>
              </a:rPr>
              <a:t> </a:t>
            </a:r>
            <a:r>
              <a:rPr lang="nl-NL" sz="2000" dirty="0" smtClean="0">
                <a:solidFill>
                  <a:schemeClr val="tx1"/>
                </a:solidFill>
                <a:latin typeface="Consolas"/>
              </a:rPr>
              <a:t>zin[i] != </a:t>
            </a:r>
            <a:r>
              <a:rPr lang="nl-NL" sz="2000" dirty="0" smtClean="0">
                <a:solidFill>
                  <a:srgbClr val="A50021"/>
                </a:solidFill>
                <a:latin typeface="Consolas"/>
              </a:rPr>
              <a:t>'\0'</a:t>
            </a:r>
            <a:r>
              <a:rPr lang="nl-NL" sz="2000" dirty="0" smtClean="0">
                <a:solidFill>
                  <a:schemeClr val="tx1"/>
                </a:solidFill>
                <a:latin typeface="Consolas"/>
              </a:rPr>
              <a:t>; i++) {</a:t>
            </a:r>
          </a:p>
          <a:p>
            <a:pPr algn="l"/>
            <a:r>
              <a:rPr lang="nl-NL" sz="2000" dirty="0" smtClean="0">
                <a:solidFill>
                  <a:schemeClr val="tx1"/>
                </a:solidFill>
                <a:latin typeface="Consolas"/>
              </a:rPr>
              <a:t>        </a:t>
            </a:r>
            <a:r>
              <a:rPr lang="nl-NL" sz="2000" dirty="0" smtClean="0">
                <a:solidFill>
                  <a:srgbClr val="008000"/>
                </a:solidFill>
                <a:latin typeface="Consolas"/>
              </a:rPr>
              <a:t>/* </a:t>
            </a:r>
            <a:r>
              <a:rPr lang="nl-NL" sz="2000" dirty="0" err="1" smtClean="0">
                <a:solidFill>
                  <a:srgbClr val="008000"/>
                </a:solidFill>
                <a:latin typeface="Consolas"/>
              </a:rPr>
              <a:t>nothing</a:t>
            </a:r>
            <a:r>
              <a:rPr lang="nl-NL" sz="2000" dirty="0" smtClean="0">
                <a:solidFill>
                  <a:srgbClr val="008000"/>
                </a:solidFill>
                <a:latin typeface="Consolas"/>
              </a:rPr>
              <a:t> </a:t>
            </a:r>
            <a:r>
              <a:rPr lang="nl-NL" sz="2000" dirty="0" err="1" smtClean="0">
                <a:solidFill>
                  <a:srgbClr val="008000"/>
                </a:solidFill>
                <a:latin typeface="Consolas"/>
              </a:rPr>
              <a:t>to</a:t>
            </a:r>
            <a:r>
              <a:rPr lang="nl-NL" sz="2000" dirty="0" smtClean="0">
                <a:solidFill>
                  <a:srgbClr val="008000"/>
                </a:solidFill>
                <a:latin typeface="Consolas"/>
              </a:rPr>
              <a:t> do */</a:t>
            </a:r>
            <a:endParaRPr lang="nl-NL" sz="2000" dirty="0" smtClean="0">
              <a:solidFill>
                <a:schemeClr val="tx1"/>
              </a:solidFill>
              <a:latin typeface="Consolas"/>
            </a:endParaRPr>
          </a:p>
          <a:p>
            <a:pPr algn="l"/>
            <a:r>
              <a:rPr lang="nl-NL" sz="2000" dirty="0" smtClean="0">
                <a:solidFill>
                  <a:schemeClr val="tx1"/>
                </a:solidFill>
                <a:latin typeface="Consolas"/>
              </a:rPr>
              <a:t>    }</a:t>
            </a:r>
          </a:p>
          <a:p>
            <a:pPr algn="l"/>
            <a:r>
              <a:rPr lang="nl-NL" sz="2000" dirty="0" smtClean="0">
                <a:solidFill>
                  <a:schemeClr val="tx1"/>
                </a:solidFill>
                <a:latin typeface="Consolas"/>
              </a:rPr>
              <a:t>    </a:t>
            </a:r>
            <a:r>
              <a:rPr lang="nl-NL" sz="2000" dirty="0" err="1" smtClean="0">
                <a:solidFill>
                  <a:schemeClr val="tx1"/>
                </a:solidFill>
                <a:latin typeface="Consolas"/>
              </a:rPr>
              <a:t>printf</a:t>
            </a:r>
            <a:r>
              <a:rPr lang="nl-NL" sz="2000" dirty="0" smtClean="0">
                <a:solidFill>
                  <a:schemeClr val="tx1"/>
                </a:solidFill>
                <a:latin typeface="Consolas"/>
              </a:rPr>
              <a:t>(</a:t>
            </a:r>
            <a:r>
              <a:rPr lang="nl-NL" sz="2000" dirty="0" smtClean="0">
                <a:solidFill>
                  <a:srgbClr val="A50021"/>
                </a:solidFill>
                <a:latin typeface="Consolas"/>
              </a:rPr>
              <a:t>"Lengte eerste woord = %d\n"</a:t>
            </a:r>
            <a:r>
              <a:rPr lang="nl-NL" sz="2000" dirty="0" smtClean="0">
                <a:solidFill>
                  <a:schemeClr val="tx1"/>
                </a:solidFill>
                <a:latin typeface="Consolas"/>
              </a:rPr>
              <a:t>, i);</a:t>
            </a:r>
          </a:p>
          <a:p>
            <a:pPr algn="l"/>
            <a:r>
              <a:rPr lang="nl-NL" sz="2000" dirty="0" smtClean="0">
                <a:solidFill>
                  <a:schemeClr val="tx1"/>
                </a:solidFill>
                <a:latin typeface="Consolas"/>
              </a:rPr>
              <a:t>    </a:t>
            </a:r>
            <a:r>
              <a:rPr lang="nl-NL" sz="2000" dirty="0" err="1" smtClean="0">
                <a:solidFill>
                  <a:schemeClr val="tx1"/>
                </a:solidFill>
                <a:latin typeface="Consolas"/>
              </a:rPr>
              <a:t>getchar</a:t>
            </a:r>
            <a:r>
              <a:rPr lang="nl-NL" sz="2000" dirty="0" smtClean="0">
                <a:solidFill>
                  <a:schemeClr val="tx1"/>
                </a:solidFill>
                <a:latin typeface="Consolas"/>
              </a:rPr>
              <a:t>();</a:t>
            </a:r>
          </a:p>
          <a:p>
            <a:pPr algn="l"/>
            <a:r>
              <a:rPr lang="nl-NL" sz="2000" dirty="0" smtClean="0">
                <a:solidFill>
                  <a:schemeClr val="tx1"/>
                </a:solidFill>
                <a:latin typeface="Consolas"/>
              </a:rPr>
              <a:t>    </a:t>
            </a:r>
            <a:r>
              <a:rPr lang="nl-NL" sz="2000" dirty="0" smtClean="0">
                <a:latin typeface="Consolas"/>
              </a:rPr>
              <a:t>return</a:t>
            </a:r>
            <a:r>
              <a:rPr lang="nl-NL" sz="2000" dirty="0" smtClean="0">
                <a:solidFill>
                  <a:schemeClr val="tx1"/>
                </a:solidFill>
                <a:latin typeface="Consolas"/>
              </a:rPr>
              <a:t> 0;</a:t>
            </a:r>
          </a:p>
          <a:p>
            <a:pPr algn="l"/>
            <a:r>
              <a:rPr lang="nl-NL" sz="2000" dirty="0" smtClean="0">
                <a:solidFill>
                  <a:schemeClr val="tx1"/>
                </a:solidFill>
                <a:latin typeface="Consolas"/>
              </a:rPr>
              <a:t>}</a:t>
            </a:r>
          </a:p>
          <a:p>
            <a:pPr algn="l"/>
            <a:endParaRPr lang="nl-NL" sz="2000" dirty="0">
              <a:solidFill>
                <a:schemeClr val="tx1"/>
              </a:solidFill>
              <a:latin typeface="Consolas"/>
            </a:endParaRPr>
          </a:p>
        </p:txBody>
      </p:sp>
      <p:sp>
        <p:nvSpPr>
          <p:cNvPr id="172038" name="Text Box 5"/>
          <p:cNvSpPr txBox="1">
            <a:spLocks noChangeArrowheads="1"/>
          </p:cNvSpPr>
          <p:nvPr/>
        </p:nvSpPr>
        <p:spPr bwMode="auto">
          <a:xfrm>
            <a:off x="3909077" y="5589588"/>
            <a:ext cx="1633822" cy="463846"/>
          </a:xfrm>
          <a:prstGeom prst="rect">
            <a:avLst/>
          </a:prstGeom>
          <a:solidFill>
            <a:srgbClr val="FF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Werkt ook!</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260</a:t>
            </a:fld>
            <a:endParaRPr lang="en-US" dirty="0"/>
          </a:p>
        </p:txBody>
      </p:sp>
    </p:spTree>
    <p:extLst>
      <p:ext uri="{BB962C8B-B14F-4D97-AF65-F5344CB8AC3E}">
        <p14:creationId xmlns:p14="http://schemas.microsoft.com/office/powerpoint/2010/main" val="219447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sz="half" idx="1"/>
          </p:nvPr>
        </p:nvSpPr>
        <p:spPr/>
        <p:txBody>
          <a:bodyPr>
            <a:normAutofit fontScale="92500" lnSpcReduction="10000"/>
          </a:bodyPr>
          <a:lstStyle/>
          <a:p>
            <a:r>
              <a:rPr lang="en-US" dirty="0" smtClean="0">
                <a:hlinkClick r:id="rId3" action="ppaction://hlinksldjump"/>
              </a:rPr>
              <a:t>Static</a:t>
            </a:r>
            <a:endParaRPr lang="en-US" dirty="0" smtClean="0"/>
          </a:p>
          <a:p>
            <a:r>
              <a:rPr lang="en-US" dirty="0" smtClean="0">
                <a:hlinkClick r:id="rId4" action="ppaction://hlinksldjump"/>
              </a:rPr>
              <a:t>Extern</a:t>
            </a:r>
            <a:endParaRPr lang="en-US" dirty="0" smtClean="0"/>
          </a:p>
          <a:p>
            <a:r>
              <a:rPr lang="en-US" dirty="0" smtClean="0"/>
              <a:t>Union</a:t>
            </a:r>
          </a:p>
          <a:p>
            <a:r>
              <a:rPr lang="en-US" dirty="0" smtClean="0"/>
              <a:t>Volatile</a:t>
            </a:r>
          </a:p>
          <a:p>
            <a:r>
              <a:rPr lang="en-US" dirty="0" err="1" smtClean="0"/>
              <a:t>Const</a:t>
            </a:r>
            <a:endParaRPr lang="en-US" dirty="0" smtClean="0"/>
          </a:p>
          <a:p>
            <a:r>
              <a:rPr lang="en-US" dirty="0" err="1" smtClean="0"/>
              <a:t>Enum</a:t>
            </a:r>
            <a:endParaRPr lang="en-US" dirty="0" smtClean="0"/>
          </a:p>
          <a:p>
            <a:r>
              <a:rPr lang="en-US" dirty="0" smtClean="0"/>
              <a:t>Register</a:t>
            </a:r>
          </a:p>
          <a:p>
            <a:r>
              <a:rPr lang="en-US" dirty="0" smtClean="0"/>
              <a:t>Default</a:t>
            </a:r>
            <a:endParaRPr lang="en-US" dirty="0"/>
          </a:p>
          <a:p>
            <a:r>
              <a:rPr lang="en-US" dirty="0" smtClean="0"/>
              <a:t>Etc.</a:t>
            </a:r>
          </a:p>
          <a:p>
            <a:r>
              <a:rPr lang="en-US" dirty="0" smtClean="0"/>
              <a:t>Assert()</a:t>
            </a:r>
          </a:p>
        </p:txBody>
      </p:sp>
      <p:sp>
        <p:nvSpPr>
          <p:cNvPr id="6" name="Tijdelijke aanduiding voor inhoud 5"/>
          <p:cNvSpPr>
            <a:spLocks noGrp="1"/>
          </p:cNvSpPr>
          <p:nvPr>
            <p:ph sz="half" idx="2"/>
          </p:nvPr>
        </p:nvSpPr>
        <p:spPr/>
        <p:txBody>
          <a:bodyPr>
            <a:normAutofit/>
          </a:bodyPr>
          <a:lstStyle/>
          <a:p>
            <a:r>
              <a:rPr lang="en-US" sz="2600" dirty="0" smtClean="0"/>
              <a:t>Pointers </a:t>
            </a:r>
            <a:r>
              <a:rPr lang="en-US" sz="2600" dirty="0" err="1" smtClean="0"/>
              <a:t>naar</a:t>
            </a:r>
            <a:r>
              <a:rPr lang="en-US" sz="2600" dirty="0" smtClean="0"/>
              <a:t> </a:t>
            </a:r>
            <a:r>
              <a:rPr lang="en-US" sz="2600" dirty="0" err="1" smtClean="0"/>
              <a:t>functies</a:t>
            </a:r>
            <a:endParaRPr lang="en-US" sz="2600" dirty="0" smtClean="0"/>
          </a:p>
          <a:p>
            <a:r>
              <a:rPr lang="en-US" sz="2600" dirty="0" smtClean="0"/>
              <a:t>PSD’s</a:t>
            </a:r>
          </a:p>
          <a:p>
            <a:r>
              <a:rPr lang="en-US" sz="2600" dirty="0" err="1" smtClean="0"/>
              <a:t>Structurele</a:t>
            </a:r>
            <a:r>
              <a:rPr lang="en-US" sz="2600" dirty="0" smtClean="0"/>
              <a:t> peer review</a:t>
            </a:r>
          </a:p>
          <a:p>
            <a:r>
              <a:rPr lang="en-US" sz="2600" dirty="0" err="1" smtClean="0"/>
              <a:t>Dynamische</a:t>
            </a:r>
            <a:r>
              <a:rPr lang="en-US" sz="2600" dirty="0" smtClean="0"/>
              <a:t> </a:t>
            </a:r>
            <a:r>
              <a:rPr lang="en-US" sz="2600" dirty="0" err="1" smtClean="0"/>
              <a:t>geheugen</a:t>
            </a:r>
            <a:r>
              <a:rPr lang="en-US" sz="2600" dirty="0" smtClean="0"/>
              <a:t> </a:t>
            </a:r>
            <a:r>
              <a:rPr lang="en-US" sz="2600" dirty="0" err="1" smtClean="0"/>
              <a:t>aanmaken</a:t>
            </a:r>
            <a:r>
              <a:rPr lang="en-US" sz="2600" dirty="0" smtClean="0"/>
              <a:t>/</a:t>
            </a:r>
            <a:r>
              <a:rPr lang="en-US" sz="2600" dirty="0" err="1" smtClean="0"/>
              <a:t>verwijderen</a:t>
            </a:r>
            <a:endParaRPr lang="en-US" sz="2600" dirty="0" smtClean="0"/>
          </a:p>
          <a:p>
            <a:r>
              <a:rPr lang="en-US" sz="2600" dirty="0" smtClean="0"/>
              <a:t>Good practices</a:t>
            </a:r>
            <a:endParaRPr lang="en-US" sz="2200" dirty="0" smtClean="0"/>
          </a:p>
          <a:p>
            <a:endParaRPr lang="nl-NL" sz="2600" dirty="0"/>
          </a:p>
        </p:txBody>
      </p:sp>
      <p:sp>
        <p:nvSpPr>
          <p:cNvPr id="2" name="Titel 1"/>
          <p:cNvSpPr>
            <a:spLocks noGrp="1"/>
          </p:cNvSpPr>
          <p:nvPr>
            <p:ph type="title"/>
          </p:nvPr>
        </p:nvSpPr>
        <p:spPr/>
        <p:txBody>
          <a:bodyPr/>
          <a:lstStyle/>
          <a:p>
            <a:r>
              <a:rPr lang="en-US" dirty="0" err="1" smtClean="0"/>
              <a:t>Niet</a:t>
            </a:r>
            <a:r>
              <a:rPr lang="en-US" dirty="0" smtClean="0"/>
              <a:t> </a:t>
            </a:r>
            <a:r>
              <a:rPr lang="en-US" dirty="0" err="1" smtClean="0"/>
              <a:t>behandeld</a:t>
            </a:r>
            <a:r>
              <a:rPr lang="en-US" dirty="0" smtClean="0"/>
              <a:t> in </a:t>
            </a:r>
            <a:r>
              <a:rPr lang="en-US" dirty="0" err="1" smtClean="0"/>
              <a:t>deze</a:t>
            </a:r>
            <a:r>
              <a:rPr lang="en-US" dirty="0" smtClean="0"/>
              <a:t> lessen</a:t>
            </a:r>
            <a:endParaRPr lang="nl-NL" dirty="0"/>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261</a:t>
            </a:fld>
            <a:endParaRPr lang="en-US" dirty="0"/>
          </a:p>
        </p:txBody>
      </p:sp>
      <p:sp>
        <p:nvSpPr>
          <p:cNvPr id="7" name="Tekstvak 6"/>
          <p:cNvSpPr txBox="1"/>
          <p:nvPr/>
        </p:nvSpPr>
        <p:spPr>
          <a:xfrm>
            <a:off x="2555776" y="2348880"/>
            <a:ext cx="1728192" cy="369332"/>
          </a:xfrm>
          <a:prstGeom prst="rect">
            <a:avLst/>
          </a:prstGeom>
          <a:solidFill>
            <a:srgbClr val="FFFF00"/>
          </a:solidFill>
          <a:ln>
            <a:solidFill>
              <a:schemeClr val="tx1"/>
            </a:solidFill>
          </a:ln>
        </p:spPr>
        <p:txBody>
          <a:bodyPr wrap="square" rtlCol="0">
            <a:spAutoFit/>
          </a:bodyPr>
          <a:lstStyle/>
          <a:p>
            <a:r>
              <a:rPr lang="nl-NL" dirty="0" smtClean="0"/>
              <a:t>Waar leer je dit?</a:t>
            </a:r>
          </a:p>
        </p:txBody>
      </p:sp>
    </p:spTree>
    <p:extLst>
      <p:ext uri="{BB962C8B-B14F-4D97-AF65-F5344CB8AC3E}">
        <p14:creationId xmlns:p14="http://schemas.microsoft.com/office/powerpoint/2010/main" val="259006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P spid="7"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73059" name="Rectangle 2"/>
          <p:cNvSpPr>
            <a:spLocks noGrp="1" noChangeArrowheads="1"/>
          </p:cNvSpPr>
          <p:nvPr>
            <p:ph type="title"/>
          </p:nvPr>
        </p:nvSpPr>
        <p:spPr/>
        <p:txBody>
          <a:bodyPr>
            <a:normAutofit/>
          </a:bodyPr>
          <a:lstStyle/>
          <a:p>
            <a:r>
              <a:rPr lang="nl-NL" smtClean="0"/>
              <a:t>Toekomst</a:t>
            </a:r>
          </a:p>
        </p:txBody>
      </p:sp>
      <p:pic>
        <p:nvPicPr>
          <p:cNvPr id="173061" name="Picture 5" descr="toekomst"/>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4876800" y="1988840"/>
            <a:ext cx="3810000" cy="2857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0" name="Rectangle 7"/>
          <p:cNvSpPr>
            <a:spLocks noGrp="1" noChangeArrowheads="1"/>
          </p:cNvSpPr>
          <p:nvPr>
            <p:ph type="body" idx="4294967295"/>
          </p:nvPr>
        </p:nvSpPr>
        <p:spPr>
          <a:xfrm>
            <a:off x="457200" y="1196826"/>
            <a:ext cx="4357688" cy="5256212"/>
          </a:xfrm>
        </p:spPr>
        <p:txBody>
          <a:bodyPr>
            <a:normAutofit fontScale="92500" lnSpcReduction="10000"/>
          </a:bodyPr>
          <a:lstStyle/>
          <a:p>
            <a:r>
              <a:rPr lang="nl-NL" dirty="0" smtClean="0"/>
              <a:t>PROEPP (blok 4):</a:t>
            </a:r>
          </a:p>
          <a:p>
            <a:pPr lvl="1"/>
            <a:r>
              <a:rPr lang="nl-NL" dirty="0" smtClean="0"/>
              <a:t>gebruik </a:t>
            </a:r>
            <a:r>
              <a:rPr lang="nl-NL" dirty="0" smtClean="0">
                <a:solidFill>
                  <a:schemeClr val="hlink"/>
                </a:solidFill>
              </a:rPr>
              <a:t>Linux</a:t>
            </a:r>
            <a:r>
              <a:rPr lang="nl-NL" dirty="0" smtClean="0"/>
              <a:t> bordje, programmeren in C</a:t>
            </a:r>
          </a:p>
          <a:p>
            <a:r>
              <a:rPr lang="nl-NL" dirty="0" smtClean="0"/>
              <a:t>MICPRG (tweede jaar):</a:t>
            </a:r>
          </a:p>
          <a:p>
            <a:pPr lvl="1"/>
            <a:r>
              <a:rPr lang="nl-NL" dirty="0" smtClean="0">
                <a:solidFill>
                  <a:schemeClr val="hlink"/>
                </a:solidFill>
              </a:rPr>
              <a:t>shift</a:t>
            </a:r>
            <a:r>
              <a:rPr lang="nl-NL" dirty="0" smtClean="0"/>
              <a:t> operators</a:t>
            </a:r>
          </a:p>
          <a:p>
            <a:pPr lvl="1"/>
            <a:r>
              <a:rPr lang="nl-NL" dirty="0" err="1" smtClean="0">
                <a:solidFill>
                  <a:schemeClr val="hlink"/>
                </a:solidFill>
              </a:rPr>
              <a:t>bitwise</a:t>
            </a:r>
            <a:r>
              <a:rPr lang="nl-NL" dirty="0" smtClean="0"/>
              <a:t> operators</a:t>
            </a:r>
          </a:p>
          <a:p>
            <a:pPr lvl="1"/>
            <a:r>
              <a:rPr lang="nl-NL" dirty="0" smtClean="0"/>
              <a:t>hexadecimale constanten</a:t>
            </a:r>
          </a:p>
          <a:p>
            <a:r>
              <a:rPr lang="nl-NL" dirty="0" smtClean="0"/>
              <a:t>OGOPRG (tweede jaar):</a:t>
            </a:r>
          </a:p>
          <a:p>
            <a:pPr lvl="1"/>
            <a:r>
              <a:rPr lang="nl-NL" dirty="0" smtClean="0"/>
              <a:t>object georiënteerd programmeren in </a:t>
            </a:r>
            <a:r>
              <a:rPr lang="nl-NL" dirty="0" smtClean="0">
                <a:solidFill>
                  <a:schemeClr val="hlink"/>
                </a:solidFill>
              </a:rPr>
              <a:t>C++</a:t>
            </a:r>
          </a:p>
          <a:p>
            <a:pPr lvl="1"/>
            <a:r>
              <a:rPr lang="nl-NL" dirty="0" smtClean="0"/>
              <a:t>modeleren met </a:t>
            </a:r>
            <a:r>
              <a:rPr lang="nl-NL" dirty="0" smtClean="0">
                <a:solidFill>
                  <a:schemeClr val="hlink"/>
                </a:solidFill>
              </a:rPr>
              <a:t>UML</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262</a:t>
            </a:fld>
            <a:endParaRPr lang="en-US" dirty="0"/>
          </a:p>
        </p:txBody>
      </p:sp>
    </p:spTree>
    <p:extLst>
      <p:ext uri="{BB962C8B-B14F-4D97-AF65-F5344CB8AC3E}">
        <p14:creationId xmlns:p14="http://schemas.microsoft.com/office/powerpoint/2010/main" val="2574971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174083" name="Rectangle 2"/>
          <p:cNvSpPr>
            <a:spLocks noGrp="1" noChangeArrowheads="1"/>
          </p:cNvSpPr>
          <p:nvPr>
            <p:ph type="title"/>
          </p:nvPr>
        </p:nvSpPr>
        <p:spPr/>
        <p:txBody>
          <a:bodyPr>
            <a:normAutofit/>
          </a:bodyPr>
          <a:lstStyle/>
          <a:p>
            <a:r>
              <a:rPr lang="nl-NL" smtClean="0"/>
              <a:t>Verre toekomst</a:t>
            </a:r>
          </a:p>
        </p:txBody>
      </p:sp>
      <p:pic>
        <p:nvPicPr>
          <p:cNvPr id="174085" name="Picture 5" descr="man-met-verrekijke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4139952" y="2199332"/>
            <a:ext cx="4876800" cy="3251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4" name="Rectangle 3"/>
          <p:cNvSpPr>
            <a:spLocks noGrp="1" noChangeArrowheads="1"/>
          </p:cNvSpPr>
          <p:nvPr>
            <p:ph type="body" idx="4294967295"/>
          </p:nvPr>
        </p:nvSpPr>
        <p:spPr>
          <a:xfrm>
            <a:off x="457200" y="1220882"/>
            <a:ext cx="4068763" cy="5256212"/>
          </a:xfrm>
        </p:spPr>
        <p:txBody>
          <a:bodyPr/>
          <a:lstStyle/>
          <a:p>
            <a:r>
              <a:rPr lang="nl-NL" dirty="0" smtClean="0"/>
              <a:t>ECV (derde jaar)</a:t>
            </a:r>
          </a:p>
          <a:p>
            <a:pPr lvl="1"/>
            <a:r>
              <a:rPr lang="nl-NL" dirty="0" smtClean="0"/>
              <a:t>RTSYST (verplicht)</a:t>
            </a:r>
          </a:p>
          <a:p>
            <a:pPr lvl="2"/>
            <a:r>
              <a:rPr lang="nl-NL" dirty="0" smtClean="0"/>
              <a:t>Real-Time software en Real-Time Operating System</a:t>
            </a:r>
          </a:p>
          <a:p>
            <a:pPr lvl="1"/>
            <a:r>
              <a:rPr lang="nl-NL" dirty="0" smtClean="0"/>
              <a:t>ALGODS (keuze)</a:t>
            </a:r>
          </a:p>
          <a:p>
            <a:pPr lvl="2"/>
            <a:r>
              <a:rPr lang="nl-NL" dirty="0" smtClean="0"/>
              <a:t>Algoritmen en datastructuren</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263</a:t>
            </a:fld>
            <a:endParaRPr lang="en-US" dirty="0"/>
          </a:p>
        </p:txBody>
      </p:sp>
    </p:spTree>
    <p:extLst>
      <p:ext uri="{BB962C8B-B14F-4D97-AF65-F5344CB8AC3E}">
        <p14:creationId xmlns:p14="http://schemas.microsoft.com/office/powerpoint/2010/main" val="3724156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normAutofit/>
          </a:bodyPr>
          <a:lstStyle/>
          <a:p>
            <a:r>
              <a:rPr lang="en-US" dirty="0" err="1" smtClean="0"/>
              <a:t>Huiswerk</a:t>
            </a:r>
            <a:endParaRPr lang="nl-NL" dirty="0" smtClean="0"/>
          </a:p>
        </p:txBody>
      </p:sp>
      <p:sp>
        <p:nvSpPr>
          <p:cNvPr id="29700" name="Rectangle 3"/>
          <p:cNvSpPr>
            <a:spLocks noGrp="1" noChangeArrowheads="1"/>
          </p:cNvSpPr>
          <p:nvPr>
            <p:ph idx="1"/>
          </p:nvPr>
        </p:nvSpPr>
        <p:spPr/>
        <p:txBody>
          <a:bodyPr>
            <a:normAutofit lnSpcReduction="10000"/>
          </a:bodyPr>
          <a:lstStyle/>
          <a:p>
            <a:r>
              <a:rPr lang="en-US" dirty="0" err="1" smtClean="0">
                <a:solidFill>
                  <a:schemeClr val="bg1">
                    <a:lumMod val="95000"/>
                  </a:schemeClr>
                </a:solidFill>
              </a:rPr>
              <a:t>Bestudeer</a:t>
            </a:r>
            <a:r>
              <a:rPr lang="en-US" dirty="0" smtClean="0">
                <a:solidFill>
                  <a:schemeClr val="bg1">
                    <a:lumMod val="95000"/>
                  </a:schemeClr>
                </a:solidFill>
              </a:rPr>
              <a:t> C </a:t>
            </a:r>
            <a:r>
              <a:rPr lang="en-US" dirty="0" err="1" smtClean="0">
                <a:solidFill>
                  <a:schemeClr val="bg1">
                    <a:lumMod val="95000"/>
                  </a:schemeClr>
                </a:solidFill>
              </a:rPr>
              <a:t>boek</a:t>
            </a:r>
            <a:r>
              <a:rPr lang="en-US" dirty="0" smtClean="0">
                <a:solidFill>
                  <a:schemeClr val="bg1">
                    <a:lumMod val="95000"/>
                  </a:schemeClr>
                </a:solidFill>
              </a:rPr>
              <a:t>:</a:t>
            </a:r>
          </a:p>
          <a:p>
            <a:pPr lvl="1"/>
            <a:r>
              <a:rPr lang="en-US" dirty="0" err="1" smtClean="0">
                <a:solidFill>
                  <a:schemeClr val="bg1">
                    <a:lumMod val="95000"/>
                  </a:schemeClr>
                </a:solidFill>
              </a:rPr>
              <a:t>paragraaf</a:t>
            </a:r>
            <a:r>
              <a:rPr lang="en-US" dirty="0" smtClean="0">
                <a:solidFill>
                  <a:schemeClr val="bg1">
                    <a:lumMod val="95000"/>
                  </a:schemeClr>
                </a:solidFill>
              </a:rPr>
              <a:t> 4.7 (</a:t>
            </a:r>
            <a:r>
              <a:rPr lang="en-US" dirty="0" err="1" smtClean="0">
                <a:solidFill>
                  <a:schemeClr val="bg1">
                    <a:lumMod val="95000"/>
                  </a:schemeClr>
                </a:solidFill>
              </a:rPr>
              <a:t>laatste</a:t>
            </a:r>
            <a:r>
              <a:rPr lang="en-US" dirty="0" smtClean="0">
                <a:solidFill>
                  <a:schemeClr val="bg1">
                    <a:lumMod val="95000"/>
                  </a:schemeClr>
                </a:solidFill>
              </a:rPr>
              <a:t> </a:t>
            </a:r>
            <a:r>
              <a:rPr lang="en-US" dirty="0" err="1" smtClean="0">
                <a:solidFill>
                  <a:schemeClr val="bg1">
                    <a:lumMod val="95000"/>
                  </a:schemeClr>
                </a:solidFill>
              </a:rPr>
              <a:t>deel</a:t>
            </a:r>
            <a:r>
              <a:rPr lang="en-US" dirty="0" smtClean="0">
                <a:solidFill>
                  <a:schemeClr val="bg1">
                    <a:lumMod val="95000"/>
                  </a:schemeClr>
                </a:solidFill>
              </a:rPr>
              <a:t> op </a:t>
            </a:r>
            <a:r>
              <a:rPr lang="en-US" dirty="0" err="1" smtClean="0">
                <a:solidFill>
                  <a:schemeClr val="bg1">
                    <a:lumMod val="95000"/>
                  </a:schemeClr>
                </a:solidFill>
              </a:rPr>
              <a:t>pagina</a:t>
            </a:r>
            <a:r>
              <a:rPr lang="en-US" dirty="0" smtClean="0">
                <a:solidFill>
                  <a:schemeClr val="bg1">
                    <a:lumMod val="95000"/>
                  </a:schemeClr>
                </a:solidFill>
              </a:rPr>
              <a:t> 126).</a:t>
            </a:r>
          </a:p>
          <a:p>
            <a:pPr lvl="1"/>
            <a:r>
              <a:rPr lang="en-US" dirty="0" err="1">
                <a:solidFill>
                  <a:schemeClr val="bg1">
                    <a:lumMod val="95000"/>
                  </a:schemeClr>
                </a:solidFill>
              </a:rPr>
              <a:t>paragraaf</a:t>
            </a:r>
            <a:r>
              <a:rPr lang="en-US" dirty="0">
                <a:solidFill>
                  <a:schemeClr val="bg1">
                    <a:lumMod val="95000"/>
                  </a:schemeClr>
                </a:solidFill>
              </a:rPr>
              <a:t> </a:t>
            </a:r>
            <a:r>
              <a:rPr lang="en-US" dirty="0" smtClean="0">
                <a:solidFill>
                  <a:schemeClr val="bg1">
                    <a:lumMod val="95000"/>
                  </a:schemeClr>
                </a:solidFill>
              </a:rPr>
              <a:t>4.15.</a:t>
            </a:r>
            <a:endParaRPr lang="en-US" dirty="0">
              <a:solidFill>
                <a:schemeClr val="bg1">
                  <a:lumMod val="95000"/>
                </a:schemeClr>
              </a:solidFill>
            </a:endParaRPr>
          </a:p>
          <a:p>
            <a:pPr lvl="1"/>
            <a:endParaRPr lang="en-US" dirty="0" smtClean="0">
              <a:solidFill>
                <a:schemeClr val="bg1">
                  <a:lumMod val="95000"/>
                </a:schemeClr>
              </a:solidFill>
            </a:endParaRPr>
          </a:p>
          <a:p>
            <a:r>
              <a:rPr lang="en-US" dirty="0" err="1" smtClean="0">
                <a:solidFill>
                  <a:schemeClr val="bg1">
                    <a:lumMod val="95000"/>
                  </a:schemeClr>
                </a:solidFill>
              </a:rPr>
              <a:t>Maak</a:t>
            </a:r>
            <a:r>
              <a:rPr lang="en-US" dirty="0" smtClean="0">
                <a:solidFill>
                  <a:schemeClr val="bg1">
                    <a:lumMod val="95000"/>
                  </a:schemeClr>
                </a:solidFill>
              </a:rPr>
              <a:t> </a:t>
            </a:r>
            <a:r>
              <a:rPr lang="en-US" dirty="0" err="1" smtClean="0">
                <a:solidFill>
                  <a:schemeClr val="bg1">
                    <a:lumMod val="95000"/>
                  </a:schemeClr>
                </a:solidFill>
              </a:rPr>
              <a:t>opdracht</a:t>
            </a:r>
            <a:r>
              <a:rPr lang="en-US" dirty="0" smtClean="0">
                <a:solidFill>
                  <a:schemeClr val="bg1">
                    <a:lumMod val="95000"/>
                  </a:schemeClr>
                </a:solidFill>
              </a:rPr>
              <a:t>:</a:t>
            </a:r>
          </a:p>
          <a:p>
            <a:pPr lvl="1"/>
            <a:r>
              <a:rPr lang="en-US" dirty="0" smtClean="0">
                <a:solidFill>
                  <a:schemeClr val="bg1">
                    <a:lumMod val="95000"/>
                  </a:schemeClr>
                </a:solidFill>
              </a:rPr>
              <a:t>9 van </a:t>
            </a:r>
            <a:r>
              <a:rPr lang="en-US" dirty="0" err="1" smtClean="0">
                <a:solidFill>
                  <a:schemeClr val="bg1">
                    <a:lumMod val="95000"/>
                  </a:schemeClr>
                </a:solidFill>
              </a:rPr>
              <a:t>paragraaf</a:t>
            </a:r>
            <a:r>
              <a:rPr lang="en-US" dirty="0" smtClean="0">
                <a:solidFill>
                  <a:schemeClr val="bg1">
                    <a:lumMod val="95000"/>
                  </a:schemeClr>
                </a:solidFill>
              </a:rPr>
              <a:t> 4.19.</a:t>
            </a:r>
          </a:p>
          <a:p>
            <a:pPr lvl="1"/>
            <a:endParaRPr lang="en-US" dirty="0">
              <a:solidFill>
                <a:schemeClr val="bg1">
                  <a:lumMod val="95000"/>
                </a:schemeClr>
              </a:solidFill>
            </a:endParaRPr>
          </a:p>
          <a:p>
            <a:r>
              <a:rPr lang="en-US" dirty="0" err="1" smtClean="0">
                <a:solidFill>
                  <a:schemeClr val="bg1">
                    <a:lumMod val="95000"/>
                  </a:schemeClr>
                </a:solidFill>
              </a:rPr>
              <a:t>Bekijk</a:t>
            </a:r>
            <a:r>
              <a:rPr lang="en-US" dirty="0" smtClean="0">
                <a:solidFill>
                  <a:schemeClr val="bg1">
                    <a:lumMod val="95000"/>
                  </a:schemeClr>
                </a:solidFill>
              </a:rPr>
              <a:t> (</a:t>
            </a:r>
            <a:r>
              <a:rPr lang="en-US" dirty="0" err="1" smtClean="0">
                <a:solidFill>
                  <a:schemeClr val="bg1">
                    <a:lumMod val="95000"/>
                  </a:schemeClr>
                </a:solidFill>
              </a:rPr>
              <a:t>eventueel</a:t>
            </a:r>
            <a:r>
              <a:rPr lang="en-US" dirty="0" smtClean="0">
                <a:solidFill>
                  <a:schemeClr val="bg1">
                    <a:lumMod val="95000"/>
                  </a:schemeClr>
                </a:solidFill>
              </a:rPr>
              <a:t>):</a:t>
            </a:r>
            <a:endParaRPr lang="en-US" sz="2000" dirty="0">
              <a:solidFill>
                <a:schemeClr val="bg1">
                  <a:lumMod val="95000"/>
                </a:schemeClr>
              </a:solidFill>
            </a:endParaRPr>
          </a:p>
          <a:p>
            <a:pPr lvl="1"/>
            <a:r>
              <a:rPr lang="en-US" sz="2000" dirty="0">
                <a:solidFill>
                  <a:schemeClr val="accent1">
                    <a:lumMod val="40000"/>
                    <a:lumOff val="60000"/>
                  </a:schemeClr>
                </a:solidFill>
                <a:hlinkClick r:id="rId3"/>
              </a:rPr>
              <a:t>http://</a:t>
            </a:r>
            <a:r>
              <a:rPr lang="en-US" sz="2000" dirty="0" smtClean="0">
                <a:solidFill>
                  <a:schemeClr val="accent1">
                    <a:lumMod val="40000"/>
                    <a:lumOff val="60000"/>
                  </a:schemeClr>
                </a:solidFill>
                <a:hlinkClick r:id="rId3"/>
              </a:rPr>
              <a:t>en.wikibooks.org/wiki/C_Programming/C_Reference/stdint.h</a:t>
            </a:r>
            <a:endParaRPr lang="en-US" sz="2000" dirty="0" smtClean="0">
              <a:solidFill>
                <a:schemeClr val="accent1">
                  <a:lumMod val="40000"/>
                  <a:lumOff val="60000"/>
                </a:schemeClr>
              </a:solidFill>
            </a:endParaRPr>
          </a:p>
          <a:p>
            <a:pPr lvl="1"/>
            <a:r>
              <a:rPr lang="en-US" sz="2000" dirty="0">
                <a:solidFill>
                  <a:schemeClr val="accent1">
                    <a:lumMod val="40000"/>
                    <a:lumOff val="60000"/>
                  </a:schemeClr>
                </a:solidFill>
                <a:hlinkClick r:id="rId4"/>
              </a:rPr>
              <a:t>http://</a:t>
            </a:r>
            <a:r>
              <a:rPr lang="en-US" sz="2000" dirty="0" smtClean="0">
                <a:solidFill>
                  <a:schemeClr val="accent1">
                    <a:lumMod val="40000"/>
                    <a:lumOff val="60000"/>
                  </a:schemeClr>
                </a:solidFill>
                <a:hlinkClick r:id="rId4"/>
              </a:rPr>
              <a:t>en.wikibooks.org/wiki/C_Programming/C_Reference/stdbool.h</a:t>
            </a:r>
            <a:endParaRPr lang="en-US" sz="2000" dirty="0" smtClean="0">
              <a:solidFill>
                <a:schemeClr val="accent1">
                  <a:lumMod val="40000"/>
                  <a:lumOff val="60000"/>
                </a:schemeClr>
              </a:solidFill>
            </a:endParaRPr>
          </a:p>
          <a:p>
            <a:pPr lvl="1"/>
            <a:r>
              <a:rPr lang="en-US" sz="2000" dirty="0">
                <a:solidFill>
                  <a:schemeClr val="accent1">
                    <a:lumMod val="40000"/>
                    <a:lumOff val="60000"/>
                  </a:schemeClr>
                </a:solidFill>
                <a:hlinkClick r:id="rId5"/>
              </a:rPr>
              <a:t>http://</a:t>
            </a:r>
            <a:r>
              <a:rPr lang="en-US" sz="2000" dirty="0" smtClean="0">
                <a:solidFill>
                  <a:schemeClr val="accent1">
                    <a:lumMod val="40000"/>
                    <a:lumOff val="60000"/>
                  </a:schemeClr>
                </a:solidFill>
                <a:hlinkClick r:id="rId5"/>
              </a:rPr>
              <a:t>en.wikibooks.org/wiki/C_Programming/C_Reference/complex.h</a:t>
            </a:r>
            <a:r>
              <a:rPr lang="en-US" sz="2000" dirty="0" smtClean="0">
                <a:solidFill>
                  <a:schemeClr val="accent1">
                    <a:lumMod val="40000"/>
                    <a:lumOff val="60000"/>
                  </a:schemeClr>
                </a:solidFill>
              </a:rPr>
              <a:t>   </a:t>
            </a:r>
            <a:endParaRPr lang="en-US" sz="2000" dirty="0">
              <a:solidFill>
                <a:schemeClr val="accent1">
                  <a:lumMod val="40000"/>
                  <a:lumOff val="60000"/>
                </a:schemeClr>
              </a:solidFill>
            </a:endParaRPr>
          </a:p>
          <a:p>
            <a:endParaRPr lang="en-US" dirty="0" smtClean="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264</a:t>
            </a:fld>
            <a:endParaRPr lang="en-US" dirty="0"/>
          </a:p>
        </p:txBody>
      </p:sp>
    </p:spTree>
    <p:extLst>
      <p:ext uri="{BB962C8B-B14F-4D97-AF65-F5344CB8AC3E}">
        <p14:creationId xmlns:p14="http://schemas.microsoft.com/office/powerpoint/2010/main" val="3465018691"/>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Tentamen tips</a:t>
            </a:r>
            <a:endParaRPr lang="nl-NL" dirty="0"/>
          </a:p>
        </p:txBody>
      </p:sp>
      <p:sp>
        <p:nvSpPr>
          <p:cNvPr id="3" name="Tijdelijke aanduiding voor inhoud 2"/>
          <p:cNvSpPr>
            <a:spLocks noGrp="1"/>
          </p:cNvSpPr>
          <p:nvPr>
            <p:ph idx="1"/>
          </p:nvPr>
        </p:nvSpPr>
        <p:spPr/>
        <p:txBody>
          <a:bodyPr>
            <a:noAutofit/>
          </a:bodyPr>
          <a:lstStyle/>
          <a:p>
            <a:r>
              <a:rPr lang="en-US" sz="3600" dirty="0" err="1" smtClean="0"/>
              <a:t>Zorg</a:t>
            </a:r>
            <a:r>
              <a:rPr lang="en-US" sz="3600" dirty="0" smtClean="0"/>
              <a:t> </a:t>
            </a:r>
            <a:r>
              <a:rPr lang="en-US" sz="3600" dirty="0" err="1" smtClean="0"/>
              <a:t>dat</a:t>
            </a:r>
            <a:r>
              <a:rPr lang="en-US" sz="3600" dirty="0" smtClean="0"/>
              <a:t> je </a:t>
            </a:r>
            <a:r>
              <a:rPr lang="en-US" sz="3600" dirty="0" err="1" smtClean="0">
                <a:solidFill>
                  <a:schemeClr val="accent1"/>
                </a:solidFill>
              </a:rPr>
              <a:t>tenminste</a:t>
            </a:r>
            <a:r>
              <a:rPr lang="en-US" sz="3600" dirty="0" smtClean="0">
                <a:solidFill>
                  <a:schemeClr val="accent1"/>
                </a:solidFill>
              </a:rPr>
              <a:t> </a:t>
            </a:r>
            <a:r>
              <a:rPr lang="en-US" sz="3600" dirty="0" err="1" smtClean="0"/>
              <a:t>deze</a:t>
            </a:r>
            <a:r>
              <a:rPr lang="en-US" sz="3600" dirty="0" smtClean="0"/>
              <a:t> </a:t>
            </a:r>
            <a:r>
              <a:rPr lang="en-US" sz="3600" dirty="0" err="1" smtClean="0"/>
              <a:t>onderwerpen</a:t>
            </a:r>
            <a:r>
              <a:rPr lang="en-US" sz="3600" dirty="0" smtClean="0"/>
              <a:t> </a:t>
            </a:r>
            <a:r>
              <a:rPr lang="en-US" sz="3600" dirty="0" err="1" smtClean="0"/>
              <a:t>goed</a:t>
            </a:r>
            <a:r>
              <a:rPr lang="en-US" sz="3600" dirty="0" smtClean="0"/>
              <a:t> </a:t>
            </a:r>
            <a:r>
              <a:rPr lang="en-US" sz="3600" dirty="0" err="1" smtClean="0"/>
              <a:t>kent</a:t>
            </a:r>
            <a:r>
              <a:rPr lang="en-US" sz="3600" dirty="0" smtClean="0"/>
              <a:t>:</a:t>
            </a:r>
          </a:p>
          <a:p>
            <a:pPr lvl="1"/>
            <a:r>
              <a:rPr lang="en-US" sz="3200" dirty="0" err="1" smtClean="0"/>
              <a:t>functies</a:t>
            </a:r>
            <a:endParaRPr lang="en-US" sz="3200" dirty="0" smtClean="0"/>
          </a:p>
          <a:p>
            <a:pPr lvl="1"/>
            <a:r>
              <a:rPr lang="en-US" sz="3200" dirty="0" err="1" smtClean="0"/>
              <a:t>operatoren</a:t>
            </a:r>
            <a:endParaRPr lang="en-US" sz="3200" dirty="0" smtClean="0"/>
          </a:p>
          <a:p>
            <a:pPr lvl="1"/>
            <a:r>
              <a:rPr lang="en-US" sz="3200" dirty="0"/>
              <a:t>a</a:t>
            </a:r>
            <a:r>
              <a:rPr lang="en-US" sz="3200" dirty="0" smtClean="0"/>
              <a:t>rrays &amp; </a:t>
            </a:r>
            <a:r>
              <a:rPr lang="en-US" sz="3200" dirty="0" smtClean="0">
                <a:hlinkClick r:id="rId2"/>
              </a:rPr>
              <a:t>pointers</a:t>
            </a:r>
            <a:endParaRPr lang="en-US" sz="3200" dirty="0" smtClean="0"/>
          </a:p>
          <a:p>
            <a:pPr lvl="1"/>
            <a:r>
              <a:rPr lang="en-US" sz="3200" dirty="0" err="1" smtClean="0"/>
              <a:t>structs</a:t>
            </a:r>
            <a:endParaRPr lang="en-US" sz="3200" dirty="0" smtClean="0"/>
          </a:p>
          <a:p>
            <a:pPr lvl="1"/>
            <a:r>
              <a:rPr lang="en-US" sz="3200" dirty="0" smtClean="0"/>
              <a:t>file in- en output</a:t>
            </a:r>
          </a:p>
          <a:p>
            <a:pPr lvl="1"/>
            <a:r>
              <a:rPr lang="en-US" sz="3200" dirty="0" smtClean="0"/>
              <a:t>Strings</a:t>
            </a:r>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265</a:t>
            </a:fld>
            <a:endParaRPr lang="en-US" dirty="0"/>
          </a:p>
        </p:txBody>
      </p:sp>
    </p:spTree>
    <p:extLst>
      <p:ext uri="{BB962C8B-B14F-4D97-AF65-F5344CB8AC3E}">
        <p14:creationId xmlns:p14="http://schemas.microsoft.com/office/powerpoint/2010/main" val="84334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Tentamen</a:t>
            </a:r>
            <a:r>
              <a:rPr lang="en-US" dirty="0" smtClean="0"/>
              <a:t> tips</a:t>
            </a:r>
            <a:endParaRPr lang="nl-NL" dirty="0"/>
          </a:p>
        </p:txBody>
      </p:sp>
      <p:sp>
        <p:nvSpPr>
          <p:cNvPr id="3" name="Tijdelijke aanduiding voor inhoud 2"/>
          <p:cNvSpPr>
            <a:spLocks noGrp="1"/>
          </p:cNvSpPr>
          <p:nvPr>
            <p:ph idx="1"/>
          </p:nvPr>
        </p:nvSpPr>
        <p:spPr>
          <a:xfrm>
            <a:off x="467544" y="1263241"/>
            <a:ext cx="8229600" cy="5334111"/>
          </a:xfrm>
        </p:spPr>
        <p:txBody>
          <a:bodyPr>
            <a:normAutofit/>
          </a:bodyPr>
          <a:lstStyle/>
          <a:p>
            <a:r>
              <a:rPr lang="en-US" dirty="0" smtClean="0"/>
              <a:t>Lees de </a:t>
            </a:r>
            <a:r>
              <a:rPr lang="en-US" dirty="0" err="1" smtClean="0"/>
              <a:t>vraag</a:t>
            </a:r>
            <a:r>
              <a:rPr lang="en-US" dirty="0" smtClean="0"/>
              <a:t> </a:t>
            </a:r>
            <a:r>
              <a:rPr lang="en-US" dirty="0" err="1" smtClean="0"/>
              <a:t>goed</a:t>
            </a:r>
            <a:r>
              <a:rPr lang="en-US" dirty="0" smtClean="0"/>
              <a:t>!</a:t>
            </a:r>
          </a:p>
          <a:p>
            <a:r>
              <a:rPr lang="en-US" dirty="0" err="1" smtClean="0"/>
              <a:t>Probeer</a:t>
            </a:r>
            <a:r>
              <a:rPr lang="en-US" dirty="0" smtClean="0"/>
              <a:t> </a:t>
            </a:r>
            <a:r>
              <a:rPr lang="en-US" dirty="0" err="1" smtClean="0">
                <a:solidFill>
                  <a:schemeClr val="accent3"/>
                </a:solidFill>
              </a:rPr>
              <a:t>altijd</a:t>
            </a:r>
            <a:r>
              <a:rPr lang="en-US" dirty="0" smtClean="0">
                <a:solidFill>
                  <a:schemeClr val="accent3"/>
                </a:solidFill>
              </a:rPr>
              <a:t> </a:t>
            </a:r>
            <a:r>
              <a:rPr lang="en-US" dirty="0" err="1" smtClean="0"/>
              <a:t>iets</a:t>
            </a:r>
            <a:r>
              <a:rPr lang="en-US" dirty="0" smtClean="0"/>
              <a:t> in </a:t>
            </a:r>
            <a:r>
              <a:rPr lang="en-US" dirty="0" err="1" smtClean="0"/>
              <a:t>te</a:t>
            </a:r>
            <a:r>
              <a:rPr lang="en-US" dirty="0" smtClean="0"/>
              <a:t> </a:t>
            </a:r>
            <a:r>
              <a:rPr lang="en-US" dirty="0" err="1" smtClean="0"/>
              <a:t>vullen</a:t>
            </a:r>
            <a:r>
              <a:rPr lang="en-US" dirty="0" smtClean="0"/>
              <a:t>!</a:t>
            </a:r>
          </a:p>
          <a:p>
            <a:r>
              <a:rPr lang="en-US" dirty="0" err="1" smtClean="0">
                <a:hlinkClick r:id="rId2"/>
              </a:rPr>
              <a:t>Heb</a:t>
            </a:r>
            <a:r>
              <a:rPr lang="en-US" dirty="0" smtClean="0">
                <a:hlinkClick r:id="rId2"/>
              </a:rPr>
              <a:t> je </a:t>
            </a:r>
            <a:r>
              <a:rPr lang="en-US" dirty="0" err="1" smtClean="0">
                <a:hlinkClick r:id="rId2"/>
              </a:rPr>
              <a:t>alles</a:t>
            </a:r>
            <a:r>
              <a:rPr lang="en-US" dirty="0" smtClean="0">
                <a:hlinkClick r:id="rId2"/>
              </a:rPr>
              <a:t> al </a:t>
            </a:r>
            <a:r>
              <a:rPr lang="en-US" dirty="0" err="1" smtClean="0">
                <a:hlinkClick r:id="rId2"/>
              </a:rPr>
              <a:t>gelezen</a:t>
            </a:r>
            <a:r>
              <a:rPr lang="en-US" dirty="0" smtClean="0">
                <a:hlinkClick r:id="rId2"/>
              </a:rPr>
              <a:t> en </a:t>
            </a:r>
            <a:r>
              <a:rPr lang="en-US" dirty="0" err="1" smtClean="0">
                <a:hlinkClick r:id="rId2"/>
              </a:rPr>
              <a:t>gezien</a:t>
            </a:r>
            <a:r>
              <a:rPr lang="en-US" dirty="0" smtClean="0">
                <a:hlinkClick r:id="rId2"/>
              </a:rPr>
              <a:t> </a:t>
            </a:r>
            <a:r>
              <a:rPr lang="en-US" dirty="0" err="1" smtClean="0">
                <a:hlinkClick r:id="rId2"/>
              </a:rPr>
              <a:t>wat</a:t>
            </a:r>
            <a:r>
              <a:rPr lang="en-US" dirty="0" smtClean="0">
                <a:hlinkClick r:id="rId2"/>
              </a:rPr>
              <a:t> op BB </a:t>
            </a:r>
            <a:r>
              <a:rPr lang="en-US" dirty="0" err="1" smtClean="0">
                <a:hlinkClick r:id="rId2"/>
              </a:rPr>
              <a:t>staat</a:t>
            </a:r>
            <a:r>
              <a:rPr lang="en-US" dirty="0" smtClean="0">
                <a:hlinkClick r:id="rId2"/>
              </a:rPr>
              <a:t>?</a:t>
            </a:r>
            <a:endParaRPr lang="en-US" dirty="0" smtClean="0"/>
          </a:p>
          <a:p>
            <a:pPr lvl="1"/>
            <a:r>
              <a:rPr lang="en-US" dirty="0" err="1" smtClean="0">
                <a:hlinkClick r:id="rId3"/>
              </a:rPr>
              <a:t>Oefententamens</a:t>
            </a:r>
            <a:endParaRPr lang="en-US" dirty="0" smtClean="0"/>
          </a:p>
          <a:p>
            <a:pPr lvl="1"/>
            <a:r>
              <a:rPr lang="en-US" dirty="0" smtClean="0"/>
              <a:t>Tips</a:t>
            </a:r>
            <a:endParaRPr lang="en-US" dirty="0"/>
          </a:p>
          <a:p>
            <a:endParaRPr lang="nl-NL" dirty="0"/>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266</a:t>
            </a:fld>
            <a:endParaRPr lang="en-US" dirty="0"/>
          </a:p>
        </p:txBody>
      </p:sp>
    </p:spTree>
    <p:extLst>
      <p:ext uri="{BB962C8B-B14F-4D97-AF65-F5344CB8AC3E}">
        <p14:creationId xmlns:p14="http://schemas.microsoft.com/office/powerpoint/2010/main" val="276985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2" descr="http://2.bp.blogspot.com/_Ym3du2sG3R4/TFyCX50wfMI/AAAAAAAACuc/0jPNd992rMU/s1600/3D-Fire-Skull+(4).jpg">
            <a:hlinkClick r:id="rId3" action="ppaction://hlinksldjump"/>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27534" y="0"/>
            <a:ext cx="9308046"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hthoek 5">
            <a:hlinkClick r:id="rId5" action="ppaction://hlinksldjump"/>
          </p:cNvPr>
          <p:cNvSpPr/>
          <p:nvPr/>
        </p:nvSpPr>
        <p:spPr>
          <a:xfrm>
            <a:off x="251520" y="1124744"/>
            <a:ext cx="8388999" cy="4524315"/>
          </a:xfrm>
          <a:prstGeom prst="rect">
            <a:avLst/>
          </a:prstGeom>
          <a:noFill/>
        </p:spPr>
        <p:txBody>
          <a:bodyPr wrap="square" lIns="91440" tIns="45720" rIns="91440" bIns="45720">
            <a:spAutoFit/>
            <a:scene3d>
              <a:camera prst="orthographicFront"/>
              <a:lightRig rig="soft" dir="t">
                <a:rot lat="0" lon="0" rev="15600000"/>
              </a:lightRig>
            </a:scene3d>
            <a:sp3d prstMaterial="softEdge"/>
          </a:bodyPr>
          <a:lstStyle/>
          <a:p>
            <a:pPr algn="ctr"/>
            <a:r>
              <a:rPr lang="nl-NL" sz="7200" b="1" cap="none" spc="0" dirty="0" smtClean="0">
                <a:ln/>
                <a:solidFill>
                  <a:schemeClr val="accent6"/>
                </a:solidFill>
                <a:effectLst/>
                <a:latin typeface="Arial Black" panose="020B0A04020102020204" pitchFamily="34" charset="0"/>
              </a:rPr>
              <a:t>Succes met het </a:t>
            </a:r>
          </a:p>
          <a:p>
            <a:pPr algn="ctr"/>
            <a:r>
              <a:rPr lang="nl-NL" sz="7200" b="1" cap="none" spc="0" dirty="0" smtClean="0">
                <a:ln/>
                <a:solidFill>
                  <a:schemeClr val="accent6"/>
                </a:solidFill>
                <a:effectLst/>
                <a:latin typeface="Arial Black" panose="020B0A04020102020204" pitchFamily="34" charset="0"/>
              </a:rPr>
              <a:t>(</a:t>
            </a:r>
            <a:r>
              <a:rPr lang="nl-NL" sz="7200" b="1" dirty="0">
                <a:ln/>
                <a:solidFill>
                  <a:schemeClr val="accent6"/>
                </a:solidFill>
                <a:latin typeface="Arial Black" panose="020B0A04020102020204" pitchFamily="34" charset="0"/>
              </a:rPr>
              <a:t>voorbereiden van het ) </a:t>
            </a:r>
            <a:endParaRPr lang="nl-NL" sz="7200" b="1" cap="none" spc="0" dirty="0" smtClean="0">
              <a:ln/>
              <a:solidFill>
                <a:schemeClr val="accent6"/>
              </a:solidFill>
              <a:effectLst/>
              <a:latin typeface="Arial Black" panose="020B0A04020102020204" pitchFamily="34" charset="0"/>
            </a:endParaRPr>
          </a:p>
          <a:p>
            <a:pPr algn="ctr"/>
            <a:r>
              <a:rPr lang="nl-NL" sz="7200" b="1" cap="none" spc="0" dirty="0" smtClean="0">
                <a:ln/>
                <a:solidFill>
                  <a:schemeClr val="accent6"/>
                </a:solidFill>
                <a:effectLst/>
                <a:latin typeface="Arial Black" panose="020B0A04020102020204" pitchFamily="34" charset="0"/>
              </a:rPr>
              <a:t>tentamen!</a:t>
            </a:r>
            <a:endParaRPr lang="nl-NL" sz="7200" b="1" cap="none" spc="0" dirty="0">
              <a:ln/>
              <a:solidFill>
                <a:schemeClr val="accent6"/>
              </a:solidFill>
              <a:effectLst/>
              <a:latin typeface="Arial Black" panose="020B0A04020102020204" pitchFamily="34" charset="0"/>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7" name="Tijdelijke aanduiding voor dianummer 6"/>
          <p:cNvSpPr>
            <a:spLocks noGrp="1"/>
          </p:cNvSpPr>
          <p:nvPr>
            <p:ph type="sldNum" sz="quarter" idx="12"/>
          </p:nvPr>
        </p:nvSpPr>
        <p:spPr/>
        <p:txBody>
          <a:bodyPr/>
          <a:lstStyle/>
          <a:p>
            <a:fld id="{520F5AE5-675F-4C53-86B8-6BB4E175C417}" type="slidenum">
              <a:rPr lang="en-US" smtClean="0"/>
              <a:pPr/>
              <a:t>267</a:t>
            </a:fld>
            <a:endParaRPr lang="en-US" dirty="0"/>
          </a:p>
        </p:txBody>
      </p:sp>
    </p:spTree>
    <p:extLst>
      <p:ext uri="{BB962C8B-B14F-4D97-AF65-F5344CB8AC3E}">
        <p14:creationId xmlns:p14="http://schemas.microsoft.com/office/powerpoint/2010/main" val="2867116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40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par>
                          <p:cTn id="11" fill="hold">
                            <p:stCondLst>
                              <p:cond delay="4000"/>
                            </p:stCondLst>
                            <p:childTnLst>
                              <p:par>
                                <p:cTn id="12" presetID="1" presetClass="exit" presetSubtype="0" fill="hold" nodeType="afterEffect">
                                  <p:stCondLst>
                                    <p:cond delay="2000"/>
                                  </p:stCondLst>
                                  <p:childTnLst>
                                    <p:set>
                                      <p:cBhvr>
                                        <p:cTn id="13"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ndertitel 7"/>
          <p:cNvSpPr>
            <a:spLocks noGrp="1"/>
          </p:cNvSpPr>
          <p:nvPr>
            <p:ph type="subTitle" sz="quarter" idx="1"/>
          </p:nvPr>
        </p:nvSpPr>
        <p:spPr/>
        <p:txBody>
          <a:bodyPr/>
          <a:lstStyle/>
          <a:p>
            <a:r>
              <a:rPr lang="en-US" dirty="0" smtClean="0"/>
              <a:t>Advanced: </a:t>
            </a:r>
            <a:r>
              <a:rPr lang="en-US" dirty="0" err="1" smtClean="0"/>
              <a:t>tekst</a:t>
            </a:r>
            <a:r>
              <a:rPr lang="en-US" dirty="0" smtClean="0"/>
              <a:t> en </a:t>
            </a:r>
            <a:r>
              <a:rPr lang="en-US" dirty="0" err="1" smtClean="0"/>
              <a:t>bestanden</a:t>
            </a:r>
            <a:endParaRPr lang="nl-NL" dirty="0"/>
          </a:p>
        </p:txBody>
      </p:sp>
      <p:sp>
        <p:nvSpPr>
          <p:cNvPr id="6" name="Tijdelijke aanduiding voor datum 5"/>
          <p:cNvSpPr>
            <a:spLocks noGrp="1"/>
          </p:cNvSpPr>
          <p:nvPr>
            <p:ph type="dt" sz="half" idx="4294967295"/>
          </p:nvPr>
        </p:nvSpPr>
        <p:spPr>
          <a:xfrm>
            <a:off x="0" y="6597650"/>
            <a:ext cx="2133600" cy="260350"/>
          </a:xfrm>
        </p:spPr>
        <p:txBody>
          <a:bodyPr/>
          <a:lstStyle/>
          <a:p>
            <a:r>
              <a:rPr lang="nl-NL" smtClean="0"/>
              <a:t>GESPRG 2014-2015</a:t>
            </a:r>
            <a:endParaRPr lang="en-US" dirty="0"/>
          </a:p>
        </p:txBody>
      </p:sp>
      <p:sp>
        <p:nvSpPr>
          <p:cNvPr id="7" name="Tijdelijke aanduiding voor dianummer 6"/>
          <p:cNvSpPr>
            <a:spLocks noGrp="1"/>
          </p:cNvSpPr>
          <p:nvPr>
            <p:ph type="sldNum" sz="quarter" idx="4294967295"/>
          </p:nvPr>
        </p:nvSpPr>
        <p:spPr>
          <a:xfrm>
            <a:off x="7010400" y="6597650"/>
            <a:ext cx="2133600" cy="260350"/>
          </a:xfrm>
        </p:spPr>
        <p:txBody>
          <a:bodyPr/>
          <a:lstStyle/>
          <a:p>
            <a:fld id="{520F5AE5-675F-4C53-86B8-6BB4E175C417}" type="slidenum">
              <a:rPr lang="en-US" smtClean="0"/>
              <a:pPr/>
              <a:t>268</a:t>
            </a:fld>
            <a:endParaRPr lang="en-US" dirty="0"/>
          </a:p>
        </p:txBody>
      </p:sp>
    </p:spTree>
    <p:extLst>
      <p:ext uri="{BB962C8B-B14F-4D97-AF65-F5344CB8AC3E}">
        <p14:creationId xmlns:p14="http://schemas.microsoft.com/office/powerpoint/2010/main" val="243897033"/>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6"/>
          <p:cNvSpPr>
            <a:spLocks noGrp="1"/>
          </p:cNvSpPr>
          <p:nvPr>
            <p:ph idx="15"/>
          </p:nvPr>
        </p:nvSpPr>
        <p:spPr/>
        <p:txBody>
          <a:bodyPr/>
          <a:lstStyle/>
          <a:p>
            <a:endParaRPr lang="nl-NL" dirty="0"/>
          </a:p>
        </p:txBody>
      </p:sp>
      <p:sp>
        <p:nvSpPr>
          <p:cNvPr id="2" name="Titel 1"/>
          <p:cNvSpPr>
            <a:spLocks noGrp="1"/>
          </p:cNvSpPr>
          <p:nvPr>
            <p:ph type="title"/>
          </p:nvPr>
        </p:nvSpPr>
        <p:spPr/>
        <p:txBody>
          <a:bodyPr/>
          <a:lstStyle/>
          <a:p>
            <a:r>
              <a:rPr lang="en-US" dirty="0" err="1" smtClean="0"/>
              <a:t>Inkorten</a:t>
            </a:r>
            <a:r>
              <a:rPr lang="en-US" dirty="0" smtClean="0"/>
              <a:t> van </a:t>
            </a:r>
            <a:r>
              <a:rPr lang="en-US" dirty="0" err="1" smtClean="0"/>
              <a:t>een</a:t>
            </a:r>
            <a:r>
              <a:rPr lang="en-US" dirty="0" smtClean="0"/>
              <a:t> string</a:t>
            </a:r>
            <a:endParaRPr lang="nl-NL" dirty="0"/>
          </a:p>
        </p:txBody>
      </p:sp>
      <p:sp>
        <p:nvSpPr>
          <p:cNvPr id="5" name="Tijdelijke aanduiding voor inhoud 4"/>
          <p:cNvSpPr>
            <a:spLocks noGrp="1"/>
          </p:cNvSpPr>
          <p:nvPr>
            <p:ph idx="1"/>
          </p:nvPr>
        </p:nvSpPr>
        <p:spPr/>
        <p:txBody>
          <a:bodyPr/>
          <a:lstStyle/>
          <a:p>
            <a:r>
              <a:rPr lang="en-US" dirty="0" smtClean="0"/>
              <a:t>Het </a:t>
            </a:r>
            <a:r>
              <a:rPr lang="en-US" dirty="0" err="1" smtClean="0"/>
              <a:t>inkorten</a:t>
            </a:r>
            <a:r>
              <a:rPr lang="en-US" dirty="0" smtClean="0"/>
              <a:t> van </a:t>
            </a:r>
            <a:r>
              <a:rPr lang="en-US" dirty="0" err="1" smtClean="0"/>
              <a:t>een</a:t>
            </a:r>
            <a:r>
              <a:rPr lang="en-US" dirty="0" smtClean="0"/>
              <a:t> string </a:t>
            </a:r>
            <a:r>
              <a:rPr lang="en-US" dirty="0" err="1" smtClean="0"/>
              <a:t>m.b.v</a:t>
            </a:r>
            <a:r>
              <a:rPr lang="en-US" dirty="0" smtClean="0"/>
              <a:t>. </a:t>
            </a:r>
            <a:r>
              <a:rPr lang="en-US" dirty="0" err="1" smtClean="0"/>
              <a:t>een</a:t>
            </a:r>
            <a:r>
              <a:rPr lang="en-US" dirty="0" smtClean="0"/>
              <a:t> pointer?</a:t>
            </a:r>
          </a:p>
          <a:p>
            <a:endParaRPr lang="nl-NL" dirty="0"/>
          </a:p>
        </p:txBody>
      </p:sp>
      <p:sp>
        <p:nvSpPr>
          <p:cNvPr id="6" name="Tijdelijke aanduiding voor inhoud 5"/>
          <p:cNvSpPr>
            <a:spLocks noGrp="1"/>
          </p:cNvSpPr>
          <p:nvPr>
            <p:ph idx="13"/>
          </p:nvPr>
        </p:nvSpPr>
        <p:spPr>
          <a:xfrm>
            <a:off x="1394768" y="2127114"/>
            <a:ext cx="7292032" cy="3966181"/>
          </a:xfrm>
        </p:spPr>
        <p:txBody>
          <a:bodyPr>
            <a:normAutofit fontScale="85000" lnSpcReduction="20000"/>
          </a:bodyPr>
          <a:lstStyle/>
          <a:p>
            <a:pPr>
              <a:lnSpc>
                <a:spcPct val="107000"/>
              </a:lnSpc>
              <a:spcAft>
                <a:spcPts val="0"/>
              </a:spcAft>
            </a:pPr>
            <a:r>
              <a:rPr lang="en-US" dirty="0" smtClean="0">
                <a:solidFill>
                  <a:srgbClr val="0000FF"/>
                </a:solidFill>
                <a:highlight>
                  <a:srgbClr val="FFFFFF"/>
                </a:highlight>
                <a:ea typeface="Calibri" panose="020F0502020204030204" pitchFamily="34" charset="0"/>
                <a:cs typeface="Times New Roman" panose="02020603050405020304" pitchFamily="18" charset="0"/>
              </a:rPr>
              <a:t>#</a:t>
            </a:r>
            <a:r>
              <a:rPr lang="en-US" dirty="0">
                <a:solidFill>
                  <a:srgbClr val="0000FF"/>
                </a:solidFill>
                <a:highlight>
                  <a:srgbClr val="FFFFFF"/>
                </a:highlight>
                <a:ea typeface="Calibri" panose="020F0502020204030204" pitchFamily="34" charset="0"/>
                <a:cs typeface="Times New Roman" panose="02020603050405020304" pitchFamily="18" charset="0"/>
              </a:rPr>
              <a:t>include</a:t>
            </a:r>
            <a:r>
              <a:rPr lang="en-US" dirty="0">
                <a:solidFill>
                  <a:srgbClr val="000000"/>
                </a:solidFill>
                <a:highlight>
                  <a:srgbClr val="FFFFFF"/>
                </a:highlight>
                <a:ea typeface="Calibri" panose="020F0502020204030204" pitchFamily="34" charset="0"/>
                <a:cs typeface="Times New Roman" panose="02020603050405020304" pitchFamily="18" charset="0"/>
              </a:rPr>
              <a:t> </a:t>
            </a:r>
            <a:r>
              <a:rPr lang="en-US" dirty="0">
                <a:solidFill>
                  <a:srgbClr val="A31515"/>
                </a:solidFill>
                <a:highlight>
                  <a:srgbClr val="FFFFFF"/>
                </a:highlight>
                <a:ea typeface="Calibri" panose="020F0502020204030204" pitchFamily="34" charset="0"/>
                <a:cs typeface="Times New Roman" panose="02020603050405020304" pitchFamily="18" charset="0"/>
              </a:rPr>
              <a:t>&lt;</a:t>
            </a:r>
            <a:r>
              <a:rPr lang="en-US" dirty="0" err="1">
                <a:solidFill>
                  <a:srgbClr val="A31515"/>
                </a:solidFill>
                <a:highlight>
                  <a:srgbClr val="FFFFFF"/>
                </a:highlight>
                <a:ea typeface="Calibri" panose="020F0502020204030204" pitchFamily="34" charset="0"/>
                <a:cs typeface="Times New Roman" panose="02020603050405020304" pitchFamily="18" charset="0"/>
              </a:rPr>
              <a:t>stdio.h</a:t>
            </a:r>
            <a:r>
              <a:rPr lang="en-US" dirty="0">
                <a:solidFill>
                  <a:srgbClr val="A31515"/>
                </a:solidFill>
                <a:highlight>
                  <a:srgbClr val="FFFFFF"/>
                </a:highlight>
                <a:ea typeface="Calibri" panose="020F0502020204030204" pitchFamily="34" charset="0"/>
                <a:cs typeface="Times New Roman" panose="02020603050405020304" pitchFamily="18" charset="0"/>
              </a:rPr>
              <a:t>&gt;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err="1">
                <a:solidFill>
                  <a:srgbClr val="0000FF"/>
                </a:solidFill>
                <a:highlight>
                  <a:srgbClr val="FFFFFF"/>
                </a:highlight>
                <a:ea typeface="Calibri" panose="020F0502020204030204" pitchFamily="34" charset="0"/>
                <a:cs typeface="Times New Roman" panose="02020603050405020304" pitchFamily="18" charset="0"/>
              </a:rPr>
              <a:t>int</a:t>
            </a:r>
            <a:r>
              <a:rPr lang="en-US" dirty="0">
                <a:solidFill>
                  <a:srgbClr val="000000"/>
                </a:solidFill>
                <a:highlight>
                  <a:srgbClr val="FFFFFF"/>
                </a:highlight>
                <a:ea typeface="Calibri" panose="020F0502020204030204" pitchFamily="34" charset="0"/>
                <a:cs typeface="Times New Roman" panose="02020603050405020304" pitchFamily="18" charset="0"/>
              </a:rPr>
              <a:t> main(</a:t>
            </a:r>
            <a:r>
              <a:rPr lang="en-US" dirty="0">
                <a:solidFill>
                  <a:srgbClr val="0000FF"/>
                </a:solidFill>
                <a:highlight>
                  <a:srgbClr val="FFFFFF"/>
                </a:highlight>
                <a:ea typeface="Calibri" panose="020F0502020204030204" pitchFamily="34" charset="0"/>
                <a:cs typeface="Times New Roman" panose="02020603050405020304" pitchFamily="18" charset="0"/>
              </a:rPr>
              <a:t>void</a:t>
            </a:r>
            <a:r>
              <a:rPr lang="en-US" dirty="0">
                <a:solidFill>
                  <a:srgbClr val="000000"/>
                </a:solidFill>
                <a:highlight>
                  <a:srgbClr val="FFFFFF"/>
                </a:highlight>
                <a:ea typeface="Calibri" panose="020F0502020204030204" pitchFamily="34" charset="0"/>
                <a:cs typeface="Times New Roman" panose="02020603050405020304" pitchFamily="18" charset="0"/>
              </a:rPr>
              <a:t>) {</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ea typeface="Calibri" panose="020F0502020204030204" pitchFamily="34" charset="0"/>
                <a:cs typeface="Times New Roman" panose="02020603050405020304" pitchFamily="18" charset="0"/>
              </a:rPr>
              <a:t>	</a:t>
            </a:r>
            <a:r>
              <a:rPr lang="nl-NL" dirty="0" err="1">
                <a:solidFill>
                  <a:srgbClr val="0000FF"/>
                </a:solidFill>
                <a:highlight>
                  <a:srgbClr val="FFFFFF"/>
                </a:highlight>
                <a:ea typeface="Calibri" panose="020F0502020204030204" pitchFamily="34" charset="0"/>
                <a:cs typeface="Times New Roman" panose="02020603050405020304" pitchFamily="18" charset="0"/>
              </a:rPr>
              <a:t>char</a:t>
            </a:r>
            <a:r>
              <a:rPr lang="nl-NL" dirty="0">
                <a:solidFill>
                  <a:srgbClr val="000000"/>
                </a:solidFill>
                <a:highlight>
                  <a:srgbClr val="FFFFFF"/>
                </a:highlight>
                <a:ea typeface="Calibri" panose="020F0502020204030204" pitchFamily="34" charset="0"/>
                <a:cs typeface="Times New Roman" panose="02020603050405020304" pitchFamily="18" charset="0"/>
              </a:rPr>
              <a:t> * </a:t>
            </a:r>
            <a:r>
              <a:rPr lang="nl-NL" dirty="0" err="1">
                <a:solidFill>
                  <a:srgbClr val="000000"/>
                </a:solidFill>
                <a:highlight>
                  <a:srgbClr val="FFFFFF"/>
                </a:highlight>
                <a:ea typeface="Calibri" panose="020F0502020204030204" pitchFamily="34" charset="0"/>
                <a:cs typeface="Times New Roman" panose="02020603050405020304" pitchFamily="18" charset="0"/>
              </a:rPr>
              <a:t>str</a:t>
            </a:r>
            <a:r>
              <a:rPr lang="nl-NL" dirty="0">
                <a:solidFill>
                  <a:srgbClr val="000000"/>
                </a:solidFill>
                <a:highlight>
                  <a:srgbClr val="FFFFFF"/>
                </a:highlight>
                <a:ea typeface="Calibri" panose="020F0502020204030204" pitchFamily="34" charset="0"/>
                <a:cs typeface="Times New Roman" panose="02020603050405020304" pitchFamily="18" charset="0"/>
              </a:rPr>
              <a:t> = </a:t>
            </a:r>
            <a:r>
              <a:rPr lang="nl-NL" dirty="0">
                <a:solidFill>
                  <a:srgbClr val="A31515"/>
                </a:solidFill>
                <a:highlight>
                  <a:srgbClr val="FFFFFF"/>
                </a:highlight>
                <a:ea typeface="Calibri" panose="020F0502020204030204" pitchFamily="34" charset="0"/>
                <a:cs typeface="Times New Roman" panose="02020603050405020304" pitchFamily="18" charset="0"/>
              </a:rPr>
              <a:t>"Hottentottententoonstelling"</a:t>
            </a:r>
            <a:r>
              <a:rPr lang="nl-NL" dirty="0">
                <a:solidFill>
                  <a:srgbClr val="000000"/>
                </a:solidFill>
                <a:highlight>
                  <a:srgbClr val="FFFFFF"/>
                </a:highlight>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dirty="0">
                <a:solidFill>
                  <a:srgbClr val="000000"/>
                </a:solidFill>
                <a:highlight>
                  <a:srgbClr val="FFFFFF"/>
                </a:highlight>
                <a:ea typeface="Calibri" panose="020F0502020204030204" pitchFamily="34" charset="0"/>
                <a:cs typeface="Times New Roman" panose="02020603050405020304" pitchFamily="18" charset="0"/>
              </a:rPr>
              <a:t>	</a:t>
            </a:r>
            <a:r>
              <a:rPr lang="nl-NL" dirty="0" err="1">
                <a:solidFill>
                  <a:srgbClr val="0000FF"/>
                </a:solidFill>
                <a:highlight>
                  <a:srgbClr val="FFFFFF"/>
                </a:highlight>
                <a:ea typeface="Calibri" panose="020F0502020204030204" pitchFamily="34" charset="0"/>
                <a:cs typeface="Times New Roman" panose="02020603050405020304" pitchFamily="18" charset="0"/>
              </a:rPr>
              <a:t>char</a:t>
            </a:r>
            <a:r>
              <a:rPr lang="nl-NL" dirty="0">
                <a:solidFill>
                  <a:srgbClr val="000000"/>
                </a:solidFill>
                <a:highlight>
                  <a:srgbClr val="FFFFFF"/>
                </a:highlight>
                <a:ea typeface="Calibri" panose="020F0502020204030204" pitchFamily="34" charset="0"/>
                <a:cs typeface="Times New Roman" panose="02020603050405020304" pitchFamily="18" charset="0"/>
              </a:rPr>
              <a:t> </a:t>
            </a:r>
            <a:r>
              <a:rPr lang="nl-NL" dirty="0" err="1">
                <a:solidFill>
                  <a:srgbClr val="000000"/>
                </a:solidFill>
                <a:highlight>
                  <a:srgbClr val="FFFFFF"/>
                </a:highlight>
                <a:ea typeface="Calibri" panose="020F0502020204030204" pitchFamily="34" charset="0"/>
                <a:cs typeface="Times New Roman" panose="02020603050405020304" pitchFamily="18" charset="0"/>
              </a:rPr>
              <a:t>medeKlinkers</a:t>
            </a:r>
            <a:r>
              <a:rPr lang="nl-NL" dirty="0">
                <a:solidFill>
                  <a:srgbClr val="000000"/>
                </a:solidFill>
                <a:highlight>
                  <a:srgbClr val="FFFFFF"/>
                </a:highlight>
                <a:ea typeface="Calibri" panose="020F0502020204030204" pitchFamily="34" charset="0"/>
                <a:cs typeface="Times New Roman" panose="02020603050405020304" pitchFamily="18" charset="0"/>
              </a:rPr>
              <a:t>[] = </a:t>
            </a:r>
            <a:r>
              <a:rPr lang="nl-NL" dirty="0">
                <a:solidFill>
                  <a:srgbClr val="A31515"/>
                </a:solidFill>
                <a:highlight>
                  <a:srgbClr val="FFFFFF"/>
                </a:highlight>
                <a:ea typeface="Calibri" panose="020F0502020204030204" pitchFamily="34" charset="0"/>
                <a:cs typeface="Times New Roman" panose="02020603050405020304" pitchFamily="18" charset="0"/>
              </a:rPr>
              <a:t>"</a:t>
            </a:r>
            <a:r>
              <a:rPr lang="nl-NL" dirty="0" err="1">
                <a:solidFill>
                  <a:srgbClr val="A31515"/>
                </a:solidFill>
                <a:highlight>
                  <a:srgbClr val="FFFFFF"/>
                </a:highlight>
                <a:ea typeface="Calibri" panose="020F0502020204030204" pitchFamily="34" charset="0"/>
                <a:cs typeface="Times New Roman" panose="02020603050405020304" pitchFamily="18" charset="0"/>
              </a:rPr>
              <a:t>AEIOUaeiou</a:t>
            </a:r>
            <a:r>
              <a:rPr lang="nl-NL" dirty="0">
                <a:solidFill>
                  <a:srgbClr val="A31515"/>
                </a:solidFill>
                <a:highlight>
                  <a:srgbClr val="FFFFFF"/>
                </a:highlight>
                <a:ea typeface="Calibri" panose="020F0502020204030204" pitchFamily="34" charset="0"/>
                <a:cs typeface="Times New Roman" panose="02020603050405020304" pitchFamily="18" charset="0"/>
              </a:rPr>
              <a:t>"</a:t>
            </a:r>
            <a:r>
              <a:rPr lang="nl-NL" dirty="0">
                <a:solidFill>
                  <a:srgbClr val="000000"/>
                </a:solidFill>
                <a:highlight>
                  <a:srgbClr val="FFFFFF"/>
                </a:highlight>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dirty="0">
                <a:solidFill>
                  <a:srgbClr val="000000"/>
                </a:solidFill>
                <a:highlight>
                  <a:srgbClr val="FFFFFF"/>
                </a:highlight>
                <a:ea typeface="Calibri" panose="020F0502020204030204" pitchFamily="34" charset="0"/>
                <a:cs typeface="Times New Roman" panose="02020603050405020304" pitchFamily="18" charset="0"/>
              </a:rPr>
              <a:t>	</a:t>
            </a:r>
            <a:r>
              <a:rPr lang="nl-NL" dirty="0">
                <a:solidFill>
                  <a:srgbClr val="0000FF"/>
                </a:solidFill>
                <a:highlight>
                  <a:srgbClr val="FFFFFF"/>
                </a:highlight>
                <a:ea typeface="Calibri" panose="020F0502020204030204" pitchFamily="34" charset="0"/>
                <a:cs typeface="Times New Roman" panose="02020603050405020304" pitchFamily="18" charset="0"/>
              </a:rPr>
              <a:t>int</a:t>
            </a:r>
            <a:r>
              <a:rPr lang="nl-NL" dirty="0">
                <a:solidFill>
                  <a:srgbClr val="000000"/>
                </a:solidFill>
                <a:highlight>
                  <a:srgbClr val="FFFFFF"/>
                </a:highlight>
                <a:ea typeface="Calibri" panose="020F0502020204030204" pitchFamily="34" charset="0"/>
                <a:cs typeface="Times New Roman" panose="02020603050405020304" pitchFamily="18" charset="0"/>
              </a:rPr>
              <a:t> </a:t>
            </a:r>
            <a:r>
              <a:rPr lang="nl-NL" dirty="0" err="1">
                <a:solidFill>
                  <a:srgbClr val="000000"/>
                </a:solidFill>
                <a:highlight>
                  <a:srgbClr val="FFFFFF"/>
                </a:highlight>
                <a:ea typeface="Calibri" panose="020F0502020204030204" pitchFamily="34" charset="0"/>
                <a:cs typeface="Times New Roman" panose="02020603050405020304" pitchFamily="18" charset="0"/>
              </a:rPr>
              <a:t>medeKlinkerTeller</a:t>
            </a:r>
            <a:r>
              <a:rPr lang="nl-NL" dirty="0">
                <a:solidFill>
                  <a:srgbClr val="000000"/>
                </a:solidFill>
                <a:highlight>
                  <a:srgbClr val="FFFFFF"/>
                </a:highlight>
                <a:ea typeface="Calibri" panose="020F0502020204030204" pitchFamily="34" charset="0"/>
                <a:cs typeface="Times New Roman" panose="02020603050405020304" pitchFamily="18" charset="0"/>
              </a:rPr>
              <a:t> = 0;</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dirty="0">
                <a:solidFill>
                  <a:srgbClr val="000000"/>
                </a:solidFill>
                <a:highlight>
                  <a:srgbClr val="FFFFFF"/>
                </a:highlight>
                <a:ea typeface="Calibri" panose="020F0502020204030204" pitchFamily="34" charset="0"/>
                <a:cs typeface="Times New Roman" panose="02020603050405020304" pitchFamily="18" charset="0"/>
              </a:rPr>
              <a:t> </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dirty="0">
                <a:solidFill>
                  <a:srgbClr val="000000"/>
                </a:solidFill>
                <a:highlight>
                  <a:srgbClr val="FFFFFF"/>
                </a:highlight>
                <a:ea typeface="Calibri" panose="020F0502020204030204" pitchFamily="34" charset="0"/>
                <a:cs typeface="Times New Roman" panose="02020603050405020304" pitchFamily="18" charset="0"/>
              </a:rPr>
              <a:t>	</a:t>
            </a:r>
            <a:r>
              <a:rPr lang="en-US" dirty="0">
                <a:solidFill>
                  <a:srgbClr val="0000FF"/>
                </a:solidFill>
                <a:highlight>
                  <a:srgbClr val="FFFFFF"/>
                </a:highlight>
                <a:ea typeface="Calibri" panose="020F0502020204030204" pitchFamily="34" charset="0"/>
                <a:cs typeface="Times New Roman" panose="02020603050405020304" pitchFamily="18" charset="0"/>
              </a:rPr>
              <a:t>while</a:t>
            </a:r>
            <a:r>
              <a:rPr lang="en-US" dirty="0">
                <a:solidFill>
                  <a:srgbClr val="000000"/>
                </a:solidFill>
                <a:highlight>
                  <a:srgbClr val="FFFFFF"/>
                </a:highlight>
                <a:ea typeface="Calibri" panose="020F0502020204030204" pitchFamily="34" charset="0"/>
                <a:cs typeface="Times New Roman" panose="02020603050405020304" pitchFamily="18" charset="0"/>
              </a:rPr>
              <a:t> (*</a:t>
            </a:r>
            <a:r>
              <a:rPr lang="en-US" dirty="0" err="1">
                <a:solidFill>
                  <a:srgbClr val="000000"/>
                </a:solidFill>
                <a:highlight>
                  <a:srgbClr val="FFFFFF"/>
                </a:highlight>
                <a:ea typeface="Calibri" panose="020F0502020204030204" pitchFamily="34" charset="0"/>
                <a:cs typeface="Times New Roman" panose="02020603050405020304" pitchFamily="18" charset="0"/>
              </a:rPr>
              <a:t>str</a:t>
            </a:r>
            <a:r>
              <a:rPr lang="en-US" dirty="0">
                <a:solidFill>
                  <a:srgbClr val="000000"/>
                </a:solidFill>
                <a:highlight>
                  <a:srgbClr val="FFFFFF"/>
                </a:highlight>
                <a:ea typeface="Calibri" panose="020F0502020204030204" pitchFamily="34" charset="0"/>
                <a:cs typeface="Times New Roman" panose="02020603050405020304" pitchFamily="18" charset="0"/>
              </a:rPr>
              <a:t> != </a:t>
            </a:r>
            <a:r>
              <a:rPr lang="en-US" dirty="0">
                <a:solidFill>
                  <a:srgbClr val="A31515"/>
                </a:solidFill>
                <a:highlight>
                  <a:srgbClr val="FFFFFF"/>
                </a:highlight>
                <a:ea typeface="Calibri" panose="020F0502020204030204" pitchFamily="34" charset="0"/>
                <a:cs typeface="Times New Roman" panose="02020603050405020304" pitchFamily="18" charset="0"/>
              </a:rPr>
              <a:t>'\0'</a:t>
            </a:r>
            <a:r>
              <a:rPr lang="en-US" dirty="0">
                <a:solidFill>
                  <a:srgbClr val="000000"/>
                </a:solidFill>
                <a:highlight>
                  <a:srgbClr val="FFFFFF"/>
                </a:highlight>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ea typeface="Calibri" panose="020F0502020204030204" pitchFamily="34" charset="0"/>
                <a:cs typeface="Times New Roman" panose="02020603050405020304" pitchFamily="18" charset="0"/>
              </a:rPr>
              <a:t>		</a:t>
            </a:r>
            <a:r>
              <a:rPr lang="en-US" dirty="0">
                <a:solidFill>
                  <a:srgbClr val="0000FF"/>
                </a:solidFill>
                <a:highlight>
                  <a:srgbClr val="FFFFFF"/>
                </a:highlight>
                <a:ea typeface="Calibri" panose="020F0502020204030204" pitchFamily="34" charset="0"/>
                <a:cs typeface="Times New Roman" panose="02020603050405020304" pitchFamily="18" charset="0"/>
              </a:rPr>
              <a:t>if</a:t>
            </a:r>
            <a:r>
              <a:rPr lang="en-US" dirty="0">
                <a:solidFill>
                  <a:srgbClr val="000000"/>
                </a:solidFill>
                <a:highlight>
                  <a:srgbClr val="FFFFFF"/>
                </a:highlight>
                <a:ea typeface="Calibri" panose="020F0502020204030204" pitchFamily="34" charset="0"/>
                <a:cs typeface="Times New Roman" panose="02020603050405020304" pitchFamily="18" charset="0"/>
              </a:rPr>
              <a:t> (</a:t>
            </a:r>
            <a:r>
              <a:rPr lang="en-US" dirty="0" err="1">
                <a:solidFill>
                  <a:srgbClr val="000000"/>
                </a:solidFill>
                <a:highlight>
                  <a:srgbClr val="FFFFFF"/>
                </a:highlight>
                <a:ea typeface="Calibri" panose="020F0502020204030204" pitchFamily="34" charset="0"/>
                <a:cs typeface="Times New Roman" panose="02020603050405020304" pitchFamily="18" charset="0"/>
              </a:rPr>
              <a:t>strchr</a:t>
            </a:r>
            <a:r>
              <a:rPr lang="en-US" dirty="0">
                <a:solidFill>
                  <a:srgbClr val="000000"/>
                </a:solidFill>
                <a:highlight>
                  <a:srgbClr val="FFFFFF"/>
                </a:highlight>
                <a:ea typeface="Calibri" panose="020F0502020204030204" pitchFamily="34" charset="0"/>
                <a:cs typeface="Times New Roman" panose="02020603050405020304" pitchFamily="18" charset="0"/>
              </a:rPr>
              <a:t>(</a:t>
            </a:r>
            <a:r>
              <a:rPr lang="en-US" dirty="0" err="1">
                <a:solidFill>
                  <a:srgbClr val="000000"/>
                </a:solidFill>
                <a:highlight>
                  <a:srgbClr val="FFFFFF"/>
                </a:highlight>
                <a:ea typeface="Calibri" panose="020F0502020204030204" pitchFamily="34" charset="0"/>
                <a:cs typeface="Times New Roman" panose="02020603050405020304" pitchFamily="18" charset="0"/>
              </a:rPr>
              <a:t>medeKlinkers</a:t>
            </a:r>
            <a:r>
              <a:rPr lang="en-US" dirty="0">
                <a:solidFill>
                  <a:srgbClr val="000000"/>
                </a:solidFill>
                <a:highlight>
                  <a:srgbClr val="FFFFFF"/>
                </a:highlight>
                <a:ea typeface="Calibri" panose="020F0502020204030204" pitchFamily="34" charset="0"/>
                <a:cs typeface="Times New Roman" panose="02020603050405020304" pitchFamily="18" charset="0"/>
              </a:rPr>
              <a:t>, *</a:t>
            </a:r>
            <a:r>
              <a:rPr lang="en-US" dirty="0" err="1">
                <a:solidFill>
                  <a:srgbClr val="000000"/>
                </a:solidFill>
                <a:highlight>
                  <a:srgbClr val="FFFFFF"/>
                </a:highlight>
                <a:ea typeface="Calibri" panose="020F0502020204030204" pitchFamily="34" charset="0"/>
                <a:cs typeface="Times New Roman" panose="02020603050405020304" pitchFamily="18" charset="0"/>
              </a:rPr>
              <a:t>str</a:t>
            </a:r>
            <a:r>
              <a:rPr lang="en-US" dirty="0">
                <a:solidFill>
                  <a:srgbClr val="000000"/>
                </a:solidFill>
                <a:highlight>
                  <a:srgbClr val="FFFFFF"/>
                </a:highlight>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ea typeface="Calibri" panose="020F0502020204030204" pitchFamily="34" charset="0"/>
                <a:cs typeface="Times New Roman" panose="02020603050405020304" pitchFamily="18" charset="0"/>
              </a:rPr>
              <a:t>			</a:t>
            </a:r>
            <a:r>
              <a:rPr lang="nl-NL" dirty="0" err="1" smtClean="0">
                <a:solidFill>
                  <a:srgbClr val="000000"/>
                </a:solidFill>
                <a:highlight>
                  <a:srgbClr val="FFFFFF"/>
                </a:highlight>
                <a:ea typeface="Calibri" panose="020F0502020204030204" pitchFamily="34" charset="0"/>
                <a:cs typeface="Times New Roman" panose="02020603050405020304" pitchFamily="18" charset="0"/>
              </a:rPr>
              <a:t>medeKlinkerTeller</a:t>
            </a:r>
            <a:r>
              <a:rPr lang="nl-NL" dirty="0">
                <a:solidFill>
                  <a:srgbClr val="000000"/>
                </a:solidFill>
                <a:highlight>
                  <a:srgbClr val="FFFFFF"/>
                </a:highlight>
                <a:ea typeface="Calibri" panose="020F0502020204030204" pitchFamily="34" charset="0"/>
                <a:cs typeface="Times New Roman" panose="02020603050405020304" pitchFamily="18" charset="0"/>
              </a:rPr>
              <a:t> </a:t>
            </a:r>
            <a:r>
              <a:rPr lang="nl-NL" dirty="0" smtClean="0">
                <a:solidFill>
                  <a:srgbClr val="000000"/>
                </a:solidFill>
                <a:highlight>
                  <a:srgbClr val="FFFFFF"/>
                </a:highlight>
                <a:ea typeface="Calibri" panose="020F0502020204030204" pitchFamily="34" charset="0"/>
                <a:cs typeface="Times New Roman" panose="02020603050405020304" pitchFamily="18" charset="0"/>
              </a:rPr>
              <a:t>= </a:t>
            </a:r>
            <a:r>
              <a:rPr lang="nl-NL" dirty="0" err="1" smtClean="0">
                <a:solidFill>
                  <a:srgbClr val="000000"/>
                </a:solidFill>
                <a:highlight>
                  <a:srgbClr val="FFFFFF"/>
                </a:highlight>
                <a:ea typeface="Calibri" panose="020F0502020204030204" pitchFamily="34" charset="0"/>
                <a:cs typeface="Times New Roman" panose="02020603050405020304" pitchFamily="18" charset="0"/>
              </a:rPr>
              <a:t>medeKlinkerTeller</a:t>
            </a:r>
            <a:r>
              <a:rPr lang="nl-NL" smtClean="0">
                <a:solidFill>
                  <a:srgbClr val="000000"/>
                </a:solidFill>
                <a:highlight>
                  <a:srgbClr val="FFFFFF"/>
                </a:highlight>
                <a:ea typeface="Calibri" panose="020F0502020204030204" pitchFamily="34" charset="0"/>
                <a:cs typeface="Times New Roman" panose="02020603050405020304" pitchFamily="18" charset="0"/>
              </a:rPr>
              <a:t> +1;</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dirty="0">
                <a:solidFill>
                  <a:srgbClr val="000000"/>
                </a:solidFill>
                <a:highlight>
                  <a:srgbClr val="FFFFFF"/>
                </a:highlight>
                <a:ea typeface="Calibri" panose="020F0502020204030204" pitchFamily="34" charset="0"/>
                <a:cs typeface="Times New Roman" panose="02020603050405020304" pitchFamily="18" charset="0"/>
              </a:rPr>
              <a:t>		}</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dirty="0">
                <a:solidFill>
                  <a:srgbClr val="000000"/>
                </a:solidFill>
                <a:highlight>
                  <a:srgbClr val="FFFFFF"/>
                </a:highlight>
                <a:ea typeface="Calibri" panose="020F0502020204030204" pitchFamily="34" charset="0"/>
                <a:cs typeface="Times New Roman" panose="02020603050405020304" pitchFamily="18" charset="0"/>
              </a:rPr>
              <a:t>		</a:t>
            </a:r>
            <a:r>
              <a:rPr lang="nl-NL" dirty="0" err="1">
                <a:solidFill>
                  <a:srgbClr val="000000"/>
                </a:solidFill>
                <a:highlight>
                  <a:srgbClr val="FFFFFF"/>
                </a:highlight>
                <a:ea typeface="Calibri" panose="020F0502020204030204" pitchFamily="34" charset="0"/>
                <a:cs typeface="Times New Roman" panose="02020603050405020304" pitchFamily="18" charset="0"/>
              </a:rPr>
              <a:t>str</a:t>
            </a:r>
            <a:r>
              <a:rPr lang="nl-NL" dirty="0">
                <a:solidFill>
                  <a:srgbClr val="000000"/>
                </a:solidFill>
                <a:highlight>
                  <a:srgbClr val="FFFFFF"/>
                </a:highlight>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dirty="0">
                <a:solidFill>
                  <a:srgbClr val="000000"/>
                </a:solidFill>
                <a:highlight>
                  <a:srgbClr val="FFFFFF"/>
                </a:highlight>
                <a:ea typeface="Calibri" panose="020F0502020204030204" pitchFamily="34" charset="0"/>
                <a:cs typeface="Times New Roman" panose="02020603050405020304" pitchFamily="18" charset="0"/>
              </a:rPr>
              <a:t>	}</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dirty="0">
                <a:solidFill>
                  <a:srgbClr val="000000"/>
                </a:solidFill>
                <a:highlight>
                  <a:srgbClr val="FFFFFF"/>
                </a:highlight>
                <a:ea typeface="Calibri" panose="020F0502020204030204" pitchFamily="34" charset="0"/>
                <a:cs typeface="Times New Roman" panose="02020603050405020304" pitchFamily="18" charset="0"/>
              </a:rPr>
              <a:t>	</a:t>
            </a:r>
            <a:r>
              <a:rPr lang="nl-NL" dirty="0" err="1">
                <a:solidFill>
                  <a:srgbClr val="000000"/>
                </a:solidFill>
                <a:highlight>
                  <a:srgbClr val="FFFFFF"/>
                </a:highlight>
                <a:ea typeface="Calibri" panose="020F0502020204030204" pitchFamily="34" charset="0"/>
                <a:cs typeface="Times New Roman" panose="02020603050405020304" pitchFamily="18" charset="0"/>
              </a:rPr>
              <a:t>printf</a:t>
            </a:r>
            <a:r>
              <a:rPr lang="nl-NL" dirty="0">
                <a:solidFill>
                  <a:srgbClr val="000000"/>
                </a:solidFill>
                <a:highlight>
                  <a:srgbClr val="FFFFFF"/>
                </a:highlight>
                <a:ea typeface="Calibri" panose="020F0502020204030204" pitchFamily="34" charset="0"/>
                <a:cs typeface="Times New Roman" panose="02020603050405020304" pitchFamily="18" charset="0"/>
              </a:rPr>
              <a:t>(</a:t>
            </a:r>
            <a:r>
              <a:rPr lang="nl-NL" dirty="0">
                <a:solidFill>
                  <a:srgbClr val="A31515"/>
                </a:solidFill>
                <a:highlight>
                  <a:srgbClr val="FFFFFF"/>
                </a:highlight>
                <a:ea typeface="Calibri" panose="020F0502020204030204" pitchFamily="34" charset="0"/>
                <a:cs typeface="Times New Roman" panose="02020603050405020304" pitchFamily="18" charset="0"/>
              </a:rPr>
              <a:t>"Aantal gevonden medeklinkers: %d"</a:t>
            </a:r>
            <a:r>
              <a:rPr lang="nl-NL" dirty="0">
                <a:solidFill>
                  <a:srgbClr val="000000"/>
                </a:solidFill>
                <a:highlight>
                  <a:srgbClr val="FFFFFF"/>
                </a:highlight>
                <a:ea typeface="Calibri" panose="020F0502020204030204" pitchFamily="34" charset="0"/>
                <a:cs typeface="Times New Roman" panose="02020603050405020304" pitchFamily="18" charset="0"/>
              </a:rPr>
              <a:t>, </a:t>
            </a:r>
            <a:r>
              <a:rPr lang="nl-NL" dirty="0" err="1">
                <a:solidFill>
                  <a:srgbClr val="000000"/>
                </a:solidFill>
                <a:highlight>
                  <a:srgbClr val="FFFFFF"/>
                </a:highlight>
                <a:ea typeface="Calibri" panose="020F0502020204030204" pitchFamily="34" charset="0"/>
                <a:cs typeface="Times New Roman" panose="02020603050405020304" pitchFamily="18" charset="0"/>
              </a:rPr>
              <a:t>medeKlinkerTeller</a:t>
            </a:r>
            <a:r>
              <a:rPr lang="nl-NL" dirty="0">
                <a:solidFill>
                  <a:srgbClr val="000000"/>
                </a:solidFill>
                <a:highlight>
                  <a:srgbClr val="FFFFFF"/>
                </a:highlight>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dirty="0">
                <a:solidFill>
                  <a:srgbClr val="000000"/>
                </a:solidFill>
                <a:highlight>
                  <a:srgbClr val="FFFFFF"/>
                </a:highlight>
                <a:ea typeface="Calibri" panose="020F0502020204030204" pitchFamily="34" charset="0"/>
                <a:cs typeface="Times New Roman" panose="02020603050405020304" pitchFamily="18" charset="0"/>
              </a:rPr>
              <a:t>	</a:t>
            </a:r>
            <a:r>
              <a:rPr lang="nl-NL" dirty="0" err="1">
                <a:solidFill>
                  <a:srgbClr val="000000"/>
                </a:solidFill>
                <a:highlight>
                  <a:srgbClr val="FFFFFF"/>
                </a:highlight>
                <a:ea typeface="Calibri" panose="020F0502020204030204" pitchFamily="34" charset="0"/>
                <a:cs typeface="Times New Roman" panose="02020603050405020304" pitchFamily="18" charset="0"/>
              </a:rPr>
              <a:t>getchar</a:t>
            </a:r>
            <a:r>
              <a:rPr lang="nl-NL" dirty="0">
                <a:solidFill>
                  <a:srgbClr val="000000"/>
                </a:solidFill>
                <a:highlight>
                  <a:srgbClr val="FFFFFF"/>
                </a:highlight>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dirty="0">
                <a:solidFill>
                  <a:srgbClr val="000000"/>
                </a:solidFill>
                <a:highlight>
                  <a:srgbClr val="FFFFFF"/>
                </a:highlight>
                <a:ea typeface="Calibri" panose="020F0502020204030204" pitchFamily="34" charset="0"/>
                <a:cs typeface="Times New Roman" panose="02020603050405020304" pitchFamily="18" charset="0"/>
              </a:rPr>
              <a:t>	</a:t>
            </a:r>
            <a:r>
              <a:rPr lang="nl-NL" dirty="0">
                <a:solidFill>
                  <a:srgbClr val="0000FF"/>
                </a:solidFill>
                <a:highlight>
                  <a:srgbClr val="FFFFFF"/>
                </a:highlight>
                <a:ea typeface="Calibri" panose="020F0502020204030204" pitchFamily="34" charset="0"/>
                <a:cs typeface="Times New Roman" panose="02020603050405020304" pitchFamily="18" charset="0"/>
              </a:rPr>
              <a:t>return</a:t>
            </a:r>
            <a:r>
              <a:rPr lang="nl-NL" dirty="0">
                <a:solidFill>
                  <a:srgbClr val="000000"/>
                </a:solidFill>
                <a:highlight>
                  <a:srgbClr val="FFFFFF"/>
                </a:highlight>
                <a:ea typeface="Calibri" panose="020F0502020204030204" pitchFamily="34" charset="0"/>
                <a:cs typeface="Times New Roman" panose="02020603050405020304" pitchFamily="18" charset="0"/>
              </a:rPr>
              <a:t> 0;</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NL" dirty="0" smtClean="0">
                <a:solidFill>
                  <a:srgbClr val="000000"/>
                </a:solidFill>
                <a:highlight>
                  <a:srgbClr val="FFFFFF"/>
                </a:highlight>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Tijdelijke aanduiding voor datum 2"/>
          <p:cNvSpPr>
            <a:spLocks noGrp="1"/>
          </p:cNvSpPr>
          <p:nvPr>
            <p:ph type="dt" sz="half" idx="16"/>
          </p:nvPr>
        </p:nvSpPr>
        <p:spPr/>
        <p:txBody>
          <a:bodyPr/>
          <a:lstStyle/>
          <a:p>
            <a:r>
              <a:rPr lang="nl-NL" smtClean="0"/>
              <a:t>GESPRG 2014-2015</a:t>
            </a:r>
            <a:endParaRPr lang="en-US" dirty="0"/>
          </a:p>
        </p:txBody>
      </p:sp>
      <p:sp>
        <p:nvSpPr>
          <p:cNvPr id="4" name="Tijdelijke aanduiding voor dianummer 3"/>
          <p:cNvSpPr>
            <a:spLocks noGrp="1"/>
          </p:cNvSpPr>
          <p:nvPr>
            <p:ph type="sldNum" sz="quarter" idx="18"/>
          </p:nvPr>
        </p:nvSpPr>
        <p:spPr/>
        <p:txBody>
          <a:bodyPr/>
          <a:lstStyle/>
          <a:p>
            <a:fld id="{520F5AE5-675F-4C53-86B8-6BB4E175C417}" type="slidenum">
              <a:rPr lang="en-US" smtClean="0"/>
              <a:pPr/>
              <a:t>269</a:t>
            </a:fld>
            <a:endParaRPr lang="en-US" dirty="0"/>
          </a:p>
        </p:txBody>
      </p:sp>
      <p:sp>
        <p:nvSpPr>
          <p:cNvPr id="8" name="Toelichting met afgeronde rechthoek 7"/>
          <p:cNvSpPr/>
          <p:nvPr/>
        </p:nvSpPr>
        <p:spPr>
          <a:xfrm>
            <a:off x="5585284" y="3432913"/>
            <a:ext cx="2592288" cy="432048"/>
          </a:xfrm>
          <a:prstGeom prst="wedgeRoundRectCallout">
            <a:avLst>
              <a:gd name="adj1" fmla="val -111015"/>
              <a:gd name="adj2" fmla="val 58203"/>
              <a:gd name="adj3" fmla="val 16667"/>
            </a:avLst>
          </a:prstGeom>
          <a:solidFill>
            <a:srgbClr val="FFFF0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t>Wat</a:t>
            </a:r>
            <a:r>
              <a:rPr lang="en-US" dirty="0" smtClean="0"/>
              <a:t> </a:t>
            </a:r>
            <a:r>
              <a:rPr lang="en-US" dirty="0" err="1" smtClean="0"/>
              <a:t>doet</a:t>
            </a:r>
            <a:r>
              <a:rPr lang="en-US" dirty="0" smtClean="0"/>
              <a:t> </a:t>
            </a:r>
            <a:r>
              <a:rPr lang="en-US" dirty="0" err="1" smtClean="0"/>
              <a:t>deze</a:t>
            </a:r>
            <a:r>
              <a:rPr lang="en-US" dirty="0" smtClean="0"/>
              <a:t> test?</a:t>
            </a:r>
            <a:endParaRPr lang="nl-NL" dirty="0"/>
          </a:p>
        </p:txBody>
      </p:sp>
      <p:sp>
        <p:nvSpPr>
          <p:cNvPr id="9" name="Toelichting met afgeronde rechthoek 8"/>
          <p:cNvSpPr/>
          <p:nvPr/>
        </p:nvSpPr>
        <p:spPr>
          <a:xfrm>
            <a:off x="3419872" y="4521737"/>
            <a:ext cx="2592288" cy="432048"/>
          </a:xfrm>
          <a:prstGeom prst="wedgeRoundRectCallout">
            <a:avLst>
              <a:gd name="adj1" fmla="val -77814"/>
              <a:gd name="adj2" fmla="val 2805"/>
              <a:gd name="adj3" fmla="val 16667"/>
            </a:avLst>
          </a:prstGeom>
          <a:solidFill>
            <a:srgbClr val="FFFF0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t>Wat</a:t>
            </a:r>
            <a:r>
              <a:rPr lang="en-US" dirty="0" smtClean="0"/>
              <a:t> </a:t>
            </a:r>
            <a:r>
              <a:rPr lang="en-US" dirty="0" err="1" smtClean="0"/>
              <a:t>gebeurt</a:t>
            </a:r>
            <a:r>
              <a:rPr lang="en-US" dirty="0" smtClean="0"/>
              <a:t> </a:t>
            </a:r>
            <a:r>
              <a:rPr lang="en-US" dirty="0" err="1" smtClean="0"/>
              <a:t>er</a:t>
            </a:r>
            <a:r>
              <a:rPr lang="en-US" dirty="0" smtClean="0"/>
              <a:t> </a:t>
            </a:r>
            <a:r>
              <a:rPr lang="en-US" dirty="0" err="1" smtClean="0"/>
              <a:t>hier</a:t>
            </a:r>
            <a:r>
              <a:rPr lang="en-US" dirty="0" smtClean="0"/>
              <a:t>?</a:t>
            </a:r>
            <a:endParaRPr lang="nl-NL" dirty="0"/>
          </a:p>
        </p:txBody>
      </p:sp>
      <p:sp>
        <p:nvSpPr>
          <p:cNvPr id="10" name="Toelichting met afgeronde rechthoek 9"/>
          <p:cNvSpPr/>
          <p:nvPr/>
        </p:nvSpPr>
        <p:spPr>
          <a:xfrm>
            <a:off x="6036599" y="1912041"/>
            <a:ext cx="2952328" cy="432048"/>
          </a:xfrm>
          <a:prstGeom prst="wedgeRoundRectCallout">
            <a:avLst>
              <a:gd name="adj1" fmla="val -130959"/>
              <a:gd name="adj2" fmla="val 122872"/>
              <a:gd name="adj3" fmla="val 16667"/>
            </a:avLst>
          </a:prstGeom>
          <a:solidFill>
            <a:srgbClr val="FFFF0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String met </a:t>
            </a:r>
            <a:r>
              <a:rPr lang="en-US" dirty="0" err="1" smtClean="0"/>
              <a:t>willekeurige</a:t>
            </a:r>
            <a:r>
              <a:rPr lang="en-US" dirty="0" smtClean="0"/>
              <a:t> </a:t>
            </a:r>
            <a:r>
              <a:rPr lang="en-US" dirty="0" err="1" smtClean="0"/>
              <a:t>tekst</a:t>
            </a:r>
            <a:r>
              <a:rPr lang="en-US" dirty="0"/>
              <a:t>.</a:t>
            </a:r>
            <a:endParaRPr lang="nl-NL" dirty="0"/>
          </a:p>
        </p:txBody>
      </p:sp>
      <p:pic>
        <p:nvPicPr>
          <p:cNvPr id="11" name="Afbeelding 10"/>
          <p:cNvPicPr>
            <a:picLocks noChangeAspect="1"/>
          </p:cNvPicPr>
          <p:nvPr/>
        </p:nvPicPr>
        <p:blipFill>
          <a:blip r:embed="rId2"/>
          <a:stretch>
            <a:fillRect/>
          </a:stretch>
        </p:blipFill>
        <p:spPr>
          <a:xfrm>
            <a:off x="3023646" y="5441375"/>
            <a:ext cx="5123276" cy="1409268"/>
          </a:xfrm>
          <a:prstGeom prst="rect">
            <a:avLst/>
          </a:prstGeom>
        </p:spPr>
      </p:pic>
    </p:spTree>
    <p:extLst>
      <p:ext uri="{BB962C8B-B14F-4D97-AF65-F5344CB8AC3E}">
        <p14:creationId xmlns:p14="http://schemas.microsoft.com/office/powerpoint/2010/main" val="350591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Basis </a:t>
            </a:r>
            <a:r>
              <a:rPr lang="en-US" dirty="0" err="1" smtClean="0"/>
              <a:t>variabelen</a:t>
            </a:r>
            <a:endParaRPr lang="nl-NL" dirty="0"/>
          </a:p>
        </p:txBody>
      </p:sp>
      <p:sp>
        <p:nvSpPr>
          <p:cNvPr id="5" name="Tijdelijke aanduiding voor inhoud 4"/>
          <p:cNvSpPr>
            <a:spLocks noGrp="1"/>
          </p:cNvSpPr>
          <p:nvPr>
            <p:ph idx="1"/>
          </p:nvPr>
        </p:nvSpPr>
        <p:spPr/>
        <p:txBody>
          <a:bodyPr/>
          <a:lstStyle/>
          <a:p>
            <a:r>
              <a:rPr lang="en-US" dirty="0" err="1" smtClean="0"/>
              <a:t>Gehele</a:t>
            </a:r>
            <a:r>
              <a:rPr lang="en-US" dirty="0" smtClean="0"/>
              <a:t> unsigned </a:t>
            </a:r>
            <a:r>
              <a:rPr lang="en-US" dirty="0" err="1" smtClean="0"/>
              <a:t>variabelen</a:t>
            </a:r>
            <a:endParaRPr lang="en-US" dirty="0" smtClean="0"/>
          </a:p>
        </p:txBody>
      </p:sp>
      <mc:AlternateContent xmlns:mc="http://schemas.openxmlformats.org/markup-compatibility/2006" xmlns:a14="http://schemas.microsoft.com/office/drawing/2010/main">
        <mc:Choice Requires="a14">
          <p:graphicFrame>
            <p:nvGraphicFramePr>
              <p:cNvPr id="6" name="Tabel 5"/>
              <p:cNvGraphicFramePr>
                <a:graphicFrameLocks noGrp="1"/>
              </p:cNvGraphicFramePr>
              <p:nvPr>
                <p:extLst>
                  <p:ext uri="{D42A27DB-BD31-4B8C-83A1-F6EECF244321}">
                    <p14:modId xmlns:p14="http://schemas.microsoft.com/office/powerpoint/2010/main" val="3289439421"/>
                  </p:ext>
                </p:extLst>
              </p:nvPr>
            </p:nvGraphicFramePr>
            <p:xfrm>
              <a:off x="611560" y="2060848"/>
              <a:ext cx="7849121" cy="1828736"/>
            </p:xfrm>
            <a:graphic>
              <a:graphicData uri="http://schemas.openxmlformats.org/drawingml/2006/table">
                <a:tbl>
                  <a:tblPr firstRow="1" bandRow="1">
                    <a:tableStyleId>{616DA210-FB5B-4158-B5E0-FEB733F419BA}</a:tableStyleId>
                  </a:tblPr>
                  <a:tblGrid>
                    <a:gridCol w="1944216"/>
                    <a:gridCol w="792088"/>
                    <a:gridCol w="5112817"/>
                  </a:tblGrid>
                  <a:tr h="345638">
                    <a:tc>
                      <a:txBody>
                        <a:bodyPr/>
                        <a:lstStyle/>
                        <a:p>
                          <a:r>
                            <a:rPr lang="en-US" sz="2400" dirty="0" err="1" smtClean="0">
                              <a:solidFill>
                                <a:schemeClr val="bg1"/>
                              </a:solidFill>
                            </a:rPr>
                            <a:t>Variabelen</a:t>
                          </a:r>
                          <a:endParaRPr lang="nl-NL" sz="2400" dirty="0">
                            <a:solidFill>
                              <a:schemeClr val="bg1"/>
                            </a:solidFill>
                          </a:endParaRPr>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0000FF"/>
                        </a:solidFill>
                      </a:tcPr>
                    </a:tc>
                    <a:tc>
                      <a:txBody>
                        <a:bodyPr/>
                        <a:lstStyle/>
                        <a:p>
                          <a:pPr algn="ctr"/>
                          <a:r>
                            <a:rPr lang="en-US" sz="2400" dirty="0" smtClean="0">
                              <a:solidFill>
                                <a:schemeClr val="bg1"/>
                              </a:solidFill>
                            </a:rPr>
                            <a:t>bits</a:t>
                          </a:r>
                          <a:endParaRPr lang="nl-NL" sz="2400" dirty="0">
                            <a:solidFill>
                              <a:schemeClr val="bg1"/>
                            </a:solidFill>
                          </a:endParaRPr>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0000FF"/>
                        </a:solidFill>
                      </a:tcPr>
                    </a:tc>
                    <a:tc>
                      <a:txBody>
                        <a:bodyPr/>
                        <a:lstStyle/>
                        <a:p>
                          <a:r>
                            <a:rPr lang="en-US" sz="2400" dirty="0" err="1" smtClean="0">
                              <a:solidFill>
                                <a:schemeClr val="bg1"/>
                              </a:solidFill>
                            </a:rPr>
                            <a:t>Decimale</a:t>
                          </a:r>
                          <a:r>
                            <a:rPr lang="en-US" sz="2400" dirty="0" smtClean="0">
                              <a:solidFill>
                                <a:schemeClr val="bg1"/>
                              </a:solidFill>
                            </a:rPr>
                            <a:t> </a:t>
                          </a:r>
                          <a:r>
                            <a:rPr lang="en-US" sz="2400" dirty="0" err="1" smtClean="0">
                              <a:solidFill>
                                <a:schemeClr val="bg1"/>
                              </a:solidFill>
                            </a:rPr>
                            <a:t>waardes</a:t>
                          </a:r>
                          <a:endParaRPr lang="nl-NL" sz="2400" dirty="0">
                            <a:solidFill>
                              <a:schemeClr val="bg1"/>
                            </a:solidFill>
                          </a:endParaRPr>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0000FF"/>
                        </a:solidFill>
                      </a:tcPr>
                    </a:tc>
                  </a:tr>
                  <a:tr h="345638">
                    <a:tc>
                      <a:txBody>
                        <a:bodyPr/>
                        <a:lstStyle/>
                        <a:p>
                          <a:r>
                            <a:rPr lang="en-US" sz="2400" dirty="0" smtClean="0"/>
                            <a:t>unsigned char</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2400" dirty="0" smtClean="0"/>
                            <a:t>8</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8</m:t>
                                    </m:r>
                                  </m:sup>
                                </m:sSup>
                                <m:r>
                                  <a:rPr lang="en-US" sz="2400" b="0" i="1" smtClean="0">
                                    <a:latin typeface="Cambria Math" panose="02040503050406030204" pitchFamily="18" charset="0"/>
                                  </a:rPr>
                                  <m:t>−1  → 0…255</m:t>
                                </m:r>
                              </m:oMath>
                            </m:oMathPara>
                          </a14:m>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r>
                  <a:tr h="345638">
                    <a:tc>
                      <a:txBody>
                        <a:bodyPr/>
                        <a:lstStyle/>
                        <a:p>
                          <a:r>
                            <a:rPr lang="en-US" sz="2400" dirty="0" smtClean="0"/>
                            <a:t>unsigned </a:t>
                          </a:r>
                          <a:r>
                            <a:rPr lang="en-US" sz="2400" dirty="0" err="1" smtClean="0"/>
                            <a:t>int</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2400" dirty="0" smtClean="0"/>
                            <a:t>16</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16</m:t>
                                    </m:r>
                                  </m:sup>
                                </m:sSup>
                                <m:r>
                                  <a:rPr lang="en-US" sz="2400" b="0" i="1" smtClean="0">
                                    <a:latin typeface="Cambria Math" panose="02040503050406030204" pitchFamily="18" charset="0"/>
                                  </a:rPr>
                                  <m:t>−1  → 0…65535</m:t>
                                </m:r>
                              </m:oMath>
                            </m:oMathPara>
                          </a14:m>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r>
                  <a:tr h="345638">
                    <a:tc>
                      <a:txBody>
                        <a:bodyPr/>
                        <a:lstStyle/>
                        <a:p>
                          <a:r>
                            <a:rPr lang="en-US" sz="2400" dirty="0" smtClean="0"/>
                            <a:t>unsigned long</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US" sz="2400" dirty="0" smtClean="0"/>
                            <a:t>32</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32</m:t>
                                    </m:r>
                                  </m:sup>
                                </m:sSup>
                                <m:r>
                                  <a:rPr lang="en-US" sz="2400" b="0" i="1" smtClean="0">
                                    <a:latin typeface="Cambria Math" panose="02040503050406030204" pitchFamily="18" charset="0"/>
                                  </a:rPr>
                                  <m:t>−1  → 0…4294967296</m:t>
                                </m:r>
                              </m:oMath>
                            </m:oMathPara>
                          </a14:m>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r>
                </a:tbl>
              </a:graphicData>
            </a:graphic>
          </p:graphicFrame>
        </mc:Choice>
        <mc:Fallback xmlns="">
          <p:graphicFrame>
            <p:nvGraphicFramePr>
              <p:cNvPr id="6" name="Tabel 5"/>
              <p:cNvGraphicFramePr>
                <a:graphicFrameLocks noGrp="1"/>
              </p:cNvGraphicFramePr>
              <p:nvPr>
                <p:extLst>
                  <p:ext uri="{D42A27DB-BD31-4B8C-83A1-F6EECF244321}">
                    <p14:modId xmlns:p14="http://schemas.microsoft.com/office/powerpoint/2010/main" val="3289439421"/>
                  </p:ext>
                </p:extLst>
              </p:nvPr>
            </p:nvGraphicFramePr>
            <p:xfrm>
              <a:off x="611560" y="2060848"/>
              <a:ext cx="7849121" cy="1828736"/>
            </p:xfrm>
            <a:graphic>
              <a:graphicData uri="http://schemas.openxmlformats.org/drawingml/2006/table">
                <a:tbl>
                  <a:tblPr firstRow="1" bandRow="1">
                    <a:tableStyleId>{616DA210-FB5B-4158-B5E0-FEB733F419BA}</a:tableStyleId>
                  </a:tblPr>
                  <a:tblGrid>
                    <a:gridCol w="1944216"/>
                    <a:gridCol w="792088"/>
                    <a:gridCol w="5112817"/>
                  </a:tblGrid>
                  <a:tr h="457184">
                    <a:tc>
                      <a:txBody>
                        <a:bodyPr/>
                        <a:lstStyle/>
                        <a:p>
                          <a:r>
                            <a:rPr lang="en-US" sz="2400" dirty="0" err="1" smtClean="0">
                              <a:solidFill>
                                <a:schemeClr val="bg1"/>
                              </a:solidFill>
                            </a:rPr>
                            <a:t>Variabelen</a:t>
                          </a:r>
                          <a:endParaRPr lang="nl-NL" sz="2400" dirty="0">
                            <a:solidFill>
                              <a:schemeClr val="bg1"/>
                            </a:solidFill>
                          </a:endParaRPr>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0000FF"/>
                        </a:solidFill>
                      </a:tcPr>
                    </a:tc>
                    <a:tc>
                      <a:txBody>
                        <a:bodyPr/>
                        <a:lstStyle/>
                        <a:p>
                          <a:pPr algn="ctr"/>
                          <a:r>
                            <a:rPr lang="en-US" sz="2400" dirty="0" smtClean="0">
                              <a:solidFill>
                                <a:schemeClr val="bg1"/>
                              </a:solidFill>
                            </a:rPr>
                            <a:t>bits</a:t>
                          </a:r>
                          <a:endParaRPr lang="nl-NL" sz="2400" dirty="0">
                            <a:solidFill>
                              <a:schemeClr val="bg1"/>
                            </a:solidFill>
                          </a:endParaRPr>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0000FF"/>
                        </a:solidFill>
                      </a:tcPr>
                    </a:tc>
                    <a:tc>
                      <a:txBody>
                        <a:bodyPr/>
                        <a:lstStyle/>
                        <a:p>
                          <a:r>
                            <a:rPr lang="en-US" sz="2400" dirty="0" err="1" smtClean="0">
                              <a:solidFill>
                                <a:schemeClr val="bg1"/>
                              </a:solidFill>
                            </a:rPr>
                            <a:t>Decimale</a:t>
                          </a:r>
                          <a:r>
                            <a:rPr lang="en-US" sz="2400" dirty="0" smtClean="0">
                              <a:solidFill>
                                <a:schemeClr val="bg1"/>
                              </a:solidFill>
                            </a:rPr>
                            <a:t> </a:t>
                          </a:r>
                          <a:r>
                            <a:rPr lang="en-US" sz="2400" dirty="0" err="1" smtClean="0">
                              <a:solidFill>
                                <a:schemeClr val="bg1"/>
                              </a:solidFill>
                            </a:rPr>
                            <a:t>waardes</a:t>
                          </a:r>
                          <a:endParaRPr lang="nl-NL" sz="2400" dirty="0">
                            <a:solidFill>
                              <a:schemeClr val="bg1"/>
                            </a:solidFill>
                          </a:endParaRPr>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0000FF"/>
                        </a:solidFill>
                      </a:tcPr>
                    </a:tc>
                  </a:tr>
                  <a:tr h="457184">
                    <a:tc>
                      <a:txBody>
                        <a:bodyPr/>
                        <a:lstStyle/>
                        <a:p>
                          <a:r>
                            <a:rPr lang="en-US" sz="2400" dirty="0" smtClean="0"/>
                            <a:t>unsigned char</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2400" dirty="0" smtClean="0"/>
                            <a:t>8</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endParaRPr lang="nl-NL"/>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blipFill rotWithShape="0">
                          <a:blip r:embed="rId3"/>
                          <a:stretch>
                            <a:fillRect l="-53754" t="-109211" r="-477" b="-226316"/>
                          </a:stretch>
                        </a:blipFill>
                      </a:tcPr>
                    </a:tc>
                  </a:tr>
                  <a:tr h="457184">
                    <a:tc>
                      <a:txBody>
                        <a:bodyPr/>
                        <a:lstStyle/>
                        <a:p>
                          <a:r>
                            <a:rPr lang="en-US" sz="2400" dirty="0" smtClean="0"/>
                            <a:t>unsigned </a:t>
                          </a:r>
                          <a:r>
                            <a:rPr lang="en-US" sz="2400" dirty="0" err="1" smtClean="0"/>
                            <a:t>int</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2400" dirty="0" smtClean="0"/>
                            <a:t>16</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endParaRPr lang="nl-NL"/>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blipFill rotWithShape="0">
                          <a:blip r:embed="rId3"/>
                          <a:stretch>
                            <a:fillRect l="-53754" t="-212000" r="-477" b="-129333"/>
                          </a:stretch>
                        </a:blipFill>
                      </a:tcPr>
                    </a:tc>
                  </a:tr>
                  <a:tr h="457184">
                    <a:tc>
                      <a:txBody>
                        <a:bodyPr/>
                        <a:lstStyle/>
                        <a:p>
                          <a:r>
                            <a:rPr lang="en-US" sz="2400" dirty="0" smtClean="0"/>
                            <a:t>unsigned long</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US" sz="2400" dirty="0" smtClean="0"/>
                            <a:t>32</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endParaRPr lang="nl-NL"/>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blipFill rotWithShape="0">
                          <a:blip r:embed="rId3"/>
                          <a:stretch>
                            <a:fillRect l="-53754" t="-312000" r="-477" b="-29333"/>
                          </a:stretch>
                        </a:blipFill>
                      </a:tcPr>
                    </a:tc>
                  </a:tr>
                </a:tbl>
              </a:graphicData>
            </a:graphic>
          </p:graphicFrame>
        </mc:Fallback>
      </mc:AlternateContent>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27</a:t>
            </a:fld>
            <a:endParaRPr lang="en-US" dirty="0"/>
          </a:p>
        </p:txBody>
      </p:sp>
      <p:sp>
        <p:nvSpPr>
          <p:cNvPr id="7" name="Toelichting met afgeronde rechthoek 6"/>
          <p:cNvSpPr/>
          <p:nvPr/>
        </p:nvSpPr>
        <p:spPr>
          <a:xfrm>
            <a:off x="4283968" y="4941168"/>
            <a:ext cx="2726432" cy="720080"/>
          </a:xfrm>
          <a:prstGeom prst="wedgeRoundRectCallout">
            <a:avLst>
              <a:gd name="adj1" fmla="val -99300"/>
              <a:gd name="adj2" fmla="val -189076"/>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ysClr val="windowText" lastClr="000000"/>
                </a:solidFill>
              </a:rPr>
              <a:t>Mede </a:t>
            </a:r>
            <a:r>
              <a:rPr lang="en-US" dirty="0" err="1" smtClean="0">
                <a:solidFill>
                  <a:sysClr val="windowText" lastClr="000000"/>
                </a:solidFill>
              </a:rPr>
              <a:t>afhankelijk</a:t>
            </a:r>
            <a:r>
              <a:rPr lang="en-US" dirty="0" smtClean="0">
                <a:solidFill>
                  <a:sysClr val="windowText" lastClr="000000"/>
                </a:solidFill>
              </a:rPr>
              <a:t> van </a:t>
            </a:r>
            <a:r>
              <a:rPr lang="en-US" dirty="0" err="1" smtClean="0">
                <a:solidFill>
                  <a:sysClr val="windowText" lastClr="000000"/>
                </a:solidFill>
              </a:rPr>
              <a:t>versie</a:t>
            </a:r>
            <a:r>
              <a:rPr lang="en-US" dirty="0" smtClean="0">
                <a:solidFill>
                  <a:sysClr val="windowText" lastClr="000000"/>
                </a:solidFill>
              </a:rPr>
              <a:t> OS (32/64) bit</a:t>
            </a:r>
            <a:endParaRPr lang="nl-NL" dirty="0" err="1" smtClean="0">
              <a:solidFill>
                <a:sysClr val="windowText" lastClr="000000"/>
              </a:solidFill>
            </a:endParaRPr>
          </a:p>
        </p:txBody>
      </p:sp>
    </p:spTree>
    <p:extLst>
      <p:ext uri="{BB962C8B-B14F-4D97-AF65-F5344CB8AC3E}">
        <p14:creationId xmlns:p14="http://schemas.microsoft.com/office/powerpoint/2010/main" val="3212467484"/>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String array en pointers</a:t>
            </a:r>
            <a:endParaRPr lang="nl-NL" dirty="0"/>
          </a:p>
        </p:txBody>
      </p:sp>
      <p:sp>
        <p:nvSpPr>
          <p:cNvPr id="5" name="Tijdelijke aanduiding voor inhoud 4"/>
          <p:cNvSpPr>
            <a:spLocks noGrp="1"/>
          </p:cNvSpPr>
          <p:nvPr>
            <p:ph idx="1"/>
          </p:nvPr>
        </p:nvSpPr>
        <p:spPr/>
        <p:txBody>
          <a:bodyPr/>
          <a:lstStyle/>
          <a:p>
            <a:r>
              <a:rPr lang="en-US" dirty="0" smtClean="0"/>
              <a:t>Hoe </a:t>
            </a:r>
            <a:r>
              <a:rPr lang="en-US" dirty="0" err="1" smtClean="0"/>
              <a:t>gebruik</a:t>
            </a:r>
            <a:r>
              <a:rPr lang="en-US" dirty="0" smtClean="0"/>
              <a:t> je </a:t>
            </a:r>
            <a:r>
              <a:rPr lang="en-US" dirty="0" err="1" smtClean="0"/>
              <a:t>een</a:t>
            </a:r>
            <a:r>
              <a:rPr lang="en-US" dirty="0" smtClean="0"/>
              <a:t> string array </a:t>
            </a:r>
            <a:r>
              <a:rPr lang="en-US" dirty="0" err="1" smtClean="0"/>
              <a:t>m.b.v</a:t>
            </a:r>
            <a:r>
              <a:rPr lang="en-US" dirty="0" smtClean="0"/>
              <a:t>. pointers?</a:t>
            </a:r>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270</a:t>
            </a:fld>
            <a:endParaRPr lang="en-US" dirty="0"/>
          </a:p>
        </p:txBody>
      </p:sp>
      <p:sp>
        <p:nvSpPr>
          <p:cNvPr id="6" name="Rechthoek 5"/>
          <p:cNvSpPr/>
          <p:nvPr/>
        </p:nvSpPr>
        <p:spPr>
          <a:xfrm>
            <a:off x="443270" y="1935943"/>
            <a:ext cx="8568952" cy="4637167"/>
          </a:xfrm>
          <a:prstGeom prst="rect">
            <a:avLst/>
          </a:prstGeom>
        </p:spPr>
        <p:txBody>
          <a:bodyPr wrap="square">
            <a:spAutoFit/>
          </a:bodyPr>
          <a:lstStyle/>
          <a:p>
            <a:pPr>
              <a:lnSpc>
                <a:spcPct val="107000"/>
              </a:lnSpc>
              <a:spcAft>
                <a:spcPts val="0"/>
              </a:spcAft>
            </a:pPr>
            <a:r>
              <a:rPr lang="nl-NL"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include</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nl-NL" sz="16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stdio.h</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include</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nl-NL" sz="16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string.h</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printTekst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char</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tekst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[][10], </a:t>
            </a:r>
            <a:r>
              <a:rPr lang="nl-NL"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aantal</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i = 0;</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for</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i = 0; i &lt; </a:t>
            </a:r>
            <a:r>
              <a:rPr lang="nl-NL" sz="1600" dirty="0">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aantal</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i++)</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printf</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"Tekst %d is: %s\n"</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i, </a:t>
            </a:r>
            <a:r>
              <a:rPr lang="nl-NL" sz="1600" dirty="0">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tekst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main</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char</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tekst[][10] = { </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"ROOD"</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"BLAUW"</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"GROEN"</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printTekst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(tekst, 3);</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getchar</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NL" sz="2000" dirty="0">
                <a:latin typeface="Calibri" panose="020F0502020204030204" pitchFamily="34" charset="0"/>
                <a:ea typeface="Calibri" panose="020F0502020204030204" pitchFamily="34" charset="0"/>
                <a:cs typeface="Times New Roman" panose="02020603050405020304" pitchFamily="18" charset="0"/>
              </a:rPr>
              <a:t> </a:t>
            </a:r>
            <a:endParaRPr lang="nl-NL"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oelichting met afgeronde rechthoek 6"/>
          <p:cNvSpPr/>
          <p:nvPr/>
        </p:nvSpPr>
        <p:spPr>
          <a:xfrm>
            <a:off x="7081284" y="4236256"/>
            <a:ext cx="1640134" cy="776919"/>
          </a:xfrm>
          <a:prstGeom prst="wedgeRoundRectCallout">
            <a:avLst>
              <a:gd name="adj1" fmla="val -64890"/>
              <a:gd name="adj2" fmla="val -67638"/>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Waarom</a:t>
            </a:r>
            <a:r>
              <a:rPr lang="en-US" dirty="0" smtClean="0">
                <a:solidFill>
                  <a:sysClr val="windowText" lastClr="000000"/>
                </a:solidFill>
              </a:rPr>
              <a:t> </a:t>
            </a:r>
            <a:r>
              <a:rPr lang="en-US" dirty="0" err="1" smtClean="0">
                <a:solidFill>
                  <a:sysClr val="windowText" lastClr="000000"/>
                </a:solidFill>
              </a:rPr>
              <a:t>werkt</a:t>
            </a:r>
            <a:r>
              <a:rPr lang="en-US" dirty="0" smtClean="0">
                <a:solidFill>
                  <a:sysClr val="windowText" lastClr="000000"/>
                </a:solidFill>
              </a:rPr>
              <a:t> </a:t>
            </a:r>
            <a:r>
              <a:rPr lang="en-US" dirty="0" err="1" smtClean="0">
                <a:solidFill>
                  <a:sysClr val="windowText" lastClr="000000"/>
                </a:solidFill>
              </a:rPr>
              <a:t>dit</a:t>
            </a:r>
            <a:r>
              <a:rPr lang="en-US" dirty="0" smtClean="0">
                <a:solidFill>
                  <a:sysClr val="windowText" lastClr="000000"/>
                </a:solidFill>
              </a:rPr>
              <a:t> </a:t>
            </a:r>
            <a:r>
              <a:rPr lang="en-US" dirty="0" err="1" smtClean="0">
                <a:solidFill>
                  <a:sysClr val="windowText" lastClr="000000"/>
                </a:solidFill>
              </a:rPr>
              <a:t>niet</a:t>
            </a:r>
            <a:r>
              <a:rPr lang="en-US" dirty="0" smtClean="0">
                <a:solidFill>
                  <a:sysClr val="windowText" lastClr="000000"/>
                </a:solidFill>
              </a:rPr>
              <a:t>?</a:t>
            </a:r>
            <a:endParaRPr lang="nl-NL" dirty="0" smtClean="0">
              <a:solidFill>
                <a:sysClr val="windowText" lastClr="000000"/>
              </a:solidFill>
            </a:endParaRPr>
          </a:p>
        </p:txBody>
      </p:sp>
    </p:spTree>
    <p:extLst>
      <p:ext uri="{BB962C8B-B14F-4D97-AF65-F5344CB8AC3E}">
        <p14:creationId xmlns:p14="http://schemas.microsoft.com/office/powerpoint/2010/main" val="141210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String array en pointers</a:t>
            </a:r>
            <a:endParaRPr lang="nl-NL" dirty="0"/>
          </a:p>
        </p:txBody>
      </p:sp>
      <p:sp>
        <p:nvSpPr>
          <p:cNvPr id="5" name="Tijdelijke aanduiding voor inhoud 4"/>
          <p:cNvSpPr>
            <a:spLocks noGrp="1"/>
          </p:cNvSpPr>
          <p:nvPr>
            <p:ph idx="1"/>
          </p:nvPr>
        </p:nvSpPr>
        <p:spPr/>
        <p:txBody>
          <a:bodyPr/>
          <a:lstStyle/>
          <a:p>
            <a:r>
              <a:rPr lang="en-US" dirty="0" smtClean="0"/>
              <a:t>Hoe </a:t>
            </a:r>
            <a:r>
              <a:rPr lang="en-US" dirty="0" err="1" smtClean="0"/>
              <a:t>gebruik</a:t>
            </a:r>
            <a:r>
              <a:rPr lang="en-US" dirty="0" smtClean="0"/>
              <a:t> je </a:t>
            </a:r>
            <a:r>
              <a:rPr lang="en-US" dirty="0" err="1" smtClean="0"/>
              <a:t>een</a:t>
            </a:r>
            <a:r>
              <a:rPr lang="en-US" dirty="0" smtClean="0"/>
              <a:t> string array </a:t>
            </a:r>
            <a:r>
              <a:rPr lang="en-US" dirty="0" err="1" smtClean="0"/>
              <a:t>m.b.v</a:t>
            </a:r>
            <a:r>
              <a:rPr lang="en-US" dirty="0" smtClean="0"/>
              <a:t>. pointers?</a:t>
            </a:r>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271</a:t>
            </a:fld>
            <a:endParaRPr lang="en-US" dirty="0"/>
          </a:p>
        </p:txBody>
      </p:sp>
      <p:sp>
        <p:nvSpPr>
          <p:cNvPr id="6" name="Rechthoek 5"/>
          <p:cNvSpPr/>
          <p:nvPr/>
        </p:nvSpPr>
        <p:spPr>
          <a:xfrm>
            <a:off x="443270" y="1935943"/>
            <a:ext cx="8568952" cy="4307846"/>
          </a:xfrm>
          <a:prstGeom prst="rect">
            <a:avLst/>
          </a:prstGeom>
        </p:spPr>
        <p:txBody>
          <a:bodyPr wrap="square">
            <a:spAutoFit/>
          </a:bodyPr>
          <a:lstStyle/>
          <a:p>
            <a:pPr>
              <a:lnSpc>
                <a:spcPct val="107000"/>
              </a:lnSpc>
              <a:spcAft>
                <a:spcPts val="0"/>
              </a:spcAft>
            </a:pP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#include</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en-US" sz="16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stdio.h</a:t>
            </a:r>
            <a:r>
              <a:rPr lang="en-US"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nl-N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#include</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en-US" sz="16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string.h</a:t>
            </a:r>
            <a:r>
              <a:rPr lang="en-US"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nl-N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printTekst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char</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tekst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[][10], </a:t>
            </a:r>
            <a:r>
              <a:rPr lang="nl-NL"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aantal</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0;</a:t>
            </a:r>
            <a:endParaRPr lang="nl-N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for</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0; </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&lt; </a:t>
            </a:r>
            <a:r>
              <a:rPr lang="en-US" sz="1600" dirty="0" err="1">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aantal</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printf</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"Tekst %d is: %s\n"</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i, *(</a:t>
            </a:r>
            <a:r>
              <a:rPr lang="nl-NL" sz="1600" dirty="0">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tekst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i)); 	</a:t>
            </a:r>
            <a:endParaRPr lang="nl-NL" sz="16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main</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nl-NL" sz="16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char</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tekst[][10] = { </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"ROOD"</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"BLAUW"</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"GROEN"</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printTekst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(tekst, 3);				</a:t>
            </a:r>
            <a:endParaRPr lang="nl-N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getchar</a:t>
            </a:r>
            <a:r>
              <a:rPr lang="nl-NL" sz="16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p>
          <a:p>
            <a:pPr>
              <a:lnSpc>
                <a:spcPct val="107000"/>
              </a:lnSpc>
              <a:spcAft>
                <a:spcPts val="0"/>
              </a:spcAft>
            </a:pPr>
            <a:r>
              <a:rPr lang="nl-NL" sz="16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oelichting met afgeronde rechthoek 6"/>
          <p:cNvSpPr/>
          <p:nvPr/>
        </p:nvSpPr>
        <p:spPr>
          <a:xfrm>
            <a:off x="7081284" y="4236257"/>
            <a:ext cx="1440160" cy="717320"/>
          </a:xfrm>
          <a:prstGeom prst="wedgeRoundRectCallout">
            <a:avLst>
              <a:gd name="adj1" fmla="val -90232"/>
              <a:gd name="adj2" fmla="val -69421"/>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Werkt</a:t>
            </a:r>
            <a:r>
              <a:rPr lang="en-US" dirty="0" smtClean="0">
                <a:solidFill>
                  <a:sysClr val="windowText" lastClr="000000"/>
                </a:solidFill>
              </a:rPr>
              <a:t> </a:t>
            </a:r>
            <a:r>
              <a:rPr lang="en-US" dirty="0" err="1" smtClean="0">
                <a:solidFill>
                  <a:sysClr val="windowText" lastClr="000000"/>
                </a:solidFill>
              </a:rPr>
              <a:t>dit</a:t>
            </a:r>
            <a:r>
              <a:rPr lang="en-US" dirty="0" smtClean="0">
                <a:solidFill>
                  <a:sysClr val="windowText" lastClr="000000"/>
                </a:solidFill>
              </a:rPr>
              <a:t>?</a:t>
            </a:r>
            <a:endParaRPr lang="nl-NL" dirty="0" smtClean="0">
              <a:solidFill>
                <a:sysClr val="windowText" lastClr="000000"/>
              </a:solidFill>
            </a:endParaRPr>
          </a:p>
        </p:txBody>
      </p:sp>
      <p:sp>
        <p:nvSpPr>
          <p:cNvPr id="8" name="AutoShape 4"/>
          <p:cNvSpPr>
            <a:spLocks noChangeArrowheads="1"/>
          </p:cNvSpPr>
          <p:nvPr/>
        </p:nvSpPr>
        <p:spPr bwMode="auto">
          <a:xfrm>
            <a:off x="5771862" y="2546394"/>
            <a:ext cx="3240360" cy="1056333"/>
          </a:xfrm>
          <a:prstGeom prst="wedgeRoundRectCallout">
            <a:avLst>
              <a:gd name="adj1" fmla="val -43134"/>
              <a:gd name="adj2" fmla="val 64334"/>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mn-lt"/>
              </a:rPr>
              <a:t>Alternatieve manier om </a:t>
            </a:r>
            <a:r>
              <a:rPr lang="nl-NL" dirty="0" smtClean="0">
                <a:latin typeface="+mn-lt"/>
              </a:rPr>
              <a:t>een array element </a:t>
            </a:r>
            <a:r>
              <a:rPr lang="nl-NL" dirty="0">
                <a:latin typeface="+mn-lt"/>
              </a:rPr>
              <a:t>te </a:t>
            </a:r>
            <a:r>
              <a:rPr lang="nl-NL" dirty="0" smtClean="0">
                <a:latin typeface="+mn-lt"/>
              </a:rPr>
              <a:t>specificeren:</a:t>
            </a:r>
          </a:p>
          <a:p>
            <a:r>
              <a:rPr lang="nl-NL" dirty="0" smtClean="0">
                <a:solidFill>
                  <a:schemeClr val="tx1"/>
                </a:solidFill>
                <a:latin typeface="Consolas"/>
              </a:rPr>
              <a:t>a[i</a:t>
            </a:r>
            <a:r>
              <a:rPr lang="nl-NL" dirty="0">
                <a:solidFill>
                  <a:schemeClr val="tx1"/>
                </a:solidFill>
                <a:latin typeface="Consolas"/>
              </a:rPr>
              <a:t>]</a:t>
            </a:r>
            <a:r>
              <a:rPr lang="nl-NL" dirty="0">
                <a:latin typeface="+mn-lt"/>
              </a:rPr>
              <a:t> </a:t>
            </a:r>
            <a:r>
              <a:rPr lang="nl-NL" dirty="0">
                <a:latin typeface="+mn-lt"/>
                <a:sym typeface="Wingdings" pitchFamily="2" charset="2"/>
              </a:rPr>
              <a:t> </a:t>
            </a:r>
            <a:r>
              <a:rPr lang="nl-NL" dirty="0">
                <a:solidFill>
                  <a:schemeClr val="tx1"/>
                </a:solidFill>
                <a:latin typeface="Consolas"/>
                <a:sym typeface="Wingdings" pitchFamily="2" charset="2"/>
              </a:rPr>
              <a:t>*(a + i)</a:t>
            </a:r>
          </a:p>
        </p:txBody>
      </p:sp>
      <p:sp>
        <p:nvSpPr>
          <p:cNvPr id="9" name="Toelichting met afgeronde rechthoek 8"/>
          <p:cNvSpPr/>
          <p:nvPr/>
        </p:nvSpPr>
        <p:spPr>
          <a:xfrm>
            <a:off x="3059832" y="4266926"/>
            <a:ext cx="1800200" cy="655982"/>
          </a:xfrm>
          <a:prstGeom prst="wedgeRoundRectCallout">
            <a:avLst>
              <a:gd name="adj1" fmla="val 43546"/>
              <a:gd name="adj2" fmla="val -83377"/>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Wat</a:t>
            </a:r>
            <a:r>
              <a:rPr lang="en-US" dirty="0" smtClean="0">
                <a:solidFill>
                  <a:sysClr val="windowText" lastClr="000000"/>
                </a:solidFill>
              </a:rPr>
              <a:t> is </a:t>
            </a:r>
            <a:r>
              <a:rPr lang="en-US" dirty="0" err="1" smtClean="0">
                <a:solidFill>
                  <a:sysClr val="windowText" lastClr="000000"/>
                </a:solidFill>
              </a:rPr>
              <a:t>een</a:t>
            </a:r>
            <a:r>
              <a:rPr lang="en-US" dirty="0" smtClean="0">
                <a:solidFill>
                  <a:sysClr val="windowText" lastClr="000000"/>
                </a:solidFill>
              </a:rPr>
              <a:t> string </a:t>
            </a:r>
            <a:r>
              <a:rPr lang="en-US" dirty="0" err="1" smtClean="0">
                <a:solidFill>
                  <a:sysClr val="windowText" lastClr="000000"/>
                </a:solidFill>
              </a:rPr>
              <a:t>ook</a:t>
            </a:r>
            <a:r>
              <a:rPr lang="en-US" dirty="0" smtClean="0">
                <a:solidFill>
                  <a:sysClr val="windowText" lastClr="000000"/>
                </a:solidFill>
              </a:rPr>
              <a:t> </a:t>
            </a:r>
            <a:r>
              <a:rPr lang="en-US" dirty="0" err="1" smtClean="0">
                <a:solidFill>
                  <a:sysClr val="windowText" lastClr="000000"/>
                </a:solidFill>
              </a:rPr>
              <a:t>alweer</a:t>
            </a:r>
            <a:r>
              <a:rPr lang="en-US" dirty="0" smtClean="0">
                <a:solidFill>
                  <a:sysClr val="windowText" lastClr="000000"/>
                </a:solidFill>
              </a:rPr>
              <a:t>?</a:t>
            </a:r>
            <a:endParaRPr lang="nl-NL" dirty="0" smtClean="0">
              <a:solidFill>
                <a:sysClr val="windowText" lastClr="000000"/>
              </a:solidFill>
            </a:endParaRPr>
          </a:p>
        </p:txBody>
      </p:sp>
    </p:spTree>
    <p:extLst>
      <p:ext uri="{BB962C8B-B14F-4D97-AF65-F5344CB8AC3E}">
        <p14:creationId xmlns:p14="http://schemas.microsoft.com/office/powerpoint/2010/main" val="238470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String array en pointers</a:t>
            </a:r>
            <a:endParaRPr lang="nl-NL" dirty="0"/>
          </a:p>
        </p:txBody>
      </p:sp>
      <p:sp>
        <p:nvSpPr>
          <p:cNvPr id="5" name="Tijdelijke aanduiding voor inhoud 4"/>
          <p:cNvSpPr>
            <a:spLocks noGrp="1"/>
          </p:cNvSpPr>
          <p:nvPr>
            <p:ph idx="1"/>
          </p:nvPr>
        </p:nvSpPr>
        <p:spPr/>
        <p:txBody>
          <a:bodyPr/>
          <a:lstStyle/>
          <a:p>
            <a:r>
              <a:rPr lang="en-US" dirty="0" err="1" smtClean="0"/>
              <a:t>Wat</a:t>
            </a:r>
            <a:r>
              <a:rPr lang="en-US" dirty="0" smtClean="0"/>
              <a:t> </a:t>
            </a:r>
            <a:r>
              <a:rPr lang="en-US" dirty="0" err="1" smtClean="0"/>
              <a:t>wordt</a:t>
            </a:r>
            <a:r>
              <a:rPr lang="en-US" dirty="0" smtClean="0"/>
              <a:t> </a:t>
            </a:r>
            <a:r>
              <a:rPr lang="en-US" dirty="0" err="1" smtClean="0"/>
              <a:t>er</a:t>
            </a:r>
            <a:r>
              <a:rPr lang="en-US" dirty="0" smtClean="0"/>
              <a:t> nu </a:t>
            </a:r>
            <a:r>
              <a:rPr lang="en-US" dirty="0" err="1" smtClean="0"/>
              <a:t>afgedrukt</a:t>
            </a:r>
            <a:r>
              <a:rPr lang="en-US" dirty="0" smtClean="0"/>
              <a:t>?</a:t>
            </a:r>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272</a:t>
            </a:fld>
            <a:endParaRPr lang="en-US" dirty="0"/>
          </a:p>
        </p:txBody>
      </p:sp>
      <p:sp>
        <p:nvSpPr>
          <p:cNvPr id="6" name="Rechthoek 5"/>
          <p:cNvSpPr/>
          <p:nvPr/>
        </p:nvSpPr>
        <p:spPr>
          <a:xfrm>
            <a:off x="443270" y="1935943"/>
            <a:ext cx="8568952" cy="4307846"/>
          </a:xfrm>
          <a:prstGeom prst="rect">
            <a:avLst/>
          </a:prstGeom>
        </p:spPr>
        <p:txBody>
          <a:bodyPr wrap="square">
            <a:spAutoFit/>
          </a:bodyPr>
          <a:lstStyle/>
          <a:p>
            <a:pPr>
              <a:lnSpc>
                <a:spcPct val="107000"/>
              </a:lnSpc>
              <a:spcAft>
                <a:spcPts val="0"/>
              </a:spcAft>
            </a:pP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#include</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en-US" sz="16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stdio.h</a:t>
            </a:r>
            <a:r>
              <a:rPr lang="en-US"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#include</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en-US" sz="16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string.h</a:t>
            </a:r>
            <a:r>
              <a:rPr lang="en-US"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printTekst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char</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tekst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[][10], </a:t>
            </a:r>
            <a:r>
              <a:rPr lang="nl-NL"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aantal</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0;</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for</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0; </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&lt; </a:t>
            </a:r>
            <a:r>
              <a:rPr lang="en-US" sz="1600" dirty="0" err="1">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aantal</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printf</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"Tekst %d is: %c\n"</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i, *(*(</a:t>
            </a:r>
            <a:r>
              <a:rPr lang="nl-NL" sz="1600" dirty="0">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tekst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i)));</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main</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char</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tekst[][10] = { </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"ROOD"</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"BLAUW"</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"GROEN"</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printTekst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(tekst, 3);</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getchar</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3522514"/>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String array en pointers</a:t>
            </a:r>
            <a:endParaRPr lang="nl-NL" dirty="0"/>
          </a:p>
        </p:txBody>
      </p:sp>
      <p:sp>
        <p:nvSpPr>
          <p:cNvPr id="5" name="Tijdelijke aanduiding voor inhoud 4"/>
          <p:cNvSpPr>
            <a:spLocks noGrp="1"/>
          </p:cNvSpPr>
          <p:nvPr>
            <p:ph idx="1"/>
          </p:nvPr>
        </p:nvSpPr>
        <p:spPr/>
        <p:txBody>
          <a:bodyPr/>
          <a:lstStyle/>
          <a:p>
            <a:r>
              <a:rPr lang="en-US" dirty="0" err="1" smtClean="0"/>
              <a:t>Wat</a:t>
            </a:r>
            <a:r>
              <a:rPr lang="en-US" dirty="0" smtClean="0"/>
              <a:t> </a:t>
            </a:r>
            <a:r>
              <a:rPr lang="en-US" dirty="0" err="1" smtClean="0"/>
              <a:t>wordt</a:t>
            </a:r>
            <a:r>
              <a:rPr lang="en-US" dirty="0" smtClean="0"/>
              <a:t> </a:t>
            </a:r>
            <a:r>
              <a:rPr lang="en-US" dirty="0" err="1" smtClean="0"/>
              <a:t>er</a:t>
            </a:r>
            <a:r>
              <a:rPr lang="en-US" dirty="0" smtClean="0"/>
              <a:t> nu </a:t>
            </a:r>
            <a:r>
              <a:rPr lang="en-US" dirty="0" err="1" smtClean="0"/>
              <a:t>afgedrukt</a:t>
            </a:r>
            <a:r>
              <a:rPr lang="en-US" dirty="0" smtClean="0"/>
              <a:t>?</a:t>
            </a:r>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273</a:t>
            </a:fld>
            <a:endParaRPr lang="en-US" dirty="0"/>
          </a:p>
        </p:txBody>
      </p:sp>
      <p:sp>
        <p:nvSpPr>
          <p:cNvPr id="6" name="Rechthoek 5"/>
          <p:cNvSpPr/>
          <p:nvPr/>
        </p:nvSpPr>
        <p:spPr>
          <a:xfrm>
            <a:off x="443270" y="1935943"/>
            <a:ext cx="8568952" cy="4307846"/>
          </a:xfrm>
          <a:prstGeom prst="rect">
            <a:avLst/>
          </a:prstGeom>
        </p:spPr>
        <p:txBody>
          <a:bodyPr wrap="square">
            <a:spAutoFit/>
          </a:bodyPr>
          <a:lstStyle/>
          <a:p>
            <a:pPr>
              <a:lnSpc>
                <a:spcPct val="107000"/>
              </a:lnSpc>
              <a:spcAft>
                <a:spcPts val="0"/>
              </a:spcAft>
            </a:pP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#include</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en-US" sz="16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stdio.h</a:t>
            </a:r>
            <a:r>
              <a:rPr lang="en-US"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#include</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en-US" sz="16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string.h</a:t>
            </a:r>
            <a:r>
              <a:rPr lang="en-US"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printTekst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char</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tekst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[][10], </a:t>
            </a:r>
            <a:r>
              <a:rPr lang="nl-NL"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aantal</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0;</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for</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0; </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&lt; </a:t>
            </a:r>
            <a:r>
              <a:rPr lang="en-US" sz="1600" dirty="0" err="1">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aantal</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printf</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"Tekst %d is: %c\n"</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i, *(*(</a:t>
            </a:r>
            <a:r>
              <a:rPr lang="nl-NL" sz="1600" dirty="0">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tekst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i</a:t>
            </a:r>
            <a:r>
              <a:rPr lang="nl-NL" sz="16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b="1"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+1</a:t>
            </a:r>
            <a:r>
              <a:rPr lang="nl-NL" sz="16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main</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char</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tekst[][10] = { </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"ROOD"</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"BLAUW"</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"GROEN"</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printTekst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(tekst, 3);</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getchar</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9727121"/>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String array en pointers</a:t>
            </a:r>
            <a:endParaRPr lang="nl-NL" dirty="0"/>
          </a:p>
        </p:txBody>
      </p:sp>
      <p:sp>
        <p:nvSpPr>
          <p:cNvPr id="5" name="Tijdelijke aanduiding voor inhoud 4"/>
          <p:cNvSpPr>
            <a:spLocks noGrp="1"/>
          </p:cNvSpPr>
          <p:nvPr>
            <p:ph idx="1"/>
          </p:nvPr>
        </p:nvSpPr>
        <p:spPr/>
        <p:txBody>
          <a:bodyPr/>
          <a:lstStyle/>
          <a:p>
            <a:r>
              <a:rPr lang="en-US" dirty="0" smtClean="0"/>
              <a:t>Hoe </a:t>
            </a:r>
            <a:r>
              <a:rPr lang="en-US" dirty="0" err="1" smtClean="0"/>
              <a:t>gebruik</a:t>
            </a:r>
            <a:r>
              <a:rPr lang="en-US" dirty="0" smtClean="0"/>
              <a:t> je </a:t>
            </a:r>
            <a:r>
              <a:rPr lang="en-US" dirty="0" err="1" smtClean="0"/>
              <a:t>een</a:t>
            </a:r>
            <a:r>
              <a:rPr lang="en-US" dirty="0" smtClean="0"/>
              <a:t> string array </a:t>
            </a:r>
            <a:r>
              <a:rPr lang="en-US" dirty="0" err="1" smtClean="0"/>
              <a:t>m.b.v</a:t>
            </a:r>
            <a:r>
              <a:rPr lang="en-US" dirty="0" smtClean="0"/>
              <a:t>. pointers?</a:t>
            </a:r>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274</a:t>
            </a:fld>
            <a:endParaRPr lang="en-US" dirty="0"/>
          </a:p>
        </p:txBody>
      </p:sp>
      <p:sp>
        <p:nvSpPr>
          <p:cNvPr id="6" name="Rechthoek 5"/>
          <p:cNvSpPr/>
          <p:nvPr/>
        </p:nvSpPr>
        <p:spPr>
          <a:xfrm>
            <a:off x="443270" y="1935943"/>
            <a:ext cx="8568952" cy="4637167"/>
          </a:xfrm>
          <a:prstGeom prst="rect">
            <a:avLst/>
          </a:prstGeom>
        </p:spPr>
        <p:txBody>
          <a:bodyPr wrap="square">
            <a:spAutoFit/>
          </a:bodyPr>
          <a:lstStyle/>
          <a:p>
            <a:pPr>
              <a:lnSpc>
                <a:spcPct val="107000"/>
              </a:lnSpc>
              <a:spcAft>
                <a:spcPts val="0"/>
              </a:spcAft>
            </a:pPr>
            <a:r>
              <a:rPr lang="nl-NL"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include</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nl-NL" sz="16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stdio.h</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include</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nl-NL" sz="16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string.h</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printTekst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char</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tekst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[][10], </a:t>
            </a:r>
            <a:r>
              <a:rPr lang="nl-NL"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aantal</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i = 0;</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for</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i = 0; i &lt; </a:t>
            </a:r>
            <a:r>
              <a:rPr lang="nl-NL" sz="1600" dirty="0">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aantal</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i++)</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printf</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"Tekst %d is: %s\n"</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i, </a:t>
            </a:r>
            <a:r>
              <a:rPr lang="nl-NL" sz="1600" dirty="0">
                <a:solidFill>
                  <a:srgbClr val="80808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tekst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a:t>
            </a:r>
            <a:r>
              <a:rPr lang="nl-NL" sz="16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main</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char</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tekst[][10] = { </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"ROOD"</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"BLAUW"</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"GROEN"</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printTekst</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(tekst, 3);</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getchar</a:t>
            </a: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NL" sz="2000" dirty="0">
                <a:latin typeface="Calibri" panose="020F0502020204030204" pitchFamily="34" charset="0"/>
                <a:ea typeface="Calibri" panose="020F0502020204030204" pitchFamily="34" charset="0"/>
                <a:cs typeface="Times New Roman" panose="02020603050405020304" pitchFamily="18" charset="0"/>
              </a:rPr>
              <a:t> </a:t>
            </a:r>
            <a:endParaRPr lang="nl-NL"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oelichting met afgeronde rechthoek 6"/>
          <p:cNvSpPr/>
          <p:nvPr/>
        </p:nvSpPr>
        <p:spPr>
          <a:xfrm>
            <a:off x="7081284" y="4236256"/>
            <a:ext cx="1640134" cy="776919"/>
          </a:xfrm>
          <a:prstGeom prst="wedgeRoundRectCallout">
            <a:avLst>
              <a:gd name="adj1" fmla="val -90232"/>
              <a:gd name="adj2" fmla="val -69421"/>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Werkt</a:t>
            </a:r>
            <a:r>
              <a:rPr lang="en-US" dirty="0" smtClean="0">
                <a:solidFill>
                  <a:sysClr val="windowText" lastClr="000000"/>
                </a:solidFill>
              </a:rPr>
              <a:t> </a:t>
            </a:r>
            <a:r>
              <a:rPr lang="en-US" dirty="0" err="1" smtClean="0">
                <a:solidFill>
                  <a:sysClr val="windowText" lastClr="000000"/>
                </a:solidFill>
              </a:rPr>
              <a:t>dit</a:t>
            </a:r>
            <a:r>
              <a:rPr lang="en-US" dirty="0" smtClean="0">
                <a:solidFill>
                  <a:sysClr val="windowText" lastClr="000000"/>
                </a:solidFill>
              </a:rPr>
              <a:t>?</a:t>
            </a:r>
            <a:endParaRPr lang="nl-NL" dirty="0" smtClean="0">
              <a:solidFill>
                <a:sysClr val="windowText" lastClr="000000"/>
              </a:solidFill>
            </a:endParaRPr>
          </a:p>
        </p:txBody>
      </p:sp>
      <p:sp>
        <p:nvSpPr>
          <p:cNvPr id="8" name="Toelichting met afgeronde rechthoek 7"/>
          <p:cNvSpPr/>
          <p:nvPr/>
        </p:nvSpPr>
        <p:spPr>
          <a:xfrm>
            <a:off x="7548306" y="5301418"/>
            <a:ext cx="1163124" cy="398701"/>
          </a:xfrm>
          <a:prstGeom prst="wedgeRoundRectCallout">
            <a:avLst>
              <a:gd name="adj1" fmla="val -41366"/>
              <a:gd name="adj2" fmla="val -131970"/>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ysClr val="windowText" lastClr="000000"/>
                </a:solidFill>
              </a:rPr>
              <a:t>Ja</a:t>
            </a:r>
            <a:endParaRPr lang="nl-NL" dirty="0" smtClean="0">
              <a:solidFill>
                <a:sysClr val="windowText" lastClr="000000"/>
              </a:solidFill>
            </a:endParaRPr>
          </a:p>
        </p:txBody>
      </p:sp>
    </p:spTree>
    <p:extLst>
      <p:ext uri="{BB962C8B-B14F-4D97-AF65-F5344CB8AC3E}">
        <p14:creationId xmlns:p14="http://schemas.microsoft.com/office/powerpoint/2010/main" val="363801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latin typeface="Consolas" panose="020B0609020204030204" pitchFamily="49" charset="0"/>
                <a:cs typeface="Consolas" panose="020B0609020204030204" pitchFamily="49" charset="0"/>
              </a:rPr>
              <a:t>stdin</a:t>
            </a:r>
            <a:endParaRPr lang="nl-NL" dirty="0">
              <a:latin typeface="Consolas" panose="020B0609020204030204" pitchFamily="49" charset="0"/>
              <a:cs typeface="Consolas" panose="020B0609020204030204" pitchFamily="49" charset="0"/>
            </a:endParaRPr>
          </a:p>
        </p:txBody>
      </p:sp>
      <p:sp>
        <p:nvSpPr>
          <p:cNvPr id="3" name="Tijdelijke aanduiding voor inhoud 2"/>
          <p:cNvSpPr>
            <a:spLocks noGrp="1"/>
          </p:cNvSpPr>
          <p:nvPr>
            <p:ph idx="1"/>
          </p:nvPr>
        </p:nvSpPr>
        <p:spPr/>
        <p:txBody>
          <a:bodyPr/>
          <a:lstStyle/>
          <a:p>
            <a:pPr>
              <a:lnSpc>
                <a:spcPct val="107000"/>
              </a:lnSpc>
              <a:spcBef>
                <a:spcPts val="100"/>
              </a:spcBef>
              <a:spcAft>
                <a:spcPts val="800"/>
              </a:spcAft>
            </a:pPr>
            <a:r>
              <a:rPr lang="nl-NL" dirty="0" smtClean="0">
                <a:solidFill>
                  <a:srgbClr val="000000"/>
                </a:solidFill>
                <a:highlight>
                  <a:srgbClr val="FFFFFF"/>
                </a:highlight>
                <a:latin typeface="+mj-lt"/>
                <a:ea typeface="Calibri" panose="020F0502020204030204" pitchFamily="34" charset="0"/>
                <a:cs typeface="Times New Roman" panose="02020603050405020304" pitchFamily="18" charset="0"/>
              </a:rPr>
              <a:t>De onderstaande regel hebben we vaker gezien:</a:t>
            </a:r>
          </a:p>
          <a:p>
            <a:pPr lvl="1">
              <a:lnSpc>
                <a:spcPct val="107000"/>
              </a:lnSpc>
              <a:spcBef>
                <a:spcPts val="100"/>
              </a:spcBef>
              <a:spcAft>
                <a:spcPts val="800"/>
              </a:spcAft>
            </a:pPr>
            <a:r>
              <a:rPr lang="nl-NL" dirty="0" err="1"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fflush</a:t>
            </a:r>
            <a:r>
              <a:rPr lang="nl-NL"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dirty="0" err="1" smtClean="0">
                <a:solidFill>
                  <a:srgbClr val="6F008A"/>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stdin</a:t>
            </a:r>
            <a:r>
              <a:rPr lang="nl-NL"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3200" dirty="0" smtClean="0">
              <a:latin typeface="Calibri" panose="020F0502020204030204" pitchFamily="34" charset="0"/>
              <a:ea typeface="Calibri" panose="020F0502020204030204" pitchFamily="34" charset="0"/>
              <a:cs typeface="Times New Roman" panose="02020603050405020304" pitchFamily="18" charset="0"/>
            </a:endParaRPr>
          </a:p>
          <a:p>
            <a:pPr>
              <a:spcBef>
                <a:spcPts val="100"/>
              </a:spcBef>
            </a:pPr>
            <a:r>
              <a:rPr lang="en-US" dirty="0" err="1" smtClean="0"/>
              <a:t>Waar</a:t>
            </a:r>
            <a:r>
              <a:rPr lang="en-US" dirty="0" smtClean="0"/>
              <a:t> </a:t>
            </a:r>
            <a:r>
              <a:rPr lang="en-US" dirty="0" err="1" smtClean="0"/>
              <a:t>gebruikte</a:t>
            </a:r>
            <a:r>
              <a:rPr lang="en-US" dirty="0" smtClean="0"/>
              <a:t> we </a:t>
            </a:r>
            <a:r>
              <a:rPr lang="en-US" dirty="0" err="1" smtClean="0"/>
              <a:t>deze</a:t>
            </a:r>
            <a:r>
              <a:rPr lang="en-US" dirty="0" smtClean="0"/>
              <a:t> regel </a:t>
            </a:r>
            <a:r>
              <a:rPr lang="en-US" dirty="0" err="1" smtClean="0"/>
              <a:t>voor</a:t>
            </a:r>
            <a:r>
              <a:rPr lang="en-US" dirty="0" smtClean="0"/>
              <a:t>?</a:t>
            </a:r>
          </a:p>
          <a:p>
            <a:pPr>
              <a:spcBef>
                <a:spcPts val="100"/>
              </a:spcBef>
            </a:pPr>
            <a:r>
              <a:rPr lang="en-US" dirty="0" err="1" smtClean="0"/>
              <a:t>Wat</a:t>
            </a:r>
            <a:r>
              <a:rPr lang="en-US" dirty="0" smtClean="0"/>
              <a:t> is </a:t>
            </a:r>
            <a:r>
              <a:rPr lang="nl-NL" dirty="0" err="1" smtClean="0">
                <a:solidFill>
                  <a:srgbClr val="6F008A"/>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stdin</a:t>
            </a:r>
            <a:r>
              <a:rPr lang="en-US" dirty="0" smtClean="0"/>
              <a:t>?</a:t>
            </a:r>
          </a:p>
          <a:p>
            <a:pPr lvl="1">
              <a:spcBef>
                <a:spcPts val="100"/>
              </a:spcBef>
              <a:spcAft>
                <a:spcPts val="800"/>
              </a:spcAft>
            </a:pPr>
            <a:r>
              <a:rPr lang="nl-NL" dirty="0" smtClean="0">
                <a:solidFill>
                  <a:srgbClr val="2B91A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FILE</a:t>
            </a:r>
            <a:r>
              <a:rPr lang="nl-NL"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dirty="0" err="1" smtClean="0">
                <a:solidFill>
                  <a:srgbClr val="6F008A"/>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stdin</a:t>
            </a:r>
            <a:endParaRPr lang="nl-NL" dirty="0" smtClean="0">
              <a:solidFill>
                <a:srgbClr val="6F008A"/>
              </a:solidFill>
              <a:highlight>
                <a:srgbClr val="FFFFFF"/>
              </a:highlight>
              <a:latin typeface="Consolas" panose="020B0609020204030204" pitchFamily="49" charset="0"/>
              <a:ea typeface="Calibri" panose="020F0502020204030204" pitchFamily="34" charset="0"/>
              <a:cs typeface="Times New Roman" panose="02020603050405020304" pitchFamily="18" charset="0"/>
            </a:endParaRPr>
          </a:p>
          <a:p>
            <a:pPr lvl="1">
              <a:spcBef>
                <a:spcPts val="100"/>
              </a:spcBef>
              <a:spcAft>
                <a:spcPts val="800"/>
              </a:spcAft>
            </a:pPr>
            <a:r>
              <a:rPr lang="en-US" dirty="0" err="1" smtClean="0"/>
              <a:t>Standaard</a:t>
            </a:r>
            <a:r>
              <a:rPr lang="en-US" dirty="0" smtClean="0"/>
              <a:t> FILE * </a:t>
            </a:r>
          </a:p>
          <a:p>
            <a:pPr lvl="1">
              <a:spcBef>
                <a:spcPts val="100"/>
              </a:spcBef>
              <a:spcAft>
                <a:spcPts val="800"/>
              </a:spcAft>
            </a:pPr>
            <a:r>
              <a:rPr lang="en-US" dirty="0" err="1" smtClean="0">
                <a:latin typeface="Calibri" panose="020F0502020204030204" pitchFamily="34" charset="0"/>
                <a:ea typeface="Calibri" panose="020F0502020204030204" pitchFamily="34" charset="0"/>
                <a:cs typeface="Times New Roman" panose="02020603050405020304" pitchFamily="18" charset="0"/>
              </a:rPr>
              <a:t>Gebruikt</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err="1" smtClean="0">
                <a:latin typeface="Calibri" panose="020F0502020204030204" pitchFamily="34" charset="0"/>
                <a:ea typeface="Calibri" panose="020F0502020204030204" pitchFamily="34" charset="0"/>
                <a:cs typeface="Times New Roman" panose="02020603050405020304" pitchFamily="18" charset="0"/>
              </a:rPr>
              <a:t>voor</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err="1" smtClean="0">
                <a:latin typeface="Calibri" panose="020F0502020204030204" pitchFamily="34" charset="0"/>
                <a:ea typeface="Calibri" panose="020F0502020204030204" pitchFamily="34" charset="0"/>
                <a:cs typeface="Times New Roman" panose="02020603050405020304" pitchFamily="18" charset="0"/>
              </a:rPr>
              <a:t>invoer</a:t>
            </a:r>
            <a:r>
              <a:rPr lang="en-US" dirty="0" smtClean="0">
                <a:latin typeface="Calibri" panose="020F0502020204030204" pitchFamily="34" charset="0"/>
                <a:ea typeface="Calibri" panose="020F0502020204030204" pitchFamily="34" charset="0"/>
                <a:cs typeface="Times New Roman" panose="02020603050405020304" pitchFamily="18" charset="0"/>
              </a:rPr>
              <a:t> (input stream)</a:t>
            </a:r>
            <a:endParaRPr lang="nl-NL" dirty="0" smtClean="0">
              <a:latin typeface="Calibri" panose="020F0502020204030204" pitchFamily="34" charset="0"/>
              <a:ea typeface="Calibri" panose="020F0502020204030204" pitchFamily="34" charset="0"/>
              <a:cs typeface="Times New Roman" panose="02020603050405020304" pitchFamily="18" charset="0"/>
            </a:endParaRPr>
          </a:p>
          <a:p>
            <a:pPr lvl="1"/>
            <a:endParaRPr lang="en-US" dirty="0" smtClean="0"/>
          </a:p>
          <a:p>
            <a:endParaRPr lang="nl-NL" dirty="0"/>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275</a:t>
            </a:fld>
            <a:endParaRPr lang="en-US" dirty="0"/>
          </a:p>
        </p:txBody>
      </p:sp>
    </p:spTree>
    <p:extLst>
      <p:ext uri="{BB962C8B-B14F-4D97-AF65-F5344CB8AC3E}">
        <p14:creationId xmlns:p14="http://schemas.microsoft.com/office/powerpoint/2010/main" val="36497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Intermezzo: FILE*</a:t>
            </a:r>
            <a:endParaRPr lang="nl-NL" dirty="0"/>
          </a:p>
        </p:txBody>
      </p:sp>
      <p:sp>
        <p:nvSpPr>
          <p:cNvPr id="5" name="Tijdelijke aanduiding voor inhoud 4"/>
          <p:cNvSpPr>
            <a:spLocks noGrp="1"/>
          </p:cNvSpPr>
          <p:nvPr>
            <p:ph idx="1"/>
          </p:nvPr>
        </p:nvSpPr>
        <p:spPr/>
        <p:txBody>
          <a:bodyPr>
            <a:normAutofit fontScale="70000" lnSpcReduction="20000"/>
          </a:bodyPr>
          <a:lstStyle/>
          <a:p>
            <a:r>
              <a:rPr lang="en-US" dirty="0" err="1" smtClean="0"/>
              <a:t>Wat</a:t>
            </a:r>
            <a:r>
              <a:rPr lang="en-US" dirty="0" smtClean="0"/>
              <a:t> is type van “</a:t>
            </a:r>
            <a:r>
              <a:rPr lang="nl-NL" dirty="0">
                <a:latin typeface="Consolas" pitchFamily="49" charset="0"/>
                <a:cs typeface="Consolas" pitchFamily="49" charset="0"/>
              </a:rPr>
              <a:t>FILE* </a:t>
            </a:r>
            <a:r>
              <a:rPr lang="nl-NL" dirty="0" err="1" smtClean="0">
                <a:latin typeface="Consolas" pitchFamily="49" charset="0"/>
                <a:cs typeface="Consolas" pitchFamily="49" charset="0"/>
              </a:rPr>
              <a:t>outfile</a:t>
            </a:r>
            <a:r>
              <a:rPr lang="nl-NL" dirty="0" smtClean="0">
                <a:latin typeface="Consolas" pitchFamily="49" charset="0"/>
                <a:cs typeface="Consolas" pitchFamily="49" charset="0"/>
              </a:rPr>
              <a:t>”? </a:t>
            </a:r>
            <a:endParaRPr lang="en-US" dirty="0" smtClean="0"/>
          </a:p>
          <a:p>
            <a:r>
              <a:rPr lang="en-US" dirty="0" smtClean="0"/>
              <a:t>FILE *</a:t>
            </a:r>
          </a:p>
          <a:p>
            <a:r>
              <a:rPr lang="en-US" dirty="0" smtClean="0"/>
              <a:t>Q: Hoe </a:t>
            </a:r>
            <a:r>
              <a:rPr lang="en-US" dirty="0" err="1" smtClean="0"/>
              <a:t>verhoudt</a:t>
            </a:r>
            <a:r>
              <a:rPr lang="en-US" dirty="0" smtClean="0"/>
              <a:t> </a:t>
            </a:r>
            <a:r>
              <a:rPr lang="en-US" dirty="0" err="1" smtClean="0"/>
              <a:t>dit</a:t>
            </a:r>
            <a:r>
              <a:rPr lang="en-US" dirty="0" smtClean="0"/>
              <a:t> type </a:t>
            </a:r>
            <a:r>
              <a:rPr lang="en-US" dirty="0" err="1" smtClean="0"/>
              <a:t>zich</a:t>
            </a:r>
            <a:r>
              <a:rPr lang="en-US" dirty="0" smtClean="0"/>
              <a:t> met </a:t>
            </a:r>
            <a:r>
              <a:rPr lang="en-US" dirty="0" err="1" smtClean="0"/>
              <a:t>andere</a:t>
            </a:r>
            <a:r>
              <a:rPr lang="en-US" dirty="0" smtClean="0"/>
              <a:t> </a:t>
            </a:r>
            <a:r>
              <a:rPr lang="en-US" dirty="0" err="1" smtClean="0"/>
              <a:t>datatypes</a:t>
            </a:r>
            <a:r>
              <a:rPr lang="en-US" dirty="0" smtClean="0"/>
              <a:t>?</a:t>
            </a:r>
          </a:p>
          <a:p>
            <a:r>
              <a:rPr lang="en-US" dirty="0" smtClean="0"/>
              <a:t>A: </a:t>
            </a:r>
            <a:r>
              <a:rPr lang="en-US" dirty="0" err="1" smtClean="0"/>
              <a:t>Dat</a:t>
            </a:r>
            <a:r>
              <a:rPr lang="en-US" dirty="0" smtClean="0"/>
              <a:t> </a:t>
            </a:r>
            <a:r>
              <a:rPr lang="en-US" dirty="0" err="1" smtClean="0"/>
              <a:t>hoef</a:t>
            </a:r>
            <a:r>
              <a:rPr lang="en-US" dirty="0" smtClean="0"/>
              <a:t> je </a:t>
            </a:r>
            <a:r>
              <a:rPr lang="en-US" dirty="0" err="1" smtClean="0"/>
              <a:t>niet</a:t>
            </a:r>
            <a:r>
              <a:rPr lang="en-US" dirty="0" smtClean="0"/>
              <a:t> </a:t>
            </a:r>
            <a:r>
              <a:rPr lang="en-US" dirty="0" err="1" smtClean="0"/>
              <a:t>te</a:t>
            </a:r>
            <a:r>
              <a:rPr lang="en-US" dirty="0" smtClean="0"/>
              <a:t> </a:t>
            </a:r>
            <a:r>
              <a:rPr lang="en-US" dirty="0" err="1" smtClean="0"/>
              <a:t>weten</a:t>
            </a:r>
            <a:endParaRPr lang="en-US" dirty="0" smtClean="0"/>
          </a:p>
          <a:p>
            <a:pPr lvl="2"/>
            <a:r>
              <a:rPr lang="en-US" dirty="0" smtClean="0"/>
              <a:t>Het is </a:t>
            </a:r>
            <a:r>
              <a:rPr lang="en-US" dirty="0" err="1" smtClean="0"/>
              <a:t>een</a:t>
            </a:r>
            <a:r>
              <a:rPr lang="en-US" dirty="0" smtClean="0"/>
              <a:t> data-</a:t>
            </a:r>
            <a:r>
              <a:rPr lang="en-US" dirty="0" err="1" smtClean="0"/>
              <a:t>abstractie</a:t>
            </a:r>
            <a:endParaRPr lang="en-US" dirty="0" smtClean="0"/>
          </a:p>
          <a:p>
            <a:pPr lvl="2"/>
            <a:r>
              <a:rPr lang="en-US" dirty="0" err="1" smtClean="0"/>
              <a:t>Als</a:t>
            </a:r>
            <a:r>
              <a:rPr lang="en-US" dirty="0" smtClean="0"/>
              <a:t> </a:t>
            </a:r>
            <a:r>
              <a:rPr lang="en-US" dirty="0" err="1" smtClean="0"/>
              <a:t>programmeur</a:t>
            </a:r>
            <a:r>
              <a:rPr lang="en-US" dirty="0" smtClean="0"/>
              <a:t> </a:t>
            </a:r>
            <a:r>
              <a:rPr lang="en-US" dirty="0" err="1" smtClean="0"/>
              <a:t>moeten</a:t>
            </a:r>
            <a:r>
              <a:rPr lang="en-US" dirty="0" smtClean="0"/>
              <a:t> we met </a:t>
            </a:r>
            <a:r>
              <a:rPr lang="en-US" dirty="0" err="1" smtClean="0"/>
              <a:t>abstracties</a:t>
            </a:r>
            <a:r>
              <a:rPr lang="en-US" dirty="0" smtClean="0"/>
              <a:t> </a:t>
            </a:r>
            <a:r>
              <a:rPr lang="en-US" dirty="0" err="1" smtClean="0"/>
              <a:t>kunnen</a:t>
            </a:r>
            <a:r>
              <a:rPr lang="en-US" dirty="0" smtClean="0"/>
              <a:t> </a:t>
            </a:r>
            <a:r>
              <a:rPr lang="en-US" dirty="0" err="1" smtClean="0"/>
              <a:t>omgaan</a:t>
            </a:r>
            <a:endParaRPr lang="en-US" dirty="0" smtClean="0"/>
          </a:p>
          <a:p>
            <a:pPr lvl="2"/>
            <a:r>
              <a:rPr lang="en-US" dirty="0" smtClean="0"/>
              <a:t>Het </a:t>
            </a:r>
            <a:r>
              <a:rPr lang="en-US" dirty="0" err="1" smtClean="0"/>
              <a:t>enige</a:t>
            </a:r>
            <a:r>
              <a:rPr lang="en-US" dirty="0" smtClean="0"/>
              <a:t> </a:t>
            </a:r>
            <a:r>
              <a:rPr lang="en-US" dirty="0" err="1" smtClean="0"/>
              <a:t>datatype</a:t>
            </a:r>
            <a:r>
              <a:rPr lang="en-US" dirty="0" smtClean="0"/>
              <a:t> </a:t>
            </a:r>
            <a:r>
              <a:rPr lang="en-US" dirty="0" err="1" smtClean="0"/>
              <a:t>om</a:t>
            </a:r>
            <a:r>
              <a:rPr lang="en-US" dirty="0" smtClean="0"/>
              <a:t> </a:t>
            </a:r>
            <a:r>
              <a:rPr lang="en-US" dirty="0" err="1" smtClean="0"/>
              <a:t>bestanden</a:t>
            </a:r>
            <a:r>
              <a:rPr lang="en-US" dirty="0" smtClean="0"/>
              <a:t> </a:t>
            </a:r>
            <a:r>
              <a:rPr lang="en-US" dirty="0" err="1" smtClean="0"/>
              <a:t>te</a:t>
            </a:r>
            <a:r>
              <a:rPr lang="en-US" dirty="0" smtClean="0"/>
              <a:t> </a:t>
            </a:r>
            <a:r>
              <a:rPr lang="en-US" dirty="0" err="1" smtClean="0"/>
              <a:t>manipuleren</a:t>
            </a:r>
            <a:endParaRPr lang="en-US" dirty="0" smtClean="0"/>
          </a:p>
          <a:p>
            <a:pPr lvl="1"/>
            <a:endParaRPr lang="nl-NL" dirty="0"/>
          </a:p>
        </p:txBody>
      </p:sp>
      <p:sp>
        <p:nvSpPr>
          <p:cNvPr id="6" name="Tijdelijke aanduiding voor inhoud 5"/>
          <p:cNvSpPr>
            <a:spLocks noGrp="1"/>
          </p:cNvSpPr>
          <p:nvPr>
            <p:ph idx="13"/>
          </p:nvPr>
        </p:nvSpPr>
        <p:spPr/>
        <p:txBody>
          <a:bodyPr>
            <a:normAutofit fontScale="77500" lnSpcReduction="20000"/>
          </a:bodyPr>
          <a:lstStyle/>
          <a:p>
            <a:r>
              <a:rPr lang="nl-NL" dirty="0" err="1">
                <a:solidFill>
                  <a:srgbClr val="0000FF"/>
                </a:solidFill>
                <a:highlight>
                  <a:srgbClr val="FFFFFF"/>
                </a:highlight>
                <a:latin typeface="Consolas" panose="020B0609020204030204" pitchFamily="49" charset="0"/>
              </a:rPr>
              <a:t>struct</a:t>
            </a:r>
            <a:r>
              <a:rPr lang="nl-NL" dirty="0">
                <a:solidFill>
                  <a:srgbClr val="000000"/>
                </a:solidFill>
                <a:highlight>
                  <a:srgbClr val="FFFFFF"/>
                </a:highlight>
                <a:latin typeface="Consolas" panose="020B0609020204030204" pitchFamily="49" charset="0"/>
              </a:rPr>
              <a:t> </a:t>
            </a:r>
            <a:r>
              <a:rPr lang="nl-NL" dirty="0">
                <a:solidFill>
                  <a:srgbClr val="2B91AF"/>
                </a:solidFill>
                <a:highlight>
                  <a:srgbClr val="FFFFFF"/>
                </a:highlight>
                <a:latin typeface="Consolas" panose="020B0609020204030204" pitchFamily="49" charset="0"/>
              </a:rPr>
              <a:t>_</a:t>
            </a:r>
            <a:r>
              <a:rPr lang="nl-NL" dirty="0" err="1">
                <a:solidFill>
                  <a:srgbClr val="2B91AF"/>
                </a:solidFill>
                <a:highlight>
                  <a:srgbClr val="FFFFFF"/>
                </a:highlight>
                <a:latin typeface="Consolas" panose="020B0609020204030204" pitchFamily="49" charset="0"/>
              </a:rPr>
              <a:t>iobuf</a:t>
            </a:r>
            <a:r>
              <a:rPr lang="nl-NL" dirty="0">
                <a:solidFill>
                  <a:srgbClr val="000000"/>
                </a:solidFill>
                <a:highlight>
                  <a:srgbClr val="FFFFFF"/>
                </a:highlight>
                <a:latin typeface="Consolas" panose="020B0609020204030204" pitchFamily="49" charset="0"/>
              </a:rPr>
              <a:t> {</a:t>
            </a:r>
          </a:p>
          <a:p>
            <a:r>
              <a:rPr lang="nl-NL" dirty="0" smtClean="0">
                <a:solidFill>
                  <a:srgbClr val="000000"/>
                </a:solidFill>
                <a:highlight>
                  <a:srgbClr val="FFFFFF"/>
                </a:highlight>
                <a:latin typeface="Consolas" panose="020B0609020204030204" pitchFamily="49" charset="0"/>
              </a:rPr>
              <a:t>        </a:t>
            </a:r>
            <a:r>
              <a:rPr lang="nl-NL" dirty="0" err="1" smtClean="0">
                <a:solidFill>
                  <a:srgbClr val="0000FF"/>
                </a:solidFill>
                <a:highlight>
                  <a:srgbClr val="FFFFFF"/>
                </a:highlight>
                <a:latin typeface="Consolas" panose="020B0609020204030204" pitchFamily="49" charset="0"/>
              </a:rPr>
              <a:t>char</a:t>
            </a:r>
            <a:r>
              <a:rPr lang="nl-NL" dirty="0" smtClean="0">
                <a:solidFill>
                  <a:srgbClr val="000000"/>
                </a:solidFill>
                <a:highlight>
                  <a:srgbClr val="FFFFFF"/>
                </a:highlight>
                <a:latin typeface="Consolas" panose="020B0609020204030204" pitchFamily="49" charset="0"/>
              </a:rPr>
              <a:t> </a:t>
            </a:r>
            <a:r>
              <a:rPr lang="nl-NL" dirty="0">
                <a:solidFill>
                  <a:srgbClr val="000000"/>
                </a:solidFill>
                <a:highlight>
                  <a:srgbClr val="FFFFFF"/>
                </a:highlight>
                <a:latin typeface="Consolas" panose="020B0609020204030204" pitchFamily="49" charset="0"/>
              </a:rPr>
              <a:t>*_</a:t>
            </a:r>
            <a:r>
              <a:rPr lang="nl-NL" dirty="0" err="1">
                <a:solidFill>
                  <a:srgbClr val="000000"/>
                </a:solidFill>
                <a:highlight>
                  <a:srgbClr val="FFFFFF"/>
                </a:highlight>
                <a:latin typeface="Consolas" panose="020B0609020204030204" pitchFamily="49" charset="0"/>
              </a:rPr>
              <a:t>ptr</a:t>
            </a:r>
            <a:r>
              <a:rPr lang="nl-NL" dirty="0">
                <a:solidFill>
                  <a:srgbClr val="000000"/>
                </a:solidFill>
                <a:highlight>
                  <a:srgbClr val="FFFFFF"/>
                </a:highlight>
                <a:latin typeface="Consolas" panose="020B0609020204030204" pitchFamily="49" charset="0"/>
              </a:rPr>
              <a:t>;</a:t>
            </a:r>
          </a:p>
          <a:p>
            <a:r>
              <a:rPr lang="nl-NL" dirty="0" smtClean="0">
                <a:solidFill>
                  <a:srgbClr val="000000"/>
                </a:solidFill>
                <a:highlight>
                  <a:srgbClr val="FFFFFF"/>
                </a:highlight>
                <a:latin typeface="Consolas" panose="020B0609020204030204" pitchFamily="49" charset="0"/>
              </a:rPr>
              <a:t>        </a:t>
            </a:r>
            <a:r>
              <a:rPr lang="nl-NL" dirty="0" smtClean="0">
                <a:solidFill>
                  <a:srgbClr val="0000FF"/>
                </a:solidFill>
                <a:highlight>
                  <a:srgbClr val="FFFFFF"/>
                </a:highlight>
                <a:latin typeface="Consolas" panose="020B0609020204030204" pitchFamily="49" charset="0"/>
              </a:rPr>
              <a:t>int</a:t>
            </a:r>
            <a:r>
              <a:rPr lang="nl-NL" dirty="0" smtClean="0">
                <a:solidFill>
                  <a:srgbClr val="000000"/>
                </a:solidFill>
                <a:highlight>
                  <a:srgbClr val="FFFFFF"/>
                </a:highlight>
                <a:latin typeface="Consolas" panose="020B0609020204030204" pitchFamily="49" charset="0"/>
              </a:rPr>
              <a:t>   </a:t>
            </a:r>
            <a:r>
              <a:rPr lang="nl-NL" dirty="0">
                <a:solidFill>
                  <a:srgbClr val="000000"/>
                </a:solidFill>
                <a:highlight>
                  <a:srgbClr val="FFFFFF"/>
                </a:highlight>
                <a:latin typeface="Consolas" panose="020B0609020204030204" pitchFamily="49" charset="0"/>
              </a:rPr>
              <a:t>_</a:t>
            </a:r>
            <a:r>
              <a:rPr lang="nl-NL" dirty="0" err="1">
                <a:solidFill>
                  <a:srgbClr val="000000"/>
                </a:solidFill>
                <a:highlight>
                  <a:srgbClr val="FFFFFF"/>
                </a:highlight>
                <a:latin typeface="Consolas" panose="020B0609020204030204" pitchFamily="49" charset="0"/>
              </a:rPr>
              <a:t>cnt</a:t>
            </a:r>
            <a:r>
              <a:rPr lang="nl-NL" dirty="0">
                <a:solidFill>
                  <a:srgbClr val="000000"/>
                </a:solidFill>
                <a:highlight>
                  <a:srgbClr val="FFFFFF"/>
                </a:highlight>
                <a:latin typeface="Consolas" panose="020B0609020204030204" pitchFamily="49" charset="0"/>
              </a:rPr>
              <a:t>;</a:t>
            </a:r>
          </a:p>
          <a:p>
            <a:r>
              <a:rPr lang="nl-NL" dirty="0" smtClean="0">
                <a:solidFill>
                  <a:srgbClr val="000000"/>
                </a:solidFill>
                <a:highlight>
                  <a:srgbClr val="FFFFFF"/>
                </a:highlight>
                <a:latin typeface="Consolas" panose="020B0609020204030204" pitchFamily="49" charset="0"/>
              </a:rPr>
              <a:t>        </a:t>
            </a:r>
            <a:r>
              <a:rPr lang="nl-NL" dirty="0" err="1" smtClean="0">
                <a:solidFill>
                  <a:srgbClr val="0000FF"/>
                </a:solidFill>
                <a:highlight>
                  <a:srgbClr val="FFFFFF"/>
                </a:highlight>
                <a:latin typeface="Consolas" panose="020B0609020204030204" pitchFamily="49" charset="0"/>
              </a:rPr>
              <a:t>char</a:t>
            </a:r>
            <a:r>
              <a:rPr lang="nl-NL" dirty="0" smtClean="0">
                <a:solidFill>
                  <a:srgbClr val="000000"/>
                </a:solidFill>
                <a:highlight>
                  <a:srgbClr val="FFFFFF"/>
                </a:highlight>
                <a:latin typeface="Consolas" panose="020B0609020204030204" pitchFamily="49" charset="0"/>
              </a:rPr>
              <a:t> </a:t>
            </a:r>
            <a:r>
              <a:rPr lang="nl-NL" dirty="0">
                <a:solidFill>
                  <a:srgbClr val="000000"/>
                </a:solidFill>
                <a:highlight>
                  <a:srgbClr val="FFFFFF"/>
                </a:highlight>
                <a:latin typeface="Consolas" panose="020B0609020204030204" pitchFamily="49" charset="0"/>
              </a:rPr>
              <a:t>*_base;</a:t>
            </a:r>
          </a:p>
          <a:p>
            <a:r>
              <a:rPr lang="nl-NL" dirty="0" smtClean="0">
                <a:solidFill>
                  <a:srgbClr val="000000"/>
                </a:solidFill>
                <a:highlight>
                  <a:srgbClr val="FFFFFF"/>
                </a:highlight>
                <a:latin typeface="Consolas" panose="020B0609020204030204" pitchFamily="49" charset="0"/>
              </a:rPr>
              <a:t>        </a:t>
            </a:r>
            <a:r>
              <a:rPr lang="nl-NL" dirty="0" smtClean="0">
                <a:solidFill>
                  <a:srgbClr val="0000FF"/>
                </a:solidFill>
                <a:highlight>
                  <a:srgbClr val="FFFFFF"/>
                </a:highlight>
                <a:latin typeface="Consolas" panose="020B0609020204030204" pitchFamily="49" charset="0"/>
              </a:rPr>
              <a:t>int</a:t>
            </a:r>
            <a:r>
              <a:rPr lang="nl-NL" dirty="0" smtClean="0">
                <a:solidFill>
                  <a:srgbClr val="000000"/>
                </a:solidFill>
                <a:highlight>
                  <a:srgbClr val="FFFFFF"/>
                </a:highlight>
                <a:latin typeface="Consolas" panose="020B0609020204030204" pitchFamily="49" charset="0"/>
              </a:rPr>
              <a:t>   </a:t>
            </a:r>
            <a:r>
              <a:rPr lang="nl-NL" dirty="0">
                <a:solidFill>
                  <a:srgbClr val="000000"/>
                </a:solidFill>
                <a:highlight>
                  <a:srgbClr val="FFFFFF"/>
                </a:highlight>
                <a:latin typeface="Consolas" panose="020B0609020204030204" pitchFamily="49" charset="0"/>
              </a:rPr>
              <a:t>_</a:t>
            </a:r>
            <a:r>
              <a:rPr lang="nl-NL" dirty="0" err="1">
                <a:solidFill>
                  <a:srgbClr val="000000"/>
                </a:solidFill>
                <a:highlight>
                  <a:srgbClr val="FFFFFF"/>
                </a:highlight>
                <a:latin typeface="Consolas" panose="020B0609020204030204" pitchFamily="49" charset="0"/>
              </a:rPr>
              <a:t>flag</a:t>
            </a:r>
            <a:r>
              <a:rPr lang="nl-NL" dirty="0">
                <a:solidFill>
                  <a:srgbClr val="000000"/>
                </a:solidFill>
                <a:highlight>
                  <a:srgbClr val="FFFFFF"/>
                </a:highlight>
                <a:latin typeface="Consolas" panose="020B0609020204030204" pitchFamily="49" charset="0"/>
              </a:rPr>
              <a:t>;</a:t>
            </a:r>
          </a:p>
          <a:p>
            <a:r>
              <a:rPr lang="nl-NL" dirty="0" smtClean="0">
                <a:solidFill>
                  <a:srgbClr val="000000"/>
                </a:solidFill>
                <a:highlight>
                  <a:srgbClr val="FFFFFF"/>
                </a:highlight>
                <a:latin typeface="Consolas" panose="020B0609020204030204" pitchFamily="49" charset="0"/>
              </a:rPr>
              <a:t>        </a:t>
            </a:r>
            <a:r>
              <a:rPr lang="nl-NL" dirty="0" smtClean="0">
                <a:solidFill>
                  <a:srgbClr val="0000FF"/>
                </a:solidFill>
                <a:highlight>
                  <a:srgbClr val="FFFFFF"/>
                </a:highlight>
                <a:latin typeface="Consolas" panose="020B0609020204030204" pitchFamily="49" charset="0"/>
              </a:rPr>
              <a:t>int</a:t>
            </a:r>
            <a:r>
              <a:rPr lang="nl-NL" dirty="0" smtClean="0">
                <a:solidFill>
                  <a:srgbClr val="000000"/>
                </a:solidFill>
                <a:highlight>
                  <a:srgbClr val="FFFFFF"/>
                </a:highlight>
                <a:latin typeface="Consolas" panose="020B0609020204030204" pitchFamily="49" charset="0"/>
              </a:rPr>
              <a:t>   </a:t>
            </a:r>
            <a:r>
              <a:rPr lang="nl-NL" dirty="0">
                <a:solidFill>
                  <a:srgbClr val="000000"/>
                </a:solidFill>
                <a:highlight>
                  <a:srgbClr val="FFFFFF"/>
                </a:highlight>
                <a:latin typeface="Consolas" panose="020B0609020204030204" pitchFamily="49" charset="0"/>
              </a:rPr>
              <a:t>_file;</a:t>
            </a:r>
          </a:p>
          <a:p>
            <a:r>
              <a:rPr lang="nl-NL" dirty="0" smtClean="0">
                <a:solidFill>
                  <a:srgbClr val="000000"/>
                </a:solidFill>
                <a:highlight>
                  <a:srgbClr val="FFFFFF"/>
                </a:highlight>
                <a:latin typeface="Consolas" panose="020B0609020204030204" pitchFamily="49" charset="0"/>
              </a:rPr>
              <a:t>        </a:t>
            </a:r>
            <a:r>
              <a:rPr lang="nl-NL" dirty="0" smtClean="0">
                <a:solidFill>
                  <a:srgbClr val="0000FF"/>
                </a:solidFill>
                <a:highlight>
                  <a:srgbClr val="FFFFFF"/>
                </a:highlight>
                <a:latin typeface="Consolas" panose="020B0609020204030204" pitchFamily="49" charset="0"/>
              </a:rPr>
              <a:t>int</a:t>
            </a:r>
            <a:r>
              <a:rPr lang="nl-NL" dirty="0" smtClean="0">
                <a:solidFill>
                  <a:srgbClr val="000000"/>
                </a:solidFill>
                <a:highlight>
                  <a:srgbClr val="FFFFFF"/>
                </a:highlight>
                <a:latin typeface="Consolas" panose="020B0609020204030204" pitchFamily="49" charset="0"/>
              </a:rPr>
              <a:t>   </a:t>
            </a:r>
            <a:r>
              <a:rPr lang="nl-NL" dirty="0">
                <a:solidFill>
                  <a:srgbClr val="000000"/>
                </a:solidFill>
                <a:highlight>
                  <a:srgbClr val="FFFFFF"/>
                </a:highlight>
                <a:latin typeface="Consolas" panose="020B0609020204030204" pitchFamily="49" charset="0"/>
              </a:rPr>
              <a:t>_</a:t>
            </a:r>
            <a:r>
              <a:rPr lang="nl-NL" dirty="0" err="1">
                <a:solidFill>
                  <a:srgbClr val="000000"/>
                </a:solidFill>
                <a:highlight>
                  <a:srgbClr val="FFFFFF"/>
                </a:highlight>
                <a:latin typeface="Consolas" panose="020B0609020204030204" pitchFamily="49" charset="0"/>
              </a:rPr>
              <a:t>charbuf</a:t>
            </a:r>
            <a:r>
              <a:rPr lang="nl-NL" dirty="0">
                <a:solidFill>
                  <a:srgbClr val="000000"/>
                </a:solidFill>
                <a:highlight>
                  <a:srgbClr val="FFFFFF"/>
                </a:highlight>
                <a:latin typeface="Consolas" panose="020B0609020204030204" pitchFamily="49" charset="0"/>
              </a:rPr>
              <a:t>;</a:t>
            </a:r>
          </a:p>
          <a:p>
            <a:r>
              <a:rPr lang="nl-NL" dirty="0" smtClean="0">
                <a:solidFill>
                  <a:srgbClr val="000000"/>
                </a:solidFill>
                <a:highlight>
                  <a:srgbClr val="FFFFFF"/>
                </a:highlight>
                <a:latin typeface="Consolas" panose="020B0609020204030204" pitchFamily="49" charset="0"/>
              </a:rPr>
              <a:t>        </a:t>
            </a:r>
            <a:r>
              <a:rPr lang="nl-NL" dirty="0" smtClean="0">
                <a:solidFill>
                  <a:srgbClr val="0000FF"/>
                </a:solidFill>
                <a:highlight>
                  <a:srgbClr val="FFFFFF"/>
                </a:highlight>
                <a:latin typeface="Consolas" panose="020B0609020204030204" pitchFamily="49" charset="0"/>
              </a:rPr>
              <a:t>int</a:t>
            </a:r>
            <a:r>
              <a:rPr lang="nl-NL" dirty="0" smtClean="0">
                <a:solidFill>
                  <a:srgbClr val="000000"/>
                </a:solidFill>
                <a:highlight>
                  <a:srgbClr val="FFFFFF"/>
                </a:highlight>
                <a:latin typeface="Consolas" panose="020B0609020204030204" pitchFamily="49" charset="0"/>
              </a:rPr>
              <a:t>   </a:t>
            </a:r>
            <a:r>
              <a:rPr lang="nl-NL" dirty="0">
                <a:solidFill>
                  <a:srgbClr val="000000"/>
                </a:solidFill>
                <a:highlight>
                  <a:srgbClr val="FFFFFF"/>
                </a:highlight>
                <a:latin typeface="Consolas" panose="020B0609020204030204" pitchFamily="49" charset="0"/>
              </a:rPr>
              <a:t>_</a:t>
            </a:r>
            <a:r>
              <a:rPr lang="nl-NL" dirty="0" err="1">
                <a:solidFill>
                  <a:srgbClr val="000000"/>
                </a:solidFill>
                <a:highlight>
                  <a:srgbClr val="FFFFFF"/>
                </a:highlight>
                <a:latin typeface="Consolas" panose="020B0609020204030204" pitchFamily="49" charset="0"/>
              </a:rPr>
              <a:t>bufsiz</a:t>
            </a:r>
            <a:r>
              <a:rPr lang="nl-NL" dirty="0">
                <a:solidFill>
                  <a:srgbClr val="000000"/>
                </a:solidFill>
                <a:highlight>
                  <a:srgbClr val="FFFFFF"/>
                </a:highlight>
                <a:latin typeface="Consolas" panose="020B0609020204030204" pitchFamily="49" charset="0"/>
              </a:rPr>
              <a:t>;</a:t>
            </a:r>
          </a:p>
          <a:p>
            <a:r>
              <a:rPr lang="nl-NL" dirty="0" smtClean="0">
                <a:solidFill>
                  <a:srgbClr val="000000"/>
                </a:solidFill>
                <a:highlight>
                  <a:srgbClr val="FFFFFF"/>
                </a:highlight>
                <a:latin typeface="Consolas" panose="020B0609020204030204" pitchFamily="49" charset="0"/>
              </a:rPr>
              <a:t>        </a:t>
            </a:r>
            <a:r>
              <a:rPr lang="nl-NL" dirty="0" err="1" smtClean="0">
                <a:solidFill>
                  <a:srgbClr val="0000FF"/>
                </a:solidFill>
                <a:highlight>
                  <a:srgbClr val="FFFFFF"/>
                </a:highlight>
                <a:latin typeface="Consolas" panose="020B0609020204030204" pitchFamily="49" charset="0"/>
              </a:rPr>
              <a:t>char</a:t>
            </a:r>
            <a:r>
              <a:rPr lang="nl-NL" dirty="0" smtClean="0">
                <a:solidFill>
                  <a:srgbClr val="000000"/>
                </a:solidFill>
                <a:highlight>
                  <a:srgbClr val="FFFFFF"/>
                </a:highlight>
                <a:latin typeface="Consolas" panose="020B0609020204030204" pitchFamily="49" charset="0"/>
              </a:rPr>
              <a:t> </a:t>
            </a:r>
            <a:r>
              <a:rPr lang="nl-NL" dirty="0">
                <a:solidFill>
                  <a:srgbClr val="000000"/>
                </a:solidFill>
                <a:highlight>
                  <a:srgbClr val="FFFFFF"/>
                </a:highlight>
                <a:latin typeface="Consolas" panose="020B0609020204030204" pitchFamily="49" charset="0"/>
              </a:rPr>
              <a:t>*_</a:t>
            </a:r>
            <a:r>
              <a:rPr lang="nl-NL" dirty="0" err="1">
                <a:solidFill>
                  <a:srgbClr val="000000"/>
                </a:solidFill>
                <a:highlight>
                  <a:srgbClr val="FFFFFF"/>
                </a:highlight>
                <a:latin typeface="Consolas" panose="020B0609020204030204" pitchFamily="49" charset="0"/>
              </a:rPr>
              <a:t>tmpfname</a:t>
            </a:r>
            <a:r>
              <a:rPr lang="nl-NL" dirty="0">
                <a:solidFill>
                  <a:srgbClr val="000000"/>
                </a:solidFill>
                <a:highlight>
                  <a:srgbClr val="FFFFFF"/>
                </a:highlight>
                <a:latin typeface="Consolas" panose="020B0609020204030204" pitchFamily="49" charset="0"/>
              </a:rPr>
              <a:t>;</a:t>
            </a:r>
          </a:p>
          <a:p>
            <a:r>
              <a:rPr lang="nl-NL" dirty="0" smtClean="0">
                <a:solidFill>
                  <a:srgbClr val="000000"/>
                </a:solidFill>
                <a:highlight>
                  <a:srgbClr val="FFFFFF"/>
                </a:highlight>
                <a:latin typeface="Consolas" panose="020B0609020204030204" pitchFamily="49" charset="0"/>
              </a:rPr>
              <a:t>        };</a:t>
            </a:r>
            <a:endParaRPr lang="nl-NL" dirty="0">
              <a:solidFill>
                <a:srgbClr val="000000"/>
              </a:solidFill>
              <a:highlight>
                <a:srgbClr val="FFFFFF"/>
              </a:highlight>
              <a:latin typeface="Consolas" panose="020B0609020204030204" pitchFamily="49" charset="0"/>
            </a:endParaRPr>
          </a:p>
          <a:p>
            <a:r>
              <a:rPr lang="nl-NL" dirty="0" err="1">
                <a:solidFill>
                  <a:srgbClr val="0000FF"/>
                </a:solidFill>
                <a:highlight>
                  <a:srgbClr val="FFFFFF"/>
                </a:highlight>
                <a:latin typeface="Consolas" panose="020B0609020204030204" pitchFamily="49" charset="0"/>
              </a:rPr>
              <a:t>typedef</a:t>
            </a:r>
            <a:r>
              <a:rPr lang="nl-NL" dirty="0">
                <a:solidFill>
                  <a:srgbClr val="000000"/>
                </a:solidFill>
                <a:highlight>
                  <a:srgbClr val="FFFFFF"/>
                </a:highlight>
                <a:latin typeface="Consolas" panose="020B0609020204030204" pitchFamily="49" charset="0"/>
              </a:rPr>
              <a:t> </a:t>
            </a:r>
            <a:r>
              <a:rPr lang="nl-NL" dirty="0" err="1">
                <a:solidFill>
                  <a:srgbClr val="0000FF"/>
                </a:solidFill>
                <a:highlight>
                  <a:srgbClr val="FFFFFF"/>
                </a:highlight>
                <a:latin typeface="Consolas" panose="020B0609020204030204" pitchFamily="49" charset="0"/>
              </a:rPr>
              <a:t>struct</a:t>
            </a:r>
            <a:r>
              <a:rPr lang="nl-NL" dirty="0">
                <a:solidFill>
                  <a:srgbClr val="000000"/>
                </a:solidFill>
                <a:highlight>
                  <a:srgbClr val="FFFFFF"/>
                </a:highlight>
                <a:latin typeface="Consolas" panose="020B0609020204030204" pitchFamily="49" charset="0"/>
              </a:rPr>
              <a:t> </a:t>
            </a:r>
            <a:r>
              <a:rPr lang="nl-NL" dirty="0">
                <a:solidFill>
                  <a:srgbClr val="2B91AF"/>
                </a:solidFill>
                <a:highlight>
                  <a:srgbClr val="FFFFFF"/>
                </a:highlight>
                <a:latin typeface="Consolas" panose="020B0609020204030204" pitchFamily="49" charset="0"/>
              </a:rPr>
              <a:t>_</a:t>
            </a:r>
            <a:r>
              <a:rPr lang="nl-NL" dirty="0" err="1">
                <a:solidFill>
                  <a:srgbClr val="2B91AF"/>
                </a:solidFill>
                <a:highlight>
                  <a:srgbClr val="FFFFFF"/>
                </a:highlight>
                <a:latin typeface="Consolas" panose="020B0609020204030204" pitchFamily="49" charset="0"/>
              </a:rPr>
              <a:t>iobuf</a:t>
            </a:r>
            <a:r>
              <a:rPr lang="nl-NL" dirty="0">
                <a:solidFill>
                  <a:srgbClr val="000000"/>
                </a:solidFill>
                <a:highlight>
                  <a:srgbClr val="FFFFFF"/>
                </a:highlight>
                <a:latin typeface="Consolas" panose="020B0609020204030204" pitchFamily="49" charset="0"/>
              </a:rPr>
              <a:t> </a:t>
            </a:r>
            <a:r>
              <a:rPr lang="nl-NL" dirty="0">
                <a:solidFill>
                  <a:srgbClr val="2B91AF"/>
                </a:solidFill>
                <a:highlight>
                  <a:srgbClr val="FFFFFF"/>
                </a:highlight>
                <a:latin typeface="Consolas" panose="020B0609020204030204" pitchFamily="49" charset="0"/>
              </a:rPr>
              <a:t>FILE</a:t>
            </a:r>
            <a:r>
              <a:rPr lang="nl-NL" dirty="0">
                <a:solidFill>
                  <a:srgbClr val="000000"/>
                </a:solidFill>
                <a:highlight>
                  <a:srgbClr val="FFFFFF"/>
                </a:highlight>
                <a:latin typeface="Consolas" panose="020B0609020204030204" pitchFamily="49" charset="0"/>
              </a:rPr>
              <a:t>;</a:t>
            </a:r>
            <a:endParaRPr lang="nl-NL" dirty="0"/>
          </a:p>
        </p:txBody>
      </p:sp>
      <p:sp>
        <p:nvSpPr>
          <p:cNvPr id="3" name="Tijdelijke aanduiding voor datum 2"/>
          <p:cNvSpPr>
            <a:spLocks noGrp="1"/>
          </p:cNvSpPr>
          <p:nvPr>
            <p:ph type="dt" sz="half" idx="14"/>
          </p:nvPr>
        </p:nvSpPr>
        <p:spPr/>
        <p:txBody>
          <a:bodyPr/>
          <a:lstStyle/>
          <a:p>
            <a:r>
              <a:rPr lang="nl-NL" smtClean="0"/>
              <a:t>GESPRG 2014-2015</a:t>
            </a:r>
            <a:endParaRPr lang="en-US" dirty="0"/>
          </a:p>
        </p:txBody>
      </p:sp>
      <p:sp>
        <p:nvSpPr>
          <p:cNvPr id="4" name="Tijdelijke aanduiding voor dianummer 3"/>
          <p:cNvSpPr>
            <a:spLocks noGrp="1"/>
          </p:cNvSpPr>
          <p:nvPr>
            <p:ph type="sldNum" sz="quarter" idx="16"/>
          </p:nvPr>
        </p:nvSpPr>
        <p:spPr/>
        <p:txBody>
          <a:bodyPr/>
          <a:lstStyle/>
          <a:p>
            <a:fld id="{520F5AE5-675F-4C53-86B8-6BB4E175C417}" type="slidenum">
              <a:rPr lang="en-US" smtClean="0"/>
              <a:pPr/>
              <a:t>276</a:t>
            </a:fld>
            <a:endParaRPr lang="en-US" dirty="0"/>
          </a:p>
        </p:txBody>
      </p:sp>
    </p:spTree>
    <p:extLst>
      <p:ext uri="{BB962C8B-B14F-4D97-AF65-F5344CB8AC3E}">
        <p14:creationId xmlns:p14="http://schemas.microsoft.com/office/powerpoint/2010/main" val="2509290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 reference Card (ANSI) </a:t>
            </a:r>
            <a:endParaRPr lang="nl-NL" dirty="0"/>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277</a:t>
            </a:fld>
            <a:endParaRPr lang="en-US" dirty="0"/>
          </a:p>
        </p:txBody>
      </p:sp>
      <p:pic>
        <p:nvPicPr>
          <p:cNvPr id="6" name="Afbeelding 5" descr="image-2"/>
          <p:cNvPicPr/>
          <p:nvPr/>
        </p:nvPicPr>
        <p:blipFill rotWithShape="1">
          <a:blip r:embed="rId2">
            <a:extLst>
              <a:ext uri="{28A0092B-C50C-407E-A947-70E740481C1C}">
                <a14:useLocalDpi xmlns:a14="http://schemas.microsoft.com/office/drawing/2010/main" val="0"/>
              </a:ext>
            </a:extLst>
          </a:blip>
          <a:srcRect l="5678" t="6377" r="64646" b="41082"/>
          <a:stretch/>
        </p:blipFill>
        <p:spPr bwMode="auto">
          <a:xfrm>
            <a:off x="1475656" y="1163856"/>
            <a:ext cx="5145392" cy="6441607"/>
          </a:xfrm>
          <a:prstGeom prst="rect">
            <a:avLst/>
          </a:prstGeom>
          <a:noFill/>
          <a:ln>
            <a:noFill/>
          </a:ln>
        </p:spPr>
      </p:pic>
      <p:sp>
        <p:nvSpPr>
          <p:cNvPr id="7" name="Tekstvak 6"/>
          <p:cNvSpPr txBox="1"/>
          <p:nvPr/>
        </p:nvSpPr>
        <p:spPr>
          <a:xfrm>
            <a:off x="6621048" y="2901602"/>
            <a:ext cx="2267744" cy="923330"/>
          </a:xfrm>
          <a:prstGeom prst="rect">
            <a:avLst/>
          </a:prstGeom>
          <a:solidFill>
            <a:srgbClr val="FFFF00"/>
          </a:solidFill>
          <a:ln>
            <a:solidFill>
              <a:schemeClr val="tx1"/>
            </a:solidFill>
          </a:ln>
        </p:spPr>
        <p:txBody>
          <a:bodyPr wrap="square" rtlCol="0">
            <a:spAutoFit/>
          </a:bodyPr>
          <a:lstStyle/>
          <a:p>
            <a:r>
              <a:rPr lang="en-US" dirty="0" smtClean="0"/>
              <a:t>De </a:t>
            </a:r>
            <a:r>
              <a:rPr lang="en-US" dirty="0" err="1" smtClean="0"/>
              <a:t>volledige</a:t>
            </a:r>
            <a:r>
              <a:rPr lang="en-US" dirty="0" smtClean="0"/>
              <a:t> reference card zit </a:t>
            </a:r>
            <a:r>
              <a:rPr lang="en-US" dirty="0" err="1" smtClean="0"/>
              <a:t>standaard</a:t>
            </a:r>
            <a:r>
              <a:rPr lang="en-US" dirty="0" smtClean="0"/>
              <a:t> </a:t>
            </a:r>
            <a:r>
              <a:rPr lang="en-US" dirty="0" err="1" smtClean="0"/>
              <a:t>bij</a:t>
            </a:r>
            <a:r>
              <a:rPr lang="en-US" dirty="0" smtClean="0"/>
              <a:t> </a:t>
            </a:r>
            <a:r>
              <a:rPr lang="en-US" dirty="0" err="1" smtClean="0"/>
              <a:t>ieder</a:t>
            </a:r>
            <a:r>
              <a:rPr lang="en-US" dirty="0" smtClean="0"/>
              <a:t> </a:t>
            </a:r>
            <a:r>
              <a:rPr lang="en-US" dirty="0" err="1" smtClean="0"/>
              <a:t>tentamen</a:t>
            </a:r>
            <a:endParaRPr lang="nl-NL" dirty="0" smtClean="0"/>
          </a:p>
        </p:txBody>
      </p:sp>
    </p:spTree>
    <p:extLst>
      <p:ext uri="{BB962C8B-B14F-4D97-AF65-F5344CB8AC3E}">
        <p14:creationId xmlns:p14="http://schemas.microsoft.com/office/powerpoint/2010/main" val="155445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latin typeface="Consolas" panose="020B0609020204030204" pitchFamily="49" charset="0"/>
                <a:cs typeface="Consolas" panose="020B0609020204030204" pitchFamily="49" charset="0"/>
              </a:rPr>
              <a:t>stdout</a:t>
            </a:r>
            <a:endParaRPr lang="nl-NL" dirty="0"/>
          </a:p>
        </p:txBody>
      </p:sp>
      <p:sp>
        <p:nvSpPr>
          <p:cNvPr id="3" name="Tijdelijke aanduiding voor inhoud 2"/>
          <p:cNvSpPr>
            <a:spLocks noGrp="1"/>
          </p:cNvSpPr>
          <p:nvPr>
            <p:ph idx="1"/>
          </p:nvPr>
        </p:nvSpPr>
        <p:spPr/>
        <p:txBody>
          <a:bodyPr>
            <a:normAutofit/>
          </a:bodyPr>
          <a:lstStyle/>
          <a:p>
            <a:pPr>
              <a:lnSpc>
                <a:spcPct val="107000"/>
              </a:lnSpc>
            </a:pPr>
            <a:r>
              <a:rPr lang="en-US" dirty="0" err="1" smtClean="0">
                <a:highlight>
                  <a:srgbClr val="FFFFFF"/>
                </a:highlight>
                <a:latin typeface="+mj-lt"/>
                <a:ea typeface="Calibri" panose="020F0502020204030204" pitchFamily="34" charset="0"/>
                <a:cs typeface="Times New Roman" panose="02020603050405020304" pitchFamily="18" charset="0"/>
              </a:rPr>
              <a:t>Wat</a:t>
            </a:r>
            <a:r>
              <a:rPr lang="en-US" dirty="0" smtClean="0">
                <a:highlight>
                  <a:srgbClr val="FFFFFF"/>
                </a:highlight>
                <a:latin typeface="+mj-lt"/>
                <a:ea typeface="Calibri" panose="020F0502020204030204" pitchFamily="34" charset="0"/>
                <a:cs typeface="Times New Roman" panose="02020603050405020304" pitchFamily="18" charset="0"/>
              </a:rPr>
              <a:t> </a:t>
            </a:r>
            <a:r>
              <a:rPr lang="en-US" dirty="0" err="1" smtClean="0">
                <a:highlight>
                  <a:srgbClr val="FFFFFF"/>
                </a:highlight>
                <a:latin typeface="+mj-lt"/>
                <a:ea typeface="Calibri" panose="020F0502020204030204" pitchFamily="34" charset="0"/>
                <a:cs typeface="Times New Roman" panose="02020603050405020304" pitchFamily="18" charset="0"/>
              </a:rPr>
              <a:t>doet</a:t>
            </a:r>
            <a:r>
              <a:rPr lang="en-US" dirty="0" smtClean="0">
                <a:highlight>
                  <a:srgbClr val="FFFFFF"/>
                </a:highlight>
                <a:latin typeface="+mj-lt"/>
                <a:ea typeface="Calibri" panose="020F0502020204030204" pitchFamily="34" charset="0"/>
                <a:cs typeface="Times New Roman" panose="02020603050405020304" pitchFamily="18" charset="0"/>
              </a:rPr>
              <a:t> </a:t>
            </a:r>
            <a:r>
              <a:rPr lang="en-US" dirty="0" err="1" smtClean="0">
                <a:highlight>
                  <a:srgbClr val="FFFFFF"/>
                </a:highlight>
                <a:latin typeface="+mj-lt"/>
                <a:ea typeface="Calibri" panose="020F0502020204030204" pitchFamily="34" charset="0"/>
                <a:cs typeface="Times New Roman" panose="02020603050405020304" pitchFamily="18" charset="0"/>
              </a:rPr>
              <a:t>deze</a:t>
            </a:r>
            <a:r>
              <a:rPr lang="en-US" dirty="0" smtClean="0">
                <a:highlight>
                  <a:srgbClr val="FFFFFF"/>
                </a:highlight>
                <a:latin typeface="+mj-lt"/>
                <a:ea typeface="Calibri" panose="020F0502020204030204" pitchFamily="34" charset="0"/>
                <a:cs typeface="Times New Roman" panose="02020603050405020304" pitchFamily="18" charset="0"/>
              </a:rPr>
              <a:t> code?</a:t>
            </a:r>
          </a:p>
          <a:p>
            <a:pPr marL="0" indent="0">
              <a:lnSpc>
                <a:spcPct val="107000"/>
              </a:lnSpc>
              <a:spcAft>
                <a:spcPts val="0"/>
              </a:spcAft>
              <a:buNone/>
            </a:pPr>
            <a:endParaRPr lang="en-US" sz="18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endParaRPr>
          </a:p>
          <a:p>
            <a:pPr marL="0" indent="0">
              <a:buNone/>
            </a:pPr>
            <a:endParaRPr lang="nl-NL" sz="1800" dirty="0"/>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278</a:t>
            </a:fld>
            <a:endParaRPr lang="en-US" dirty="0"/>
          </a:p>
        </p:txBody>
      </p:sp>
      <p:sp>
        <p:nvSpPr>
          <p:cNvPr id="14" name="Rechthoek 13"/>
          <p:cNvSpPr/>
          <p:nvPr/>
        </p:nvSpPr>
        <p:spPr>
          <a:xfrm>
            <a:off x="786408" y="2148768"/>
            <a:ext cx="7571184" cy="3352328"/>
          </a:xfrm>
          <a:prstGeom prst="rect">
            <a:avLst/>
          </a:prstGeom>
        </p:spPr>
        <p:txBody>
          <a:bodyPr wrap="square">
            <a:spAutoFit/>
          </a:bodyPr>
          <a:lstStyle/>
          <a:p>
            <a:pPr>
              <a:lnSpc>
                <a:spcPct val="107000"/>
              </a:lnSpc>
            </a:pPr>
            <a:r>
              <a:rPr lang="en-US"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#include</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en-US"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stdio.h</a:t>
            </a:r>
            <a:r>
              <a:rPr lang="en-US"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main(</a:t>
            </a:r>
            <a:r>
              <a:rPr lang="en-US"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for</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0; </a:t>
            </a:r>
            <a:r>
              <a:rPr lang="en-US"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&lt; 10; </a:t>
            </a:r>
            <a:r>
              <a:rPr lang="en-US"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a:t>
            </a:r>
            <a:r>
              <a:rPr lang="en-US"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+ 1) {</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b="1"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f</a:t>
            </a:r>
            <a:r>
              <a:rPr lang="nl-NL"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printf</a:t>
            </a: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b="1" dirty="0" err="1">
                <a:solidFill>
                  <a:srgbClr val="6F008A"/>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stdout</a:t>
            </a: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“Kwadraten: %d.\n"</a:t>
            </a: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i * i);</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getchar</a:t>
            </a: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return</a:t>
            </a: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0;</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31577351"/>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latin typeface="Consolas" panose="020B0609020204030204" pitchFamily="49" charset="0"/>
                <a:cs typeface="Consolas" panose="020B0609020204030204" pitchFamily="49" charset="0"/>
              </a:rPr>
              <a:t>stdout</a:t>
            </a:r>
            <a:r>
              <a:rPr lang="en-US" dirty="0" smtClean="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stdin</a:t>
            </a:r>
            <a:endParaRPr lang="nl-NL" dirty="0"/>
          </a:p>
        </p:txBody>
      </p:sp>
      <p:sp>
        <p:nvSpPr>
          <p:cNvPr id="3" name="Tijdelijke aanduiding voor inhoud 2"/>
          <p:cNvSpPr>
            <a:spLocks noGrp="1"/>
          </p:cNvSpPr>
          <p:nvPr>
            <p:ph idx="1"/>
          </p:nvPr>
        </p:nvSpPr>
        <p:spPr/>
        <p:txBody>
          <a:bodyPr>
            <a:normAutofit/>
          </a:bodyPr>
          <a:lstStyle/>
          <a:p>
            <a:pPr>
              <a:lnSpc>
                <a:spcPct val="107000"/>
              </a:lnSpc>
            </a:pPr>
            <a:r>
              <a:rPr lang="en-US" dirty="0" err="1" smtClean="0">
                <a:highlight>
                  <a:srgbClr val="FFFFFF"/>
                </a:highlight>
                <a:latin typeface="+mj-lt"/>
                <a:ea typeface="Calibri" panose="020F0502020204030204" pitchFamily="34" charset="0"/>
                <a:cs typeface="Times New Roman" panose="02020603050405020304" pitchFamily="18" charset="0"/>
              </a:rPr>
              <a:t>Wat</a:t>
            </a:r>
            <a:r>
              <a:rPr lang="en-US" dirty="0" smtClean="0">
                <a:highlight>
                  <a:srgbClr val="FFFFFF"/>
                </a:highlight>
                <a:latin typeface="+mj-lt"/>
                <a:ea typeface="Calibri" panose="020F0502020204030204" pitchFamily="34" charset="0"/>
                <a:cs typeface="Times New Roman" panose="02020603050405020304" pitchFamily="18" charset="0"/>
              </a:rPr>
              <a:t> </a:t>
            </a:r>
            <a:r>
              <a:rPr lang="en-US" dirty="0" err="1" smtClean="0">
                <a:highlight>
                  <a:srgbClr val="FFFFFF"/>
                </a:highlight>
                <a:latin typeface="+mj-lt"/>
                <a:ea typeface="Calibri" panose="020F0502020204030204" pitchFamily="34" charset="0"/>
                <a:cs typeface="Times New Roman" panose="02020603050405020304" pitchFamily="18" charset="0"/>
              </a:rPr>
              <a:t>doet</a:t>
            </a:r>
            <a:r>
              <a:rPr lang="en-US" dirty="0" smtClean="0">
                <a:highlight>
                  <a:srgbClr val="FFFFFF"/>
                </a:highlight>
                <a:latin typeface="+mj-lt"/>
                <a:ea typeface="Calibri" panose="020F0502020204030204" pitchFamily="34" charset="0"/>
                <a:cs typeface="Times New Roman" panose="02020603050405020304" pitchFamily="18" charset="0"/>
              </a:rPr>
              <a:t> </a:t>
            </a:r>
            <a:r>
              <a:rPr lang="en-US" dirty="0" err="1" smtClean="0">
                <a:highlight>
                  <a:srgbClr val="FFFFFF"/>
                </a:highlight>
                <a:latin typeface="+mj-lt"/>
                <a:ea typeface="Calibri" panose="020F0502020204030204" pitchFamily="34" charset="0"/>
                <a:cs typeface="Times New Roman" panose="02020603050405020304" pitchFamily="18" charset="0"/>
              </a:rPr>
              <a:t>deze</a:t>
            </a:r>
            <a:r>
              <a:rPr lang="en-US" dirty="0" smtClean="0">
                <a:highlight>
                  <a:srgbClr val="FFFFFF"/>
                </a:highlight>
                <a:latin typeface="+mj-lt"/>
                <a:ea typeface="Calibri" panose="020F0502020204030204" pitchFamily="34" charset="0"/>
                <a:cs typeface="Times New Roman" panose="02020603050405020304" pitchFamily="18" charset="0"/>
              </a:rPr>
              <a:t> code?</a:t>
            </a:r>
          </a:p>
          <a:p>
            <a:pPr marL="0" indent="0">
              <a:lnSpc>
                <a:spcPct val="107000"/>
              </a:lnSpc>
              <a:spcAft>
                <a:spcPts val="0"/>
              </a:spcAft>
              <a:buNone/>
            </a:pPr>
            <a:endParaRPr lang="en-US" sz="18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endParaRPr>
          </a:p>
          <a:p>
            <a:pPr marL="0" indent="0">
              <a:buNone/>
            </a:pPr>
            <a:endParaRPr lang="nl-NL" sz="1800" dirty="0"/>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279</a:t>
            </a:fld>
            <a:endParaRPr lang="en-US" dirty="0"/>
          </a:p>
        </p:txBody>
      </p:sp>
      <p:sp>
        <p:nvSpPr>
          <p:cNvPr id="14" name="Rechthoek 13"/>
          <p:cNvSpPr/>
          <p:nvPr/>
        </p:nvSpPr>
        <p:spPr>
          <a:xfrm>
            <a:off x="786408" y="2148768"/>
            <a:ext cx="8178080" cy="3055965"/>
          </a:xfrm>
          <a:prstGeom prst="rect">
            <a:avLst/>
          </a:prstGeom>
        </p:spPr>
        <p:txBody>
          <a:bodyPr wrap="square">
            <a:spAutoFit/>
          </a:bodyPr>
          <a:lstStyle/>
          <a:p>
            <a:pPr>
              <a:lnSpc>
                <a:spcPct val="107000"/>
              </a:lnSpc>
              <a:spcAft>
                <a:spcPts val="0"/>
              </a:spcAft>
            </a:pPr>
            <a:r>
              <a:rPr lang="en-US"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#include</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en-US"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stdio.h</a:t>
            </a:r>
            <a:r>
              <a:rPr lang="en-US"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main(</a:t>
            </a:r>
            <a:r>
              <a:rPr lang="en-US"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fprintf</a:t>
            </a: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dirty="0" err="1">
                <a:solidFill>
                  <a:srgbClr val="6F008A"/>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stdout</a:t>
            </a: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"Geef een karakter op: "</a:t>
            </a: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char</a:t>
            </a: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karakter = </a:t>
            </a:r>
            <a:r>
              <a:rPr lang="nl-NL"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getc</a:t>
            </a: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dirty="0" err="1">
                <a:solidFill>
                  <a:srgbClr val="6F008A"/>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stdin</a:t>
            </a: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fprintf</a:t>
            </a: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dirty="0" err="1">
                <a:solidFill>
                  <a:srgbClr val="6F008A"/>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stdout</a:t>
            </a: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nl-NL"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nIngevoerd</a:t>
            </a:r>
            <a:r>
              <a:rPr lang="nl-NL"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karakter %c \n"</a:t>
            </a: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karakter);</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getchar</a:t>
            </a: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getchar</a:t>
            </a: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nl-NL"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return</a:t>
            </a: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0;</a:t>
            </a:r>
            <a:endParaRPr lang="nl-N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nl-NL"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nl-NL"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97534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Basis </a:t>
            </a:r>
            <a:r>
              <a:rPr lang="en-US" dirty="0" err="1" smtClean="0"/>
              <a:t>variabelen</a:t>
            </a:r>
            <a:endParaRPr lang="nl-NL" dirty="0"/>
          </a:p>
        </p:txBody>
      </p:sp>
      <p:sp>
        <p:nvSpPr>
          <p:cNvPr id="5" name="Tijdelijke aanduiding voor inhoud 4"/>
          <p:cNvSpPr>
            <a:spLocks noGrp="1"/>
          </p:cNvSpPr>
          <p:nvPr>
            <p:ph idx="1"/>
          </p:nvPr>
        </p:nvSpPr>
        <p:spPr/>
        <p:txBody>
          <a:bodyPr/>
          <a:lstStyle/>
          <a:p>
            <a:r>
              <a:rPr lang="en-US" dirty="0" err="1" smtClean="0"/>
              <a:t>Gehele</a:t>
            </a:r>
            <a:r>
              <a:rPr lang="en-US" dirty="0" smtClean="0"/>
              <a:t> signed </a:t>
            </a:r>
            <a:r>
              <a:rPr lang="en-US" dirty="0" err="1" smtClean="0"/>
              <a:t>variabelen</a:t>
            </a:r>
            <a:endParaRPr lang="nl-NL" dirty="0"/>
          </a:p>
        </p:txBody>
      </p:sp>
      <mc:AlternateContent xmlns:mc="http://schemas.openxmlformats.org/markup-compatibility/2006" xmlns:a14="http://schemas.microsoft.com/office/drawing/2010/main">
        <mc:Choice Requires="a14">
          <p:graphicFrame>
            <p:nvGraphicFramePr>
              <p:cNvPr id="6" name="Tabel 5"/>
              <p:cNvGraphicFramePr>
                <a:graphicFrameLocks noGrp="1"/>
              </p:cNvGraphicFramePr>
              <p:nvPr>
                <p:extLst>
                  <p:ext uri="{D42A27DB-BD31-4B8C-83A1-F6EECF244321}">
                    <p14:modId xmlns:p14="http://schemas.microsoft.com/office/powerpoint/2010/main" val="757327238"/>
                  </p:ext>
                </p:extLst>
              </p:nvPr>
            </p:nvGraphicFramePr>
            <p:xfrm>
              <a:off x="611560" y="2132856"/>
              <a:ext cx="7849121" cy="2197545"/>
            </p:xfrm>
            <a:graphic>
              <a:graphicData uri="http://schemas.openxmlformats.org/drawingml/2006/table">
                <a:tbl>
                  <a:tblPr firstRow="1" bandRow="1">
                    <a:tableStyleId>{616DA210-FB5B-4158-B5E0-FEB733F419BA}</a:tableStyleId>
                  </a:tblPr>
                  <a:tblGrid>
                    <a:gridCol w="1728192"/>
                    <a:gridCol w="1008112"/>
                    <a:gridCol w="5112817"/>
                  </a:tblGrid>
                  <a:tr h="345638">
                    <a:tc>
                      <a:txBody>
                        <a:bodyPr/>
                        <a:lstStyle/>
                        <a:p>
                          <a:r>
                            <a:rPr lang="en-US" sz="2400" dirty="0" err="1" smtClean="0">
                              <a:solidFill>
                                <a:schemeClr val="bg1"/>
                              </a:solidFill>
                            </a:rPr>
                            <a:t>Variabelen</a:t>
                          </a:r>
                          <a:endParaRPr lang="nl-NL" sz="2400" dirty="0">
                            <a:solidFill>
                              <a:schemeClr val="bg1"/>
                            </a:solidFill>
                          </a:endParaRPr>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0000FF"/>
                        </a:solidFill>
                      </a:tcPr>
                    </a:tc>
                    <a:tc>
                      <a:txBody>
                        <a:bodyPr/>
                        <a:lstStyle/>
                        <a:p>
                          <a:pPr algn="ctr"/>
                          <a:r>
                            <a:rPr lang="en-US" sz="2400" dirty="0" smtClean="0">
                              <a:solidFill>
                                <a:schemeClr val="bg1"/>
                              </a:solidFill>
                            </a:rPr>
                            <a:t>Bits</a:t>
                          </a:r>
                          <a:endParaRPr lang="nl-NL" sz="2400" dirty="0">
                            <a:solidFill>
                              <a:schemeClr val="bg1"/>
                            </a:solidFill>
                          </a:endParaRPr>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0000FF"/>
                        </a:solidFill>
                      </a:tcPr>
                    </a:tc>
                    <a:tc>
                      <a:txBody>
                        <a:bodyPr/>
                        <a:lstStyle/>
                        <a:p>
                          <a:r>
                            <a:rPr lang="en-US" sz="2400" dirty="0" err="1" smtClean="0">
                              <a:solidFill>
                                <a:schemeClr val="bg1"/>
                              </a:solidFill>
                            </a:rPr>
                            <a:t>Decimale</a:t>
                          </a:r>
                          <a:r>
                            <a:rPr lang="en-US" sz="2400" dirty="0" smtClean="0">
                              <a:solidFill>
                                <a:schemeClr val="bg1"/>
                              </a:solidFill>
                            </a:rPr>
                            <a:t> </a:t>
                          </a:r>
                          <a:r>
                            <a:rPr lang="en-US" sz="2400" dirty="0" err="1" smtClean="0">
                              <a:solidFill>
                                <a:schemeClr val="bg1"/>
                              </a:solidFill>
                            </a:rPr>
                            <a:t>waardes</a:t>
                          </a:r>
                          <a:endParaRPr lang="nl-NL" sz="2400" dirty="0">
                            <a:solidFill>
                              <a:schemeClr val="bg1"/>
                            </a:solidFill>
                          </a:endParaRPr>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0000FF"/>
                        </a:solidFill>
                      </a:tcPr>
                    </a:tc>
                  </a:tr>
                  <a:tr h="345638">
                    <a:tc>
                      <a:txBody>
                        <a:bodyPr/>
                        <a:lstStyle/>
                        <a:p>
                          <a:r>
                            <a:rPr lang="en-US" sz="2400" dirty="0" smtClean="0"/>
                            <a:t>Signed char</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2400" dirty="0" smtClean="0"/>
                            <a:t>8</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7</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7</m:t>
                                    </m:r>
                                  </m:sup>
                                </m:sSup>
                                <m:r>
                                  <a:rPr lang="en-US" sz="2400" b="0" i="1" smtClean="0">
                                    <a:latin typeface="Cambria Math" panose="02040503050406030204" pitchFamily="18" charset="0"/>
                                  </a:rPr>
                                  <m:t>−1  →  −128…127</m:t>
                                </m:r>
                              </m:oMath>
                            </m:oMathPara>
                          </a14:m>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r>
                  <a:tr h="345638">
                    <a:tc>
                      <a:txBody>
                        <a:bodyPr/>
                        <a:lstStyle/>
                        <a:p>
                          <a:r>
                            <a:rPr lang="en-US" sz="2400" dirty="0" smtClean="0"/>
                            <a:t>Signed </a:t>
                          </a:r>
                          <a:r>
                            <a:rPr lang="en-US" sz="2400" dirty="0" err="1" smtClean="0"/>
                            <a:t>int</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2400" dirty="0" smtClean="0"/>
                            <a:t>16</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15</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15</m:t>
                                    </m:r>
                                  </m:sup>
                                </m:sSup>
                                <m:r>
                                  <a:rPr lang="en-US" sz="2400" b="0" i="1" smtClean="0">
                                    <a:latin typeface="Cambria Math" panose="02040503050406030204" pitchFamily="18" charset="0"/>
                                  </a:rPr>
                                  <m:t>−1  →  −32768…32767</m:t>
                                </m:r>
                              </m:oMath>
                            </m:oMathPara>
                          </a14:m>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r>
                  <a:tr h="345638">
                    <a:tc>
                      <a:txBody>
                        <a:bodyPr/>
                        <a:lstStyle/>
                        <a:p>
                          <a:r>
                            <a:rPr lang="en-US" sz="2400" dirty="0" smtClean="0"/>
                            <a:t>Signed long</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US" sz="2400" dirty="0" smtClean="0"/>
                            <a:t>32</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31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31</m:t>
                                    </m:r>
                                  </m:sup>
                                </m:sSup>
                                <m:r>
                                  <a:rPr lang="en-US" sz="2400" b="0" i="1" smtClean="0">
                                    <a:latin typeface="Cambria Math" panose="02040503050406030204" pitchFamily="18" charset="0"/>
                                  </a:rPr>
                                  <m:t>−1  →  −2147483648…2147483647</m:t>
                                </m:r>
                              </m:oMath>
                            </m:oMathPara>
                          </a14:m>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r>
                </a:tbl>
              </a:graphicData>
            </a:graphic>
          </p:graphicFrame>
        </mc:Choice>
        <mc:Fallback xmlns="">
          <p:graphicFrame>
            <p:nvGraphicFramePr>
              <p:cNvPr id="6" name="Tabel 5"/>
              <p:cNvGraphicFramePr>
                <a:graphicFrameLocks noGrp="1"/>
              </p:cNvGraphicFramePr>
              <p:nvPr>
                <p:extLst>
                  <p:ext uri="{D42A27DB-BD31-4B8C-83A1-F6EECF244321}">
                    <p14:modId xmlns:p14="http://schemas.microsoft.com/office/powerpoint/2010/main" val="757327238"/>
                  </p:ext>
                </p:extLst>
              </p:nvPr>
            </p:nvGraphicFramePr>
            <p:xfrm>
              <a:off x="611560" y="2132856"/>
              <a:ext cx="7849121" cy="2197545"/>
            </p:xfrm>
            <a:graphic>
              <a:graphicData uri="http://schemas.openxmlformats.org/drawingml/2006/table">
                <a:tbl>
                  <a:tblPr firstRow="1" bandRow="1">
                    <a:tableStyleId>{616DA210-FB5B-4158-B5E0-FEB733F419BA}</a:tableStyleId>
                  </a:tblPr>
                  <a:tblGrid>
                    <a:gridCol w="1728192"/>
                    <a:gridCol w="1008112"/>
                    <a:gridCol w="5112817"/>
                  </a:tblGrid>
                  <a:tr h="457184">
                    <a:tc>
                      <a:txBody>
                        <a:bodyPr/>
                        <a:lstStyle/>
                        <a:p>
                          <a:r>
                            <a:rPr lang="en-US" sz="2400" dirty="0" err="1" smtClean="0">
                              <a:solidFill>
                                <a:schemeClr val="bg1"/>
                              </a:solidFill>
                            </a:rPr>
                            <a:t>Variabelen</a:t>
                          </a:r>
                          <a:endParaRPr lang="nl-NL" sz="2400" dirty="0">
                            <a:solidFill>
                              <a:schemeClr val="bg1"/>
                            </a:solidFill>
                          </a:endParaRPr>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0000FF"/>
                        </a:solidFill>
                      </a:tcPr>
                    </a:tc>
                    <a:tc>
                      <a:txBody>
                        <a:bodyPr/>
                        <a:lstStyle/>
                        <a:p>
                          <a:pPr algn="ctr"/>
                          <a:r>
                            <a:rPr lang="en-US" sz="2400" dirty="0" smtClean="0">
                              <a:solidFill>
                                <a:schemeClr val="bg1"/>
                              </a:solidFill>
                            </a:rPr>
                            <a:t>Bits</a:t>
                          </a:r>
                          <a:endParaRPr lang="nl-NL" sz="2400" dirty="0">
                            <a:solidFill>
                              <a:schemeClr val="bg1"/>
                            </a:solidFill>
                          </a:endParaRPr>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0000FF"/>
                        </a:solidFill>
                      </a:tcPr>
                    </a:tc>
                    <a:tc>
                      <a:txBody>
                        <a:bodyPr/>
                        <a:lstStyle/>
                        <a:p>
                          <a:r>
                            <a:rPr lang="en-US" sz="2400" dirty="0" err="1" smtClean="0">
                              <a:solidFill>
                                <a:schemeClr val="bg1"/>
                              </a:solidFill>
                            </a:rPr>
                            <a:t>Decimale</a:t>
                          </a:r>
                          <a:r>
                            <a:rPr lang="en-US" sz="2400" dirty="0" smtClean="0">
                              <a:solidFill>
                                <a:schemeClr val="bg1"/>
                              </a:solidFill>
                            </a:rPr>
                            <a:t> </a:t>
                          </a:r>
                          <a:r>
                            <a:rPr lang="en-US" sz="2400" dirty="0" err="1" smtClean="0">
                              <a:solidFill>
                                <a:schemeClr val="bg1"/>
                              </a:solidFill>
                            </a:rPr>
                            <a:t>waardes</a:t>
                          </a:r>
                          <a:endParaRPr lang="nl-NL" sz="2400" dirty="0">
                            <a:solidFill>
                              <a:schemeClr val="bg1"/>
                            </a:solidFill>
                          </a:endParaRPr>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0000FF"/>
                        </a:solidFill>
                      </a:tcPr>
                    </a:tc>
                  </a:tr>
                  <a:tr h="457184">
                    <a:tc>
                      <a:txBody>
                        <a:bodyPr/>
                        <a:lstStyle/>
                        <a:p>
                          <a:r>
                            <a:rPr lang="en-US" sz="2400" dirty="0" smtClean="0"/>
                            <a:t>Signed char</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2400" dirty="0" smtClean="0"/>
                            <a:t>8</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endParaRPr lang="nl-NL"/>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blipFill rotWithShape="0">
                          <a:blip r:embed="rId3"/>
                          <a:stretch>
                            <a:fillRect l="-53754" t="-107895" r="-477" b="-281579"/>
                          </a:stretch>
                        </a:blipFill>
                      </a:tcPr>
                    </a:tc>
                  </a:tr>
                  <a:tr h="461312">
                    <a:tc>
                      <a:txBody>
                        <a:bodyPr/>
                        <a:lstStyle/>
                        <a:p>
                          <a:r>
                            <a:rPr lang="en-US" sz="2400" dirty="0" smtClean="0"/>
                            <a:t>Signed </a:t>
                          </a:r>
                          <a:r>
                            <a:rPr lang="en-US" sz="2400" dirty="0" err="1" smtClean="0"/>
                            <a:t>int</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2400" dirty="0" smtClean="0"/>
                            <a:t>16</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endParaRPr lang="nl-NL"/>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blipFill rotWithShape="0">
                          <a:blip r:embed="rId3"/>
                          <a:stretch>
                            <a:fillRect l="-53754" t="-207895" r="-477" b="-181579"/>
                          </a:stretch>
                        </a:blipFill>
                      </a:tcPr>
                    </a:tc>
                  </a:tr>
                  <a:tr h="821865">
                    <a:tc>
                      <a:txBody>
                        <a:bodyPr/>
                        <a:lstStyle/>
                        <a:p>
                          <a:r>
                            <a:rPr lang="en-US" sz="2400" dirty="0" smtClean="0"/>
                            <a:t>Signed long</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US" sz="2400" dirty="0" smtClean="0"/>
                            <a:t>32</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endParaRPr lang="nl-NL"/>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blipFill rotWithShape="0">
                          <a:blip r:embed="rId3"/>
                          <a:stretch>
                            <a:fillRect l="-53754" t="-173333" r="-477" b="-2222"/>
                          </a:stretch>
                        </a:blipFill>
                      </a:tcPr>
                    </a:tc>
                  </a:tr>
                </a:tbl>
              </a:graphicData>
            </a:graphic>
          </p:graphicFrame>
        </mc:Fallback>
      </mc:AlternateContent>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28</a:t>
            </a:fld>
            <a:endParaRPr lang="en-US" dirty="0"/>
          </a:p>
        </p:txBody>
      </p:sp>
    </p:spTree>
    <p:extLst>
      <p:ext uri="{BB962C8B-B14F-4D97-AF65-F5344CB8AC3E}">
        <p14:creationId xmlns:p14="http://schemas.microsoft.com/office/powerpoint/2010/main" val="3033269047"/>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subTitle" sz="quarter" idx="1"/>
          </p:nvPr>
        </p:nvSpPr>
        <p:spPr>
          <a:solidFill>
            <a:schemeClr val="bg1"/>
          </a:solidFill>
        </p:spPr>
        <p:txBody>
          <a:bodyPr/>
          <a:lstStyle/>
          <a:p>
            <a:r>
              <a:rPr lang="en-US" dirty="0" smtClean="0"/>
              <a:t>Pointers </a:t>
            </a:r>
            <a:r>
              <a:rPr lang="en-US" dirty="0" err="1" smtClean="0"/>
              <a:t>naar</a:t>
            </a:r>
            <a:r>
              <a:rPr lang="en-US" dirty="0" smtClean="0"/>
              <a:t> </a:t>
            </a:r>
            <a:r>
              <a:rPr lang="en-US" dirty="0" err="1" smtClean="0"/>
              <a:t>functies</a:t>
            </a:r>
            <a:endParaRPr lang="nl-NL" dirty="0" smtClean="0"/>
          </a:p>
        </p:txBody>
      </p:sp>
      <p:sp>
        <p:nvSpPr>
          <p:cNvPr id="4" name="Tekstvak 3"/>
          <p:cNvSpPr txBox="1"/>
          <p:nvPr/>
        </p:nvSpPr>
        <p:spPr>
          <a:xfrm>
            <a:off x="5508104" y="260648"/>
            <a:ext cx="1235870" cy="769441"/>
          </a:xfrm>
          <a:prstGeom prst="rect">
            <a:avLst/>
          </a:prstGeom>
          <a:noFill/>
        </p:spPr>
        <p:txBody>
          <a:bodyPr wrap="square" rtlCol="0">
            <a:spAutoFit/>
          </a:bodyPr>
          <a:lstStyle/>
          <a:p>
            <a:r>
              <a:rPr lang="en-US" sz="4400" b="1" dirty="0" smtClean="0">
                <a:solidFill>
                  <a:schemeClr val="bg1">
                    <a:lumMod val="50000"/>
                  </a:schemeClr>
                </a:solidFill>
              </a:rPr>
              <a:t>13</a:t>
            </a:r>
            <a:endParaRPr lang="nl-NL" sz="4400" b="1" dirty="0">
              <a:solidFill>
                <a:schemeClr val="bg1">
                  <a:lumMod val="50000"/>
                </a:schemeClr>
              </a:solidFill>
            </a:endParaRPr>
          </a:p>
        </p:txBody>
      </p:sp>
    </p:spTree>
    <p:extLst>
      <p:ext uri="{BB962C8B-B14F-4D97-AF65-F5344CB8AC3E}">
        <p14:creationId xmlns:p14="http://schemas.microsoft.com/office/powerpoint/2010/main" val="3277747422"/>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6"/>
          <p:cNvSpPr>
            <a:spLocks noChangeArrowheads="1"/>
          </p:cNvSpPr>
          <p:nvPr/>
        </p:nvSpPr>
        <p:spPr bwMode="auto">
          <a:xfrm>
            <a:off x="4211959" y="3140968"/>
            <a:ext cx="4789539" cy="720924"/>
          </a:xfrm>
          <a:prstGeom prst="wedgeRoundRectCallout">
            <a:avLst>
              <a:gd name="adj1" fmla="val 7628"/>
              <a:gd name="adj2" fmla="val 293838"/>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Calibri" pitchFamily="34" charset="0"/>
              </a:rPr>
              <a:t>De functie </a:t>
            </a:r>
            <a:r>
              <a:rPr lang="nl-NL" b="1" dirty="0">
                <a:latin typeface="Calibri" pitchFamily="34" charset="0"/>
              </a:rPr>
              <a:t>waar </a:t>
            </a:r>
            <a:r>
              <a:rPr lang="nl-NL" b="1" dirty="0" err="1">
                <a:latin typeface="Calibri" pitchFamily="34" charset="0"/>
              </a:rPr>
              <a:t>pnf</a:t>
            </a:r>
            <a:r>
              <a:rPr lang="nl-NL" b="1" dirty="0">
                <a:latin typeface="Calibri" pitchFamily="34" charset="0"/>
              </a:rPr>
              <a:t> naar wijst</a:t>
            </a:r>
            <a:r>
              <a:rPr lang="nl-NL" dirty="0">
                <a:latin typeface="Calibri" pitchFamily="34" charset="0"/>
              </a:rPr>
              <a:t> wordt </a:t>
            </a:r>
            <a:r>
              <a:rPr lang="nl-NL" b="1" dirty="0">
                <a:latin typeface="Calibri" pitchFamily="34" charset="0"/>
              </a:rPr>
              <a:t>aangeroepen</a:t>
            </a:r>
            <a:r>
              <a:rPr lang="nl-NL" dirty="0">
                <a:latin typeface="Calibri" pitchFamily="34" charset="0"/>
              </a:rPr>
              <a:t> met de waarde van a als argument</a:t>
            </a:r>
          </a:p>
        </p:txBody>
      </p:sp>
      <p:sp>
        <p:nvSpPr>
          <p:cNvPr id="11" name="AutoShape 6"/>
          <p:cNvSpPr>
            <a:spLocks noChangeArrowheads="1"/>
          </p:cNvSpPr>
          <p:nvPr/>
        </p:nvSpPr>
        <p:spPr bwMode="auto">
          <a:xfrm>
            <a:off x="117313" y="5550713"/>
            <a:ext cx="4032573" cy="632531"/>
          </a:xfrm>
          <a:prstGeom prst="wedgeRoundRectCallout">
            <a:avLst>
              <a:gd name="adj1" fmla="val 81631"/>
              <a:gd name="adj2" fmla="val -70178"/>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sz="1600" dirty="0" err="1">
                <a:latin typeface="Consolas"/>
              </a:rPr>
              <a:t>pnf</a:t>
            </a:r>
            <a:r>
              <a:rPr lang="nl-NL" sz="1600" dirty="0">
                <a:latin typeface="Calibri" pitchFamily="34" charset="0"/>
              </a:rPr>
              <a:t> </a:t>
            </a:r>
            <a:r>
              <a:rPr lang="nl-NL" sz="1600" b="1" dirty="0">
                <a:latin typeface="Calibri" pitchFamily="34" charset="0"/>
              </a:rPr>
              <a:t>wijst naar</a:t>
            </a:r>
            <a:r>
              <a:rPr lang="nl-NL" sz="1600" dirty="0">
                <a:latin typeface="Calibri" pitchFamily="34" charset="0"/>
              </a:rPr>
              <a:t> de functie dubbel (</a:t>
            </a:r>
            <a:r>
              <a:rPr lang="nl-NL" sz="1600" dirty="0" err="1">
                <a:latin typeface="Consolas"/>
              </a:rPr>
              <a:t>pnf</a:t>
            </a:r>
            <a:r>
              <a:rPr lang="nl-NL" sz="1600" dirty="0">
                <a:latin typeface="Calibri" pitchFamily="34" charset="0"/>
              </a:rPr>
              <a:t> wordt gelijk aan </a:t>
            </a:r>
            <a:r>
              <a:rPr lang="nl-NL" sz="1600" b="1" dirty="0">
                <a:latin typeface="Calibri" pitchFamily="34" charset="0"/>
              </a:rPr>
              <a:t>het adres van</a:t>
            </a:r>
            <a:r>
              <a:rPr lang="nl-NL" sz="1600" dirty="0">
                <a:latin typeface="Calibri" pitchFamily="34" charset="0"/>
              </a:rPr>
              <a:t> de functie </a:t>
            </a:r>
            <a:r>
              <a:rPr lang="nl-NL" sz="1600" dirty="0">
                <a:latin typeface="Consolas"/>
              </a:rPr>
              <a:t>dubbel</a:t>
            </a:r>
            <a:r>
              <a:rPr lang="nl-NL" sz="1600" dirty="0">
                <a:latin typeface="Calibri" pitchFamily="34" charset="0"/>
              </a:rPr>
              <a:t>)</a:t>
            </a:r>
          </a:p>
        </p:txBody>
      </p:sp>
      <p:sp>
        <p:nvSpPr>
          <p:cNvPr id="1551369" name="AutoShape 9"/>
          <p:cNvSpPr>
            <a:spLocks noChangeArrowheads="1"/>
          </p:cNvSpPr>
          <p:nvPr/>
        </p:nvSpPr>
        <p:spPr bwMode="auto">
          <a:xfrm>
            <a:off x="3419872" y="6332755"/>
            <a:ext cx="1890713" cy="372049"/>
          </a:xfrm>
          <a:prstGeom prst="wedgeRoundRectCallout">
            <a:avLst>
              <a:gd name="adj1" fmla="val 91467"/>
              <a:gd name="adj2" fmla="val -354132"/>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Calibri" pitchFamily="34" charset="0"/>
              </a:rPr>
              <a:t>Waarom haakjes?</a:t>
            </a:r>
          </a:p>
        </p:txBody>
      </p:sp>
      <p:sp>
        <p:nvSpPr>
          <p:cNvPr id="1551368" name="AutoShape 8"/>
          <p:cNvSpPr>
            <a:spLocks noChangeArrowheads="1"/>
          </p:cNvSpPr>
          <p:nvPr/>
        </p:nvSpPr>
        <p:spPr bwMode="auto">
          <a:xfrm>
            <a:off x="4211960" y="3140968"/>
            <a:ext cx="4789539" cy="720924"/>
          </a:xfrm>
          <a:prstGeom prst="wedgeRoundRectCallout">
            <a:avLst>
              <a:gd name="adj1" fmla="val 2718"/>
              <a:gd name="adj2" fmla="val 199107"/>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err="1">
                <a:latin typeface="Consolas"/>
              </a:rPr>
              <a:t>pnf</a:t>
            </a:r>
            <a:r>
              <a:rPr lang="nl-NL" dirty="0">
                <a:latin typeface="Calibri" pitchFamily="34" charset="0"/>
              </a:rPr>
              <a:t> is een </a:t>
            </a:r>
            <a:r>
              <a:rPr lang="nl-NL" b="1" dirty="0">
                <a:latin typeface="Calibri" pitchFamily="34" charset="0"/>
              </a:rPr>
              <a:t>pointer naar een functie</a:t>
            </a:r>
            <a:r>
              <a:rPr lang="nl-NL" dirty="0">
                <a:latin typeface="Calibri" pitchFamily="34" charset="0"/>
              </a:rPr>
              <a:t> met een </a:t>
            </a:r>
            <a:r>
              <a:rPr lang="nl-NL" dirty="0">
                <a:latin typeface="Consolas"/>
              </a:rPr>
              <a:t>int</a:t>
            </a:r>
            <a:r>
              <a:rPr lang="nl-NL" dirty="0">
                <a:latin typeface="Calibri" pitchFamily="34" charset="0"/>
              </a:rPr>
              <a:t> als parameter en een </a:t>
            </a:r>
            <a:r>
              <a:rPr lang="nl-NL" dirty="0">
                <a:latin typeface="Consolas"/>
              </a:rPr>
              <a:t>int</a:t>
            </a:r>
            <a:r>
              <a:rPr lang="nl-NL" dirty="0">
                <a:latin typeface="Calibri" pitchFamily="34" charset="0"/>
              </a:rPr>
              <a:t> returnwaarde</a:t>
            </a:r>
          </a:p>
        </p:txBody>
      </p:sp>
      <p:sp>
        <p:nvSpPr>
          <p:cNvPr id="150531" name="Rectangle 2"/>
          <p:cNvSpPr>
            <a:spLocks noGrp="1" noChangeArrowheads="1"/>
          </p:cNvSpPr>
          <p:nvPr>
            <p:ph type="title"/>
          </p:nvPr>
        </p:nvSpPr>
        <p:spPr/>
        <p:txBody>
          <a:bodyPr>
            <a:normAutofit/>
          </a:bodyPr>
          <a:lstStyle/>
          <a:p>
            <a:r>
              <a:rPr lang="nl-NL" dirty="0" smtClean="0"/>
              <a:t>Pointers naar functies</a:t>
            </a:r>
          </a:p>
        </p:txBody>
      </p:sp>
      <p:sp>
        <p:nvSpPr>
          <p:cNvPr id="150532" name="Rectangle 3"/>
          <p:cNvSpPr>
            <a:spLocks noGrp="1" noChangeArrowheads="1"/>
          </p:cNvSpPr>
          <p:nvPr>
            <p:ph idx="1"/>
          </p:nvPr>
        </p:nvSpPr>
        <p:spPr/>
        <p:txBody>
          <a:bodyPr/>
          <a:lstStyle/>
          <a:p>
            <a:r>
              <a:rPr lang="nl-NL" dirty="0" smtClean="0"/>
              <a:t>In C kun je een pointer naar een functie definiëren.</a:t>
            </a:r>
          </a:p>
          <a:p>
            <a:pPr lvl="1"/>
            <a:r>
              <a:rPr lang="nl-NL" dirty="0" smtClean="0"/>
              <a:t>De waarde van de pointer is het beginadres (van de code) van de functie.</a:t>
            </a:r>
          </a:p>
          <a:p>
            <a:pPr lvl="1">
              <a:buFont typeface="Wingdings" pitchFamily="2" charset="2"/>
              <a:buNone/>
            </a:pPr>
            <a:endParaRPr lang="nl-NL" dirty="0" smtClean="0"/>
          </a:p>
        </p:txBody>
      </p:sp>
      <p:sp>
        <p:nvSpPr>
          <p:cNvPr id="1551364" name="Text Box 4"/>
          <p:cNvSpPr txBox="1">
            <a:spLocks noChangeArrowheads="1"/>
          </p:cNvSpPr>
          <p:nvPr/>
        </p:nvSpPr>
        <p:spPr bwMode="auto">
          <a:xfrm>
            <a:off x="714853" y="2624655"/>
            <a:ext cx="3816350" cy="292605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#include</a:t>
            </a:r>
            <a:r>
              <a:rPr lang="en-US" sz="2000" dirty="0">
                <a:solidFill>
                  <a:schemeClr val="tx1"/>
                </a:solidFill>
                <a:latin typeface="Consolas"/>
              </a:rPr>
              <a:t> </a:t>
            </a:r>
            <a:r>
              <a:rPr lang="en-US" sz="2000" dirty="0">
                <a:solidFill>
                  <a:srgbClr val="990000"/>
                </a:solidFill>
                <a:latin typeface="Consolas"/>
              </a:rPr>
              <a:t>&lt;</a:t>
            </a:r>
            <a:r>
              <a:rPr lang="en-US" sz="2000" dirty="0" err="1">
                <a:solidFill>
                  <a:srgbClr val="990000"/>
                </a:solidFill>
                <a:latin typeface="Consolas"/>
              </a:rPr>
              <a:t>stdio.h</a:t>
            </a:r>
            <a:r>
              <a:rPr lang="en-US" sz="2000" dirty="0">
                <a:solidFill>
                  <a:srgbClr val="990000"/>
                </a:solidFill>
                <a:latin typeface="Consolas"/>
              </a:rPr>
              <a:t>&gt;</a:t>
            </a:r>
          </a:p>
          <a:p>
            <a:pPr algn="l"/>
            <a:endParaRPr lang="en-US" sz="2000" dirty="0">
              <a:solidFill>
                <a:srgbClr val="990000"/>
              </a:solidFill>
              <a:latin typeface="Consolas"/>
            </a:endParaRPr>
          </a:p>
          <a:p>
            <a:pPr algn="l"/>
            <a:r>
              <a:rPr lang="en-US" sz="2000" dirty="0" err="1">
                <a:latin typeface="Consolas"/>
              </a:rPr>
              <a:t>int</a:t>
            </a:r>
            <a:r>
              <a:rPr lang="en-US" sz="2000" dirty="0">
                <a:solidFill>
                  <a:schemeClr val="tx1"/>
                </a:solidFill>
                <a:latin typeface="Consolas"/>
              </a:rPr>
              <a:t> </a:t>
            </a:r>
            <a:r>
              <a:rPr lang="en-US" sz="2000" dirty="0" err="1">
                <a:solidFill>
                  <a:schemeClr val="tx1"/>
                </a:solidFill>
                <a:latin typeface="Consolas"/>
              </a:rPr>
              <a:t>kwadraat</a:t>
            </a:r>
            <a:r>
              <a:rPr lang="en-US" sz="2000" dirty="0">
                <a:solidFill>
                  <a:schemeClr val="tx1"/>
                </a:solidFill>
                <a:latin typeface="Consolas"/>
              </a:rPr>
              <a:t>(</a:t>
            </a:r>
            <a:r>
              <a:rPr lang="en-US" sz="2000" dirty="0" err="1">
                <a:latin typeface="Consolas"/>
              </a:rPr>
              <a:t>int</a:t>
            </a:r>
            <a:r>
              <a:rPr lang="en-US" sz="2000" dirty="0">
                <a:solidFill>
                  <a:schemeClr val="tx1"/>
                </a:solidFill>
                <a:latin typeface="Consolas"/>
              </a:rPr>
              <a:t> c) {</a:t>
            </a:r>
          </a:p>
          <a:p>
            <a:pPr algn="l"/>
            <a:r>
              <a:rPr lang="en-US" sz="2000" dirty="0" smtClean="0">
                <a:solidFill>
                  <a:schemeClr val="tx1"/>
                </a:solidFill>
                <a:latin typeface="Consolas"/>
              </a:rPr>
              <a:t>    </a:t>
            </a:r>
            <a:r>
              <a:rPr lang="en-US" sz="2000" dirty="0" smtClean="0">
                <a:latin typeface="Consolas"/>
              </a:rPr>
              <a:t>return</a:t>
            </a:r>
            <a:r>
              <a:rPr lang="en-US" sz="2000" dirty="0" smtClean="0">
                <a:solidFill>
                  <a:schemeClr val="tx1"/>
                </a:solidFill>
                <a:latin typeface="Consolas"/>
              </a:rPr>
              <a:t> </a:t>
            </a:r>
            <a:r>
              <a:rPr lang="en-US" sz="2000" dirty="0">
                <a:solidFill>
                  <a:schemeClr val="tx1"/>
                </a:solidFill>
                <a:latin typeface="Consolas"/>
              </a:rPr>
              <a:t>c * c;</a:t>
            </a:r>
          </a:p>
          <a:p>
            <a:pPr algn="l"/>
            <a:r>
              <a:rPr lang="en-US" sz="2000" dirty="0">
                <a:solidFill>
                  <a:schemeClr val="tx1"/>
                </a:solidFill>
                <a:latin typeface="Consolas"/>
              </a:rPr>
              <a:t>}</a:t>
            </a:r>
          </a:p>
          <a:p>
            <a:pPr algn="l"/>
            <a:endParaRPr lang="en-US" sz="2000" dirty="0">
              <a:solidFill>
                <a:schemeClr val="tx1"/>
              </a:solidFill>
              <a:latin typeface="Consolas"/>
            </a:endParaRPr>
          </a:p>
          <a:p>
            <a:pPr algn="l"/>
            <a:r>
              <a:rPr lang="en-US" sz="2000" dirty="0" err="1">
                <a:latin typeface="Consolas"/>
              </a:rPr>
              <a:t>int</a:t>
            </a:r>
            <a:r>
              <a:rPr lang="en-US" sz="2000" dirty="0">
                <a:solidFill>
                  <a:schemeClr val="tx1"/>
                </a:solidFill>
                <a:latin typeface="Consolas"/>
              </a:rPr>
              <a:t> </a:t>
            </a:r>
            <a:r>
              <a:rPr lang="en-US" sz="2000" dirty="0" err="1">
                <a:solidFill>
                  <a:schemeClr val="tx1"/>
                </a:solidFill>
                <a:latin typeface="Consolas"/>
              </a:rPr>
              <a:t>dubbel</a:t>
            </a:r>
            <a:r>
              <a:rPr lang="en-US" sz="2000" dirty="0">
                <a:solidFill>
                  <a:schemeClr val="tx1"/>
                </a:solidFill>
                <a:latin typeface="Consolas"/>
              </a:rPr>
              <a:t>(</a:t>
            </a:r>
            <a:r>
              <a:rPr lang="en-US" sz="2000" dirty="0" err="1">
                <a:latin typeface="Consolas"/>
              </a:rPr>
              <a:t>int</a:t>
            </a:r>
            <a:r>
              <a:rPr lang="en-US" sz="2000" dirty="0">
                <a:solidFill>
                  <a:schemeClr val="tx1"/>
                </a:solidFill>
                <a:latin typeface="Consolas"/>
              </a:rPr>
              <a:t> c) {</a:t>
            </a:r>
          </a:p>
          <a:p>
            <a:pPr algn="l"/>
            <a:r>
              <a:rPr lang="en-US" sz="2000" dirty="0" smtClean="0">
                <a:solidFill>
                  <a:schemeClr val="tx1"/>
                </a:solidFill>
                <a:latin typeface="Consolas"/>
              </a:rPr>
              <a:t>    </a:t>
            </a:r>
            <a:r>
              <a:rPr lang="en-US" sz="2000" dirty="0" smtClean="0">
                <a:latin typeface="Consolas"/>
              </a:rPr>
              <a:t>return</a:t>
            </a:r>
            <a:r>
              <a:rPr lang="en-US" sz="2000" dirty="0" smtClean="0">
                <a:solidFill>
                  <a:schemeClr val="tx1"/>
                </a:solidFill>
                <a:latin typeface="Consolas"/>
              </a:rPr>
              <a:t> </a:t>
            </a:r>
            <a:r>
              <a:rPr lang="en-US" sz="2000" dirty="0">
                <a:solidFill>
                  <a:schemeClr val="tx1"/>
                </a:solidFill>
                <a:latin typeface="Consolas"/>
              </a:rPr>
              <a:t>c + c;</a:t>
            </a:r>
          </a:p>
          <a:p>
            <a:pPr algn="l"/>
            <a:r>
              <a:rPr lang="en-US" sz="2000" dirty="0">
                <a:solidFill>
                  <a:schemeClr val="tx1"/>
                </a:solidFill>
                <a:latin typeface="Consolas"/>
              </a:rPr>
              <a:t>}</a:t>
            </a:r>
          </a:p>
        </p:txBody>
      </p:sp>
      <p:sp>
        <p:nvSpPr>
          <p:cNvPr id="1551366" name="Line 6"/>
          <p:cNvSpPr>
            <a:spLocks noChangeShapeType="1"/>
          </p:cNvSpPr>
          <p:nvPr/>
        </p:nvSpPr>
        <p:spPr bwMode="auto">
          <a:xfrm flipV="1">
            <a:off x="3059832" y="4653135"/>
            <a:ext cx="1872530" cy="483470"/>
          </a:xfrm>
          <a:prstGeom prst="line">
            <a:avLst/>
          </a:prstGeom>
          <a:noFill/>
          <a:ln w="57150">
            <a:solidFill>
              <a:srgbClr val="5F5F5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p>
            <a:endParaRPr lang="nl-NL" dirty="0">
              <a:latin typeface="Calibri" pitchFamily="34" charset="0"/>
            </a:endParaRPr>
          </a:p>
        </p:txBody>
      </p:sp>
      <p:sp>
        <p:nvSpPr>
          <p:cNvPr id="1551365" name="Text Box 5"/>
          <p:cNvSpPr txBox="1">
            <a:spLocks noChangeArrowheads="1"/>
          </p:cNvSpPr>
          <p:nvPr/>
        </p:nvSpPr>
        <p:spPr bwMode="auto">
          <a:xfrm>
            <a:off x="4932362" y="4292600"/>
            <a:ext cx="4032125" cy="169495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err="1">
                <a:latin typeface="Consolas"/>
              </a:rPr>
              <a:t>int</a:t>
            </a:r>
            <a:r>
              <a:rPr lang="en-US" sz="2000" dirty="0">
                <a:solidFill>
                  <a:schemeClr val="tx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latin typeface="Consolas"/>
              </a:rPr>
              <a:t>int</a:t>
            </a:r>
            <a:r>
              <a:rPr lang="en-US" sz="2000" dirty="0" smtClean="0">
                <a:solidFill>
                  <a:schemeClr val="tx1"/>
                </a:solidFill>
                <a:latin typeface="Consolas"/>
              </a:rPr>
              <a:t> </a:t>
            </a:r>
            <a:r>
              <a:rPr lang="en-US" sz="2000" dirty="0">
                <a:solidFill>
                  <a:schemeClr val="tx1"/>
                </a:solidFill>
                <a:latin typeface="Consolas"/>
              </a:rPr>
              <a:t>a = 7, b;</a:t>
            </a:r>
            <a:r>
              <a:rPr lang="en-US" sz="2000" i="1" dirty="0">
                <a:latin typeface="Consolas"/>
              </a:rPr>
              <a:t> </a:t>
            </a:r>
          </a:p>
          <a:p>
            <a:r>
              <a:rPr lang="en-US" sz="2000" b="1" dirty="0" smtClean="0">
                <a:latin typeface="Consolas"/>
              </a:rPr>
              <a:t>    </a:t>
            </a:r>
            <a:r>
              <a:rPr lang="en-US" sz="2000" b="1" dirty="0" err="1" smtClean="0">
                <a:latin typeface="Consolas"/>
              </a:rPr>
              <a:t>int</a:t>
            </a:r>
            <a:r>
              <a:rPr lang="en-US" sz="2000" b="1" dirty="0" smtClean="0">
                <a:solidFill>
                  <a:schemeClr val="tx1"/>
                </a:solidFill>
                <a:latin typeface="Consolas"/>
              </a:rPr>
              <a:t> </a:t>
            </a:r>
            <a:r>
              <a:rPr lang="en-US" sz="2000" b="1" dirty="0">
                <a:solidFill>
                  <a:schemeClr val="tx1"/>
                </a:solidFill>
                <a:latin typeface="Consolas"/>
              </a:rPr>
              <a:t>(*</a:t>
            </a:r>
            <a:r>
              <a:rPr lang="en-US" sz="2000" b="1" dirty="0" err="1">
                <a:solidFill>
                  <a:schemeClr val="tx1"/>
                </a:solidFill>
                <a:latin typeface="Consolas"/>
              </a:rPr>
              <a:t>pnf</a:t>
            </a:r>
            <a:r>
              <a:rPr lang="en-US" sz="2000" b="1" dirty="0" smtClean="0">
                <a:solidFill>
                  <a:schemeClr val="tx1"/>
                </a:solidFill>
                <a:latin typeface="Consolas"/>
              </a:rPr>
              <a:t>)(</a:t>
            </a:r>
            <a:r>
              <a:rPr lang="en-US" sz="2000" dirty="0" err="1" smtClean="0">
                <a:latin typeface="Consolas"/>
              </a:rPr>
              <a:t>int</a:t>
            </a:r>
            <a:r>
              <a:rPr lang="en-US" sz="2000" b="1" dirty="0" smtClean="0">
                <a:solidFill>
                  <a:schemeClr val="tx1"/>
                </a:solidFill>
                <a:latin typeface="Consolas"/>
              </a:rPr>
              <a:t>);</a:t>
            </a:r>
            <a:endParaRPr lang="en-US" sz="2000" b="1" dirty="0">
              <a:solidFill>
                <a:schemeClr val="tx1"/>
              </a:solidFill>
              <a:latin typeface="Consolas"/>
            </a:endParaRPr>
          </a:p>
          <a:p>
            <a:pPr algn="l"/>
            <a:r>
              <a:rPr lang="en-US" sz="2000" dirty="0" smtClean="0">
                <a:solidFill>
                  <a:schemeClr val="tx1"/>
                </a:solidFill>
                <a:latin typeface="Consolas"/>
              </a:rPr>
              <a:t>    </a:t>
            </a:r>
            <a:r>
              <a:rPr lang="en-US" sz="2000" b="1" dirty="0" err="1" smtClean="0">
                <a:solidFill>
                  <a:schemeClr val="tx1"/>
                </a:solidFill>
                <a:latin typeface="Consolas"/>
              </a:rPr>
              <a:t>pnf</a:t>
            </a:r>
            <a:r>
              <a:rPr lang="en-US" sz="2000" b="1" dirty="0" smtClean="0">
                <a:solidFill>
                  <a:schemeClr val="tx1"/>
                </a:solidFill>
                <a:latin typeface="Consolas"/>
              </a:rPr>
              <a:t> </a:t>
            </a:r>
            <a:r>
              <a:rPr lang="en-US" sz="2000" b="1" dirty="0">
                <a:solidFill>
                  <a:schemeClr val="tx1"/>
                </a:solidFill>
                <a:latin typeface="Consolas"/>
              </a:rPr>
              <a:t>= &amp;</a:t>
            </a:r>
            <a:r>
              <a:rPr lang="en-US" sz="2000" b="1" dirty="0" err="1">
                <a:solidFill>
                  <a:schemeClr val="tx1"/>
                </a:solidFill>
                <a:latin typeface="Consolas"/>
              </a:rPr>
              <a:t>dubbel</a:t>
            </a:r>
            <a:r>
              <a:rPr lang="en-US" sz="2000" b="1" dirty="0">
                <a:solidFill>
                  <a:schemeClr val="tx1"/>
                </a:solidFill>
                <a:latin typeface="Consolas"/>
              </a:rPr>
              <a:t>;</a:t>
            </a:r>
          </a:p>
          <a:p>
            <a:pPr algn="l"/>
            <a:r>
              <a:rPr lang="en-US" sz="2000" dirty="0" smtClean="0">
                <a:solidFill>
                  <a:schemeClr val="tx1"/>
                </a:solidFill>
                <a:latin typeface="Consolas"/>
              </a:rPr>
              <a:t>    b </a:t>
            </a:r>
            <a:r>
              <a:rPr lang="en-US" sz="2000" dirty="0">
                <a:solidFill>
                  <a:schemeClr val="tx1"/>
                </a:solidFill>
                <a:latin typeface="Consolas"/>
              </a:rPr>
              <a:t>= </a:t>
            </a:r>
            <a:r>
              <a:rPr lang="en-US" sz="2000" b="1" dirty="0">
                <a:solidFill>
                  <a:schemeClr val="tx1"/>
                </a:solidFill>
                <a:latin typeface="Consolas"/>
              </a:rPr>
              <a:t>(*</a:t>
            </a:r>
            <a:r>
              <a:rPr lang="en-US" sz="2000" b="1" dirty="0" err="1">
                <a:solidFill>
                  <a:schemeClr val="tx1"/>
                </a:solidFill>
                <a:latin typeface="Consolas"/>
              </a:rPr>
              <a:t>pnf</a:t>
            </a:r>
            <a:r>
              <a:rPr lang="en-US" sz="2000" b="1" dirty="0">
                <a:solidFill>
                  <a:schemeClr val="tx1"/>
                </a:solidFill>
                <a:latin typeface="Consolas"/>
              </a:rPr>
              <a:t>)(a)</a:t>
            </a:r>
            <a:r>
              <a:rPr lang="en-US" sz="2000" dirty="0">
                <a:solidFill>
                  <a:schemeClr val="tx1"/>
                </a:solidFill>
                <a:latin typeface="Consolas"/>
              </a:rPr>
              <a:t>;</a:t>
            </a:r>
          </a:p>
        </p:txBody>
      </p:sp>
      <p:sp>
        <p:nvSpPr>
          <p:cNvPr id="13" name="AutoShape 9"/>
          <p:cNvSpPr>
            <a:spLocks noChangeArrowheads="1"/>
          </p:cNvSpPr>
          <p:nvPr/>
        </p:nvSpPr>
        <p:spPr bwMode="auto">
          <a:xfrm>
            <a:off x="3419872" y="6321045"/>
            <a:ext cx="1890713" cy="372049"/>
          </a:xfrm>
          <a:prstGeom prst="wedgeRoundRectCallout">
            <a:avLst>
              <a:gd name="adj1" fmla="val 93461"/>
              <a:gd name="adj2" fmla="val -194506"/>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Calibri" pitchFamily="34" charset="0"/>
              </a:rPr>
              <a:t>Waarom haakjes?</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281</a:t>
            </a:fld>
            <a:endParaRPr lang="en-US" dirty="0"/>
          </a:p>
        </p:txBody>
      </p:sp>
    </p:spTree>
    <p:extLst>
      <p:ext uri="{BB962C8B-B14F-4D97-AF65-F5344CB8AC3E}">
        <p14:creationId xmlns:p14="http://schemas.microsoft.com/office/powerpoint/2010/main" val="4266069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13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513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5136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5136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513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5136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5136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P spid="11" grpId="1" animBg="1"/>
      <p:bldP spid="1551369" grpId="0" animBg="1"/>
      <p:bldP spid="1551369" grpId="1" animBg="1"/>
      <p:bldP spid="1551368" grpId="0" animBg="1"/>
      <p:bldP spid="1551368" grpId="1" animBg="1"/>
      <p:bldP spid="1551364" grpId="0"/>
      <p:bldP spid="1551366" grpId="0" animBg="1"/>
      <p:bldP spid="1551365" grpId="0"/>
      <p:bldP spid="13" grpId="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Rectangle 2"/>
          <p:cNvSpPr>
            <a:spLocks noGrp="1" noChangeArrowheads="1"/>
          </p:cNvSpPr>
          <p:nvPr>
            <p:ph type="title"/>
          </p:nvPr>
        </p:nvSpPr>
        <p:spPr/>
        <p:txBody>
          <a:bodyPr>
            <a:normAutofit/>
          </a:bodyPr>
          <a:lstStyle/>
          <a:p>
            <a:r>
              <a:rPr lang="nl-NL" smtClean="0"/>
              <a:t>Pointers naar functies</a:t>
            </a:r>
          </a:p>
        </p:txBody>
      </p:sp>
      <p:sp>
        <p:nvSpPr>
          <p:cNvPr id="153604" name="Rectangle 3"/>
          <p:cNvSpPr>
            <a:spLocks noGrp="1" noChangeArrowheads="1"/>
          </p:cNvSpPr>
          <p:nvPr>
            <p:ph idx="1"/>
          </p:nvPr>
        </p:nvSpPr>
        <p:spPr/>
        <p:txBody>
          <a:bodyPr/>
          <a:lstStyle/>
          <a:p>
            <a:r>
              <a:rPr lang="nl-NL" smtClean="0"/>
              <a:t>Verkorte schrijfwijze.</a:t>
            </a:r>
          </a:p>
          <a:p>
            <a:pPr lvl="1"/>
            <a:r>
              <a:rPr lang="nl-NL" smtClean="0"/>
              <a:t>Naam van een functie </a:t>
            </a:r>
            <a:r>
              <a:rPr lang="nl-NL" smtClean="0">
                <a:sym typeface="Wingdings" pitchFamily="2" charset="2"/>
              </a:rPr>
              <a:t> </a:t>
            </a:r>
            <a:r>
              <a:rPr lang="nl-NL" smtClean="0"/>
              <a:t>beginadres (van de code) van de functie.</a:t>
            </a:r>
          </a:p>
          <a:p>
            <a:pPr lvl="1">
              <a:buFont typeface="Wingdings" pitchFamily="2" charset="2"/>
              <a:buNone/>
            </a:pPr>
            <a:endParaRPr lang="nl-NL" smtClean="0"/>
          </a:p>
        </p:txBody>
      </p:sp>
      <p:sp>
        <p:nvSpPr>
          <p:cNvPr id="153607" name="Text Box 7"/>
          <p:cNvSpPr txBox="1">
            <a:spLocks noChangeArrowheads="1"/>
          </p:cNvSpPr>
          <p:nvPr/>
        </p:nvSpPr>
        <p:spPr bwMode="auto">
          <a:xfrm>
            <a:off x="4932363" y="4292600"/>
            <a:ext cx="3168650" cy="169495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err="1">
                <a:latin typeface="Consolas"/>
              </a:rPr>
              <a:t>int</a:t>
            </a:r>
            <a:r>
              <a:rPr lang="en-US" sz="2000" dirty="0">
                <a:solidFill>
                  <a:schemeClr val="tx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smtClean="0">
                <a:solidFill>
                  <a:schemeClr val="tx1"/>
                </a:solidFill>
                <a:latin typeface="Consolas"/>
              </a:rPr>
              <a:t>    </a:t>
            </a:r>
            <a:r>
              <a:rPr lang="en-US" sz="2000" smtClean="0">
                <a:latin typeface="Consolas"/>
              </a:rPr>
              <a:t>int</a:t>
            </a:r>
            <a:r>
              <a:rPr lang="en-US" sz="2000" smtClean="0">
                <a:solidFill>
                  <a:schemeClr val="tx1"/>
                </a:solidFill>
                <a:latin typeface="Consolas"/>
              </a:rPr>
              <a:t> </a:t>
            </a:r>
            <a:r>
              <a:rPr lang="en-US" sz="2000" dirty="0">
                <a:solidFill>
                  <a:schemeClr val="tx1"/>
                </a:solidFill>
                <a:latin typeface="Consolas"/>
              </a:rPr>
              <a:t>a = 7, b;</a:t>
            </a:r>
            <a:r>
              <a:rPr lang="en-US" sz="2000" i="1" dirty="0">
                <a:latin typeface="Consolas"/>
              </a:rPr>
              <a:t> </a:t>
            </a:r>
          </a:p>
          <a:p>
            <a:pPr algn="l"/>
            <a:r>
              <a:rPr lang="en-US" sz="2000" b="1" smtClean="0">
                <a:latin typeface="Consolas"/>
              </a:rPr>
              <a:t>    int</a:t>
            </a:r>
            <a:r>
              <a:rPr lang="en-US" sz="2000" b="1" smtClean="0">
                <a:solidFill>
                  <a:schemeClr val="tx1"/>
                </a:solidFill>
                <a:latin typeface="Consolas"/>
              </a:rPr>
              <a:t> </a:t>
            </a:r>
            <a:r>
              <a:rPr lang="en-US" sz="2000" b="1" dirty="0">
                <a:solidFill>
                  <a:schemeClr val="tx1"/>
                </a:solidFill>
                <a:latin typeface="Consolas"/>
              </a:rPr>
              <a:t>(*</a:t>
            </a:r>
            <a:r>
              <a:rPr lang="en-US" sz="2000" b="1" dirty="0" err="1">
                <a:solidFill>
                  <a:schemeClr val="tx1"/>
                </a:solidFill>
                <a:latin typeface="Consolas"/>
              </a:rPr>
              <a:t>pnf</a:t>
            </a:r>
            <a:r>
              <a:rPr lang="en-US" sz="2000" b="1" dirty="0">
                <a:solidFill>
                  <a:schemeClr val="tx1"/>
                </a:solidFill>
                <a:latin typeface="Consolas"/>
              </a:rPr>
              <a:t>)(</a:t>
            </a:r>
            <a:r>
              <a:rPr lang="en-US" sz="2000" b="1" dirty="0" err="1">
                <a:solidFill>
                  <a:schemeClr val="tx1"/>
                </a:solidFill>
                <a:latin typeface="Consolas"/>
              </a:rPr>
              <a:t>int</a:t>
            </a:r>
            <a:r>
              <a:rPr lang="en-US" sz="2000" b="1" dirty="0">
                <a:solidFill>
                  <a:schemeClr val="tx1"/>
                </a:solidFill>
                <a:latin typeface="Consolas"/>
              </a:rPr>
              <a:t>);</a:t>
            </a:r>
          </a:p>
          <a:p>
            <a:pPr algn="l"/>
            <a:r>
              <a:rPr lang="en-US" sz="2000" smtClean="0">
                <a:solidFill>
                  <a:schemeClr val="tx1"/>
                </a:solidFill>
                <a:latin typeface="Consolas"/>
              </a:rPr>
              <a:t>    </a:t>
            </a:r>
            <a:r>
              <a:rPr lang="en-US" sz="2000" b="1" smtClean="0">
                <a:solidFill>
                  <a:schemeClr val="tx1"/>
                </a:solidFill>
                <a:latin typeface="Consolas"/>
              </a:rPr>
              <a:t>pnf </a:t>
            </a:r>
            <a:r>
              <a:rPr lang="en-US" sz="2000" b="1" dirty="0">
                <a:solidFill>
                  <a:schemeClr val="tx1"/>
                </a:solidFill>
                <a:latin typeface="Consolas"/>
              </a:rPr>
              <a:t>= </a:t>
            </a:r>
            <a:r>
              <a:rPr lang="en-US" sz="2000" b="1" dirty="0" err="1">
                <a:solidFill>
                  <a:schemeClr val="tx1"/>
                </a:solidFill>
                <a:latin typeface="Consolas"/>
              </a:rPr>
              <a:t>dubbel</a:t>
            </a:r>
            <a:r>
              <a:rPr lang="en-US" sz="2000" b="1" dirty="0">
                <a:solidFill>
                  <a:schemeClr val="tx1"/>
                </a:solidFill>
                <a:latin typeface="Consolas"/>
              </a:rPr>
              <a:t>;</a:t>
            </a:r>
          </a:p>
          <a:p>
            <a:pPr algn="l"/>
            <a:r>
              <a:rPr lang="en-US" sz="2000" smtClean="0">
                <a:solidFill>
                  <a:schemeClr val="tx1"/>
                </a:solidFill>
                <a:latin typeface="Consolas"/>
              </a:rPr>
              <a:t>    b </a:t>
            </a:r>
            <a:r>
              <a:rPr lang="en-US" sz="2000" dirty="0">
                <a:solidFill>
                  <a:schemeClr val="tx1"/>
                </a:solidFill>
                <a:latin typeface="Consolas"/>
              </a:rPr>
              <a:t>= </a:t>
            </a:r>
            <a:r>
              <a:rPr lang="en-US" sz="2000" b="1" dirty="0" err="1">
                <a:solidFill>
                  <a:schemeClr val="tx1"/>
                </a:solidFill>
                <a:latin typeface="Consolas"/>
              </a:rPr>
              <a:t>pnf</a:t>
            </a:r>
            <a:r>
              <a:rPr lang="en-US" sz="2000" b="1" dirty="0">
                <a:solidFill>
                  <a:schemeClr val="tx1"/>
                </a:solidFill>
                <a:latin typeface="Consolas"/>
              </a:rPr>
              <a:t>(a)</a:t>
            </a:r>
            <a:r>
              <a:rPr lang="en-US" sz="2000" dirty="0">
                <a:solidFill>
                  <a:schemeClr val="tx1"/>
                </a:solidFill>
                <a:latin typeface="Consolas"/>
              </a:rPr>
              <a:t>;</a:t>
            </a:r>
          </a:p>
        </p:txBody>
      </p:sp>
      <p:sp>
        <p:nvSpPr>
          <p:cNvPr id="9" name="Text Box 4"/>
          <p:cNvSpPr txBox="1">
            <a:spLocks noChangeArrowheads="1"/>
          </p:cNvSpPr>
          <p:nvPr/>
        </p:nvSpPr>
        <p:spPr bwMode="auto">
          <a:xfrm>
            <a:off x="714853" y="2624655"/>
            <a:ext cx="3816350" cy="292605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#include</a:t>
            </a:r>
            <a:r>
              <a:rPr lang="en-US" sz="2000" dirty="0">
                <a:solidFill>
                  <a:schemeClr val="tx1"/>
                </a:solidFill>
                <a:latin typeface="Consolas"/>
              </a:rPr>
              <a:t> </a:t>
            </a:r>
            <a:r>
              <a:rPr lang="en-US" sz="2000" dirty="0">
                <a:solidFill>
                  <a:srgbClr val="990000"/>
                </a:solidFill>
                <a:latin typeface="Consolas"/>
              </a:rPr>
              <a:t>&lt;</a:t>
            </a:r>
            <a:r>
              <a:rPr lang="en-US" sz="2000" dirty="0" err="1">
                <a:solidFill>
                  <a:srgbClr val="990000"/>
                </a:solidFill>
                <a:latin typeface="Consolas"/>
              </a:rPr>
              <a:t>stdio.h</a:t>
            </a:r>
            <a:r>
              <a:rPr lang="en-US" sz="2000" dirty="0">
                <a:solidFill>
                  <a:srgbClr val="990000"/>
                </a:solidFill>
                <a:latin typeface="Consolas"/>
              </a:rPr>
              <a:t>&gt;</a:t>
            </a:r>
          </a:p>
          <a:p>
            <a:pPr algn="l"/>
            <a:endParaRPr lang="en-US" sz="2000" dirty="0">
              <a:solidFill>
                <a:srgbClr val="990000"/>
              </a:solidFill>
              <a:latin typeface="Consolas"/>
            </a:endParaRPr>
          </a:p>
          <a:p>
            <a:pPr algn="l"/>
            <a:r>
              <a:rPr lang="en-US" sz="2000" dirty="0" err="1">
                <a:latin typeface="Consolas"/>
              </a:rPr>
              <a:t>int</a:t>
            </a:r>
            <a:r>
              <a:rPr lang="en-US" sz="2000" dirty="0">
                <a:solidFill>
                  <a:schemeClr val="tx1"/>
                </a:solidFill>
                <a:latin typeface="Consolas"/>
              </a:rPr>
              <a:t> </a:t>
            </a:r>
            <a:r>
              <a:rPr lang="en-US" sz="2000" dirty="0" err="1">
                <a:solidFill>
                  <a:schemeClr val="tx1"/>
                </a:solidFill>
                <a:latin typeface="Consolas"/>
              </a:rPr>
              <a:t>kwadraat</a:t>
            </a:r>
            <a:r>
              <a:rPr lang="en-US" sz="2000" dirty="0">
                <a:solidFill>
                  <a:schemeClr val="tx1"/>
                </a:solidFill>
                <a:latin typeface="Consolas"/>
              </a:rPr>
              <a:t>(</a:t>
            </a:r>
            <a:r>
              <a:rPr lang="en-US" sz="2000" dirty="0" err="1">
                <a:latin typeface="Consolas"/>
              </a:rPr>
              <a:t>int</a:t>
            </a:r>
            <a:r>
              <a:rPr lang="en-US" sz="2000" dirty="0">
                <a:solidFill>
                  <a:schemeClr val="tx1"/>
                </a:solidFill>
                <a:latin typeface="Consolas"/>
              </a:rPr>
              <a:t> c) {</a:t>
            </a:r>
          </a:p>
          <a:p>
            <a:pPr algn="l"/>
            <a:r>
              <a:rPr lang="en-US" sz="2000" dirty="0" smtClean="0">
                <a:solidFill>
                  <a:schemeClr val="tx1"/>
                </a:solidFill>
                <a:latin typeface="Consolas"/>
              </a:rPr>
              <a:t>    </a:t>
            </a:r>
            <a:r>
              <a:rPr lang="en-US" sz="2000" dirty="0" smtClean="0">
                <a:latin typeface="Consolas"/>
              </a:rPr>
              <a:t>return</a:t>
            </a:r>
            <a:r>
              <a:rPr lang="en-US" sz="2000" dirty="0" smtClean="0">
                <a:solidFill>
                  <a:schemeClr val="tx1"/>
                </a:solidFill>
                <a:latin typeface="Consolas"/>
              </a:rPr>
              <a:t> </a:t>
            </a:r>
            <a:r>
              <a:rPr lang="en-US" sz="2000" dirty="0">
                <a:solidFill>
                  <a:schemeClr val="tx1"/>
                </a:solidFill>
                <a:latin typeface="Consolas"/>
              </a:rPr>
              <a:t>c * c;</a:t>
            </a:r>
          </a:p>
          <a:p>
            <a:pPr algn="l"/>
            <a:r>
              <a:rPr lang="en-US" sz="2000" dirty="0">
                <a:solidFill>
                  <a:schemeClr val="tx1"/>
                </a:solidFill>
                <a:latin typeface="Consolas"/>
              </a:rPr>
              <a:t>}</a:t>
            </a:r>
          </a:p>
          <a:p>
            <a:pPr algn="l"/>
            <a:endParaRPr lang="en-US" sz="2000" dirty="0">
              <a:solidFill>
                <a:schemeClr val="tx1"/>
              </a:solidFill>
              <a:latin typeface="Consolas"/>
            </a:endParaRPr>
          </a:p>
          <a:p>
            <a:pPr algn="l"/>
            <a:r>
              <a:rPr lang="en-US" sz="2000" dirty="0" err="1">
                <a:latin typeface="Consolas"/>
              </a:rPr>
              <a:t>int</a:t>
            </a:r>
            <a:r>
              <a:rPr lang="en-US" sz="2000" dirty="0">
                <a:solidFill>
                  <a:schemeClr val="tx1"/>
                </a:solidFill>
                <a:latin typeface="Consolas"/>
              </a:rPr>
              <a:t> </a:t>
            </a:r>
            <a:r>
              <a:rPr lang="en-US" sz="2000" dirty="0" err="1">
                <a:solidFill>
                  <a:schemeClr val="tx1"/>
                </a:solidFill>
                <a:latin typeface="Consolas"/>
              </a:rPr>
              <a:t>dubbel</a:t>
            </a:r>
            <a:r>
              <a:rPr lang="en-US" sz="2000" dirty="0">
                <a:solidFill>
                  <a:schemeClr val="tx1"/>
                </a:solidFill>
                <a:latin typeface="Consolas"/>
              </a:rPr>
              <a:t>(</a:t>
            </a:r>
            <a:r>
              <a:rPr lang="en-US" sz="2000" dirty="0" err="1">
                <a:latin typeface="Consolas"/>
              </a:rPr>
              <a:t>int</a:t>
            </a:r>
            <a:r>
              <a:rPr lang="en-US" sz="2000" dirty="0">
                <a:solidFill>
                  <a:schemeClr val="tx1"/>
                </a:solidFill>
                <a:latin typeface="Consolas"/>
              </a:rPr>
              <a:t> c) {</a:t>
            </a:r>
          </a:p>
          <a:p>
            <a:pPr algn="l"/>
            <a:r>
              <a:rPr lang="en-US" sz="2000" dirty="0" smtClean="0">
                <a:solidFill>
                  <a:schemeClr val="tx1"/>
                </a:solidFill>
                <a:latin typeface="Consolas"/>
              </a:rPr>
              <a:t>    </a:t>
            </a:r>
            <a:r>
              <a:rPr lang="en-US" sz="2000" dirty="0" smtClean="0">
                <a:latin typeface="Consolas"/>
              </a:rPr>
              <a:t>return</a:t>
            </a:r>
            <a:r>
              <a:rPr lang="en-US" sz="2000" dirty="0" smtClean="0">
                <a:solidFill>
                  <a:schemeClr val="tx1"/>
                </a:solidFill>
                <a:latin typeface="Consolas"/>
              </a:rPr>
              <a:t> </a:t>
            </a:r>
            <a:r>
              <a:rPr lang="en-US" sz="2000" dirty="0">
                <a:solidFill>
                  <a:schemeClr val="tx1"/>
                </a:solidFill>
                <a:latin typeface="Consolas"/>
              </a:rPr>
              <a:t>c + c;</a:t>
            </a:r>
          </a:p>
          <a:p>
            <a:pPr algn="l"/>
            <a:r>
              <a:rPr lang="en-US" sz="2000" dirty="0">
                <a:solidFill>
                  <a:schemeClr val="tx1"/>
                </a:solidFill>
                <a:latin typeface="Consolas"/>
              </a:rPr>
              <a:t>}</a:t>
            </a:r>
          </a:p>
        </p:txBody>
      </p:sp>
      <p:sp>
        <p:nvSpPr>
          <p:cNvPr id="10" name="Line 6"/>
          <p:cNvSpPr>
            <a:spLocks noChangeShapeType="1"/>
          </p:cNvSpPr>
          <p:nvPr/>
        </p:nvSpPr>
        <p:spPr bwMode="auto">
          <a:xfrm flipV="1">
            <a:off x="3059832" y="4653135"/>
            <a:ext cx="1872530" cy="483470"/>
          </a:xfrm>
          <a:prstGeom prst="line">
            <a:avLst/>
          </a:prstGeom>
          <a:noFill/>
          <a:ln w="57150">
            <a:solidFill>
              <a:srgbClr val="5F5F5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p>
            <a:endParaRPr lang="nl-NL" dirty="0">
              <a:latin typeface="Calibri" pitchFamily="34" charset="0"/>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282</a:t>
            </a:fld>
            <a:endParaRPr lang="en-US" dirty="0"/>
          </a:p>
        </p:txBody>
      </p:sp>
    </p:spTree>
    <p:extLst>
      <p:ext uri="{BB962C8B-B14F-4D97-AF65-F5344CB8AC3E}">
        <p14:creationId xmlns:p14="http://schemas.microsoft.com/office/powerpoint/2010/main" val="306287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2"/>
          <p:cNvSpPr>
            <a:spLocks noGrp="1" noChangeArrowheads="1"/>
          </p:cNvSpPr>
          <p:nvPr>
            <p:ph type="title"/>
          </p:nvPr>
        </p:nvSpPr>
        <p:spPr/>
        <p:txBody>
          <a:bodyPr>
            <a:normAutofit/>
          </a:bodyPr>
          <a:lstStyle/>
          <a:p>
            <a:r>
              <a:rPr lang="nl-NL" dirty="0" smtClean="0"/>
              <a:t>Pointers naar functies</a:t>
            </a:r>
          </a:p>
        </p:txBody>
      </p:sp>
      <p:sp>
        <p:nvSpPr>
          <p:cNvPr id="1555459" name="Rectangle 3"/>
          <p:cNvSpPr>
            <a:spLocks noGrp="1" noChangeArrowheads="1"/>
          </p:cNvSpPr>
          <p:nvPr>
            <p:ph idx="1"/>
          </p:nvPr>
        </p:nvSpPr>
        <p:spPr/>
        <p:txBody>
          <a:bodyPr/>
          <a:lstStyle/>
          <a:p>
            <a:r>
              <a:rPr lang="nl-NL" dirty="0" smtClean="0"/>
              <a:t>Wat is het nut?</a:t>
            </a:r>
          </a:p>
          <a:p>
            <a:pPr lvl="1"/>
            <a:r>
              <a:rPr lang="nl-NL" dirty="0" smtClean="0"/>
              <a:t>Functie als </a:t>
            </a:r>
            <a:r>
              <a:rPr lang="nl-NL" dirty="0" smtClean="0">
                <a:solidFill>
                  <a:schemeClr val="accent6">
                    <a:lumMod val="75000"/>
                  </a:schemeClr>
                </a:solidFill>
              </a:rPr>
              <a:t>parameter</a:t>
            </a:r>
            <a:r>
              <a:rPr lang="nl-NL" dirty="0" smtClean="0"/>
              <a:t>.</a:t>
            </a:r>
          </a:p>
        </p:txBody>
      </p:sp>
      <p:sp>
        <p:nvSpPr>
          <p:cNvPr id="1555460" name="Text Box 4"/>
          <p:cNvSpPr txBox="1">
            <a:spLocks noChangeArrowheads="1"/>
          </p:cNvSpPr>
          <p:nvPr/>
        </p:nvSpPr>
        <p:spPr bwMode="auto">
          <a:xfrm>
            <a:off x="1043608" y="2212543"/>
            <a:ext cx="8496747" cy="403405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1800" dirty="0">
                <a:latin typeface="Consolas"/>
              </a:rPr>
              <a:t>#include</a:t>
            </a:r>
            <a:r>
              <a:rPr lang="en-US" sz="1800" dirty="0">
                <a:solidFill>
                  <a:schemeClr val="tx1"/>
                </a:solidFill>
                <a:latin typeface="Consolas"/>
              </a:rPr>
              <a:t> </a:t>
            </a:r>
            <a:r>
              <a:rPr lang="en-US" sz="1800" dirty="0">
                <a:solidFill>
                  <a:srgbClr val="990000"/>
                </a:solidFill>
                <a:latin typeface="Consolas"/>
              </a:rPr>
              <a:t>&lt;</a:t>
            </a:r>
            <a:r>
              <a:rPr lang="en-US" sz="1800" dirty="0" err="1">
                <a:solidFill>
                  <a:srgbClr val="990000"/>
                </a:solidFill>
                <a:latin typeface="Consolas"/>
              </a:rPr>
              <a:t>stdio.h</a:t>
            </a:r>
            <a:r>
              <a:rPr lang="en-US" sz="1800" dirty="0">
                <a:solidFill>
                  <a:srgbClr val="990000"/>
                </a:solidFill>
                <a:latin typeface="Consolas"/>
              </a:rPr>
              <a:t>&gt;</a:t>
            </a:r>
          </a:p>
          <a:p>
            <a:pPr algn="l"/>
            <a:r>
              <a:rPr lang="en-US" sz="1800" dirty="0">
                <a:solidFill>
                  <a:srgbClr val="008000"/>
                </a:solidFill>
                <a:latin typeface="Consolas"/>
              </a:rPr>
              <a:t>/* … */</a:t>
            </a:r>
          </a:p>
          <a:p>
            <a:pPr algn="l"/>
            <a:r>
              <a:rPr lang="en-US" sz="1800" dirty="0">
                <a:latin typeface="Consolas"/>
              </a:rPr>
              <a:t>void</a:t>
            </a:r>
            <a:r>
              <a:rPr lang="en-US" sz="1800" dirty="0">
                <a:solidFill>
                  <a:schemeClr val="tx1"/>
                </a:solidFill>
                <a:latin typeface="Consolas"/>
              </a:rPr>
              <a:t> </a:t>
            </a:r>
            <a:r>
              <a:rPr lang="en-US" sz="1800" dirty="0" err="1">
                <a:solidFill>
                  <a:schemeClr val="tx1"/>
                </a:solidFill>
                <a:latin typeface="Consolas"/>
              </a:rPr>
              <a:t>printTabel</a:t>
            </a:r>
            <a:r>
              <a:rPr lang="en-US" sz="1800" dirty="0">
                <a:solidFill>
                  <a:schemeClr val="tx1"/>
                </a:solidFill>
                <a:latin typeface="Consolas"/>
              </a:rPr>
              <a:t>(</a:t>
            </a:r>
            <a:r>
              <a:rPr lang="en-US" sz="1800" b="1" dirty="0" err="1">
                <a:solidFill>
                  <a:schemeClr val="tx1"/>
                </a:solidFill>
                <a:latin typeface="Consolas"/>
              </a:rPr>
              <a:t>int</a:t>
            </a:r>
            <a:r>
              <a:rPr lang="en-US" sz="1800" b="1" dirty="0">
                <a:solidFill>
                  <a:schemeClr val="tx1"/>
                </a:solidFill>
                <a:latin typeface="Consolas"/>
              </a:rPr>
              <a:t> (*p)(</a:t>
            </a:r>
            <a:r>
              <a:rPr lang="en-US" sz="1800" b="1" dirty="0" err="1">
                <a:latin typeface="Consolas"/>
              </a:rPr>
              <a:t>int</a:t>
            </a:r>
            <a:r>
              <a:rPr lang="en-US" sz="1800" b="1" dirty="0">
                <a:solidFill>
                  <a:schemeClr val="tx1"/>
                </a:solidFill>
                <a:latin typeface="Consolas"/>
              </a:rPr>
              <a:t>)</a:t>
            </a:r>
            <a:r>
              <a:rPr lang="en-US" sz="1800" dirty="0">
                <a:solidFill>
                  <a:schemeClr val="tx1"/>
                </a:solidFill>
                <a:latin typeface="Consolas"/>
              </a:rPr>
              <a:t>, </a:t>
            </a:r>
            <a:r>
              <a:rPr lang="en-US" sz="1800" dirty="0" err="1">
                <a:latin typeface="Consolas"/>
              </a:rPr>
              <a:t>int</a:t>
            </a:r>
            <a:r>
              <a:rPr lang="en-US" sz="1800" dirty="0">
                <a:solidFill>
                  <a:schemeClr val="tx1"/>
                </a:solidFill>
                <a:latin typeface="Consolas"/>
              </a:rPr>
              <a:t> van, </a:t>
            </a:r>
            <a:r>
              <a:rPr lang="en-US" sz="1800" dirty="0" err="1">
                <a:latin typeface="Consolas"/>
              </a:rPr>
              <a:t>int</a:t>
            </a:r>
            <a:r>
              <a:rPr lang="en-US" sz="1800" dirty="0">
                <a:solidFill>
                  <a:schemeClr val="tx1"/>
                </a:solidFill>
                <a:latin typeface="Consolas"/>
              </a:rPr>
              <a:t> tot, </a:t>
            </a:r>
            <a:r>
              <a:rPr lang="en-US" sz="1800" dirty="0" err="1">
                <a:latin typeface="Consolas"/>
              </a:rPr>
              <a:t>int</a:t>
            </a:r>
            <a:r>
              <a:rPr lang="en-US" sz="1800" dirty="0">
                <a:solidFill>
                  <a:schemeClr val="tx1"/>
                </a:solidFill>
                <a:latin typeface="Consolas"/>
              </a:rPr>
              <a:t> </a:t>
            </a:r>
            <a:r>
              <a:rPr lang="en-US" sz="1800" dirty="0" err="1">
                <a:solidFill>
                  <a:schemeClr val="tx1"/>
                </a:solidFill>
                <a:latin typeface="Consolas"/>
              </a:rPr>
              <a:t>stap</a:t>
            </a:r>
            <a:r>
              <a:rPr lang="en-US" sz="1800" dirty="0">
                <a:solidFill>
                  <a:schemeClr val="tx1"/>
                </a:solidFill>
                <a:latin typeface="Consolas"/>
              </a:rPr>
              <a:t>) {</a:t>
            </a:r>
          </a:p>
          <a:p>
            <a:pPr algn="l"/>
            <a:r>
              <a:rPr lang="en-US" sz="1800" dirty="0" smtClean="0">
                <a:solidFill>
                  <a:schemeClr val="tx1"/>
                </a:solidFill>
                <a:latin typeface="Consolas"/>
              </a:rPr>
              <a:t>    </a:t>
            </a:r>
            <a:r>
              <a:rPr lang="en-US" sz="1800" dirty="0" err="1" smtClean="0">
                <a:latin typeface="Consolas"/>
              </a:rPr>
              <a:t>int</a:t>
            </a:r>
            <a:r>
              <a:rPr lang="en-US" sz="1800" dirty="0" smtClean="0">
                <a:solidFill>
                  <a:schemeClr val="tx1"/>
                </a:solidFill>
                <a:latin typeface="Consolas"/>
              </a:rPr>
              <a:t> </a:t>
            </a:r>
            <a:r>
              <a:rPr lang="en-US" sz="1800" dirty="0">
                <a:solidFill>
                  <a:schemeClr val="tx1"/>
                </a:solidFill>
                <a:latin typeface="Consolas"/>
              </a:rPr>
              <a:t>x;</a:t>
            </a:r>
          </a:p>
          <a:p>
            <a:pPr algn="l"/>
            <a:r>
              <a:rPr lang="en-US" sz="1800" dirty="0" smtClean="0">
                <a:solidFill>
                  <a:schemeClr val="tx1"/>
                </a:solidFill>
                <a:latin typeface="Consolas"/>
              </a:rPr>
              <a:t>    for </a:t>
            </a:r>
            <a:r>
              <a:rPr lang="en-US" sz="1800" dirty="0">
                <a:solidFill>
                  <a:schemeClr val="tx1"/>
                </a:solidFill>
                <a:latin typeface="Consolas"/>
              </a:rPr>
              <a:t>(x = van; x &lt; tot; x += </a:t>
            </a:r>
            <a:r>
              <a:rPr lang="en-US" sz="1800" dirty="0" err="1">
                <a:solidFill>
                  <a:schemeClr val="tx1"/>
                </a:solidFill>
                <a:latin typeface="Consolas"/>
              </a:rPr>
              <a:t>stap</a:t>
            </a:r>
            <a:r>
              <a:rPr lang="en-US" sz="1800" dirty="0">
                <a:solidFill>
                  <a:schemeClr val="tx1"/>
                </a:solidFill>
                <a:latin typeface="Consolas"/>
              </a:rPr>
              <a:t>) {</a:t>
            </a:r>
          </a:p>
          <a:p>
            <a:pPr algn="l"/>
            <a:r>
              <a:rPr lang="en-US" sz="1800" dirty="0" smtClean="0">
                <a:solidFill>
                  <a:schemeClr val="tx1"/>
                </a:solidFill>
                <a:latin typeface="Consolas"/>
              </a:rPr>
              <a:t>        </a:t>
            </a:r>
            <a:r>
              <a:rPr lang="en-US" sz="1800" dirty="0" err="1" smtClean="0">
                <a:solidFill>
                  <a:schemeClr val="tx1"/>
                </a:solidFill>
                <a:latin typeface="Consolas"/>
              </a:rPr>
              <a:t>printf</a:t>
            </a:r>
            <a:r>
              <a:rPr lang="en-US" sz="1800" dirty="0">
                <a:solidFill>
                  <a:schemeClr val="tx1"/>
                </a:solidFill>
                <a:latin typeface="Consolas"/>
              </a:rPr>
              <a:t>(</a:t>
            </a:r>
            <a:r>
              <a:rPr lang="en-US" sz="1800" dirty="0">
                <a:solidFill>
                  <a:srgbClr val="990000"/>
                </a:solidFill>
                <a:latin typeface="Consolas"/>
              </a:rPr>
              <a:t>"%10d %10d\n"</a:t>
            </a:r>
            <a:r>
              <a:rPr lang="en-US" sz="1800" dirty="0">
                <a:solidFill>
                  <a:schemeClr val="tx1"/>
                </a:solidFill>
                <a:latin typeface="Consolas"/>
              </a:rPr>
              <a:t>, x, </a:t>
            </a:r>
            <a:r>
              <a:rPr lang="en-US" sz="1800" b="1" dirty="0">
                <a:solidFill>
                  <a:schemeClr val="tx1"/>
                </a:solidFill>
                <a:latin typeface="Consolas"/>
              </a:rPr>
              <a:t>(*p)(x)</a:t>
            </a:r>
            <a:r>
              <a:rPr lang="en-US" sz="1800" dirty="0">
                <a:solidFill>
                  <a:schemeClr val="tx1"/>
                </a:solidFill>
                <a:latin typeface="Consolas"/>
              </a:rPr>
              <a:t>);</a:t>
            </a:r>
          </a:p>
          <a:p>
            <a:pPr algn="l"/>
            <a:r>
              <a:rPr lang="en-US" sz="1800" dirty="0" smtClean="0">
                <a:solidFill>
                  <a:schemeClr val="tx1"/>
                </a:solidFill>
                <a:latin typeface="Consolas"/>
              </a:rPr>
              <a:t>    }</a:t>
            </a:r>
            <a:endParaRPr lang="en-US" sz="1800" dirty="0">
              <a:solidFill>
                <a:schemeClr val="tx1"/>
              </a:solidFill>
              <a:latin typeface="Consolas"/>
            </a:endParaRPr>
          </a:p>
          <a:p>
            <a:pPr algn="l"/>
            <a:r>
              <a:rPr lang="en-US" sz="1800" dirty="0">
                <a:solidFill>
                  <a:schemeClr val="tx1"/>
                </a:solidFill>
                <a:latin typeface="Consolas"/>
              </a:rPr>
              <a:t>}</a:t>
            </a:r>
          </a:p>
          <a:p>
            <a:pPr algn="l"/>
            <a:r>
              <a:rPr lang="en-US" sz="1800" dirty="0" err="1">
                <a:latin typeface="Consolas"/>
              </a:rPr>
              <a:t>int</a:t>
            </a:r>
            <a:r>
              <a:rPr lang="en-US" sz="1800" dirty="0">
                <a:solidFill>
                  <a:schemeClr val="tx1"/>
                </a:solidFill>
                <a:latin typeface="Consolas"/>
              </a:rPr>
              <a:t> </a:t>
            </a:r>
            <a:r>
              <a:rPr lang="en-US" sz="1800" dirty="0" smtClean="0">
                <a:solidFill>
                  <a:schemeClr val="tx1"/>
                </a:solidFill>
                <a:latin typeface="Consolas"/>
              </a:rPr>
              <a:t>main(</a:t>
            </a:r>
            <a:r>
              <a:rPr lang="en-US" sz="1800" dirty="0" smtClean="0">
                <a:solidFill>
                  <a:srgbClr val="0000FF"/>
                </a:solidFill>
                <a:latin typeface="Consolas"/>
              </a:rPr>
              <a:t>void</a:t>
            </a:r>
            <a:r>
              <a:rPr lang="en-US" sz="1800" dirty="0" smtClean="0">
                <a:solidFill>
                  <a:schemeClr val="tx1"/>
                </a:solidFill>
                <a:latin typeface="Consolas"/>
              </a:rPr>
              <a:t>) </a:t>
            </a:r>
            <a:r>
              <a:rPr lang="en-US" sz="1800" dirty="0">
                <a:solidFill>
                  <a:schemeClr val="tx1"/>
                </a:solidFill>
                <a:latin typeface="Consolas"/>
              </a:rPr>
              <a:t>{</a:t>
            </a:r>
          </a:p>
          <a:p>
            <a:pPr algn="l"/>
            <a:r>
              <a:rPr lang="en-US" sz="1800" dirty="0" smtClean="0">
                <a:solidFill>
                  <a:schemeClr val="tx1"/>
                </a:solidFill>
                <a:latin typeface="Consolas"/>
              </a:rPr>
              <a:t>    </a:t>
            </a:r>
            <a:r>
              <a:rPr lang="en-US" sz="1800" dirty="0" err="1" smtClean="0">
                <a:solidFill>
                  <a:schemeClr val="tx1"/>
                </a:solidFill>
                <a:latin typeface="Consolas"/>
              </a:rPr>
              <a:t>printf</a:t>
            </a:r>
            <a:r>
              <a:rPr lang="en-US" sz="1800" dirty="0">
                <a:solidFill>
                  <a:schemeClr val="tx1"/>
                </a:solidFill>
                <a:latin typeface="Consolas"/>
              </a:rPr>
              <a:t>(</a:t>
            </a:r>
            <a:r>
              <a:rPr lang="en-US" sz="1800" dirty="0">
                <a:solidFill>
                  <a:srgbClr val="990000"/>
                </a:solidFill>
                <a:latin typeface="Consolas"/>
              </a:rPr>
              <a:t>"De </a:t>
            </a:r>
            <a:r>
              <a:rPr lang="en-US" sz="1800" dirty="0" err="1">
                <a:solidFill>
                  <a:srgbClr val="990000"/>
                </a:solidFill>
                <a:latin typeface="Consolas"/>
              </a:rPr>
              <a:t>kwadraten</a:t>
            </a:r>
            <a:r>
              <a:rPr lang="en-US" sz="1800" dirty="0">
                <a:solidFill>
                  <a:srgbClr val="990000"/>
                </a:solidFill>
                <a:latin typeface="Consolas"/>
              </a:rPr>
              <a:t> van 1 t/m 10\n"</a:t>
            </a:r>
            <a:r>
              <a:rPr lang="en-US" sz="1800" dirty="0">
                <a:solidFill>
                  <a:schemeClr val="tx1"/>
                </a:solidFill>
                <a:latin typeface="Consolas"/>
              </a:rPr>
              <a:t>);</a:t>
            </a:r>
          </a:p>
          <a:p>
            <a:pPr algn="l"/>
            <a:r>
              <a:rPr lang="en-US" sz="1800" dirty="0" smtClean="0">
                <a:solidFill>
                  <a:schemeClr val="tx1"/>
                </a:solidFill>
                <a:latin typeface="Consolas"/>
              </a:rPr>
              <a:t>    </a:t>
            </a:r>
            <a:r>
              <a:rPr lang="en-US" sz="1800" dirty="0" err="1" smtClean="0">
                <a:solidFill>
                  <a:schemeClr val="tx1"/>
                </a:solidFill>
                <a:latin typeface="Consolas"/>
              </a:rPr>
              <a:t>printTabel</a:t>
            </a:r>
            <a:r>
              <a:rPr lang="en-US" sz="1800" dirty="0">
                <a:solidFill>
                  <a:schemeClr val="tx1"/>
                </a:solidFill>
                <a:latin typeface="Consolas"/>
              </a:rPr>
              <a:t>(</a:t>
            </a:r>
            <a:r>
              <a:rPr lang="en-US" sz="1800" b="1" dirty="0">
                <a:solidFill>
                  <a:schemeClr val="tx1"/>
                </a:solidFill>
                <a:latin typeface="Consolas"/>
              </a:rPr>
              <a:t>&amp;</a:t>
            </a:r>
            <a:r>
              <a:rPr lang="en-US" sz="1800" b="1" dirty="0" err="1">
                <a:solidFill>
                  <a:schemeClr val="tx1"/>
                </a:solidFill>
                <a:latin typeface="Consolas"/>
              </a:rPr>
              <a:t>kwadraat</a:t>
            </a:r>
            <a:r>
              <a:rPr lang="en-US" sz="1800" dirty="0">
                <a:solidFill>
                  <a:schemeClr val="tx1"/>
                </a:solidFill>
                <a:latin typeface="Consolas"/>
              </a:rPr>
              <a:t>, 1, 11, 1</a:t>
            </a:r>
            <a:r>
              <a:rPr lang="en-US" sz="1800" dirty="0" smtClean="0">
                <a:solidFill>
                  <a:schemeClr val="tx1"/>
                </a:solidFill>
                <a:latin typeface="Consolas"/>
              </a:rPr>
              <a:t>);    </a:t>
            </a:r>
            <a:endParaRPr lang="en-US" sz="1800" dirty="0">
              <a:solidFill>
                <a:schemeClr val="tx1"/>
              </a:solidFill>
              <a:latin typeface="Consolas"/>
            </a:endParaRPr>
          </a:p>
          <a:p>
            <a:pPr algn="l"/>
            <a:r>
              <a:rPr lang="en-US" sz="1800" dirty="0" smtClean="0">
                <a:solidFill>
                  <a:schemeClr val="tx1"/>
                </a:solidFill>
                <a:latin typeface="Consolas"/>
              </a:rPr>
              <a:t>    </a:t>
            </a:r>
            <a:r>
              <a:rPr lang="en-US" sz="1800" dirty="0" err="1" smtClean="0">
                <a:solidFill>
                  <a:schemeClr val="tx1"/>
                </a:solidFill>
                <a:latin typeface="Consolas"/>
              </a:rPr>
              <a:t>printf</a:t>
            </a:r>
            <a:r>
              <a:rPr lang="en-US" sz="1800" dirty="0">
                <a:solidFill>
                  <a:schemeClr val="tx1"/>
                </a:solidFill>
                <a:latin typeface="Consolas"/>
              </a:rPr>
              <a:t>(</a:t>
            </a:r>
            <a:r>
              <a:rPr lang="en-US" sz="1800" dirty="0">
                <a:solidFill>
                  <a:srgbClr val="990000"/>
                </a:solidFill>
                <a:latin typeface="Consolas"/>
              </a:rPr>
              <a:t>"De </a:t>
            </a:r>
            <a:r>
              <a:rPr lang="en-US" sz="1800" dirty="0" err="1">
                <a:solidFill>
                  <a:srgbClr val="990000"/>
                </a:solidFill>
                <a:latin typeface="Consolas"/>
              </a:rPr>
              <a:t>dubbelen</a:t>
            </a:r>
            <a:r>
              <a:rPr lang="en-US" sz="1800" dirty="0">
                <a:solidFill>
                  <a:srgbClr val="990000"/>
                </a:solidFill>
                <a:latin typeface="Consolas"/>
              </a:rPr>
              <a:t> van de </a:t>
            </a:r>
            <a:r>
              <a:rPr lang="en-US" sz="1800" dirty="0" err="1">
                <a:solidFill>
                  <a:srgbClr val="990000"/>
                </a:solidFill>
                <a:latin typeface="Consolas"/>
              </a:rPr>
              <a:t>drievouden</a:t>
            </a:r>
            <a:r>
              <a:rPr lang="en-US" sz="1800" dirty="0">
                <a:solidFill>
                  <a:srgbClr val="990000"/>
                </a:solidFill>
                <a:latin typeface="Consolas"/>
              </a:rPr>
              <a:t> van 0 t/m 30\n"</a:t>
            </a:r>
            <a:r>
              <a:rPr lang="en-US" sz="1800" dirty="0">
                <a:solidFill>
                  <a:schemeClr val="tx1"/>
                </a:solidFill>
                <a:latin typeface="Consolas"/>
              </a:rPr>
              <a:t>);</a:t>
            </a:r>
          </a:p>
          <a:p>
            <a:pPr algn="l"/>
            <a:r>
              <a:rPr lang="en-US" sz="1800" dirty="0" smtClean="0">
                <a:solidFill>
                  <a:schemeClr val="tx1"/>
                </a:solidFill>
                <a:latin typeface="Consolas"/>
              </a:rPr>
              <a:t>    </a:t>
            </a:r>
            <a:r>
              <a:rPr lang="en-US" sz="1800" dirty="0" err="1" smtClean="0">
                <a:solidFill>
                  <a:schemeClr val="tx1"/>
                </a:solidFill>
                <a:latin typeface="Consolas"/>
              </a:rPr>
              <a:t>printTabel</a:t>
            </a:r>
            <a:r>
              <a:rPr lang="en-US" sz="1800" dirty="0">
                <a:solidFill>
                  <a:schemeClr val="tx1"/>
                </a:solidFill>
                <a:latin typeface="Consolas"/>
              </a:rPr>
              <a:t>(</a:t>
            </a:r>
            <a:r>
              <a:rPr lang="en-US" sz="1800" b="1" dirty="0">
                <a:solidFill>
                  <a:schemeClr val="tx1"/>
                </a:solidFill>
                <a:latin typeface="Consolas"/>
              </a:rPr>
              <a:t>&amp;</a:t>
            </a:r>
            <a:r>
              <a:rPr lang="en-US" sz="1800" b="1" dirty="0" err="1">
                <a:solidFill>
                  <a:schemeClr val="tx1"/>
                </a:solidFill>
                <a:latin typeface="Consolas"/>
              </a:rPr>
              <a:t>dubbel</a:t>
            </a:r>
            <a:r>
              <a:rPr lang="en-US" sz="1800" dirty="0">
                <a:solidFill>
                  <a:schemeClr val="tx1"/>
                </a:solidFill>
                <a:latin typeface="Consolas"/>
              </a:rPr>
              <a:t>, 0, 31, 3);</a:t>
            </a:r>
            <a:r>
              <a:rPr lang="en-US" sz="2000" dirty="0">
                <a:solidFill>
                  <a:schemeClr val="tx1"/>
                </a:solidFill>
                <a:latin typeface="Consolas"/>
              </a:rPr>
              <a:t> </a:t>
            </a:r>
            <a:endParaRPr lang="en-US" sz="2000" dirty="0" smtClean="0">
              <a:solidFill>
                <a:schemeClr val="tx1"/>
              </a:solidFill>
              <a:latin typeface="Consolas"/>
            </a:endParaRPr>
          </a:p>
          <a:p>
            <a:pPr algn="l"/>
            <a:r>
              <a:rPr lang="en-US" sz="2000" dirty="0">
                <a:solidFill>
                  <a:schemeClr val="tx1"/>
                </a:solidFill>
                <a:latin typeface="Consolas"/>
              </a:rPr>
              <a:t>}</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283</a:t>
            </a:fld>
            <a:endParaRPr lang="en-US" dirty="0"/>
          </a:p>
        </p:txBody>
      </p:sp>
    </p:spTree>
    <p:extLst>
      <p:ext uri="{BB962C8B-B14F-4D97-AF65-F5344CB8AC3E}">
        <p14:creationId xmlns:p14="http://schemas.microsoft.com/office/powerpoint/2010/main" val="2686201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554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55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5460"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2"/>
          <p:cNvSpPr>
            <a:spLocks noGrp="1" noChangeArrowheads="1"/>
          </p:cNvSpPr>
          <p:nvPr>
            <p:ph type="title"/>
          </p:nvPr>
        </p:nvSpPr>
        <p:spPr/>
        <p:txBody>
          <a:bodyPr/>
          <a:lstStyle/>
          <a:p>
            <a:r>
              <a:rPr lang="nl-NL" smtClean="0"/>
              <a:t>Uitvoer</a:t>
            </a:r>
          </a:p>
        </p:txBody>
      </p:sp>
      <p:sp>
        <p:nvSpPr>
          <p:cNvPr id="155652" name="Text Box 4"/>
          <p:cNvSpPr txBox="1">
            <a:spLocks noChangeArrowheads="1"/>
          </p:cNvSpPr>
          <p:nvPr/>
        </p:nvSpPr>
        <p:spPr bwMode="auto">
          <a:xfrm>
            <a:off x="2016125" y="1412776"/>
            <a:ext cx="5111750" cy="5049717"/>
          </a:xfrm>
          <a:prstGeom prst="rect">
            <a:avLst/>
          </a:prstGeom>
          <a:solidFill>
            <a:schemeClr val="tx1"/>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1400" dirty="0">
                <a:solidFill>
                  <a:schemeClr val="bg1"/>
                </a:solidFill>
                <a:latin typeface="Lucida Console" pitchFamily="49" charset="0"/>
              </a:rPr>
              <a:t>De kwadraten van 1 t/m 10</a:t>
            </a:r>
          </a:p>
          <a:p>
            <a:pPr algn="l"/>
            <a:r>
              <a:rPr lang="nl-NL" sz="1400" dirty="0" smtClean="0">
                <a:solidFill>
                  <a:schemeClr val="bg1"/>
                </a:solidFill>
                <a:latin typeface="Lucida Console" pitchFamily="49" charset="0"/>
              </a:rPr>
              <a:t>         1          </a:t>
            </a:r>
            <a:r>
              <a:rPr lang="nl-NL" sz="1400" dirty="0">
                <a:solidFill>
                  <a:schemeClr val="bg1"/>
                </a:solidFill>
                <a:latin typeface="Lucida Console" pitchFamily="49" charset="0"/>
              </a:rPr>
              <a:t>1</a:t>
            </a:r>
          </a:p>
          <a:p>
            <a:pPr algn="l"/>
            <a:r>
              <a:rPr lang="nl-NL" sz="1400" dirty="0" smtClean="0">
                <a:solidFill>
                  <a:schemeClr val="bg1"/>
                </a:solidFill>
                <a:latin typeface="Lucida Console" pitchFamily="49" charset="0"/>
              </a:rPr>
              <a:t>         2          </a:t>
            </a:r>
            <a:r>
              <a:rPr lang="nl-NL" sz="1400" dirty="0">
                <a:solidFill>
                  <a:schemeClr val="bg1"/>
                </a:solidFill>
                <a:latin typeface="Lucida Console" pitchFamily="49" charset="0"/>
              </a:rPr>
              <a:t>4</a:t>
            </a:r>
          </a:p>
          <a:p>
            <a:pPr algn="l"/>
            <a:r>
              <a:rPr lang="nl-NL" sz="1400" dirty="0" smtClean="0">
                <a:solidFill>
                  <a:schemeClr val="bg1"/>
                </a:solidFill>
                <a:latin typeface="Lucida Console" pitchFamily="49" charset="0"/>
              </a:rPr>
              <a:t>         3          </a:t>
            </a:r>
            <a:r>
              <a:rPr lang="nl-NL" sz="1400" dirty="0">
                <a:solidFill>
                  <a:schemeClr val="bg1"/>
                </a:solidFill>
                <a:latin typeface="Lucida Console" pitchFamily="49" charset="0"/>
              </a:rPr>
              <a:t>9</a:t>
            </a:r>
          </a:p>
          <a:p>
            <a:pPr algn="l"/>
            <a:r>
              <a:rPr lang="nl-NL" sz="1400" dirty="0" smtClean="0">
                <a:solidFill>
                  <a:schemeClr val="bg1"/>
                </a:solidFill>
                <a:latin typeface="Lucida Console" pitchFamily="49" charset="0"/>
              </a:rPr>
              <a:t>         4         </a:t>
            </a:r>
            <a:r>
              <a:rPr lang="nl-NL" sz="1400" dirty="0">
                <a:solidFill>
                  <a:schemeClr val="bg1"/>
                </a:solidFill>
                <a:latin typeface="Lucida Console" pitchFamily="49" charset="0"/>
              </a:rPr>
              <a:t>16</a:t>
            </a:r>
          </a:p>
          <a:p>
            <a:pPr algn="l"/>
            <a:r>
              <a:rPr lang="nl-NL" sz="1400" dirty="0" smtClean="0">
                <a:solidFill>
                  <a:schemeClr val="bg1"/>
                </a:solidFill>
                <a:latin typeface="Lucida Console" pitchFamily="49" charset="0"/>
              </a:rPr>
              <a:t>         5         </a:t>
            </a:r>
            <a:r>
              <a:rPr lang="nl-NL" sz="1400" dirty="0">
                <a:solidFill>
                  <a:schemeClr val="bg1"/>
                </a:solidFill>
                <a:latin typeface="Lucida Console" pitchFamily="49" charset="0"/>
              </a:rPr>
              <a:t>25</a:t>
            </a:r>
          </a:p>
          <a:p>
            <a:pPr algn="l"/>
            <a:r>
              <a:rPr lang="nl-NL" sz="1400" dirty="0" smtClean="0">
                <a:solidFill>
                  <a:schemeClr val="bg1"/>
                </a:solidFill>
                <a:latin typeface="Lucida Console" pitchFamily="49" charset="0"/>
              </a:rPr>
              <a:t>         6         </a:t>
            </a:r>
            <a:r>
              <a:rPr lang="nl-NL" sz="1400" dirty="0">
                <a:solidFill>
                  <a:schemeClr val="bg1"/>
                </a:solidFill>
                <a:latin typeface="Lucida Console" pitchFamily="49" charset="0"/>
              </a:rPr>
              <a:t>36</a:t>
            </a:r>
          </a:p>
          <a:p>
            <a:pPr algn="l"/>
            <a:r>
              <a:rPr lang="nl-NL" sz="1400" dirty="0" smtClean="0">
                <a:solidFill>
                  <a:schemeClr val="bg1"/>
                </a:solidFill>
                <a:latin typeface="Lucida Console" pitchFamily="49" charset="0"/>
              </a:rPr>
              <a:t>         7         </a:t>
            </a:r>
            <a:r>
              <a:rPr lang="nl-NL" sz="1400" dirty="0">
                <a:solidFill>
                  <a:schemeClr val="bg1"/>
                </a:solidFill>
                <a:latin typeface="Lucida Console" pitchFamily="49" charset="0"/>
              </a:rPr>
              <a:t>49</a:t>
            </a:r>
          </a:p>
          <a:p>
            <a:pPr algn="l"/>
            <a:r>
              <a:rPr lang="nl-NL" sz="1400" dirty="0" smtClean="0">
                <a:solidFill>
                  <a:schemeClr val="bg1"/>
                </a:solidFill>
                <a:latin typeface="Lucida Console" pitchFamily="49" charset="0"/>
              </a:rPr>
              <a:t>         8         </a:t>
            </a:r>
            <a:r>
              <a:rPr lang="nl-NL" sz="1400" dirty="0">
                <a:solidFill>
                  <a:schemeClr val="bg1"/>
                </a:solidFill>
                <a:latin typeface="Lucida Console" pitchFamily="49" charset="0"/>
              </a:rPr>
              <a:t>64</a:t>
            </a:r>
          </a:p>
          <a:p>
            <a:pPr algn="l"/>
            <a:r>
              <a:rPr lang="nl-NL" sz="1400" dirty="0" smtClean="0">
                <a:solidFill>
                  <a:schemeClr val="bg1"/>
                </a:solidFill>
                <a:latin typeface="Lucida Console" pitchFamily="49" charset="0"/>
              </a:rPr>
              <a:t>         9         </a:t>
            </a:r>
            <a:r>
              <a:rPr lang="nl-NL" sz="1400" dirty="0">
                <a:solidFill>
                  <a:schemeClr val="bg1"/>
                </a:solidFill>
                <a:latin typeface="Lucida Console" pitchFamily="49" charset="0"/>
              </a:rPr>
              <a:t>81</a:t>
            </a:r>
          </a:p>
          <a:p>
            <a:pPr algn="l"/>
            <a:r>
              <a:rPr lang="nl-NL" sz="1400" dirty="0" smtClean="0">
                <a:solidFill>
                  <a:schemeClr val="bg1"/>
                </a:solidFill>
                <a:latin typeface="Lucida Console" pitchFamily="49" charset="0"/>
              </a:rPr>
              <a:t>        10        100</a:t>
            </a:r>
            <a:endParaRPr lang="nl-NL" sz="1400" dirty="0">
              <a:solidFill>
                <a:schemeClr val="bg1"/>
              </a:solidFill>
              <a:latin typeface="Lucida Console" pitchFamily="49" charset="0"/>
            </a:endParaRPr>
          </a:p>
          <a:p>
            <a:pPr algn="l"/>
            <a:r>
              <a:rPr lang="nl-NL" sz="1400" dirty="0">
                <a:solidFill>
                  <a:schemeClr val="bg1"/>
                </a:solidFill>
                <a:latin typeface="Lucida Console" pitchFamily="49" charset="0"/>
              </a:rPr>
              <a:t>De dubbelen van de drievouden van 0 t/m 30</a:t>
            </a:r>
          </a:p>
          <a:p>
            <a:pPr algn="l"/>
            <a:r>
              <a:rPr lang="nl-NL" sz="1400" dirty="0" smtClean="0">
                <a:solidFill>
                  <a:schemeClr val="bg1"/>
                </a:solidFill>
                <a:latin typeface="Lucida Console" pitchFamily="49" charset="0"/>
              </a:rPr>
              <a:t>         0          </a:t>
            </a:r>
            <a:r>
              <a:rPr lang="nl-NL" sz="1400" dirty="0">
                <a:solidFill>
                  <a:schemeClr val="bg1"/>
                </a:solidFill>
                <a:latin typeface="Lucida Console" pitchFamily="49" charset="0"/>
              </a:rPr>
              <a:t>0</a:t>
            </a:r>
          </a:p>
          <a:p>
            <a:pPr algn="l"/>
            <a:r>
              <a:rPr lang="nl-NL" sz="1400" dirty="0" smtClean="0">
                <a:solidFill>
                  <a:schemeClr val="bg1"/>
                </a:solidFill>
                <a:latin typeface="Lucida Console" pitchFamily="49" charset="0"/>
              </a:rPr>
              <a:t>         3          </a:t>
            </a:r>
            <a:r>
              <a:rPr lang="nl-NL" sz="1400" dirty="0">
                <a:solidFill>
                  <a:schemeClr val="bg1"/>
                </a:solidFill>
                <a:latin typeface="Lucida Console" pitchFamily="49" charset="0"/>
              </a:rPr>
              <a:t>6</a:t>
            </a:r>
          </a:p>
          <a:p>
            <a:pPr algn="l"/>
            <a:r>
              <a:rPr lang="nl-NL" sz="1400" dirty="0" smtClean="0">
                <a:solidFill>
                  <a:schemeClr val="bg1"/>
                </a:solidFill>
                <a:latin typeface="Lucida Console" pitchFamily="49" charset="0"/>
              </a:rPr>
              <a:t>         6         </a:t>
            </a:r>
            <a:r>
              <a:rPr lang="nl-NL" sz="1400" dirty="0">
                <a:solidFill>
                  <a:schemeClr val="bg1"/>
                </a:solidFill>
                <a:latin typeface="Lucida Console" pitchFamily="49" charset="0"/>
              </a:rPr>
              <a:t>12</a:t>
            </a:r>
          </a:p>
          <a:p>
            <a:pPr algn="l"/>
            <a:r>
              <a:rPr lang="nl-NL" sz="1400" dirty="0" smtClean="0">
                <a:solidFill>
                  <a:schemeClr val="bg1"/>
                </a:solidFill>
                <a:latin typeface="Lucida Console" pitchFamily="49" charset="0"/>
              </a:rPr>
              <a:t>         9         </a:t>
            </a:r>
            <a:r>
              <a:rPr lang="nl-NL" sz="1400" dirty="0">
                <a:solidFill>
                  <a:schemeClr val="bg1"/>
                </a:solidFill>
                <a:latin typeface="Lucida Console" pitchFamily="49" charset="0"/>
              </a:rPr>
              <a:t>18</a:t>
            </a:r>
          </a:p>
          <a:p>
            <a:pPr algn="l"/>
            <a:r>
              <a:rPr lang="nl-NL" sz="1400" dirty="0" smtClean="0">
                <a:solidFill>
                  <a:schemeClr val="bg1"/>
                </a:solidFill>
                <a:latin typeface="Lucida Console" pitchFamily="49" charset="0"/>
              </a:rPr>
              <a:t>        12         </a:t>
            </a:r>
            <a:r>
              <a:rPr lang="nl-NL" sz="1400" dirty="0">
                <a:solidFill>
                  <a:schemeClr val="bg1"/>
                </a:solidFill>
                <a:latin typeface="Lucida Console" pitchFamily="49" charset="0"/>
              </a:rPr>
              <a:t>24</a:t>
            </a:r>
          </a:p>
          <a:p>
            <a:pPr algn="l"/>
            <a:r>
              <a:rPr lang="nl-NL" sz="1400" dirty="0" smtClean="0">
                <a:solidFill>
                  <a:schemeClr val="bg1"/>
                </a:solidFill>
                <a:latin typeface="Lucida Console" pitchFamily="49" charset="0"/>
              </a:rPr>
              <a:t>        15         </a:t>
            </a:r>
            <a:r>
              <a:rPr lang="nl-NL" sz="1400" dirty="0">
                <a:solidFill>
                  <a:schemeClr val="bg1"/>
                </a:solidFill>
                <a:latin typeface="Lucida Console" pitchFamily="49" charset="0"/>
              </a:rPr>
              <a:t>30</a:t>
            </a:r>
          </a:p>
          <a:p>
            <a:pPr algn="l"/>
            <a:r>
              <a:rPr lang="nl-NL" sz="1400" dirty="0" smtClean="0">
                <a:solidFill>
                  <a:schemeClr val="bg1"/>
                </a:solidFill>
                <a:latin typeface="Lucida Console" pitchFamily="49" charset="0"/>
              </a:rPr>
              <a:t>        18         </a:t>
            </a:r>
            <a:r>
              <a:rPr lang="nl-NL" sz="1400" dirty="0">
                <a:solidFill>
                  <a:schemeClr val="bg1"/>
                </a:solidFill>
                <a:latin typeface="Lucida Console" pitchFamily="49" charset="0"/>
              </a:rPr>
              <a:t>36</a:t>
            </a:r>
          </a:p>
          <a:p>
            <a:pPr algn="l"/>
            <a:r>
              <a:rPr lang="nl-NL" sz="1400" dirty="0" smtClean="0">
                <a:solidFill>
                  <a:schemeClr val="bg1"/>
                </a:solidFill>
                <a:latin typeface="Lucida Console" pitchFamily="49" charset="0"/>
              </a:rPr>
              <a:t>        21         </a:t>
            </a:r>
            <a:r>
              <a:rPr lang="nl-NL" sz="1400" dirty="0">
                <a:solidFill>
                  <a:schemeClr val="bg1"/>
                </a:solidFill>
                <a:latin typeface="Lucida Console" pitchFamily="49" charset="0"/>
              </a:rPr>
              <a:t>42</a:t>
            </a:r>
          </a:p>
          <a:p>
            <a:pPr algn="l"/>
            <a:r>
              <a:rPr lang="nl-NL" sz="1400" dirty="0" smtClean="0">
                <a:solidFill>
                  <a:schemeClr val="bg1"/>
                </a:solidFill>
                <a:latin typeface="Lucida Console" pitchFamily="49" charset="0"/>
              </a:rPr>
              <a:t>        24         </a:t>
            </a:r>
            <a:r>
              <a:rPr lang="nl-NL" sz="1400" dirty="0">
                <a:solidFill>
                  <a:schemeClr val="bg1"/>
                </a:solidFill>
                <a:latin typeface="Lucida Console" pitchFamily="49" charset="0"/>
              </a:rPr>
              <a:t>48</a:t>
            </a:r>
          </a:p>
          <a:p>
            <a:pPr algn="l"/>
            <a:r>
              <a:rPr lang="nl-NL" sz="1400" dirty="0" smtClean="0">
                <a:solidFill>
                  <a:schemeClr val="bg1"/>
                </a:solidFill>
                <a:latin typeface="Lucida Console" pitchFamily="49" charset="0"/>
              </a:rPr>
              <a:t>        27         </a:t>
            </a:r>
            <a:r>
              <a:rPr lang="nl-NL" sz="1400" dirty="0">
                <a:solidFill>
                  <a:schemeClr val="bg1"/>
                </a:solidFill>
                <a:latin typeface="Lucida Console" pitchFamily="49" charset="0"/>
              </a:rPr>
              <a:t>54</a:t>
            </a:r>
          </a:p>
          <a:p>
            <a:pPr algn="l"/>
            <a:r>
              <a:rPr lang="nl-NL" sz="1400" dirty="0" smtClean="0">
                <a:solidFill>
                  <a:schemeClr val="bg1"/>
                </a:solidFill>
                <a:latin typeface="Lucida Console" pitchFamily="49" charset="0"/>
              </a:rPr>
              <a:t>        30         </a:t>
            </a:r>
            <a:r>
              <a:rPr lang="nl-NL" sz="1400" dirty="0">
                <a:solidFill>
                  <a:schemeClr val="bg1"/>
                </a:solidFill>
                <a:latin typeface="Lucida Console" pitchFamily="49" charset="0"/>
              </a:rPr>
              <a:t>60</a:t>
            </a:r>
            <a:endParaRPr lang="en-US" sz="1400" dirty="0">
              <a:solidFill>
                <a:schemeClr val="bg1"/>
              </a:solidFill>
              <a:latin typeface="Lucida Console" pitchFamily="49" charset="0"/>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284</a:t>
            </a:fld>
            <a:endParaRPr lang="en-US" dirty="0"/>
          </a:p>
        </p:txBody>
      </p:sp>
    </p:spTree>
    <p:extLst>
      <p:ext uri="{BB962C8B-B14F-4D97-AF65-F5344CB8AC3E}">
        <p14:creationId xmlns:p14="http://schemas.microsoft.com/office/powerpoint/2010/main" val="3850857439"/>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457200" y="274638"/>
            <a:ext cx="8229600" cy="777875"/>
          </a:xfrm>
        </p:spPr>
        <p:txBody>
          <a:bodyPr>
            <a:normAutofit/>
          </a:bodyPr>
          <a:lstStyle/>
          <a:p>
            <a:r>
              <a:rPr lang="en-US" dirty="0" err="1" smtClean="0"/>
              <a:t>Huiswerk</a:t>
            </a:r>
            <a:endParaRPr lang="nl-NL" dirty="0" smtClean="0"/>
          </a:p>
        </p:txBody>
      </p:sp>
      <p:sp>
        <p:nvSpPr>
          <p:cNvPr id="29700" name="Rectangle 3"/>
          <p:cNvSpPr>
            <a:spLocks noGrp="1" noChangeArrowheads="1"/>
          </p:cNvSpPr>
          <p:nvPr>
            <p:ph idx="4294967295"/>
          </p:nvPr>
        </p:nvSpPr>
        <p:spPr>
          <a:xfrm>
            <a:off x="457200" y="1600200"/>
            <a:ext cx="8229600" cy="4525963"/>
          </a:xfrm>
        </p:spPr>
        <p:txBody>
          <a:bodyPr/>
          <a:lstStyle/>
          <a:p>
            <a:r>
              <a:rPr lang="en-US" dirty="0" err="1" smtClean="0"/>
              <a:t>Bestudeer</a:t>
            </a:r>
            <a:r>
              <a:rPr lang="en-US" dirty="0" smtClean="0"/>
              <a:t> C </a:t>
            </a:r>
            <a:r>
              <a:rPr lang="en-US" dirty="0" err="1" smtClean="0"/>
              <a:t>boek</a:t>
            </a:r>
            <a:r>
              <a:rPr lang="en-US" dirty="0" smtClean="0"/>
              <a:t>:</a:t>
            </a:r>
          </a:p>
          <a:p>
            <a:pPr lvl="1"/>
            <a:r>
              <a:rPr lang="en-US" dirty="0" err="1" smtClean="0"/>
              <a:t>paragraaf</a:t>
            </a:r>
            <a:r>
              <a:rPr lang="en-US" dirty="0" smtClean="0"/>
              <a:t> 6.15.</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285</a:t>
            </a:fld>
            <a:endParaRPr lang="en-US" dirty="0"/>
          </a:p>
        </p:txBody>
      </p:sp>
    </p:spTree>
    <p:extLst>
      <p:ext uri="{BB962C8B-B14F-4D97-AF65-F5344CB8AC3E}">
        <p14:creationId xmlns:p14="http://schemas.microsoft.com/office/powerpoint/2010/main" val="545846657"/>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8963" name="Rectangle 2"/>
          <p:cNvSpPr>
            <a:spLocks noGrp="1" noChangeArrowheads="1"/>
          </p:cNvSpPr>
          <p:nvPr>
            <p:ph type="title"/>
          </p:nvPr>
        </p:nvSpPr>
        <p:spPr/>
        <p:txBody>
          <a:bodyPr>
            <a:normAutofit/>
          </a:bodyPr>
          <a:lstStyle/>
          <a:p>
            <a:r>
              <a:rPr lang="nl-NL" dirty="0" smtClean="0"/>
              <a:t>Conversie &amp; </a:t>
            </a:r>
            <a:r>
              <a:rPr lang="nl-NL" dirty="0" smtClean="0">
                <a:latin typeface="Consolas"/>
              </a:rPr>
              <a:t>cast</a:t>
            </a:r>
          </a:p>
        </p:txBody>
      </p:sp>
      <p:sp>
        <p:nvSpPr>
          <p:cNvPr id="5" name="Content Placeholder 4"/>
          <p:cNvSpPr>
            <a:spLocks noGrp="1"/>
          </p:cNvSpPr>
          <p:nvPr>
            <p:ph idx="1"/>
          </p:nvPr>
        </p:nvSpPr>
        <p:spPr/>
        <p:txBody>
          <a:bodyPr>
            <a:normAutofit/>
          </a:bodyPr>
          <a:lstStyle/>
          <a:p>
            <a:r>
              <a:rPr lang="nl-NL" dirty="0" smtClean="0">
                <a:solidFill>
                  <a:schemeClr val="accent1"/>
                </a:solidFill>
                <a:latin typeface="Consolas"/>
              </a:rPr>
              <a:t>double </a:t>
            </a:r>
            <a:r>
              <a:rPr lang="nl-NL" dirty="0" smtClean="0">
                <a:latin typeface="Consolas"/>
              </a:rPr>
              <a:t>=</a:t>
            </a:r>
            <a:r>
              <a:rPr lang="nl-NL" dirty="0" smtClean="0">
                <a:solidFill>
                  <a:schemeClr val="accent1"/>
                </a:solidFill>
                <a:latin typeface="Consolas"/>
              </a:rPr>
              <a:t> int </a:t>
            </a:r>
          </a:p>
          <a:p>
            <a:r>
              <a:rPr lang="en-US" dirty="0" err="1" smtClean="0"/>
              <a:t>Dit</a:t>
            </a:r>
            <a:r>
              <a:rPr lang="en-US" dirty="0" smtClean="0"/>
              <a:t> </a:t>
            </a:r>
            <a:r>
              <a:rPr lang="en-US" dirty="0" err="1" smtClean="0"/>
              <a:t>kan</a:t>
            </a:r>
            <a:r>
              <a:rPr lang="en-US" dirty="0" smtClean="0"/>
              <a:t> </a:t>
            </a:r>
            <a:r>
              <a:rPr lang="en-US" dirty="0" err="1" smtClean="0"/>
              <a:t>niet</a:t>
            </a:r>
            <a:r>
              <a:rPr lang="en-US" dirty="0" smtClean="0"/>
              <a:t>:</a:t>
            </a:r>
          </a:p>
          <a:p>
            <a:pPr lvl="1"/>
            <a:r>
              <a:rPr lang="nl-NL" dirty="0">
                <a:solidFill>
                  <a:schemeClr val="accent1"/>
                </a:solidFill>
                <a:latin typeface="Consolas"/>
              </a:rPr>
              <a:t>int </a:t>
            </a:r>
            <a:r>
              <a:rPr lang="nl-NL" dirty="0" smtClean="0">
                <a:latin typeface="Consolas"/>
              </a:rPr>
              <a:t>= </a:t>
            </a:r>
            <a:r>
              <a:rPr lang="nl-NL" dirty="0">
                <a:solidFill>
                  <a:schemeClr val="accent1"/>
                </a:solidFill>
                <a:latin typeface="Consolas"/>
              </a:rPr>
              <a:t>double </a:t>
            </a:r>
            <a:endParaRPr lang="en-US" dirty="0"/>
          </a:p>
          <a:p>
            <a:r>
              <a:rPr lang="en-US" dirty="0" smtClean="0"/>
              <a:t>Hoe </a:t>
            </a:r>
            <a:r>
              <a:rPr lang="en-US" dirty="0" err="1" smtClean="0"/>
              <a:t>maak</a:t>
            </a:r>
            <a:r>
              <a:rPr lang="en-US" dirty="0" smtClean="0"/>
              <a:t> je van </a:t>
            </a:r>
            <a:r>
              <a:rPr lang="en-US" dirty="0" err="1" smtClean="0"/>
              <a:t>een</a:t>
            </a:r>
            <a:r>
              <a:rPr lang="en-US" dirty="0" smtClean="0"/>
              <a:t> </a:t>
            </a:r>
            <a:r>
              <a:rPr lang="nl-NL" dirty="0" err="1" smtClean="0">
                <a:solidFill>
                  <a:schemeClr val="accent1"/>
                </a:solidFill>
                <a:latin typeface="Consolas"/>
              </a:rPr>
              <a:t>float</a:t>
            </a:r>
            <a:r>
              <a:rPr lang="nl-NL" dirty="0" smtClean="0">
                <a:solidFill>
                  <a:schemeClr val="accent1"/>
                </a:solidFill>
                <a:latin typeface="Consolas"/>
              </a:rPr>
              <a:t> </a:t>
            </a:r>
            <a:r>
              <a:rPr lang="en-US" dirty="0" smtClean="0"/>
              <a:t>of </a:t>
            </a:r>
            <a:r>
              <a:rPr lang="nl-NL" dirty="0" smtClean="0">
                <a:solidFill>
                  <a:schemeClr val="accent1"/>
                </a:solidFill>
                <a:latin typeface="Consolas"/>
              </a:rPr>
              <a:t>double </a:t>
            </a:r>
            <a:r>
              <a:rPr lang="en-US" dirty="0" err="1" smtClean="0"/>
              <a:t>een</a:t>
            </a:r>
            <a:r>
              <a:rPr lang="en-US" dirty="0" smtClean="0"/>
              <a:t> </a:t>
            </a:r>
            <a:r>
              <a:rPr lang="nl-NL" dirty="0">
                <a:solidFill>
                  <a:schemeClr val="accent1"/>
                </a:solidFill>
                <a:latin typeface="Consolas"/>
              </a:rPr>
              <a:t>int </a:t>
            </a:r>
            <a:r>
              <a:rPr lang="en-US" dirty="0" smtClean="0"/>
              <a:t>?</a:t>
            </a:r>
            <a:endParaRPr lang="en-US" dirty="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286</a:t>
            </a:fld>
            <a:endParaRPr lang="en-US" dirty="0"/>
          </a:p>
        </p:txBody>
      </p:sp>
    </p:spTree>
    <p:extLst>
      <p:ext uri="{BB962C8B-B14F-4D97-AF65-F5344CB8AC3E}">
        <p14:creationId xmlns:p14="http://schemas.microsoft.com/office/powerpoint/2010/main" val="3711802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ndertitel 5"/>
          <p:cNvSpPr>
            <a:spLocks noGrp="1"/>
          </p:cNvSpPr>
          <p:nvPr>
            <p:ph type="subTitle" sz="quarter" idx="1"/>
          </p:nvPr>
        </p:nvSpPr>
        <p:spPr/>
        <p:txBody>
          <a:bodyPr/>
          <a:lstStyle/>
          <a:p>
            <a:r>
              <a:rPr lang="en-US" dirty="0" err="1" smtClean="0"/>
              <a:t>Foutcontrole</a:t>
            </a:r>
            <a:endParaRPr lang="nl-NL" dirty="0"/>
          </a:p>
        </p:txBody>
      </p:sp>
    </p:spTree>
    <p:extLst>
      <p:ext uri="{BB962C8B-B14F-4D97-AF65-F5344CB8AC3E}">
        <p14:creationId xmlns:p14="http://schemas.microsoft.com/office/powerpoint/2010/main" val="3445522687"/>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1.bp.blogspot.com/-MFKKVW4JZvg/T_2_8MWG1oI/AAAAAAAAACc/_YQ5hSxxq90/s1600/wondering+baby.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004048" y="4239063"/>
            <a:ext cx="1921025" cy="2636912"/>
          </a:xfrm>
          <a:prstGeom prst="rect">
            <a:avLst/>
          </a:prstGeom>
          <a:noFill/>
          <a:extLst>
            <a:ext uri="{909E8E84-426E-40DD-AFC4-6F175D3DCCD1}">
              <a14:hiddenFill xmlns:a14="http://schemas.microsoft.com/office/drawing/2010/main">
                <a:solidFill>
                  <a:srgbClr val="FFFFFF"/>
                </a:solidFill>
              </a14:hiddenFill>
            </a:ext>
          </a:extLst>
        </p:spPr>
      </p:pic>
      <p:sp>
        <p:nvSpPr>
          <p:cNvPr id="76803" name="Rectangle 2"/>
          <p:cNvSpPr>
            <a:spLocks noGrp="1" noChangeArrowheads="1"/>
          </p:cNvSpPr>
          <p:nvPr>
            <p:ph type="title"/>
          </p:nvPr>
        </p:nvSpPr>
        <p:spPr/>
        <p:txBody>
          <a:bodyPr>
            <a:normAutofit/>
          </a:bodyPr>
          <a:lstStyle/>
          <a:p>
            <a:r>
              <a:rPr lang="en-US" dirty="0" err="1" smtClean="0"/>
              <a:t>Domein</a:t>
            </a:r>
            <a:r>
              <a:rPr lang="en-US" dirty="0" smtClean="0"/>
              <a:t> (van </a:t>
            </a:r>
            <a:r>
              <a:rPr lang="en-US" dirty="0" err="1" smtClean="0"/>
              <a:t>een</a:t>
            </a:r>
            <a:r>
              <a:rPr lang="en-US" dirty="0" smtClean="0"/>
              <a:t> </a:t>
            </a:r>
            <a:r>
              <a:rPr lang="en-US" dirty="0" err="1" smtClean="0"/>
              <a:t>functie</a:t>
            </a:r>
            <a:r>
              <a:rPr lang="en-US" dirty="0" smtClean="0"/>
              <a:t>)</a:t>
            </a:r>
            <a:endParaRPr lang="nl-NL" dirty="0" smtClean="0"/>
          </a:p>
        </p:txBody>
      </p:sp>
      <p:sp>
        <p:nvSpPr>
          <p:cNvPr id="76804" name="Rectangle 3"/>
          <p:cNvSpPr>
            <a:spLocks noGrp="1" noChangeArrowheads="1"/>
          </p:cNvSpPr>
          <p:nvPr>
            <p:ph idx="1"/>
          </p:nvPr>
        </p:nvSpPr>
        <p:spPr/>
        <p:txBody>
          <a:bodyPr>
            <a:normAutofit/>
          </a:bodyPr>
          <a:lstStyle/>
          <a:p>
            <a:r>
              <a:rPr lang="en-US" dirty="0" err="1" smtClean="0"/>
              <a:t>Faculteit</a:t>
            </a:r>
            <a:r>
              <a:rPr lang="en-US" dirty="0" smtClean="0"/>
              <a:t> (met </a:t>
            </a:r>
            <a:r>
              <a:rPr lang="en-US" dirty="0" err="1" smtClean="0">
                <a:solidFill>
                  <a:srgbClr val="0000FF"/>
                </a:solidFill>
              </a:rPr>
              <a:t>int</a:t>
            </a:r>
            <a:r>
              <a:rPr lang="en-US" dirty="0" smtClean="0"/>
              <a:t>)</a:t>
            </a:r>
          </a:p>
          <a:p>
            <a:pPr lvl="1"/>
            <a:r>
              <a:rPr lang="en-US" dirty="0" err="1" smtClean="0"/>
              <a:t>Domein</a:t>
            </a:r>
            <a:r>
              <a:rPr lang="en-US" dirty="0" smtClean="0"/>
              <a:t> = [0..12]</a:t>
            </a:r>
          </a:p>
          <a:p>
            <a:endParaRPr lang="en-US" dirty="0" smtClean="0"/>
          </a:p>
          <a:p>
            <a:r>
              <a:rPr lang="en-US" dirty="0" smtClean="0"/>
              <a:t>n </a:t>
            </a:r>
            <a:r>
              <a:rPr lang="en-US" dirty="0" err="1" smtClean="0"/>
              <a:t>boven</a:t>
            </a:r>
            <a:r>
              <a:rPr lang="en-US" dirty="0" smtClean="0"/>
              <a:t> k (met </a:t>
            </a:r>
            <a:r>
              <a:rPr lang="en-US" dirty="0" err="1" smtClean="0">
                <a:solidFill>
                  <a:srgbClr val="0000FF"/>
                </a:solidFill>
              </a:rPr>
              <a:t>int</a:t>
            </a:r>
            <a:r>
              <a:rPr lang="en-US" dirty="0" err="1" smtClean="0"/>
              <a:t>’s</a:t>
            </a:r>
            <a:r>
              <a:rPr lang="en-US" dirty="0" smtClean="0"/>
              <a:t>)</a:t>
            </a:r>
          </a:p>
          <a:p>
            <a:pPr lvl="1"/>
            <a:r>
              <a:rPr lang="en-US" dirty="0" err="1" smtClean="0"/>
              <a:t>Domein</a:t>
            </a:r>
            <a:r>
              <a:rPr lang="en-US" dirty="0" smtClean="0"/>
              <a:t> </a:t>
            </a:r>
            <a:r>
              <a:rPr lang="en-US" dirty="0" err="1" smtClean="0"/>
              <a:t>versie</a:t>
            </a:r>
            <a:r>
              <a:rPr lang="en-US" dirty="0" smtClean="0"/>
              <a:t> met </a:t>
            </a:r>
            <a:r>
              <a:rPr lang="en-US" dirty="0" err="1" smtClean="0"/>
              <a:t>faculteit</a:t>
            </a:r>
            <a:r>
              <a:rPr lang="en-US" dirty="0" smtClean="0"/>
              <a:t> = [0..12]</a:t>
            </a:r>
          </a:p>
          <a:p>
            <a:pPr lvl="1"/>
            <a:r>
              <a:rPr lang="en-US" dirty="0" err="1" smtClean="0"/>
              <a:t>Domein</a:t>
            </a:r>
            <a:r>
              <a:rPr lang="en-US" dirty="0" smtClean="0"/>
              <a:t> </a:t>
            </a:r>
            <a:r>
              <a:rPr lang="en-US" dirty="0" err="1" smtClean="0"/>
              <a:t>recursieve</a:t>
            </a:r>
            <a:r>
              <a:rPr lang="en-US" dirty="0" smtClean="0"/>
              <a:t> </a:t>
            </a:r>
            <a:r>
              <a:rPr lang="en-US" dirty="0" err="1" smtClean="0"/>
              <a:t>versie</a:t>
            </a:r>
            <a:r>
              <a:rPr lang="en-US" dirty="0" smtClean="0"/>
              <a:t> = [0..33]</a:t>
            </a:r>
            <a:endParaRPr lang="nl-NL" dirty="0" smtClean="0"/>
          </a:p>
        </p:txBody>
      </p:sp>
      <p:sp>
        <p:nvSpPr>
          <p:cNvPr id="2" name="Tekstvak 1"/>
          <p:cNvSpPr txBox="1"/>
          <p:nvPr/>
        </p:nvSpPr>
        <p:spPr bwMode="auto">
          <a:xfrm>
            <a:off x="5004048" y="2564904"/>
            <a:ext cx="2449727" cy="648512"/>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rtlCol="0">
            <a:spAutoFit/>
          </a:bodyPr>
          <a:lstStyle/>
          <a:p>
            <a:r>
              <a:rPr lang="en-US" dirty="0" err="1" smtClean="0">
                <a:latin typeface="+mn-lt"/>
              </a:rPr>
              <a:t>Wat</a:t>
            </a:r>
            <a:r>
              <a:rPr lang="en-US" dirty="0" smtClean="0">
                <a:latin typeface="+mn-lt"/>
              </a:rPr>
              <a:t> was </a:t>
            </a:r>
            <a:r>
              <a:rPr lang="en-US" dirty="0" err="1" smtClean="0">
                <a:latin typeface="+mn-lt"/>
              </a:rPr>
              <a:t>dat</a:t>
            </a:r>
            <a:r>
              <a:rPr lang="en-US" dirty="0" smtClean="0">
                <a:latin typeface="+mn-lt"/>
              </a:rPr>
              <a:t> </a:t>
            </a:r>
            <a:r>
              <a:rPr lang="en-US" dirty="0" err="1" smtClean="0">
                <a:latin typeface="+mn-lt"/>
              </a:rPr>
              <a:t>ook</a:t>
            </a:r>
            <a:r>
              <a:rPr lang="en-US" dirty="0" smtClean="0">
                <a:latin typeface="+mn-lt"/>
              </a:rPr>
              <a:t> </a:t>
            </a:r>
            <a:r>
              <a:rPr lang="en-US" dirty="0" err="1" smtClean="0">
                <a:latin typeface="+mn-lt"/>
              </a:rPr>
              <a:t>alweer</a:t>
            </a:r>
            <a:r>
              <a:rPr lang="en-US" dirty="0" smtClean="0">
                <a:latin typeface="+mn-lt"/>
              </a:rPr>
              <a:t>?</a:t>
            </a:r>
            <a:endParaRPr lang="nl-NL" dirty="0">
              <a:latin typeface="+mn-lt"/>
            </a:endParaRPr>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288</a:t>
            </a:fld>
            <a:endParaRPr lang="en-US" dirty="0"/>
          </a:p>
        </p:txBody>
      </p:sp>
    </p:spTree>
    <p:extLst>
      <p:ext uri="{BB962C8B-B14F-4D97-AF65-F5344CB8AC3E}">
        <p14:creationId xmlns:p14="http://schemas.microsoft.com/office/powerpoint/2010/main" val="243652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804">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804">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80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build="p"/>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bwMode="auto">
          <a:xfrm>
            <a:off x="6372200" y="5944621"/>
            <a:ext cx="2232248" cy="724739"/>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nl-NL" sz="2400" b="0" i="0" u="none" strike="noStrike" cap="none" normalizeH="0" baseline="0" smtClean="0">
              <a:ln>
                <a:noFill/>
              </a:ln>
              <a:solidFill>
                <a:schemeClr val="hlink"/>
              </a:solidFill>
              <a:effectLst/>
              <a:latin typeface="Univers" pitchFamily="34" charset="0"/>
            </a:endParaRPr>
          </a:p>
        </p:txBody>
      </p:sp>
      <p:sp>
        <p:nvSpPr>
          <p:cNvPr id="3" name="Rechthoek 2"/>
          <p:cNvSpPr/>
          <p:nvPr/>
        </p:nvSpPr>
        <p:spPr bwMode="auto">
          <a:xfrm>
            <a:off x="8244408" y="6453336"/>
            <a:ext cx="576064" cy="21602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nl-NL" sz="2400" b="0" i="0" u="none" strike="noStrike" cap="none" normalizeH="0" baseline="0" smtClean="0">
              <a:ln>
                <a:noFill/>
              </a:ln>
              <a:solidFill>
                <a:schemeClr val="hlink"/>
              </a:solidFill>
              <a:effectLst/>
              <a:latin typeface="Univers" pitchFamily="34" charset="0"/>
            </a:endParaRPr>
          </a:p>
        </p:txBody>
      </p:sp>
      <p:sp>
        <p:nvSpPr>
          <p:cNvPr id="77827" name="Rectangle 2"/>
          <p:cNvSpPr>
            <a:spLocks noGrp="1" noChangeArrowheads="1"/>
          </p:cNvSpPr>
          <p:nvPr>
            <p:ph type="title"/>
          </p:nvPr>
        </p:nvSpPr>
        <p:spPr/>
        <p:txBody>
          <a:bodyPr>
            <a:normAutofit/>
          </a:bodyPr>
          <a:lstStyle/>
          <a:p>
            <a:r>
              <a:rPr lang="nl-NL" sz="4000" dirty="0" smtClean="0"/>
              <a:t>Ligt een argument in het domein?</a:t>
            </a:r>
          </a:p>
        </p:txBody>
      </p:sp>
      <p:sp>
        <p:nvSpPr>
          <p:cNvPr id="1327107" name="Rectangle 3"/>
          <p:cNvSpPr>
            <a:spLocks noGrp="1" noChangeArrowheads="1"/>
          </p:cNvSpPr>
          <p:nvPr>
            <p:ph idx="1"/>
          </p:nvPr>
        </p:nvSpPr>
        <p:spPr/>
        <p:txBody>
          <a:bodyPr>
            <a:normAutofit/>
          </a:bodyPr>
          <a:lstStyle/>
          <a:p>
            <a:r>
              <a:rPr lang="nl-NL" dirty="0" err="1" smtClean="0"/>
              <a:t>Aanroeper</a:t>
            </a:r>
            <a:r>
              <a:rPr lang="nl-NL" dirty="0" smtClean="0"/>
              <a:t> (</a:t>
            </a:r>
            <a:r>
              <a:rPr lang="nl-NL" dirty="0" err="1" smtClean="0"/>
              <a:t>caller</a:t>
            </a:r>
            <a:r>
              <a:rPr lang="nl-NL" dirty="0" smtClean="0"/>
              <a:t>)</a:t>
            </a:r>
          </a:p>
          <a:p>
            <a:pPr lvl="1"/>
            <a:r>
              <a:rPr lang="nl-NL" dirty="0" smtClean="0"/>
              <a:t>De </a:t>
            </a:r>
            <a:r>
              <a:rPr lang="nl-NL" dirty="0" err="1" smtClean="0">
                <a:solidFill>
                  <a:schemeClr val="hlink"/>
                </a:solidFill>
              </a:rPr>
              <a:t>aanroeper</a:t>
            </a:r>
            <a:r>
              <a:rPr lang="nl-NL" dirty="0" smtClean="0"/>
              <a:t> moet voor aanroep van </a:t>
            </a:r>
            <a:r>
              <a:rPr lang="nl-NL" dirty="0" smtClean="0">
                <a:latin typeface="Consolas"/>
              </a:rPr>
              <a:t>faculteit(i)</a:t>
            </a:r>
            <a:r>
              <a:rPr lang="nl-NL" dirty="0" smtClean="0"/>
              <a:t> controleren of </a:t>
            </a:r>
            <a:r>
              <a:rPr lang="nl-NL" dirty="0" smtClean="0">
                <a:latin typeface="Consolas"/>
              </a:rPr>
              <a:t>i</a:t>
            </a:r>
            <a:r>
              <a:rPr lang="nl-NL" dirty="0" smtClean="0"/>
              <a:t> in het domein van de functie valt.</a:t>
            </a:r>
          </a:p>
          <a:p>
            <a:pPr lvl="2"/>
            <a:r>
              <a:rPr lang="nl-NL" sz="2000" dirty="0" smtClean="0"/>
              <a:t>Wat moet de functie doen als </a:t>
            </a:r>
            <a:r>
              <a:rPr lang="nl-NL" sz="2000" dirty="0" smtClean="0">
                <a:latin typeface="Consolas"/>
              </a:rPr>
              <a:t>i</a:t>
            </a:r>
            <a:r>
              <a:rPr lang="nl-NL" sz="2000" dirty="0" smtClean="0"/>
              <a:t> niet in het domein valt?</a:t>
            </a:r>
            <a:endParaRPr lang="nl-NL" sz="2400" dirty="0" smtClean="0"/>
          </a:p>
          <a:p>
            <a:pPr lvl="2"/>
            <a:endParaRPr lang="nl-NL" dirty="0" smtClean="0"/>
          </a:p>
          <a:p>
            <a:pPr lvl="2">
              <a:buFont typeface="Wingdings" pitchFamily="2" charset="2"/>
              <a:buNone/>
            </a:pPr>
            <a:endParaRPr lang="nl-NL" dirty="0" smtClean="0"/>
          </a:p>
          <a:p>
            <a:pPr lvl="2">
              <a:buFont typeface="Wingdings" pitchFamily="2" charset="2"/>
              <a:buNone/>
            </a:pPr>
            <a:endParaRPr lang="nl-NL" dirty="0" smtClean="0"/>
          </a:p>
          <a:p>
            <a:r>
              <a:rPr lang="nl-NL" dirty="0" err="1" smtClean="0"/>
              <a:t>Aangeroepene</a:t>
            </a:r>
            <a:r>
              <a:rPr lang="nl-NL" dirty="0" smtClean="0"/>
              <a:t> (</a:t>
            </a:r>
            <a:r>
              <a:rPr lang="nl-NL" dirty="0" err="1" smtClean="0"/>
              <a:t>callee</a:t>
            </a:r>
            <a:r>
              <a:rPr lang="nl-NL" dirty="0" smtClean="0"/>
              <a:t>)</a:t>
            </a:r>
          </a:p>
          <a:p>
            <a:pPr lvl="1"/>
            <a:r>
              <a:rPr lang="nl-NL" dirty="0" smtClean="0"/>
              <a:t>De </a:t>
            </a:r>
            <a:r>
              <a:rPr lang="nl-NL" dirty="0" smtClean="0">
                <a:solidFill>
                  <a:schemeClr val="hlink"/>
                </a:solidFill>
              </a:rPr>
              <a:t>functie</a:t>
            </a:r>
            <a:r>
              <a:rPr lang="nl-NL" dirty="0" smtClean="0"/>
              <a:t> moet na aanroep van </a:t>
            </a:r>
            <a:r>
              <a:rPr lang="nl-NL" dirty="0" smtClean="0">
                <a:latin typeface="Consolas"/>
              </a:rPr>
              <a:t>faculteit(i)</a:t>
            </a:r>
            <a:r>
              <a:rPr lang="nl-NL" dirty="0" smtClean="0"/>
              <a:t> controleren of </a:t>
            </a:r>
            <a:r>
              <a:rPr lang="nl-NL" dirty="0" smtClean="0">
                <a:latin typeface="Consolas"/>
              </a:rPr>
              <a:t>i</a:t>
            </a:r>
            <a:r>
              <a:rPr lang="nl-NL" dirty="0" smtClean="0"/>
              <a:t> in het domein van de functie valt.</a:t>
            </a:r>
          </a:p>
          <a:p>
            <a:pPr lvl="2"/>
            <a:r>
              <a:rPr lang="nl-NL" sz="2000" dirty="0" smtClean="0"/>
              <a:t>Wat moet de functie doen als </a:t>
            </a:r>
            <a:r>
              <a:rPr lang="nl-NL" sz="2000" dirty="0" smtClean="0">
                <a:latin typeface="Consolas"/>
              </a:rPr>
              <a:t>i</a:t>
            </a:r>
            <a:r>
              <a:rPr lang="nl-NL" sz="2000" dirty="0" smtClean="0"/>
              <a:t> niet in het domein valt?</a:t>
            </a:r>
          </a:p>
        </p:txBody>
      </p:sp>
      <p:sp>
        <p:nvSpPr>
          <p:cNvPr id="1327108" name="Text Box 4"/>
          <p:cNvSpPr txBox="1">
            <a:spLocks noChangeArrowheads="1"/>
          </p:cNvSpPr>
          <p:nvPr/>
        </p:nvSpPr>
        <p:spPr bwMode="auto">
          <a:xfrm>
            <a:off x="1440011" y="3159154"/>
            <a:ext cx="6263977" cy="710067"/>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2000" dirty="0">
                <a:latin typeface="+mn-lt"/>
              </a:rPr>
              <a:t>Niets! Misschien wel tijdens ontwikkelfase… </a:t>
            </a:r>
            <a:r>
              <a:rPr lang="nl-NL" sz="2000" dirty="0" smtClean="0">
                <a:latin typeface="+mn-lt"/>
              </a:rPr>
              <a:t/>
            </a:r>
            <a:br>
              <a:rPr lang="nl-NL" sz="2000" dirty="0" smtClean="0">
                <a:latin typeface="+mn-lt"/>
              </a:rPr>
            </a:br>
            <a:r>
              <a:rPr lang="nl-NL" sz="2000" dirty="0" smtClean="0">
                <a:latin typeface="+mn-lt"/>
              </a:rPr>
              <a:t>Gebruik </a:t>
            </a:r>
            <a:r>
              <a:rPr lang="nl-NL" sz="2000" dirty="0" err="1">
                <a:latin typeface="Consolas"/>
              </a:rPr>
              <a:t>assert</a:t>
            </a:r>
            <a:r>
              <a:rPr lang="nl-NL" sz="2000" dirty="0">
                <a:latin typeface="+mn-lt"/>
              </a:rPr>
              <a:t> (zie volgende sheet). </a:t>
            </a:r>
            <a:endParaRPr lang="nl-NL" sz="2000" dirty="0">
              <a:solidFill>
                <a:schemeClr val="tx1"/>
              </a:solidFill>
              <a:latin typeface="+mn-lt"/>
            </a:endParaRPr>
          </a:p>
        </p:txBody>
      </p:sp>
      <p:sp>
        <p:nvSpPr>
          <p:cNvPr id="1327109" name="Text Box 5"/>
          <p:cNvSpPr txBox="1">
            <a:spLocks noChangeArrowheads="1"/>
          </p:cNvSpPr>
          <p:nvPr/>
        </p:nvSpPr>
        <p:spPr bwMode="auto">
          <a:xfrm>
            <a:off x="1456561" y="5815277"/>
            <a:ext cx="6324213" cy="710067"/>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2000" dirty="0">
                <a:latin typeface="+mn-lt"/>
              </a:rPr>
              <a:t>Foutmelding geven? Waar (denk aan </a:t>
            </a:r>
            <a:r>
              <a:rPr lang="nl-NL" sz="2000" dirty="0" err="1">
                <a:latin typeface="+mn-lt"/>
              </a:rPr>
              <a:t>embedded</a:t>
            </a:r>
            <a:r>
              <a:rPr lang="nl-NL" sz="2000" dirty="0">
                <a:latin typeface="+mn-lt"/>
              </a:rPr>
              <a:t> systeem)?</a:t>
            </a:r>
          </a:p>
          <a:p>
            <a:pPr algn="l"/>
            <a:r>
              <a:rPr lang="nl-NL" sz="2000" dirty="0" err="1">
                <a:latin typeface="+mn-lt"/>
              </a:rPr>
              <a:t>Foutcode</a:t>
            </a:r>
            <a:r>
              <a:rPr lang="nl-NL" sz="2000" dirty="0">
                <a:latin typeface="+mn-lt"/>
              </a:rPr>
              <a:t> teruggeven? </a:t>
            </a:r>
            <a:r>
              <a:rPr lang="nl-NL" sz="2000" dirty="0" err="1">
                <a:solidFill>
                  <a:schemeClr val="tx2"/>
                </a:solidFill>
                <a:latin typeface="+mn-lt"/>
              </a:rPr>
              <a:t>Caller</a:t>
            </a:r>
            <a:r>
              <a:rPr lang="nl-NL" sz="2000" dirty="0">
                <a:solidFill>
                  <a:schemeClr val="tx2"/>
                </a:solidFill>
                <a:latin typeface="+mn-lt"/>
              </a:rPr>
              <a:t> moet checken!</a:t>
            </a:r>
            <a:r>
              <a:rPr lang="nl-NL" sz="2000" dirty="0">
                <a:latin typeface="+mn-lt"/>
              </a:rPr>
              <a:t> </a:t>
            </a:r>
            <a:endParaRPr lang="nl-NL" sz="2000" dirty="0">
              <a:solidFill>
                <a:schemeClr val="tx1"/>
              </a:solidFill>
              <a:latin typeface="+mn-lt"/>
            </a:endParaRPr>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289</a:t>
            </a:fld>
            <a:endParaRPr lang="en-US" dirty="0"/>
          </a:p>
        </p:txBody>
      </p:sp>
    </p:spTree>
    <p:extLst>
      <p:ext uri="{BB962C8B-B14F-4D97-AF65-F5344CB8AC3E}">
        <p14:creationId xmlns:p14="http://schemas.microsoft.com/office/powerpoint/2010/main" val="24158009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71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271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710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7107">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7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7108" grpId="0" animBg="1"/>
      <p:bldP spid="132710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Basis </a:t>
            </a:r>
            <a:r>
              <a:rPr lang="en-US" dirty="0" err="1" smtClean="0"/>
              <a:t>variabelen</a:t>
            </a:r>
            <a:endParaRPr lang="nl-NL" dirty="0"/>
          </a:p>
        </p:txBody>
      </p:sp>
      <p:sp>
        <p:nvSpPr>
          <p:cNvPr id="5" name="Tijdelijke aanduiding voor inhoud 4"/>
          <p:cNvSpPr>
            <a:spLocks noGrp="1"/>
          </p:cNvSpPr>
          <p:nvPr>
            <p:ph idx="1"/>
          </p:nvPr>
        </p:nvSpPr>
        <p:spPr/>
        <p:txBody>
          <a:bodyPr/>
          <a:lstStyle/>
          <a:p>
            <a:r>
              <a:rPr lang="en-US" dirty="0" err="1" smtClean="0"/>
              <a:t>Gehele</a:t>
            </a:r>
            <a:r>
              <a:rPr lang="en-US" dirty="0" smtClean="0"/>
              <a:t> </a:t>
            </a:r>
            <a:r>
              <a:rPr lang="en-US" dirty="0" err="1" smtClean="0"/>
              <a:t>variabelen</a:t>
            </a:r>
            <a:endParaRPr lang="nl-NL" dirty="0"/>
          </a:p>
        </p:txBody>
      </p:sp>
      <p:graphicFrame>
        <p:nvGraphicFramePr>
          <p:cNvPr id="6" name="Tabel 5"/>
          <p:cNvGraphicFramePr>
            <a:graphicFrameLocks noGrp="1"/>
          </p:cNvGraphicFramePr>
          <p:nvPr>
            <p:extLst>
              <p:ext uri="{D42A27DB-BD31-4B8C-83A1-F6EECF244321}">
                <p14:modId xmlns:p14="http://schemas.microsoft.com/office/powerpoint/2010/main" val="2234254013"/>
              </p:ext>
            </p:extLst>
          </p:nvPr>
        </p:nvGraphicFramePr>
        <p:xfrm>
          <a:off x="611560" y="2204864"/>
          <a:ext cx="7849121" cy="1828736"/>
        </p:xfrm>
        <a:graphic>
          <a:graphicData uri="http://schemas.openxmlformats.org/drawingml/2006/table">
            <a:tbl>
              <a:tblPr firstRow="1" bandRow="1">
                <a:tableStyleId>{616DA210-FB5B-4158-B5E0-FEB733F419BA}</a:tableStyleId>
              </a:tblPr>
              <a:tblGrid>
                <a:gridCol w="1728192"/>
                <a:gridCol w="1008112"/>
                <a:gridCol w="5112817"/>
              </a:tblGrid>
              <a:tr h="345638">
                <a:tc>
                  <a:txBody>
                    <a:bodyPr/>
                    <a:lstStyle/>
                    <a:p>
                      <a:r>
                        <a:rPr lang="en-US" sz="2400" dirty="0" err="1" smtClean="0">
                          <a:solidFill>
                            <a:schemeClr val="bg1"/>
                          </a:solidFill>
                        </a:rPr>
                        <a:t>Variabelen</a:t>
                      </a:r>
                      <a:endParaRPr lang="nl-NL" sz="2400" dirty="0">
                        <a:solidFill>
                          <a:schemeClr val="bg1"/>
                        </a:solidFill>
                      </a:endParaRPr>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0000FF"/>
                    </a:solidFill>
                  </a:tcPr>
                </a:tc>
                <a:tc>
                  <a:txBody>
                    <a:bodyPr/>
                    <a:lstStyle/>
                    <a:p>
                      <a:pPr algn="ctr"/>
                      <a:r>
                        <a:rPr lang="en-US" sz="2400" dirty="0" smtClean="0">
                          <a:solidFill>
                            <a:schemeClr val="bg1"/>
                          </a:solidFill>
                        </a:rPr>
                        <a:t>bits</a:t>
                      </a:r>
                      <a:endParaRPr lang="nl-NL" sz="2400" dirty="0">
                        <a:solidFill>
                          <a:schemeClr val="bg1"/>
                        </a:solidFill>
                      </a:endParaRPr>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0000FF"/>
                    </a:solidFill>
                  </a:tcPr>
                </a:tc>
                <a:tc>
                  <a:txBody>
                    <a:bodyPr/>
                    <a:lstStyle/>
                    <a:p>
                      <a:r>
                        <a:rPr lang="en-US" sz="2400" dirty="0" err="1" smtClean="0">
                          <a:solidFill>
                            <a:schemeClr val="bg1"/>
                          </a:solidFill>
                        </a:rPr>
                        <a:t>Decimale</a:t>
                      </a:r>
                      <a:r>
                        <a:rPr lang="en-US" sz="2400" dirty="0" smtClean="0">
                          <a:solidFill>
                            <a:schemeClr val="bg1"/>
                          </a:solidFill>
                        </a:rPr>
                        <a:t> </a:t>
                      </a:r>
                      <a:r>
                        <a:rPr lang="en-US" sz="2400" dirty="0" err="1" smtClean="0">
                          <a:solidFill>
                            <a:schemeClr val="bg1"/>
                          </a:solidFill>
                        </a:rPr>
                        <a:t>waardes</a:t>
                      </a:r>
                      <a:endParaRPr lang="nl-NL" sz="2400" dirty="0">
                        <a:solidFill>
                          <a:schemeClr val="bg1"/>
                        </a:solidFill>
                      </a:endParaRPr>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0000FF"/>
                    </a:solidFill>
                  </a:tcPr>
                </a:tc>
              </a:tr>
              <a:tr h="345638">
                <a:tc>
                  <a:txBody>
                    <a:bodyPr/>
                    <a:lstStyle/>
                    <a:p>
                      <a:r>
                        <a:rPr lang="en-US" sz="2400" dirty="0" smtClean="0"/>
                        <a:t>char</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2400" dirty="0" smtClean="0"/>
                        <a:t>8</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r>
              <a:tr h="345638">
                <a:tc>
                  <a:txBody>
                    <a:bodyPr/>
                    <a:lstStyle/>
                    <a:p>
                      <a:r>
                        <a:rPr lang="en-US" sz="2400" dirty="0" err="1" smtClean="0"/>
                        <a:t>int</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2400" dirty="0" smtClean="0"/>
                        <a:t>16</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r>
                        <a:rPr lang="en-US" sz="2400" dirty="0" smtClean="0"/>
                        <a:t>?</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r>
              <a:tr h="345638">
                <a:tc>
                  <a:txBody>
                    <a:bodyPr/>
                    <a:lstStyle/>
                    <a:p>
                      <a:r>
                        <a:rPr lang="en-US" sz="2400" dirty="0" smtClean="0"/>
                        <a:t>long</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US" sz="2400" dirty="0" smtClean="0"/>
                        <a:t>32</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r>
            </a:tbl>
          </a:graphicData>
        </a:graphic>
      </p:graphicFrame>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29</a:t>
            </a:fld>
            <a:endParaRPr lang="en-US" dirty="0"/>
          </a:p>
        </p:txBody>
      </p:sp>
    </p:spTree>
    <p:extLst>
      <p:ext uri="{BB962C8B-B14F-4D97-AF65-F5344CB8AC3E}">
        <p14:creationId xmlns:p14="http://schemas.microsoft.com/office/powerpoint/2010/main" val="1055922555"/>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ChangeArrowheads="1"/>
          </p:cNvSpPr>
          <p:nvPr/>
        </p:nvSpPr>
        <p:spPr bwMode="auto">
          <a:xfrm>
            <a:off x="1550363" y="1356157"/>
            <a:ext cx="1584176" cy="279180"/>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sz="1200">
              <a:latin typeface="+mn-lt"/>
            </a:endParaRPr>
          </a:p>
        </p:txBody>
      </p:sp>
      <p:sp>
        <p:nvSpPr>
          <p:cNvPr id="78852" name="Rectangle 3"/>
          <p:cNvSpPr>
            <a:spLocks noChangeArrowheads="1"/>
          </p:cNvSpPr>
          <p:nvPr/>
        </p:nvSpPr>
        <p:spPr bwMode="auto">
          <a:xfrm>
            <a:off x="901212" y="2557289"/>
            <a:ext cx="3816424" cy="279180"/>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sz="1200">
              <a:latin typeface="+mn-lt"/>
            </a:endParaRPr>
          </a:p>
        </p:txBody>
      </p:sp>
      <p:sp>
        <p:nvSpPr>
          <p:cNvPr id="1328134" name="AutoShape 6"/>
          <p:cNvSpPr>
            <a:spLocks noChangeArrowheads="1"/>
          </p:cNvSpPr>
          <p:nvPr/>
        </p:nvSpPr>
        <p:spPr bwMode="auto">
          <a:xfrm>
            <a:off x="5004048" y="1557336"/>
            <a:ext cx="3598863" cy="576263"/>
          </a:xfrm>
          <a:prstGeom prst="wedgeRoundRectCallout">
            <a:avLst>
              <a:gd name="adj1" fmla="val -54590"/>
              <a:gd name="adj2" fmla="val 144201"/>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en-US" dirty="0" err="1">
                <a:latin typeface="+mn-lt"/>
              </a:rPr>
              <a:t>Ik</a:t>
            </a:r>
            <a:r>
              <a:rPr lang="en-US" dirty="0">
                <a:latin typeface="+mn-lt"/>
              </a:rPr>
              <a:t> </a:t>
            </a:r>
            <a:r>
              <a:rPr lang="en-US" dirty="0" err="1">
                <a:latin typeface="+mn-lt"/>
              </a:rPr>
              <a:t>beweer</a:t>
            </a:r>
            <a:r>
              <a:rPr lang="en-US" dirty="0">
                <a:latin typeface="+mn-lt"/>
              </a:rPr>
              <a:t>: </a:t>
            </a:r>
            <a:r>
              <a:rPr lang="en-US" dirty="0" smtClean="0">
                <a:latin typeface="+mn-lt"/>
              </a:rPr>
              <a:t>0 ≤ n ≤ 12</a:t>
            </a:r>
            <a:endParaRPr lang="en-US" dirty="0">
              <a:latin typeface="+mn-lt"/>
            </a:endParaRPr>
          </a:p>
        </p:txBody>
      </p:sp>
      <p:sp>
        <p:nvSpPr>
          <p:cNvPr id="78853" name="Rectangle 4"/>
          <p:cNvSpPr>
            <a:spLocks noGrp="1" noChangeArrowheads="1"/>
          </p:cNvSpPr>
          <p:nvPr>
            <p:ph type="title"/>
          </p:nvPr>
        </p:nvSpPr>
        <p:spPr/>
        <p:txBody>
          <a:bodyPr>
            <a:normAutofit/>
          </a:bodyPr>
          <a:lstStyle/>
          <a:p>
            <a:r>
              <a:rPr lang="en-US" dirty="0" smtClean="0">
                <a:latin typeface="Consolas"/>
              </a:rPr>
              <a:t>assert</a:t>
            </a:r>
            <a:endParaRPr lang="nl-NL" dirty="0" smtClean="0">
              <a:latin typeface="Consolas"/>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290</a:t>
            </a:fld>
            <a:endParaRPr lang="en-US" dirty="0"/>
          </a:p>
        </p:txBody>
      </p:sp>
      <p:sp>
        <p:nvSpPr>
          <p:cNvPr id="78856" name="Text Box 7"/>
          <p:cNvSpPr txBox="1">
            <a:spLocks noChangeArrowheads="1"/>
          </p:cNvSpPr>
          <p:nvPr/>
        </p:nvSpPr>
        <p:spPr bwMode="auto">
          <a:xfrm>
            <a:off x="323850" y="1268413"/>
            <a:ext cx="7848600" cy="323383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pt-BR" sz="2000" dirty="0">
                <a:latin typeface="Consolas"/>
              </a:rPr>
              <a:t>#include</a:t>
            </a:r>
            <a:r>
              <a:rPr lang="pt-BR" sz="2000" dirty="0">
                <a:solidFill>
                  <a:schemeClr val="tx1"/>
                </a:solidFill>
                <a:latin typeface="Consolas"/>
              </a:rPr>
              <a:t> </a:t>
            </a:r>
            <a:r>
              <a:rPr lang="pt-BR" sz="2000" dirty="0">
                <a:solidFill>
                  <a:srgbClr val="990000"/>
                </a:solidFill>
                <a:latin typeface="Consolas"/>
              </a:rPr>
              <a:t>&lt;assert.h&gt;</a:t>
            </a:r>
          </a:p>
          <a:p>
            <a:pPr algn="l"/>
            <a:endParaRPr lang="pt-BR" sz="2000" dirty="0">
              <a:solidFill>
                <a:schemeClr val="tx1"/>
              </a:solidFill>
              <a:latin typeface="Consolas"/>
            </a:endParaRPr>
          </a:p>
          <a:p>
            <a:pPr algn="l"/>
            <a:r>
              <a:rPr lang="pt-BR" sz="2000" dirty="0">
                <a:latin typeface="Consolas"/>
              </a:rPr>
              <a:t>int</a:t>
            </a:r>
            <a:r>
              <a:rPr lang="pt-BR" sz="2000" dirty="0">
                <a:solidFill>
                  <a:schemeClr val="tx1"/>
                </a:solidFill>
                <a:latin typeface="Consolas"/>
              </a:rPr>
              <a:t> faculteit(</a:t>
            </a:r>
            <a:r>
              <a:rPr lang="pt-BR" sz="2000" dirty="0">
                <a:latin typeface="Consolas"/>
              </a:rPr>
              <a:t>int</a:t>
            </a:r>
            <a:r>
              <a:rPr lang="pt-BR" sz="2000" dirty="0">
                <a:solidFill>
                  <a:schemeClr val="tx1"/>
                </a:solidFill>
                <a:latin typeface="Consolas"/>
              </a:rPr>
              <a:t> n) {</a:t>
            </a:r>
          </a:p>
          <a:p>
            <a:pPr algn="l"/>
            <a:r>
              <a:rPr lang="pt-BR" sz="2000" smtClean="0">
                <a:solidFill>
                  <a:schemeClr val="tx1"/>
                </a:solidFill>
                <a:latin typeface="Consolas"/>
              </a:rPr>
              <a:t>    </a:t>
            </a:r>
            <a:r>
              <a:rPr lang="pt-BR" sz="2000" smtClean="0">
                <a:latin typeface="Consolas"/>
              </a:rPr>
              <a:t>int</a:t>
            </a:r>
            <a:r>
              <a:rPr lang="pt-BR" sz="2000" smtClean="0">
                <a:solidFill>
                  <a:schemeClr val="tx1"/>
                </a:solidFill>
                <a:latin typeface="Consolas"/>
              </a:rPr>
              <a:t> </a:t>
            </a:r>
            <a:r>
              <a:rPr lang="pt-BR" sz="2000" dirty="0">
                <a:solidFill>
                  <a:schemeClr val="tx1"/>
                </a:solidFill>
                <a:latin typeface="Consolas"/>
              </a:rPr>
              <a:t>i, res = 1;</a:t>
            </a:r>
          </a:p>
          <a:p>
            <a:pPr algn="l"/>
            <a:r>
              <a:rPr lang="pt-BR" sz="2000" smtClean="0">
                <a:solidFill>
                  <a:schemeClr val="tx1"/>
                </a:solidFill>
                <a:latin typeface="Consolas"/>
              </a:rPr>
              <a:t>    assert(n </a:t>
            </a:r>
            <a:r>
              <a:rPr lang="pt-BR" sz="2000" dirty="0">
                <a:solidFill>
                  <a:schemeClr val="tx1"/>
                </a:solidFill>
                <a:latin typeface="Consolas"/>
              </a:rPr>
              <a:t>&gt;= 0 &amp;&amp; n &lt;= 12);</a:t>
            </a:r>
          </a:p>
          <a:p>
            <a:pPr algn="l"/>
            <a:r>
              <a:rPr lang="pt-BR" sz="2000" smtClean="0">
                <a:solidFill>
                  <a:schemeClr val="tx1"/>
                </a:solidFill>
                <a:latin typeface="Consolas"/>
              </a:rPr>
              <a:t>    </a:t>
            </a:r>
            <a:r>
              <a:rPr lang="pt-BR" sz="2000" smtClean="0">
                <a:latin typeface="Consolas"/>
              </a:rPr>
              <a:t>for</a:t>
            </a:r>
            <a:r>
              <a:rPr lang="pt-BR" sz="2000" smtClean="0">
                <a:solidFill>
                  <a:schemeClr val="tx1"/>
                </a:solidFill>
                <a:latin typeface="Consolas"/>
              </a:rPr>
              <a:t> </a:t>
            </a:r>
            <a:r>
              <a:rPr lang="pt-BR" sz="2000" dirty="0">
                <a:solidFill>
                  <a:schemeClr val="tx1"/>
                </a:solidFill>
                <a:latin typeface="Consolas"/>
              </a:rPr>
              <a:t>(i = 1; i &lt;= n; i = i + 1) {</a:t>
            </a:r>
          </a:p>
          <a:p>
            <a:pPr algn="l"/>
            <a:r>
              <a:rPr lang="pt-BR" sz="2000" smtClean="0">
                <a:solidFill>
                  <a:schemeClr val="tx1"/>
                </a:solidFill>
                <a:latin typeface="Consolas"/>
              </a:rPr>
              <a:t>        res </a:t>
            </a:r>
            <a:r>
              <a:rPr lang="pt-BR" sz="2000" dirty="0">
                <a:solidFill>
                  <a:schemeClr val="tx1"/>
                </a:solidFill>
                <a:latin typeface="Consolas"/>
              </a:rPr>
              <a:t>= res * i;</a:t>
            </a:r>
          </a:p>
          <a:p>
            <a:pPr algn="l"/>
            <a:r>
              <a:rPr lang="pt-BR" sz="2000" smtClean="0">
                <a:solidFill>
                  <a:schemeClr val="tx1"/>
                </a:solidFill>
                <a:latin typeface="Consolas"/>
              </a:rPr>
              <a:t>    }</a:t>
            </a:r>
            <a:endParaRPr lang="pt-BR" sz="2000" dirty="0">
              <a:solidFill>
                <a:schemeClr val="tx1"/>
              </a:solidFill>
              <a:latin typeface="Consolas"/>
            </a:endParaRPr>
          </a:p>
          <a:p>
            <a:pPr algn="l"/>
            <a:r>
              <a:rPr lang="pt-BR" sz="2000" smtClean="0">
                <a:solidFill>
                  <a:schemeClr val="tx1"/>
                </a:solidFill>
                <a:latin typeface="Consolas"/>
              </a:rPr>
              <a:t>    </a:t>
            </a:r>
            <a:r>
              <a:rPr lang="pt-BR" sz="2000" smtClean="0">
                <a:latin typeface="Consolas"/>
              </a:rPr>
              <a:t>return</a:t>
            </a:r>
            <a:r>
              <a:rPr lang="pt-BR" sz="2000" smtClean="0">
                <a:solidFill>
                  <a:schemeClr val="tx1"/>
                </a:solidFill>
                <a:latin typeface="Consolas"/>
              </a:rPr>
              <a:t> </a:t>
            </a:r>
            <a:r>
              <a:rPr lang="pt-BR" sz="2000" dirty="0">
                <a:solidFill>
                  <a:schemeClr val="tx1"/>
                </a:solidFill>
                <a:latin typeface="Consolas"/>
              </a:rPr>
              <a:t>res;</a:t>
            </a:r>
          </a:p>
          <a:p>
            <a:pPr algn="l"/>
            <a:r>
              <a:rPr lang="pt-BR" sz="2000" dirty="0">
                <a:solidFill>
                  <a:schemeClr val="tx1"/>
                </a:solidFill>
                <a:latin typeface="Consolas"/>
              </a:rPr>
              <a:t>} </a:t>
            </a:r>
            <a:endParaRPr lang="en-US" sz="2000" dirty="0">
              <a:solidFill>
                <a:schemeClr val="tx1"/>
              </a:solidFill>
              <a:latin typeface="Consolas"/>
            </a:endParaRPr>
          </a:p>
        </p:txBody>
      </p:sp>
      <p:pic>
        <p:nvPicPr>
          <p:cNvPr id="6161" name="Picture 17" descr="http://yascapi.files.wordpress.com/2009/12/pled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0850" y="3404095"/>
            <a:ext cx="3155950" cy="3053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624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8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8134"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ChangeArrowheads="1"/>
          </p:cNvSpPr>
          <p:nvPr>
            <p:ph type="title"/>
          </p:nvPr>
        </p:nvSpPr>
        <p:spPr>
          <a:xfrm>
            <a:off x="358775" y="358775"/>
            <a:ext cx="7476493" cy="684213"/>
          </a:xfrm>
        </p:spPr>
        <p:txBody>
          <a:bodyPr>
            <a:normAutofit fontScale="90000"/>
          </a:bodyPr>
          <a:lstStyle/>
          <a:p>
            <a:r>
              <a:rPr lang="en-US" smtClean="0">
                <a:latin typeface="Consolas"/>
              </a:rPr>
              <a:t>assert</a:t>
            </a:r>
            <a:endParaRPr lang="nl-NL" smtClean="0">
              <a:latin typeface="Consolas"/>
            </a:endParaRPr>
          </a:p>
        </p:txBody>
      </p:sp>
      <p:graphicFrame>
        <p:nvGraphicFramePr>
          <p:cNvPr id="79877" name="Object 4"/>
          <p:cNvGraphicFramePr>
            <a:graphicFrameLocks noGrp="1" noChangeAspect="1"/>
          </p:cNvGraphicFramePr>
          <p:nvPr>
            <p:ph idx="4294967295"/>
            <p:extLst>
              <p:ext uri="{D42A27DB-BD31-4B8C-83A1-F6EECF244321}">
                <p14:modId xmlns:p14="http://schemas.microsoft.com/office/powerpoint/2010/main" val="4101100361"/>
              </p:ext>
            </p:extLst>
          </p:nvPr>
        </p:nvGraphicFramePr>
        <p:xfrm>
          <a:off x="385465" y="4149080"/>
          <a:ext cx="8424862" cy="2065338"/>
        </p:xfrm>
        <a:graphic>
          <a:graphicData uri="http://schemas.openxmlformats.org/presentationml/2006/ole">
            <mc:AlternateContent xmlns:mc="http://schemas.openxmlformats.org/markup-compatibility/2006">
              <mc:Choice xmlns:v="urn:schemas-microsoft-com:vml" Requires="v">
                <p:oleObj spid="_x0000_s7708" name="Bitmap Image" r:id="rId4" imgW="4466667" imgH="1095528" progId="Paint.Picture">
                  <p:embed/>
                </p:oleObj>
              </mc:Choice>
              <mc:Fallback>
                <p:oleObj name="Bitmap Image" r:id="rId4" imgW="4466667" imgH="1095528"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465" y="4149080"/>
                        <a:ext cx="8424862" cy="20653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cap="flat" cmpd="sng" algn="ctr">
                            <a:solidFill>
                              <a:schemeClr val="bg2"/>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876" name="Rectangle 3"/>
          <p:cNvSpPr>
            <a:spLocks noGrp="1" noChangeArrowheads="1"/>
          </p:cNvSpPr>
          <p:nvPr>
            <p:ph type="body" idx="4294967295"/>
          </p:nvPr>
        </p:nvSpPr>
        <p:spPr>
          <a:xfrm>
            <a:off x="467544" y="1268413"/>
            <a:ext cx="7954144" cy="5256212"/>
          </a:xfrm>
        </p:spPr>
        <p:txBody>
          <a:bodyPr/>
          <a:lstStyle/>
          <a:p>
            <a:r>
              <a:rPr lang="en-US" dirty="0" smtClean="0"/>
              <a:t>Compile in </a:t>
            </a:r>
            <a:r>
              <a:rPr lang="en-US" dirty="0" smtClean="0">
                <a:solidFill>
                  <a:schemeClr val="hlink"/>
                </a:solidFill>
              </a:rPr>
              <a:t>Debug</a:t>
            </a:r>
            <a:r>
              <a:rPr lang="en-US" dirty="0" smtClean="0"/>
              <a:t> mode: </a:t>
            </a:r>
            <a:r>
              <a:rPr lang="en-US" dirty="0" err="1" smtClean="0"/>
              <a:t>Functie</a:t>
            </a:r>
            <a:r>
              <a:rPr lang="en-US" dirty="0" smtClean="0"/>
              <a:t> </a:t>
            </a:r>
            <a:r>
              <a:rPr lang="en-US" dirty="0" err="1" smtClean="0"/>
              <a:t>geeft</a:t>
            </a:r>
            <a:r>
              <a:rPr lang="en-US" dirty="0" smtClean="0"/>
              <a:t> </a:t>
            </a:r>
            <a:r>
              <a:rPr lang="en-US" dirty="0" err="1" smtClean="0"/>
              <a:t>foutmelding</a:t>
            </a:r>
            <a:r>
              <a:rPr lang="en-US" dirty="0" smtClean="0"/>
              <a:t> en </a:t>
            </a:r>
            <a:r>
              <a:rPr lang="en-US" dirty="0" err="1" smtClean="0"/>
              <a:t>stopt</a:t>
            </a:r>
            <a:r>
              <a:rPr lang="en-US" dirty="0" smtClean="0"/>
              <a:t> </a:t>
            </a:r>
            <a:r>
              <a:rPr lang="en-US" dirty="0" err="1" smtClean="0"/>
              <a:t>programma</a:t>
            </a:r>
            <a:r>
              <a:rPr lang="en-US" dirty="0" smtClean="0"/>
              <a:t> </a:t>
            </a:r>
            <a:r>
              <a:rPr lang="en-US" dirty="0" err="1" smtClean="0"/>
              <a:t>als</a:t>
            </a:r>
            <a:r>
              <a:rPr lang="en-US" dirty="0" smtClean="0"/>
              <a:t> argument van </a:t>
            </a:r>
            <a:r>
              <a:rPr lang="en-US" dirty="0" smtClean="0">
                <a:latin typeface="Consolas"/>
              </a:rPr>
              <a:t>assert</a:t>
            </a:r>
            <a:r>
              <a:rPr lang="en-US" dirty="0" smtClean="0"/>
              <a:t> 0 is.</a:t>
            </a:r>
          </a:p>
          <a:p>
            <a:r>
              <a:rPr lang="en-US" dirty="0" smtClean="0"/>
              <a:t>Compile in </a:t>
            </a:r>
            <a:r>
              <a:rPr lang="en-US" dirty="0" smtClean="0">
                <a:solidFill>
                  <a:schemeClr val="hlink"/>
                </a:solidFill>
              </a:rPr>
              <a:t>Release</a:t>
            </a:r>
            <a:r>
              <a:rPr lang="en-US" dirty="0" smtClean="0"/>
              <a:t> mode: </a:t>
            </a:r>
            <a:r>
              <a:rPr lang="en-US" dirty="0" err="1" smtClean="0"/>
              <a:t>Functie</a:t>
            </a:r>
            <a:r>
              <a:rPr lang="en-US" dirty="0" smtClean="0"/>
              <a:t> </a:t>
            </a:r>
            <a:r>
              <a:rPr lang="en-US" dirty="0" err="1" smtClean="0"/>
              <a:t>doet</a:t>
            </a:r>
            <a:r>
              <a:rPr lang="en-US" dirty="0" smtClean="0"/>
              <a:t> </a:t>
            </a:r>
            <a:r>
              <a:rPr lang="en-US" dirty="0" err="1" smtClean="0"/>
              <a:t>niets</a:t>
            </a:r>
            <a:r>
              <a:rPr lang="en-US" dirty="0" smtClean="0"/>
              <a:t>.</a:t>
            </a:r>
            <a:endParaRPr lang="nl-NL" dirty="0" smtClean="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291</a:t>
            </a:fld>
            <a:endParaRPr lang="en-US" dirty="0"/>
          </a:p>
        </p:txBody>
      </p:sp>
    </p:spTree>
    <p:extLst>
      <p:ext uri="{BB962C8B-B14F-4D97-AF65-F5344CB8AC3E}">
        <p14:creationId xmlns:p14="http://schemas.microsoft.com/office/powerpoint/2010/main" val="1886759651"/>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a:xfrm>
            <a:off x="358775" y="358775"/>
            <a:ext cx="7476493" cy="684213"/>
          </a:xfrm>
        </p:spPr>
        <p:txBody>
          <a:bodyPr>
            <a:normAutofit fontScale="90000"/>
          </a:bodyPr>
          <a:lstStyle/>
          <a:p>
            <a:r>
              <a:rPr lang="en-US" dirty="0" smtClean="0">
                <a:latin typeface="Consolas"/>
              </a:rPr>
              <a:t>assert</a:t>
            </a:r>
            <a:r>
              <a:rPr lang="en-US" dirty="0" smtClean="0"/>
              <a:t> in Debug mode</a:t>
            </a:r>
            <a:endParaRPr lang="nl-NL" dirty="0" smtClean="0"/>
          </a:p>
        </p:txBody>
      </p:sp>
      <p:graphicFrame>
        <p:nvGraphicFramePr>
          <p:cNvPr id="80900" name="Object 3"/>
          <p:cNvGraphicFramePr>
            <a:graphicFrameLocks noGrp="1" noChangeAspect="1"/>
          </p:cNvGraphicFramePr>
          <p:nvPr>
            <p:ph idx="4294967295"/>
            <p:extLst>
              <p:ext uri="{D42A27DB-BD31-4B8C-83A1-F6EECF244321}">
                <p14:modId xmlns:p14="http://schemas.microsoft.com/office/powerpoint/2010/main" val="1772620259"/>
              </p:ext>
            </p:extLst>
          </p:nvPr>
        </p:nvGraphicFramePr>
        <p:xfrm>
          <a:off x="467544" y="1412776"/>
          <a:ext cx="7993137" cy="4919085"/>
        </p:xfrm>
        <a:graphic>
          <a:graphicData uri="http://schemas.openxmlformats.org/presentationml/2006/ole">
            <mc:AlternateContent xmlns:mc="http://schemas.openxmlformats.org/markup-compatibility/2006">
              <mc:Choice xmlns:v="urn:schemas-microsoft-com:vml" Requires="v">
                <p:oleObj spid="_x0000_s8732" name="Bitmap Image" r:id="rId4" imgW="6361905" imgH="3914286" progId="Paint.Picture">
                  <p:embed/>
                </p:oleObj>
              </mc:Choice>
              <mc:Fallback>
                <p:oleObj name="Bitmap Image" r:id="rId4" imgW="6361905" imgH="3914286" progId="Paint.Picture">
                  <p:embed/>
                  <p:pic>
                    <p:nvPicPr>
                      <p:cNvPr id="0" nam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7544" y="1412776"/>
                        <a:ext cx="7993137" cy="4919085"/>
                      </a:xfrm>
                      <a:prstGeom prst="rect">
                        <a:avLst/>
                      </a:prstGeom>
                      <a:noFill/>
                      <a:ln>
                        <a:noFill/>
                      </a:ln>
                      <a:effectLst/>
                      <a:extLst/>
                    </p:spPr>
                  </p:pic>
                </p:oleObj>
              </mc:Fallback>
            </mc:AlternateContent>
          </a:graphicData>
        </a:graphic>
      </p:graphicFrame>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292</a:t>
            </a:fld>
            <a:endParaRPr lang="en-US" dirty="0"/>
          </a:p>
        </p:txBody>
      </p:sp>
    </p:spTree>
    <p:extLst>
      <p:ext uri="{BB962C8B-B14F-4D97-AF65-F5344CB8AC3E}">
        <p14:creationId xmlns:p14="http://schemas.microsoft.com/office/powerpoint/2010/main" val="2744271736"/>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a:xfrm>
            <a:off x="358775" y="358775"/>
            <a:ext cx="7476493" cy="684213"/>
          </a:xfrm>
        </p:spPr>
        <p:txBody>
          <a:bodyPr>
            <a:normAutofit fontScale="90000"/>
          </a:bodyPr>
          <a:lstStyle/>
          <a:p>
            <a:r>
              <a:rPr lang="en-US" dirty="0" smtClean="0">
                <a:latin typeface="Consolas"/>
              </a:rPr>
              <a:t>assert</a:t>
            </a:r>
            <a:r>
              <a:rPr lang="en-US" dirty="0" smtClean="0"/>
              <a:t> in Release mode</a:t>
            </a:r>
            <a:endParaRPr lang="nl-NL" dirty="0" smtClean="0"/>
          </a:p>
        </p:txBody>
      </p:sp>
      <p:graphicFrame>
        <p:nvGraphicFramePr>
          <p:cNvPr id="81924" name="Object 3"/>
          <p:cNvGraphicFramePr>
            <a:graphicFrameLocks noGrp="1" noChangeAspect="1"/>
          </p:cNvGraphicFramePr>
          <p:nvPr>
            <p:ph idx="4294967295"/>
            <p:extLst>
              <p:ext uri="{D42A27DB-BD31-4B8C-83A1-F6EECF244321}">
                <p14:modId xmlns:p14="http://schemas.microsoft.com/office/powerpoint/2010/main" val="1648517247"/>
              </p:ext>
            </p:extLst>
          </p:nvPr>
        </p:nvGraphicFramePr>
        <p:xfrm>
          <a:off x="467544" y="1628800"/>
          <a:ext cx="8112249" cy="4020960"/>
        </p:xfrm>
        <a:graphic>
          <a:graphicData uri="http://schemas.openxmlformats.org/presentationml/2006/ole">
            <mc:AlternateContent xmlns:mc="http://schemas.openxmlformats.org/markup-compatibility/2006">
              <mc:Choice xmlns:v="urn:schemas-microsoft-com:vml" Requires="v">
                <p:oleObj spid="_x0000_s9756" name="Bitmap Image" r:id="rId4" imgW="6361905" imgH="3153215" progId="Paint.Picture">
                  <p:embed/>
                </p:oleObj>
              </mc:Choice>
              <mc:Fallback>
                <p:oleObj name="Bitmap Image" r:id="rId4" imgW="6361905" imgH="3153215"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1628800"/>
                        <a:ext cx="8112249" cy="4020960"/>
                      </a:xfrm>
                      <a:prstGeom prst="rect">
                        <a:avLst/>
                      </a:prstGeom>
                      <a:noFill/>
                      <a:ln>
                        <a:noFill/>
                      </a:ln>
                      <a:effectLst/>
                      <a:extLst/>
                    </p:spPr>
                  </p:pic>
                </p:oleObj>
              </mc:Fallback>
            </mc:AlternateContent>
          </a:graphicData>
        </a:graphic>
      </p:graphicFrame>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293</a:t>
            </a:fld>
            <a:endParaRPr lang="en-US" dirty="0"/>
          </a:p>
        </p:txBody>
      </p:sp>
    </p:spTree>
    <p:extLst>
      <p:ext uri="{BB962C8B-B14F-4D97-AF65-F5344CB8AC3E}">
        <p14:creationId xmlns:p14="http://schemas.microsoft.com/office/powerpoint/2010/main" val="411820949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ChangeArrowheads="1"/>
          </p:cNvSpPr>
          <p:nvPr/>
        </p:nvSpPr>
        <p:spPr bwMode="auto">
          <a:xfrm>
            <a:off x="932809" y="1936224"/>
            <a:ext cx="3441874" cy="279180"/>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sz="1200" dirty="0">
              <a:latin typeface="Calibri" pitchFamily="34" charset="0"/>
            </a:endParaRPr>
          </a:p>
        </p:txBody>
      </p:sp>
      <p:sp>
        <p:nvSpPr>
          <p:cNvPr id="82948" name="Rectangle 3"/>
          <p:cNvSpPr>
            <a:spLocks noChangeArrowheads="1"/>
          </p:cNvSpPr>
          <p:nvPr/>
        </p:nvSpPr>
        <p:spPr bwMode="auto">
          <a:xfrm>
            <a:off x="1475656" y="3789040"/>
            <a:ext cx="1296144" cy="279180"/>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sz="1200" dirty="0">
              <a:latin typeface="Calibri" pitchFamily="34" charset="0"/>
            </a:endParaRPr>
          </a:p>
        </p:txBody>
      </p:sp>
      <p:sp>
        <p:nvSpPr>
          <p:cNvPr id="82949" name="Rectangle 4"/>
          <p:cNvSpPr>
            <a:spLocks noGrp="1" noChangeArrowheads="1"/>
          </p:cNvSpPr>
          <p:nvPr>
            <p:ph type="title"/>
          </p:nvPr>
        </p:nvSpPr>
        <p:spPr>
          <a:xfrm>
            <a:off x="358775" y="358775"/>
            <a:ext cx="7476493" cy="684213"/>
          </a:xfrm>
        </p:spPr>
        <p:txBody>
          <a:bodyPr>
            <a:normAutofit fontScale="90000"/>
          </a:bodyPr>
          <a:lstStyle/>
          <a:p>
            <a:r>
              <a:rPr lang="en-US" smtClean="0"/>
              <a:t>Foutcode</a:t>
            </a:r>
            <a:endParaRPr lang="nl-NL" smtClean="0"/>
          </a:p>
        </p:txBody>
      </p:sp>
      <p:sp>
        <p:nvSpPr>
          <p:cNvPr id="82950" name="Text Box 5"/>
          <p:cNvSpPr txBox="1">
            <a:spLocks noChangeArrowheads="1"/>
          </p:cNvSpPr>
          <p:nvPr/>
        </p:nvSpPr>
        <p:spPr bwMode="auto">
          <a:xfrm>
            <a:off x="372294" y="1268760"/>
            <a:ext cx="7704906" cy="378783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err="1">
                <a:latin typeface="Consolas"/>
              </a:rPr>
              <a:t>int</a:t>
            </a:r>
            <a:r>
              <a:rPr lang="en-US" sz="2000" dirty="0">
                <a:solidFill>
                  <a:schemeClr val="tx1"/>
                </a:solidFill>
                <a:latin typeface="Consolas"/>
              </a:rPr>
              <a:t> </a:t>
            </a:r>
            <a:r>
              <a:rPr lang="en-US" sz="2000" dirty="0" err="1">
                <a:solidFill>
                  <a:schemeClr val="tx1"/>
                </a:solidFill>
                <a:latin typeface="Consolas"/>
              </a:rPr>
              <a:t>faculteit</a:t>
            </a:r>
            <a:r>
              <a:rPr lang="en-US" sz="2000" dirty="0">
                <a:solidFill>
                  <a:schemeClr val="tx1"/>
                </a:solidFill>
                <a:latin typeface="Consolas"/>
              </a:rPr>
              <a:t>(</a:t>
            </a:r>
            <a:r>
              <a:rPr lang="en-US" sz="2000" dirty="0" err="1">
                <a:latin typeface="Consolas"/>
              </a:rPr>
              <a:t>int</a:t>
            </a:r>
            <a:r>
              <a:rPr lang="en-US" sz="2000" dirty="0">
                <a:solidFill>
                  <a:schemeClr val="tx1"/>
                </a:solidFill>
                <a:latin typeface="Consolas"/>
              </a:rPr>
              <a:t> n) {</a:t>
            </a:r>
          </a:p>
          <a:p>
            <a:pPr algn="l"/>
            <a:r>
              <a:rPr lang="en-US" sz="2000" dirty="0" smtClean="0">
                <a:solidFill>
                  <a:schemeClr val="tx1"/>
                </a:solidFill>
                <a:latin typeface="Consolas"/>
              </a:rPr>
              <a:t>    </a:t>
            </a:r>
            <a:r>
              <a:rPr lang="en-US" sz="2000" dirty="0" err="1" smtClean="0">
                <a:latin typeface="Consolas"/>
              </a:rPr>
              <a:t>int</a:t>
            </a:r>
            <a:r>
              <a:rPr lang="en-US" sz="2000" dirty="0" smtClean="0">
                <a:solidFill>
                  <a:schemeClr val="tx1"/>
                </a:solidFill>
                <a:latin typeface="Consolas"/>
              </a:rPr>
              <a:t> </a:t>
            </a:r>
            <a:r>
              <a:rPr lang="en-US" sz="2000" dirty="0" err="1">
                <a:solidFill>
                  <a:schemeClr val="tx1"/>
                </a:solidFill>
                <a:latin typeface="Consolas"/>
              </a:rPr>
              <a:t>i</a:t>
            </a:r>
            <a:r>
              <a:rPr lang="en-US" sz="2000" dirty="0">
                <a:solidFill>
                  <a:schemeClr val="tx1"/>
                </a:solidFill>
                <a:latin typeface="Consolas"/>
              </a:rPr>
              <a:t>, res = 1;</a:t>
            </a:r>
          </a:p>
          <a:p>
            <a:pPr algn="l"/>
            <a:r>
              <a:rPr lang="en-US" sz="2000" dirty="0" smtClean="0">
                <a:latin typeface="Consolas"/>
              </a:rPr>
              <a:t>    if</a:t>
            </a:r>
            <a:r>
              <a:rPr lang="en-US" sz="2000" dirty="0" smtClean="0">
                <a:solidFill>
                  <a:schemeClr val="tx1"/>
                </a:solidFill>
                <a:latin typeface="Consolas"/>
              </a:rPr>
              <a:t> </a:t>
            </a:r>
            <a:r>
              <a:rPr lang="en-US" sz="2000" dirty="0">
                <a:solidFill>
                  <a:schemeClr val="tx1"/>
                </a:solidFill>
                <a:latin typeface="Consolas"/>
              </a:rPr>
              <a:t>(n &gt;= 0 &amp;&amp; n &lt;= 12) {</a:t>
            </a:r>
          </a:p>
          <a:p>
            <a:pPr algn="l"/>
            <a:r>
              <a:rPr lang="en-US" sz="2000" dirty="0" smtClean="0">
                <a:solidFill>
                  <a:schemeClr val="tx1"/>
                </a:solidFill>
                <a:latin typeface="Consolas"/>
              </a:rPr>
              <a:t>        </a:t>
            </a:r>
            <a:r>
              <a:rPr lang="en-US" sz="2000" dirty="0" smtClean="0">
                <a:latin typeface="Consolas"/>
              </a:rPr>
              <a:t>for</a:t>
            </a:r>
            <a:r>
              <a:rPr lang="en-US" sz="2000" dirty="0" smtClean="0">
                <a:solidFill>
                  <a:schemeClr val="tx1"/>
                </a:solidFill>
                <a:latin typeface="Consolas"/>
              </a:rPr>
              <a:t> </a:t>
            </a:r>
            <a:r>
              <a:rPr lang="en-US" sz="2000" dirty="0">
                <a:solidFill>
                  <a:schemeClr val="tx1"/>
                </a:solidFill>
                <a:latin typeface="Consolas"/>
              </a:rPr>
              <a:t>(</a:t>
            </a:r>
            <a:r>
              <a:rPr lang="en-US" sz="2000" dirty="0" err="1">
                <a:solidFill>
                  <a:schemeClr val="tx1"/>
                </a:solidFill>
                <a:latin typeface="Consolas"/>
              </a:rPr>
              <a:t>i</a:t>
            </a:r>
            <a:r>
              <a:rPr lang="en-US" sz="2000" dirty="0">
                <a:solidFill>
                  <a:schemeClr val="tx1"/>
                </a:solidFill>
                <a:latin typeface="Consolas"/>
              </a:rPr>
              <a:t> = 1; </a:t>
            </a:r>
            <a:r>
              <a:rPr lang="en-US" sz="2000" dirty="0" err="1">
                <a:solidFill>
                  <a:schemeClr val="tx1"/>
                </a:solidFill>
                <a:latin typeface="Consolas"/>
              </a:rPr>
              <a:t>i</a:t>
            </a:r>
            <a:r>
              <a:rPr lang="en-US" sz="2000" dirty="0">
                <a:solidFill>
                  <a:schemeClr val="tx1"/>
                </a:solidFill>
                <a:latin typeface="Consolas"/>
              </a:rPr>
              <a:t> &lt;= n; </a:t>
            </a:r>
            <a:r>
              <a:rPr lang="en-US" sz="2000" dirty="0" err="1">
                <a:solidFill>
                  <a:schemeClr val="tx1"/>
                </a:solidFill>
                <a:latin typeface="Consolas"/>
              </a:rPr>
              <a:t>i</a:t>
            </a:r>
            <a:r>
              <a:rPr lang="en-US" sz="2000" dirty="0">
                <a:solidFill>
                  <a:schemeClr val="tx1"/>
                </a:solidFill>
                <a:latin typeface="Consolas"/>
              </a:rPr>
              <a:t> = </a:t>
            </a:r>
            <a:r>
              <a:rPr lang="en-US" sz="2000" dirty="0" err="1">
                <a:solidFill>
                  <a:schemeClr val="tx1"/>
                </a:solidFill>
                <a:latin typeface="Consolas"/>
              </a:rPr>
              <a:t>i</a:t>
            </a:r>
            <a:r>
              <a:rPr lang="en-US" sz="2000" dirty="0">
                <a:solidFill>
                  <a:schemeClr val="tx1"/>
                </a:solidFill>
                <a:latin typeface="Consolas"/>
              </a:rPr>
              <a:t> + 1) {</a:t>
            </a:r>
          </a:p>
          <a:p>
            <a:pPr algn="l"/>
            <a:r>
              <a:rPr lang="en-US" sz="2000" dirty="0" smtClean="0">
                <a:solidFill>
                  <a:schemeClr val="tx1"/>
                </a:solidFill>
                <a:latin typeface="Consolas"/>
              </a:rPr>
              <a:t>            res </a:t>
            </a:r>
            <a:r>
              <a:rPr lang="en-US" sz="2000" dirty="0">
                <a:solidFill>
                  <a:schemeClr val="tx1"/>
                </a:solidFill>
                <a:latin typeface="Consolas"/>
              </a:rPr>
              <a:t>= res * </a:t>
            </a:r>
            <a:r>
              <a:rPr lang="en-US" sz="2000" dirty="0" err="1">
                <a:solidFill>
                  <a:schemeClr val="tx1"/>
                </a:solidFill>
                <a:latin typeface="Consolas"/>
              </a:rPr>
              <a:t>i</a:t>
            </a:r>
            <a:r>
              <a:rPr lang="en-US" sz="2000" dirty="0">
                <a:solidFill>
                  <a:schemeClr val="tx1"/>
                </a:solidFill>
                <a:latin typeface="Consolas"/>
              </a:rPr>
              <a:t>;</a:t>
            </a:r>
          </a:p>
          <a:p>
            <a:pPr algn="l"/>
            <a:r>
              <a:rPr lang="en-US" sz="2000" dirty="0" smtClean="0">
                <a:solidFill>
                  <a:schemeClr val="tx1"/>
                </a:solidFill>
                <a:latin typeface="Consolas"/>
              </a:rPr>
              <a:t>        }</a:t>
            </a:r>
            <a:endParaRPr lang="en-US" sz="2000" dirty="0">
              <a:solidFill>
                <a:schemeClr val="tx1"/>
              </a:solidFill>
              <a:latin typeface="Consolas"/>
            </a:endParaRPr>
          </a:p>
          <a:p>
            <a:pPr algn="l"/>
            <a:r>
              <a:rPr lang="en-US" sz="2000" dirty="0" smtClean="0">
                <a:solidFill>
                  <a:schemeClr val="tx1"/>
                </a:solidFill>
                <a:latin typeface="Consolas"/>
              </a:rPr>
              <a:t>    }</a:t>
            </a:r>
            <a:endParaRPr lang="en-US" sz="2000" dirty="0">
              <a:solidFill>
                <a:schemeClr val="tx1"/>
              </a:solidFill>
              <a:latin typeface="Consolas"/>
            </a:endParaRPr>
          </a:p>
          <a:p>
            <a:pPr algn="l"/>
            <a:r>
              <a:rPr lang="en-US" sz="2000" dirty="0" smtClean="0">
                <a:solidFill>
                  <a:schemeClr val="tx1"/>
                </a:solidFill>
                <a:latin typeface="Consolas"/>
              </a:rPr>
              <a:t>    </a:t>
            </a:r>
            <a:r>
              <a:rPr lang="en-US" sz="2000" dirty="0" smtClean="0">
                <a:latin typeface="Consolas"/>
              </a:rPr>
              <a:t>else</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smtClean="0">
                <a:solidFill>
                  <a:schemeClr val="tx1"/>
                </a:solidFill>
                <a:latin typeface="Consolas"/>
              </a:rPr>
              <a:t>        res </a:t>
            </a:r>
            <a:r>
              <a:rPr lang="en-US" sz="2000" dirty="0">
                <a:solidFill>
                  <a:schemeClr val="tx1"/>
                </a:solidFill>
                <a:latin typeface="Consolas"/>
              </a:rPr>
              <a:t>= -1;</a:t>
            </a:r>
          </a:p>
          <a:p>
            <a:pPr algn="l"/>
            <a:r>
              <a:rPr lang="en-US" sz="2000" dirty="0" smtClean="0">
                <a:solidFill>
                  <a:schemeClr val="tx1"/>
                </a:solidFill>
                <a:latin typeface="Consolas"/>
              </a:rPr>
              <a:t>    }</a:t>
            </a:r>
            <a:endParaRPr lang="en-US" sz="2000" dirty="0">
              <a:solidFill>
                <a:schemeClr val="tx1"/>
              </a:solidFill>
              <a:latin typeface="Consolas"/>
            </a:endParaRPr>
          </a:p>
          <a:p>
            <a:pPr algn="l"/>
            <a:r>
              <a:rPr lang="en-US" sz="2000" dirty="0" smtClean="0">
                <a:solidFill>
                  <a:schemeClr val="tx1"/>
                </a:solidFill>
                <a:latin typeface="Consolas"/>
              </a:rPr>
              <a:t>    </a:t>
            </a:r>
            <a:r>
              <a:rPr lang="en-US" sz="2000" dirty="0" smtClean="0">
                <a:latin typeface="Consolas"/>
              </a:rPr>
              <a:t>return</a:t>
            </a:r>
            <a:r>
              <a:rPr lang="en-US" sz="2000" dirty="0" smtClean="0">
                <a:solidFill>
                  <a:schemeClr val="tx1"/>
                </a:solidFill>
                <a:latin typeface="Consolas"/>
              </a:rPr>
              <a:t> </a:t>
            </a:r>
            <a:r>
              <a:rPr lang="en-US" sz="2000" dirty="0">
                <a:solidFill>
                  <a:schemeClr val="tx1"/>
                </a:solidFill>
                <a:latin typeface="Consolas"/>
              </a:rPr>
              <a:t>res;</a:t>
            </a:r>
          </a:p>
          <a:p>
            <a:pPr algn="l"/>
            <a:r>
              <a:rPr lang="en-US" sz="2000" dirty="0">
                <a:solidFill>
                  <a:schemeClr val="tx1"/>
                </a:solidFill>
                <a:latin typeface="Consolas"/>
              </a:rPr>
              <a:t>} </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294</a:t>
            </a:fld>
            <a:endParaRPr lang="en-US" dirty="0"/>
          </a:p>
        </p:txBody>
      </p:sp>
    </p:spTree>
    <p:extLst>
      <p:ext uri="{BB962C8B-B14F-4D97-AF65-F5344CB8AC3E}">
        <p14:creationId xmlns:p14="http://schemas.microsoft.com/office/powerpoint/2010/main" val="3102382475"/>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ChangeArrowheads="1"/>
          </p:cNvSpPr>
          <p:nvPr/>
        </p:nvSpPr>
        <p:spPr bwMode="auto">
          <a:xfrm>
            <a:off x="1547664" y="2567081"/>
            <a:ext cx="2232248" cy="279180"/>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sz="1200" dirty="0">
              <a:latin typeface="Calibri" pitchFamily="34" charset="0"/>
            </a:endParaRPr>
          </a:p>
        </p:txBody>
      </p:sp>
      <p:sp>
        <p:nvSpPr>
          <p:cNvPr id="83972" name="Rectangle 3"/>
          <p:cNvSpPr>
            <a:spLocks noChangeArrowheads="1"/>
          </p:cNvSpPr>
          <p:nvPr/>
        </p:nvSpPr>
        <p:spPr bwMode="auto">
          <a:xfrm>
            <a:off x="2051720" y="3789040"/>
            <a:ext cx="4248472" cy="279180"/>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sz="1200" dirty="0">
              <a:latin typeface="Calibri" pitchFamily="34" charset="0"/>
            </a:endParaRPr>
          </a:p>
        </p:txBody>
      </p:sp>
      <p:sp>
        <p:nvSpPr>
          <p:cNvPr id="83973" name="Rectangle 4"/>
          <p:cNvSpPr>
            <a:spLocks noGrp="1" noChangeArrowheads="1"/>
          </p:cNvSpPr>
          <p:nvPr>
            <p:ph type="title"/>
          </p:nvPr>
        </p:nvSpPr>
        <p:spPr>
          <a:xfrm>
            <a:off x="358775" y="358775"/>
            <a:ext cx="7476493" cy="684213"/>
          </a:xfrm>
        </p:spPr>
        <p:txBody>
          <a:bodyPr>
            <a:normAutofit fontScale="90000"/>
          </a:bodyPr>
          <a:lstStyle/>
          <a:p>
            <a:r>
              <a:rPr lang="nl-NL" smtClean="0"/>
              <a:t>Foutcode controleren</a:t>
            </a:r>
          </a:p>
        </p:txBody>
      </p:sp>
      <p:sp>
        <p:nvSpPr>
          <p:cNvPr id="83974" name="Rectangle 5"/>
          <p:cNvSpPr>
            <a:spLocks noChangeArrowheads="1"/>
          </p:cNvSpPr>
          <p:nvPr/>
        </p:nvSpPr>
        <p:spPr bwMode="auto">
          <a:xfrm>
            <a:off x="1927934" y="1608831"/>
            <a:ext cx="490569" cy="279180"/>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endParaRPr lang="nl-NL" sz="1200" dirty="0">
              <a:latin typeface="Calibri" pitchFamily="34" charset="0"/>
            </a:endParaRPr>
          </a:p>
        </p:txBody>
      </p:sp>
      <p:sp>
        <p:nvSpPr>
          <p:cNvPr id="83975" name="Text Box 6"/>
          <p:cNvSpPr txBox="1">
            <a:spLocks noChangeArrowheads="1"/>
          </p:cNvSpPr>
          <p:nvPr/>
        </p:nvSpPr>
        <p:spPr bwMode="auto">
          <a:xfrm>
            <a:off x="358775" y="1268760"/>
            <a:ext cx="7704906" cy="440338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err="1">
                <a:latin typeface="Consolas"/>
              </a:rPr>
              <a:t>int</a:t>
            </a:r>
            <a:r>
              <a:rPr lang="en-US" sz="2000" dirty="0">
                <a:solidFill>
                  <a:schemeClr val="tx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latin typeface="Consolas"/>
              </a:rPr>
              <a:t>int</a:t>
            </a:r>
            <a:r>
              <a:rPr lang="en-US" sz="2000" dirty="0" smtClean="0">
                <a:solidFill>
                  <a:schemeClr val="tx1"/>
                </a:solidFill>
                <a:latin typeface="Consolas"/>
              </a:rPr>
              <a:t> </a:t>
            </a:r>
            <a:r>
              <a:rPr lang="en-US" sz="2000" dirty="0">
                <a:solidFill>
                  <a:schemeClr val="tx1"/>
                </a:solidFill>
                <a:latin typeface="Consolas"/>
              </a:rPr>
              <a:t>n, </a:t>
            </a:r>
            <a:r>
              <a:rPr lang="en-US" sz="2000" dirty="0" err="1">
                <a:solidFill>
                  <a:schemeClr val="tx1"/>
                </a:solidFill>
                <a:latin typeface="Consolas"/>
              </a:rPr>
              <a:t>fac</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smtClean="0">
                <a:latin typeface="Consolas"/>
              </a:rPr>
              <a:t>for</a:t>
            </a:r>
            <a:r>
              <a:rPr lang="en-US" sz="2000" dirty="0" smtClean="0">
                <a:solidFill>
                  <a:schemeClr val="tx1"/>
                </a:solidFill>
                <a:latin typeface="Consolas"/>
              </a:rPr>
              <a:t> </a:t>
            </a:r>
            <a:r>
              <a:rPr lang="en-US" sz="2000" dirty="0">
                <a:solidFill>
                  <a:schemeClr val="tx1"/>
                </a:solidFill>
                <a:latin typeface="Consolas"/>
              </a:rPr>
              <a:t>(n=0; n&lt;=13; n=n+1) {</a:t>
            </a:r>
          </a:p>
          <a:p>
            <a:pPr algn="l"/>
            <a:r>
              <a:rPr lang="en-US" sz="2000" dirty="0" smtClean="0">
                <a:solidFill>
                  <a:schemeClr val="tx1"/>
                </a:solidFill>
                <a:latin typeface="Consolas"/>
              </a:rPr>
              <a:t>        </a:t>
            </a:r>
            <a:r>
              <a:rPr lang="en-US" sz="2000" dirty="0" err="1" smtClean="0">
                <a:solidFill>
                  <a:schemeClr val="tx1"/>
                </a:solidFill>
                <a:latin typeface="Consolas"/>
              </a:rPr>
              <a:t>fac</a:t>
            </a:r>
            <a:r>
              <a:rPr lang="en-US" sz="2000" dirty="0" smtClean="0">
                <a:solidFill>
                  <a:schemeClr val="tx1"/>
                </a:solidFill>
                <a:latin typeface="Consolas"/>
              </a:rPr>
              <a:t> </a:t>
            </a:r>
            <a:r>
              <a:rPr lang="en-US" sz="2000" dirty="0">
                <a:solidFill>
                  <a:schemeClr val="tx1"/>
                </a:solidFill>
                <a:latin typeface="Consolas"/>
              </a:rPr>
              <a:t>= </a:t>
            </a:r>
            <a:r>
              <a:rPr lang="en-US" sz="2000" dirty="0" err="1">
                <a:solidFill>
                  <a:schemeClr val="tx1"/>
                </a:solidFill>
                <a:latin typeface="Consolas"/>
              </a:rPr>
              <a:t>faculteit</a:t>
            </a:r>
            <a:r>
              <a:rPr lang="en-US" sz="2000" dirty="0">
                <a:solidFill>
                  <a:schemeClr val="tx1"/>
                </a:solidFill>
                <a:latin typeface="Consolas"/>
              </a:rPr>
              <a:t>(n);</a:t>
            </a:r>
          </a:p>
          <a:p>
            <a:pPr algn="l"/>
            <a:r>
              <a:rPr lang="en-US" sz="2000" dirty="0" smtClean="0">
                <a:solidFill>
                  <a:schemeClr val="tx1"/>
                </a:solidFill>
                <a:latin typeface="Consolas"/>
              </a:rPr>
              <a:t>        </a:t>
            </a:r>
            <a:r>
              <a:rPr lang="en-US" sz="2000" dirty="0" smtClean="0">
                <a:latin typeface="Consolas"/>
              </a:rPr>
              <a:t>if</a:t>
            </a:r>
            <a:r>
              <a:rPr lang="en-US" sz="2000" dirty="0" smtClean="0">
                <a:solidFill>
                  <a:schemeClr val="tx1"/>
                </a:solidFill>
                <a:latin typeface="Consolas"/>
              </a:rPr>
              <a:t> </a:t>
            </a:r>
            <a:r>
              <a:rPr lang="en-US" sz="2000" dirty="0">
                <a:solidFill>
                  <a:schemeClr val="tx1"/>
                </a:solidFill>
                <a:latin typeface="Consolas"/>
              </a:rPr>
              <a:t>(</a:t>
            </a:r>
            <a:r>
              <a:rPr lang="en-US" sz="2000" dirty="0" err="1">
                <a:solidFill>
                  <a:schemeClr val="tx1"/>
                </a:solidFill>
                <a:latin typeface="Consolas"/>
              </a:rPr>
              <a:t>fac</a:t>
            </a:r>
            <a:r>
              <a:rPr lang="en-US" sz="2000" dirty="0">
                <a:solidFill>
                  <a:schemeClr val="tx1"/>
                </a:solidFill>
                <a:latin typeface="Consolas"/>
              </a:rPr>
              <a:t> != -1) {</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"%d! = %d\n"</a:t>
            </a:r>
            <a:r>
              <a:rPr lang="en-US" sz="2000" dirty="0">
                <a:solidFill>
                  <a:schemeClr val="tx1"/>
                </a:solidFill>
                <a:latin typeface="Consolas"/>
              </a:rPr>
              <a:t>, n, </a:t>
            </a:r>
            <a:r>
              <a:rPr lang="en-US" sz="2000" dirty="0" err="1">
                <a:solidFill>
                  <a:schemeClr val="tx1"/>
                </a:solidFill>
                <a:latin typeface="Consolas"/>
              </a:rPr>
              <a:t>fac</a:t>
            </a:r>
            <a:r>
              <a:rPr lang="en-US" sz="2000" dirty="0">
                <a:solidFill>
                  <a:schemeClr val="tx1"/>
                </a:solidFill>
                <a:latin typeface="Consolas"/>
              </a:rPr>
              <a:t>);</a:t>
            </a:r>
          </a:p>
          <a:p>
            <a:pPr algn="l"/>
            <a:r>
              <a:rPr lang="en-US" sz="2000" dirty="0" smtClean="0">
                <a:solidFill>
                  <a:schemeClr val="tx1"/>
                </a:solidFill>
                <a:latin typeface="Consolas"/>
              </a:rPr>
              <a:t>        }</a:t>
            </a:r>
            <a:endParaRPr lang="en-US" sz="2000" dirty="0">
              <a:solidFill>
                <a:schemeClr val="tx1"/>
              </a:solidFill>
              <a:latin typeface="Consolas"/>
            </a:endParaRPr>
          </a:p>
          <a:p>
            <a:pPr algn="l"/>
            <a:r>
              <a:rPr lang="en-US" sz="2000" dirty="0" smtClean="0">
                <a:solidFill>
                  <a:schemeClr val="tx1"/>
                </a:solidFill>
                <a:latin typeface="Consolas"/>
              </a:rPr>
              <a:t>        </a:t>
            </a:r>
            <a:r>
              <a:rPr lang="en-US" sz="2000" dirty="0" smtClean="0">
                <a:latin typeface="Consolas"/>
              </a:rPr>
              <a:t>else</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"%d! = </a:t>
            </a:r>
            <a:r>
              <a:rPr lang="en-US" sz="2000" dirty="0" err="1">
                <a:solidFill>
                  <a:srgbClr val="990000"/>
                </a:solidFill>
                <a:latin typeface="Consolas"/>
              </a:rPr>
              <a:t>te</a:t>
            </a:r>
            <a:r>
              <a:rPr lang="en-US" sz="2000" dirty="0">
                <a:solidFill>
                  <a:srgbClr val="990000"/>
                </a:solidFill>
                <a:latin typeface="Consolas"/>
              </a:rPr>
              <a:t> </a:t>
            </a:r>
            <a:r>
              <a:rPr lang="en-US" sz="2000" dirty="0" err="1">
                <a:solidFill>
                  <a:srgbClr val="990000"/>
                </a:solidFill>
                <a:latin typeface="Consolas"/>
              </a:rPr>
              <a:t>groot</a:t>
            </a:r>
            <a:r>
              <a:rPr lang="en-US" sz="2000" dirty="0">
                <a:solidFill>
                  <a:srgbClr val="990000"/>
                </a:solidFill>
                <a:latin typeface="Consolas"/>
              </a:rPr>
              <a:t>\n"</a:t>
            </a:r>
            <a:r>
              <a:rPr lang="en-US" sz="2000" dirty="0">
                <a:solidFill>
                  <a:schemeClr val="tx1"/>
                </a:solidFill>
                <a:latin typeface="Consolas"/>
              </a:rPr>
              <a:t>, n);</a:t>
            </a:r>
          </a:p>
          <a:p>
            <a:pPr algn="l"/>
            <a:r>
              <a:rPr lang="en-US" sz="2000" dirty="0" smtClean="0">
                <a:solidFill>
                  <a:schemeClr val="tx1"/>
                </a:solidFill>
                <a:latin typeface="Consolas"/>
              </a:rPr>
              <a:t>        }</a:t>
            </a:r>
            <a:endParaRPr lang="en-US" sz="2000" dirty="0">
              <a:solidFill>
                <a:schemeClr val="tx1"/>
              </a:solidFill>
              <a:latin typeface="Consolas"/>
            </a:endParaRPr>
          </a:p>
          <a:p>
            <a:pPr algn="l"/>
            <a:r>
              <a:rPr lang="en-US" sz="2000" dirty="0" smtClean="0">
                <a:solidFill>
                  <a:schemeClr val="tx1"/>
                </a:solidFill>
                <a:latin typeface="Consolas"/>
              </a:rPr>
              <a:t>    }</a:t>
            </a:r>
            <a:endParaRPr lang="en-US" sz="2000" dirty="0">
              <a:solidFill>
                <a:schemeClr val="tx1"/>
              </a:solidFill>
              <a:latin typeface="Consolas"/>
            </a:endParaRPr>
          </a:p>
          <a:p>
            <a:pPr algn="l"/>
            <a:r>
              <a:rPr lang="en-US" sz="2000" dirty="0" smtClean="0">
                <a:solidFill>
                  <a:schemeClr val="tx1"/>
                </a:solidFill>
                <a:latin typeface="Consolas"/>
              </a:rPr>
              <a:t>    </a:t>
            </a:r>
            <a:r>
              <a:rPr lang="en-US" sz="2000" dirty="0" err="1" smtClean="0">
                <a:solidFill>
                  <a:schemeClr val="tx1"/>
                </a:solidFill>
                <a:latin typeface="Consolas"/>
              </a:rPr>
              <a:t>getchar</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smtClean="0">
                <a:latin typeface="Consolas"/>
              </a:rPr>
              <a:t>return</a:t>
            </a:r>
            <a:r>
              <a:rPr lang="en-US" sz="2000" dirty="0" smtClean="0">
                <a:solidFill>
                  <a:schemeClr val="tx1"/>
                </a:solidFill>
                <a:latin typeface="Consolas"/>
              </a:rPr>
              <a:t> </a:t>
            </a:r>
            <a:r>
              <a:rPr lang="en-US" sz="2000" dirty="0">
                <a:solidFill>
                  <a:schemeClr val="tx1"/>
                </a:solidFill>
                <a:latin typeface="Consolas"/>
              </a:rPr>
              <a:t>0;</a:t>
            </a:r>
          </a:p>
          <a:p>
            <a:pPr algn="l"/>
            <a:r>
              <a:rPr lang="en-US" sz="2000" dirty="0">
                <a:solidFill>
                  <a:schemeClr val="tx1"/>
                </a:solidFill>
                <a:latin typeface="Consolas"/>
              </a:rPr>
              <a:t>}</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295</a:t>
            </a:fld>
            <a:endParaRPr lang="en-US" dirty="0"/>
          </a:p>
        </p:txBody>
      </p:sp>
    </p:spTree>
    <p:extLst>
      <p:ext uri="{BB962C8B-B14F-4D97-AF65-F5344CB8AC3E}">
        <p14:creationId xmlns:p14="http://schemas.microsoft.com/office/powerpoint/2010/main" val="2740326048"/>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a:xfrm>
            <a:off x="358775" y="358775"/>
            <a:ext cx="7476493" cy="684213"/>
          </a:xfrm>
        </p:spPr>
        <p:txBody>
          <a:bodyPr>
            <a:normAutofit fontScale="90000"/>
          </a:bodyPr>
          <a:lstStyle/>
          <a:p>
            <a:r>
              <a:rPr lang="en-US" smtClean="0"/>
              <a:t>Uitvoer</a:t>
            </a:r>
            <a:endParaRPr lang="nl-NL" smtClean="0"/>
          </a:p>
        </p:txBody>
      </p:sp>
      <p:graphicFrame>
        <p:nvGraphicFramePr>
          <p:cNvPr id="84996" name="Object 3"/>
          <p:cNvGraphicFramePr>
            <a:graphicFrameLocks noGrp="1" noChangeAspect="1"/>
          </p:cNvGraphicFramePr>
          <p:nvPr>
            <p:ph idx="4294967295"/>
            <p:extLst>
              <p:ext uri="{D42A27DB-BD31-4B8C-83A1-F6EECF244321}">
                <p14:modId xmlns:p14="http://schemas.microsoft.com/office/powerpoint/2010/main" val="3242402581"/>
              </p:ext>
            </p:extLst>
          </p:nvPr>
        </p:nvGraphicFramePr>
        <p:xfrm>
          <a:off x="467544" y="1700808"/>
          <a:ext cx="7884046" cy="3899683"/>
        </p:xfrm>
        <a:graphic>
          <a:graphicData uri="http://schemas.openxmlformats.org/presentationml/2006/ole">
            <mc:AlternateContent xmlns:mc="http://schemas.openxmlformats.org/markup-compatibility/2006">
              <mc:Choice xmlns:v="urn:schemas-microsoft-com:vml" Requires="v">
                <p:oleObj spid="_x0000_s10780" name="Bitmap Image" r:id="rId4" imgW="6354062" imgH="3142857" progId="Paint.Picture">
                  <p:embed/>
                </p:oleObj>
              </mc:Choice>
              <mc:Fallback>
                <p:oleObj name="Bitmap Image" r:id="rId4" imgW="6354062" imgH="314285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1700808"/>
                        <a:ext cx="7884046" cy="3899683"/>
                      </a:xfrm>
                      <a:prstGeom prst="rect">
                        <a:avLst/>
                      </a:prstGeom>
                      <a:noFill/>
                      <a:ln>
                        <a:noFill/>
                      </a:ln>
                      <a:effectLst/>
                      <a:extLst/>
                    </p:spPr>
                  </p:pic>
                </p:oleObj>
              </mc:Fallback>
            </mc:AlternateContent>
          </a:graphicData>
        </a:graphic>
      </p:graphicFrame>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296</a:t>
            </a:fld>
            <a:endParaRPr lang="en-US" dirty="0"/>
          </a:p>
        </p:txBody>
      </p:sp>
    </p:spTree>
    <p:extLst>
      <p:ext uri="{BB962C8B-B14F-4D97-AF65-F5344CB8AC3E}">
        <p14:creationId xmlns:p14="http://schemas.microsoft.com/office/powerpoint/2010/main" val="4279066662"/>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normAutofit/>
          </a:bodyPr>
          <a:lstStyle/>
          <a:p>
            <a:r>
              <a:rPr lang="en-US" dirty="0" err="1" smtClean="0"/>
              <a:t>Huiswerk</a:t>
            </a:r>
            <a:r>
              <a:rPr lang="en-US" dirty="0" smtClean="0"/>
              <a:t> (</a:t>
            </a:r>
            <a:r>
              <a:rPr lang="en-US" dirty="0" err="1" smtClean="0"/>
              <a:t>deel</a:t>
            </a:r>
            <a:r>
              <a:rPr lang="en-US" dirty="0" smtClean="0"/>
              <a:t> 2)</a:t>
            </a:r>
            <a:endParaRPr lang="nl-NL" dirty="0" smtClean="0"/>
          </a:p>
        </p:txBody>
      </p:sp>
      <p:sp>
        <p:nvSpPr>
          <p:cNvPr id="86020" name="Rectangle 3"/>
          <p:cNvSpPr>
            <a:spLocks noGrp="1" noChangeArrowheads="1"/>
          </p:cNvSpPr>
          <p:nvPr>
            <p:ph idx="1"/>
          </p:nvPr>
        </p:nvSpPr>
        <p:spPr/>
        <p:txBody>
          <a:bodyPr>
            <a:normAutofit/>
          </a:bodyPr>
          <a:lstStyle/>
          <a:p>
            <a:r>
              <a:rPr lang="nl-NL" dirty="0" smtClean="0"/>
              <a:t>Als het goed is, heb je na les 6 een </a:t>
            </a:r>
            <a:r>
              <a:rPr lang="nl-NL" b="1" dirty="0" smtClean="0"/>
              <a:t>recursieve</a:t>
            </a:r>
            <a:r>
              <a:rPr lang="nl-NL" dirty="0" smtClean="0"/>
              <a:t> functie </a:t>
            </a:r>
            <a:r>
              <a:rPr lang="nl-NL" dirty="0" smtClean="0">
                <a:solidFill>
                  <a:schemeClr val="hlink"/>
                </a:solidFill>
              </a:rPr>
              <a:t>int </a:t>
            </a:r>
            <a:r>
              <a:rPr lang="nl-NL" dirty="0" err="1" smtClean="0"/>
              <a:t>fib</a:t>
            </a:r>
            <a:r>
              <a:rPr lang="nl-NL" dirty="0" smtClean="0"/>
              <a:t>(</a:t>
            </a:r>
            <a:r>
              <a:rPr lang="nl-NL" dirty="0" smtClean="0">
                <a:solidFill>
                  <a:schemeClr val="hlink"/>
                </a:solidFill>
              </a:rPr>
              <a:t>int</a:t>
            </a:r>
            <a:r>
              <a:rPr lang="nl-NL" dirty="0" smtClean="0"/>
              <a:t> n) geschreven die het </a:t>
            </a:r>
            <a:r>
              <a:rPr lang="nl-NL" dirty="0" err="1" smtClean="0"/>
              <a:t>n</a:t>
            </a:r>
            <a:r>
              <a:rPr lang="nl-NL" baseline="30000" dirty="0" err="1" smtClean="0"/>
              <a:t>de</a:t>
            </a:r>
            <a:r>
              <a:rPr lang="nl-NL" dirty="0" smtClean="0"/>
              <a:t> getal uit de </a:t>
            </a:r>
            <a:r>
              <a:rPr lang="nl-NL" dirty="0" err="1" smtClean="0"/>
              <a:t>fibonacci</a:t>
            </a:r>
            <a:r>
              <a:rPr lang="nl-NL" dirty="0" smtClean="0"/>
              <a:t> rij berekent.</a:t>
            </a:r>
          </a:p>
          <a:p>
            <a:r>
              <a:rPr lang="nl-NL" dirty="0" smtClean="0"/>
              <a:t>Wat is het </a:t>
            </a:r>
            <a:r>
              <a:rPr lang="nl-NL" dirty="0" smtClean="0">
                <a:solidFill>
                  <a:schemeClr val="hlink"/>
                </a:solidFill>
              </a:rPr>
              <a:t>domein</a:t>
            </a:r>
            <a:r>
              <a:rPr lang="nl-NL" dirty="0" smtClean="0"/>
              <a:t> van deze functie? </a:t>
            </a:r>
          </a:p>
          <a:p>
            <a:r>
              <a:rPr lang="nl-NL" dirty="0" smtClean="0"/>
              <a:t>Pas de functie aan zodat gecontroleerd wordt of n in het domein ligt.</a:t>
            </a:r>
          </a:p>
          <a:p>
            <a:pPr lvl="1"/>
            <a:r>
              <a:rPr lang="nl-NL" dirty="0" smtClean="0"/>
              <a:t>Als de </a:t>
            </a:r>
            <a:r>
              <a:rPr lang="nl-NL" dirty="0" err="1" smtClean="0">
                <a:solidFill>
                  <a:schemeClr val="hlink"/>
                </a:solidFill>
              </a:rPr>
              <a:t>caller</a:t>
            </a:r>
            <a:r>
              <a:rPr lang="nl-NL" dirty="0" smtClean="0"/>
              <a:t> verantwoordelijk is voor de controle</a:t>
            </a:r>
          </a:p>
          <a:p>
            <a:pPr lvl="1"/>
            <a:r>
              <a:rPr lang="nl-NL" dirty="0" smtClean="0"/>
              <a:t>Als de </a:t>
            </a:r>
            <a:r>
              <a:rPr lang="nl-NL" dirty="0" err="1" smtClean="0">
                <a:solidFill>
                  <a:schemeClr val="hlink"/>
                </a:solidFill>
              </a:rPr>
              <a:t>callee</a:t>
            </a:r>
            <a:r>
              <a:rPr lang="nl-NL" dirty="0" smtClean="0"/>
              <a:t> verantwoordelijk is voor de controle</a:t>
            </a:r>
          </a:p>
          <a:p>
            <a:r>
              <a:rPr lang="nl-NL" dirty="0" smtClean="0"/>
              <a:t>Bestudeer C boek:</a:t>
            </a:r>
          </a:p>
          <a:p>
            <a:pPr lvl="1"/>
            <a:r>
              <a:rPr lang="nl-NL" dirty="0" smtClean="0"/>
              <a:t>paragraaf 8.10.</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297</a:t>
            </a:fld>
            <a:endParaRPr lang="en-US" dirty="0"/>
          </a:p>
        </p:txBody>
      </p:sp>
    </p:spTree>
    <p:extLst>
      <p:ext uri="{BB962C8B-B14F-4D97-AF65-F5344CB8AC3E}">
        <p14:creationId xmlns:p14="http://schemas.microsoft.com/office/powerpoint/2010/main" val="4018580426"/>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2"/>
          <p:cNvSpPr>
            <a:spLocks noGrp="1" noChangeArrowheads="1"/>
          </p:cNvSpPr>
          <p:nvPr>
            <p:ph type="title"/>
          </p:nvPr>
        </p:nvSpPr>
        <p:spPr/>
        <p:txBody>
          <a:bodyPr>
            <a:normAutofit/>
          </a:bodyPr>
          <a:lstStyle/>
          <a:p>
            <a:r>
              <a:rPr lang="en-US" dirty="0" err="1" smtClean="0"/>
              <a:t>Uitwerking</a:t>
            </a:r>
            <a:r>
              <a:rPr lang="en-US" dirty="0" smtClean="0"/>
              <a:t> Reverse</a:t>
            </a:r>
            <a:endParaRPr lang="nl-NL" dirty="0" smtClean="0"/>
          </a:p>
        </p:txBody>
      </p:sp>
      <p:sp>
        <p:nvSpPr>
          <p:cNvPr id="117764" name="Text Box 5"/>
          <p:cNvSpPr txBox="1">
            <a:spLocks noChangeArrowheads="1"/>
          </p:cNvSpPr>
          <p:nvPr/>
        </p:nvSpPr>
        <p:spPr bwMode="auto">
          <a:xfrm>
            <a:off x="457200" y="1341438"/>
            <a:ext cx="6553200" cy="440338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void</a:t>
            </a:r>
            <a:r>
              <a:rPr lang="en-US" sz="2000" dirty="0">
                <a:solidFill>
                  <a:schemeClr val="tx1"/>
                </a:solidFill>
                <a:latin typeface="Consolas"/>
              </a:rPr>
              <a:t> </a:t>
            </a:r>
            <a:r>
              <a:rPr lang="en-US" sz="2000" dirty="0" err="1">
                <a:solidFill>
                  <a:schemeClr val="tx1"/>
                </a:solidFill>
                <a:latin typeface="Consolas"/>
              </a:rPr>
              <a:t>wissel</a:t>
            </a:r>
            <a:r>
              <a:rPr lang="en-US" sz="2000" dirty="0">
                <a:solidFill>
                  <a:schemeClr val="tx1"/>
                </a:solidFill>
                <a:latin typeface="Consolas"/>
              </a:rPr>
              <a:t>(</a:t>
            </a:r>
            <a:r>
              <a:rPr lang="en-US" sz="2000" dirty="0" err="1">
                <a:latin typeface="Consolas"/>
              </a:rPr>
              <a:t>int</a:t>
            </a:r>
            <a:r>
              <a:rPr lang="en-US" sz="2000" dirty="0">
                <a:solidFill>
                  <a:schemeClr val="tx1"/>
                </a:solidFill>
                <a:latin typeface="Consolas"/>
              </a:rPr>
              <a:t> *p, </a:t>
            </a:r>
            <a:r>
              <a:rPr lang="en-US" sz="2000" dirty="0" err="1">
                <a:latin typeface="Consolas"/>
              </a:rPr>
              <a:t>int</a:t>
            </a:r>
            <a:r>
              <a:rPr lang="en-US" sz="2000" dirty="0">
                <a:solidFill>
                  <a:schemeClr val="tx1"/>
                </a:solidFill>
                <a:latin typeface="Consolas"/>
              </a:rPr>
              <a:t> *q) {</a:t>
            </a:r>
          </a:p>
          <a:p>
            <a:pPr algn="l"/>
            <a:r>
              <a:rPr lang="en-US" sz="2000" dirty="0" smtClean="0">
                <a:solidFill>
                  <a:schemeClr val="tx1"/>
                </a:solidFill>
                <a:latin typeface="Consolas"/>
              </a:rPr>
              <a:t>    </a:t>
            </a:r>
            <a:r>
              <a:rPr lang="en-US" sz="2000" dirty="0" err="1" smtClean="0">
                <a:latin typeface="Consolas"/>
              </a:rPr>
              <a:t>int</a:t>
            </a:r>
            <a:r>
              <a:rPr lang="en-US" sz="2000" dirty="0" smtClean="0">
                <a:solidFill>
                  <a:schemeClr val="tx1"/>
                </a:solidFill>
                <a:latin typeface="Consolas"/>
              </a:rPr>
              <a:t> </a:t>
            </a:r>
            <a:r>
              <a:rPr lang="en-US" sz="2000" dirty="0" err="1">
                <a:solidFill>
                  <a:schemeClr val="tx1"/>
                </a:solidFill>
                <a:latin typeface="Consolas"/>
              </a:rPr>
              <a:t>hulpje</a:t>
            </a:r>
            <a:r>
              <a:rPr lang="en-US" sz="2000" dirty="0">
                <a:solidFill>
                  <a:schemeClr val="tx1"/>
                </a:solidFill>
                <a:latin typeface="Consolas"/>
              </a:rPr>
              <a:t> = *p;</a:t>
            </a:r>
          </a:p>
          <a:p>
            <a:pPr algn="l"/>
            <a:r>
              <a:rPr lang="en-US" sz="2000" dirty="0" smtClean="0">
                <a:solidFill>
                  <a:schemeClr val="tx1"/>
                </a:solidFill>
                <a:latin typeface="Consolas"/>
              </a:rPr>
              <a:t>    *</a:t>
            </a:r>
            <a:r>
              <a:rPr lang="en-US" sz="2000" dirty="0">
                <a:solidFill>
                  <a:schemeClr val="tx1"/>
                </a:solidFill>
                <a:latin typeface="Consolas"/>
              </a:rPr>
              <a:t>p = *q;</a:t>
            </a:r>
          </a:p>
          <a:p>
            <a:pPr algn="l"/>
            <a:r>
              <a:rPr lang="en-US" sz="2000" dirty="0" smtClean="0">
                <a:solidFill>
                  <a:schemeClr val="tx1"/>
                </a:solidFill>
                <a:latin typeface="Consolas"/>
              </a:rPr>
              <a:t>    *</a:t>
            </a:r>
            <a:r>
              <a:rPr lang="en-US" sz="2000" dirty="0">
                <a:solidFill>
                  <a:schemeClr val="tx1"/>
                </a:solidFill>
                <a:latin typeface="Consolas"/>
              </a:rPr>
              <a:t>q = </a:t>
            </a:r>
            <a:r>
              <a:rPr lang="en-US" sz="2000" dirty="0" err="1">
                <a:solidFill>
                  <a:schemeClr val="tx1"/>
                </a:solidFill>
                <a:latin typeface="Consolas"/>
              </a:rPr>
              <a:t>hulpje</a:t>
            </a:r>
            <a:r>
              <a:rPr lang="en-US" sz="2000" dirty="0">
                <a:solidFill>
                  <a:schemeClr val="tx1"/>
                </a:solidFill>
                <a:latin typeface="Consolas"/>
              </a:rPr>
              <a:t>;</a:t>
            </a:r>
          </a:p>
          <a:p>
            <a:pPr algn="l"/>
            <a:r>
              <a:rPr lang="en-US" sz="2000" dirty="0">
                <a:solidFill>
                  <a:schemeClr val="tx1"/>
                </a:solidFill>
                <a:latin typeface="Consolas"/>
              </a:rPr>
              <a:t>}</a:t>
            </a:r>
          </a:p>
          <a:p>
            <a:pPr algn="l"/>
            <a:endParaRPr lang="en-US" sz="2000" dirty="0">
              <a:solidFill>
                <a:schemeClr val="tx1"/>
              </a:solidFill>
              <a:latin typeface="Consolas"/>
            </a:endParaRPr>
          </a:p>
          <a:p>
            <a:pPr algn="l"/>
            <a:r>
              <a:rPr lang="en-US" sz="2000" dirty="0">
                <a:latin typeface="Consolas"/>
              </a:rPr>
              <a:t>void</a:t>
            </a:r>
            <a:r>
              <a:rPr lang="en-US" sz="2000" dirty="0">
                <a:solidFill>
                  <a:schemeClr val="tx1"/>
                </a:solidFill>
                <a:latin typeface="Consolas"/>
              </a:rPr>
              <a:t> reverse(</a:t>
            </a:r>
            <a:r>
              <a:rPr lang="en-US" sz="2000" dirty="0" err="1">
                <a:latin typeface="Consolas"/>
              </a:rPr>
              <a:t>int</a:t>
            </a:r>
            <a:r>
              <a:rPr lang="en-US" sz="2000" dirty="0">
                <a:solidFill>
                  <a:schemeClr val="tx1"/>
                </a:solidFill>
                <a:latin typeface="Consolas"/>
              </a:rPr>
              <a:t> a[], </a:t>
            </a:r>
            <a:r>
              <a:rPr lang="en-US" sz="2000" dirty="0" err="1">
                <a:latin typeface="Consolas"/>
              </a:rPr>
              <a:t>int</a:t>
            </a:r>
            <a:r>
              <a:rPr lang="en-US" sz="2000" dirty="0">
                <a:solidFill>
                  <a:schemeClr val="tx1"/>
                </a:solidFill>
                <a:latin typeface="Consolas"/>
              </a:rPr>
              <a:t> n) {</a:t>
            </a:r>
          </a:p>
          <a:p>
            <a:pPr algn="l"/>
            <a:r>
              <a:rPr lang="en-US" sz="2000" dirty="0" smtClean="0">
                <a:latin typeface="Consolas"/>
              </a:rPr>
              <a:t>    </a:t>
            </a:r>
            <a:r>
              <a:rPr lang="en-US" sz="2000" dirty="0" err="1" smtClean="0">
                <a:latin typeface="Consolas"/>
              </a:rPr>
              <a:t>int</a:t>
            </a:r>
            <a:r>
              <a:rPr lang="en-US" sz="2000" dirty="0" smtClean="0">
                <a:solidFill>
                  <a:schemeClr val="tx1"/>
                </a:solidFill>
                <a:latin typeface="Consolas"/>
              </a:rPr>
              <a:t> </a:t>
            </a:r>
            <a:r>
              <a:rPr lang="en-US" sz="2000" dirty="0">
                <a:solidFill>
                  <a:schemeClr val="tx1"/>
                </a:solidFill>
                <a:latin typeface="Consolas"/>
              </a:rPr>
              <a:t>first = 0, last = n - 1;</a:t>
            </a:r>
          </a:p>
          <a:p>
            <a:pPr algn="l"/>
            <a:r>
              <a:rPr lang="en-US" sz="2000" dirty="0" smtClean="0">
                <a:latin typeface="Consolas"/>
              </a:rPr>
              <a:t>    while</a:t>
            </a:r>
            <a:r>
              <a:rPr lang="en-US" sz="2000" dirty="0" smtClean="0">
                <a:solidFill>
                  <a:schemeClr val="tx1"/>
                </a:solidFill>
                <a:latin typeface="Consolas"/>
              </a:rPr>
              <a:t> </a:t>
            </a:r>
            <a:r>
              <a:rPr lang="en-US" sz="2000" dirty="0">
                <a:solidFill>
                  <a:schemeClr val="tx1"/>
                </a:solidFill>
                <a:latin typeface="Consolas"/>
              </a:rPr>
              <a:t>(first &lt; last) {</a:t>
            </a:r>
          </a:p>
          <a:p>
            <a:pPr algn="l"/>
            <a:r>
              <a:rPr lang="en-US" sz="2000" dirty="0" smtClean="0">
                <a:solidFill>
                  <a:schemeClr val="tx1"/>
                </a:solidFill>
                <a:latin typeface="Consolas"/>
              </a:rPr>
              <a:t>        </a:t>
            </a:r>
            <a:r>
              <a:rPr lang="en-US" sz="2000" dirty="0" err="1" smtClean="0">
                <a:solidFill>
                  <a:schemeClr val="tx1"/>
                </a:solidFill>
                <a:latin typeface="Consolas"/>
              </a:rPr>
              <a:t>wissel</a:t>
            </a:r>
            <a:r>
              <a:rPr lang="en-US" sz="2000" dirty="0">
                <a:solidFill>
                  <a:schemeClr val="tx1"/>
                </a:solidFill>
                <a:latin typeface="Consolas"/>
              </a:rPr>
              <a:t>(&amp;a[first], &amp;a[last]);</a:t>
            </a:r>
          </a:p>
          <a:p>
            <a:pPr algn="l"/>
            <a:r>
              <a:rPr lang="en-US" sz="2000" dirty="0" smtClean="0">
                <a:solidFill>
                  <a:schemeClr val="tx1"/>
                </a:solidFill>
                <a:latin typeface="Consolas"/>
              </a:rPr>
              <a:t>        first </a:t>
            </a:r>
            <a:r>
              <a:rPr lang="en-US" sz="2000" dirty="0">
                <a:solidFill>
                  <a:schemeClr val="tx1"/>
                </a:solidFill>
                <a:latin typeface="Consolas"/>
              </a:rPr>
              <a:t>= first + 1;</a:t>
            </a:r>
          </a:p>
          <a:p>
            <a:pPr algn="l"/>
            <a:r>
              <a:rPr lang="en-US" sz="2000" dirty="0" smtClean="0">
                <a:solidFill>
                  <a:schemeClr val="tx1"/>
                </a:solidFill>
                <a:latin typeface="Consolas"/>
              </a:rPr>
              <a:t>        last </a:t>
            </a:r>
            <a:r>
              <a:rPr lang="en-US" sz="2000" dirty="0">
                <a:solidFill>
                  <a:schemeClr val="tx1"/>
                </a:solidFill>
                <a:latin typeface="Consolas"/>
              </a:rPr>
              <a:t>= last - 1;</a:t>
            </a:r>
          </a:p>
          <a:p>
            <a:pPr algn="l"/>
            <a:r>
              <a:rPr lang="en-US" sz="2000" dirty="0" smtClean="0">
                <a:solidFill>
                  <a:schemeClr val="tx1"/>
                </a:solidFill>
                <a:latin typeface="Consolas"/>
              </a:rPr>
              <a:t>    }</a:t>
            </a:r>
            <a:endParaRPr lang="en-US" sz="2000" dirty="0">
              <a:solidFill>
                <a:schemeClr val="tx1"/>
              </a:solidFill>
              <a:latin typeface="Consolas"/>
            </a:endParaRPr>
          </a:p>
          <a:p>
            <a:pPr algn="l"/>
            <a:r>
              <a:rPr lang="en-US" sz="2000" dirty="0">
                <a:solidFill>
                  <a:schemeClr val="tx1"/>
                </a:solidFill>
                <a:latin typeface="Consolas"/>
              </a:rPr>
              <a:t>}</a:t>
            </a:r>
            <a:endParaRPr lang="nl-NL" sz="2000" dirty="0">
              <a:solidFill>
                <a:schemeClr val="tx1"/>
              </a:solidFill>
              <a:latin typeface="Consolas"/>
            </a:endParaRPr>
          </a:p>
        </p:txBody>
      </p:sp>
      <p:sp>
        <p:nvSpPr>
          <p:cNvPr id="6" name="Actieknop: Informatie 5">
            <a:hlinkClick r:id="rId3" action="ppaction://hlinksldjump" highlightClick="1"/>
          </p:cNvPr>
          <p:cNvSpPr/>
          <p:nvPr/>
        </p:nvSpPr>
        <p:spPr>
          <a:xfrm>
            <a:off x="4391980" y="6497960"/>
            <a:ext cx="360040" cy="360040"/>
          </a:xfrm>
          <a:prstGeom prst="actionButtonInformat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298</a:t>
            </a:fld>
            <a:endParaRPr lang="en-US" dirty="0"/>
          </a:p>
        </p:txBody>
      </p:sp>
    </p:spTree>
    <p:extLst>
      <p:ext uri="{BB962C8B-B14F-4D97-AF65-F5344CB8AC3E}">
        <p14:creationId xmlns:p14="http://schemas.microsoft.com/office/powerpoint/2010/main" val="1840049706"/>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idx="15"/>
          </p:nvPr>
        </p:nvSpPr>
        <p:spPr/>
        <p:txBody>
          <a:bodyPr/>
          <a:lstStyle/>
          <a:p>
            <a:endParaRPr lang="en-US"/>
          </a:p>
        </p:txBody>
      </p:sp>
      <p:sp>
        <p:nvSpPr>
          <p:cNvPr id="168963" name="Rectangle 2"/>
          <p:cNvSpPr>
            <a:spLocks noGrp="1" noChangeArrowheads="1"/>
          </p:cNvSpPr>
          <p:nvPr>
            <p:ph type="title"/>
          </p:nvPr>
        </p:nvSpPr>
        <p:spPr/>
        <p:txBody>
          <a:bodyPr>
            <a:normAutofit/>
          </a:bodyPr>
          <a:lstStyle/>
          <a:p>
            <a:r>
              <a:rPr lang="nl-NL" dirty="0" smtClean="0">
                <a:latin typeface="Consolas"/>
              </a:rPr>
              <a:t>extern</a:t>
            </a:r>
          </a:p>
        </p:txBody>
      </p:sp>
      <p:sp>
        <p:nvSpPr>
          <p:cNvPr id="5" name="Content Placeholder 4"/>
          <p:cNvSpPr>
            <a:spLocks noGrp="1"/>
          </p:cNvSpPr>
          <p:nvPr>
            <p:ph idx="1"/>
          </p:nvPr>
        </p:nvSpPr>
        <p:spPr/>
        <p:txBody>
          <a:bodyPr>
            <a:normAutofit fontScale="92500"/>
          </a:bodyPr>
          <a:lstStyle/>
          <a:p>
            <a:r>
              <a:rPr lang="en-US" dirty="0" smtClean="0"/>
              <a:t>Om </a:t>
            </a:r>
            <a:r>
              <a:rPr lang="en-US" dirty="0" err="1" smtClean="0"/>
              <a:t>variabelen</a:t>
            </a:r>
            <a:r>
              <a:rPr lang="en-US" dirty="0" smtClean="0"/>
              <a:t> over de </a:t>
            </a:r>
            <a:r>
              <a:rPr lang="en-US" dirty="0" err="1" smtClean="0"/>
              <a:t>grenzen</a:t>
            </a:r>
            <a:r>
              <a:rPr lang="en-US" dirty="0" smtClean="0"/>
              <a:t> van modules en </a:t>
            </a:r>
            <a:r>
              <a:rPr lang="en-US" dirty="0" err="1" smtClean="0"/>
              <a:t>functies</a:t>
            </a:r>
            <a:r>
              <a:rPr lang="en-US" dirty="0" smtClean="0"/>
              <a:t> </a:t>
            </a:r>
            <a:r>
              <a:rPr lang="en-US" dirty="0" err="1" smtClean="0"/>
              <a:t>te</a:t>
            </a:r>
            <a:r>
              <a:rPr lang="en-US" dirty="0" smtClean="0"/>
              <a:t> </a:t>
            </a:r>
            <a:r>
              <a:rPr lang="en-US" dirty="0" err="1" smtClean="0"/>
              <a:t>kunnen</a:t>
            </a:r>
            <a:r>
              <a:rPr lang="en-US" dirty="0" smtClean="0"/>
              <a:t> </a:t>
            </a:r>
            <a:r>
              <a:rPr lang="en-US" dirty="0" err="1" smtClean="0"/>
              <a:t>gebruiken</a:t>
            </a:r>
            <a:r>
              <a:rPr lang="en-US" dirty="0" smtClean="0"/>
              <a:t> </a:t>
            </a:r>
            <a:r>
              <a:rPr lang="en-US" dirty="0" err="1" smtClean="0"/>
              <a:t>kunnen</a:t>
            </a:r>
            <a:r>
              <a:rPr lang="en-US" dirty="0" smtClean="0"/>
              <a:t> we </a:t>
            </a:r>
            <a:r>
              <a:rPr lang="en-US" dirty="0" err="1" smtClean="0"/>
              <a:t>een</a:t>
            </a:r>
            <a:r>
              <a:rPr lang="en-US" dirty="0" smtClean="0"/>
              <a:t> </a:t>
            </a:r>
            <a:r>
              <a:rPr lang="en-US" dirty="0" err="1" smtClean="0"/>
              <a:t>externe</a:t>
            </a:r>
            <a:r>
              <a:rPr lang="en-US" dirty="0" smtClean="0"/>
              <a:t> </a:t>
            </a:r>
            <a:r>
              <a:rPr lang="en-US" dirty="0" err="1" smtClean="0"/>
              <a:t>variabele</a:t>
            </a:r>
            <a:r>
              <a:rPr lang="en-US" dirty="0" smtClean="0"/>
              <a:t> </a:t>
            </a:r>
            <a:r>
              <a:rPr lang="en-US" dirty="0" err="1" smtClean="0"/>
              <a:t>declareren</a:t>
            </a:r>
            <a:r>
              <a:rPr lang="en-US" dirty="0" smtClean="0"/>
              <a:t>.</a:t>
            </a:r>
            <a:endParaRPr lang="en-US" dirty="0"/>
          </a:p>
        </p:txBody>
      </p:sp>
      <p:sp>
        <p:nvSpPr>
          <p:cNvPr id="6" name="Content Placeholder 5"/>
          <p:cNvSpPr>
            <a:spLocks noGrp="1"/>
          </p:cNvSpPr>
          <p:nvPr>
            <p:ph idx="13"/>
          </p:nvPr>
        </p:nvSpPr>
        <p:spPr>
          <a:xfrm>
            <a:off x="1394768" y="2127114"/>
            <a:ext cx="7353696" cy="3966181"/>
          </a:xfrm>
        </p:spPr>
        <p:txBody>
          <a:bodyPr>
            <a:normAutofit/>
          </a:bodyPr>
          <a:lstStyle/>
          <a:p>
            <a:r>
              <a:rPr lang="en-US" dirty="0">
                <a:solidFill>
                  <a:srgbClr val="0000FF"/>
                </a:solidFill>
                <a:latin typeface="Consolas"/>
              </a:rPr>
              <a:t>#include</a:t>
            </a:r>
            <a:r>
              <a:rPr lang="en-US" dirty="0">
                <a:solidFill>
                  <a:prstClr val="black"/>
                </a:solidFill>
                <a:latin typeface="Consolas"/>
              </a:rPr>
              <a:t> </a:t>
            </a:r>
            <a:r>
              <a:rPr lang="en-US" dirty="0">
                <a:solidFill>
                  <a:srgbClr val="A31515"/>
                </a:solidFill>
                <a:latin typeface="Consolas"/>
              </a:rPr>
              <a:t>&lt;</a:t>
            </a:r>
            <a:r>
              <a:rPr lang="en-US" dirty="0" err="1">
                <a:solidFill>
                  <a:srgbClr val="A31515"/>
                </a:solidFill>
                <a:latin typeface="Consolas"/>
              </a:rPr>
              <a:t>stdio.h</a:t>
            </a:r>
            <a:r>
              <a:rPr lang="en-US" dirty="0">
                <a:solidFill>
                  <a:srgbClr val="A31515"/>
                </a:solidFill>
                <a:latin typeface="Consolas"/>
              </a:rPr>
              <a:t>&gt;</a:t>
            </a:r>
            <a:endParaRPr lang="en-US" dirty="0">
              <a:solidFill>
                <a:prstClr val="black"/>
              </a:solidFill>
              <a:latin typeface="Consolas"/>
            </a:endParaRPr>
          </a:p>
          <a:p>
            <a:endParaRPr lang="en-US" dirty="0">
              <a:solidFill>
                <a:prstClr val="black"/>
              </a:solidFill>
              <a:latin typeface="Consolas"/>
            </a:endParaRPr>
          </a:p>
          <a:p>
            <a:r>
              <a:rPr lang="en-US" dirty="0" smtClean="0">
                <a:solidFill>
                  <a:srgbClr val="0000FF"/>
                </a:solidFill>
                <a:latin typeface="Consolas"/>
              </a:rPr>
              <a:t>extern </a:t>
            </a:r>
            <a:r>
              <a:rPr lang="en-US" dirty="0" err="1" smtClean="0">
                <a:solidFill>
                  <a:srgbClr val="0000FF"/>
                </a:solidFill>
                <a:latin typeface="Consolas"/>
              </a:rPr>
              <a:t>int</a:t>
            </a:r>
            <a:r>
              <a:rPr lang="en-US" dirty="0" smtClean="0">
                <a:solidFill>
                  <a:prstClr val="black"/>
                </a:solidFill>
                <a:latin typeface="Consolas"/>
              </a:rPr>
              <a:t> </a:t>
            </a:r>
            <a:r>
              <a:rPr lang="en-US" dirty="0" err="1">
                <a:solidFill>
                  <a:prstClr val="black"/>
                </a:solidFill>
                <a:latin typeface="Consolas"/>
              </a:rPr>
              <a:t>i</a:t>
            </a:r>
            <a:r>
              <a:rPr lang="en-US" dirty="0">
                <a:solidFill>
                  <a:prstClr val="black"/>
                </a:solidFill>
                <a:latin typeface="Consolas"/>
              </a:rPr>
              <a:t> = 0; </a:t>
            </a:r>
            <a:endParaRPr lang="en-US" dirty="0" smtClean="0">
              <a:solidFill>
                <a:prstClr val="black"/>
              </a:solidFill>
              <a:latin typeface="Consolas"/>
            </a:endParaRPr>
          </a:p>
          <a:p>
            <a:endParaRPr lang="en-US" dirty="0">
              <a:solidFill>
                <a:prstClr val="black"/>
              </a:solidFill>
              <a:latin typeface="Consolas"/>
            </a:endParaRPr>
          </a:p>
          <a:p>
            <a:r>
              <a:rPr lang="en-US" dirty="0" err="1">
                <a:solidFill>
                  <a:srgbClr val="0000FF"/>
                </a:solidFill>
                <a:latin typeface="Consolas"/>
              </a:rPr>
              <a:t>int</a:t>
            </a:r>
            <a:r>
              <a:rPr lang="en-US" dirty="0">
                <a:solidFill>
                  <a:prstClr val="black"/>
                </a:solidFill>
                <a:latin typeface="Consolas"/>
              </a:rPr>
              <a:t> main(</a:t>
            </a:r>
            <a:r>
              <a:rPr lang="en-US" dirty="0">
                <a:solidFill>
                  <a:srgbClr val="0000FF"/>
                </a:solidFill>
                <a:latin typeface="Consolas"/>
              </a:rPr>
              <a:t>void</a:t>
            </a:r>
            <a:r>
              <a:rPr lang="en-US" dirty="0">
                <a:solidFill>
                  <a:prstClr val="black"/>
                </a:solidFill>
                <a:latin typeface="Consolas"/>
              </a:rPr>
              <a:t>){</a:t>
            </a:r>
          </a:p>
          <a:p>
            <a:r>
              <a:rPr lang="en-US" dirty="0" smtClean="0">
                <a:solidFill>
                  <a:prstClr val="black"/>
                </a:solidFill>
                <a:latin typeface="Consolas"/>
              </a:rPr>
              <a:t>  </a:t>
            </a:r>
            <a:r>
              <a:rPr lang="en-US" dirty="0" err="1" smtClean="0">
                <a:solidFill>
                  <a:prstClr val="black"/>
                </a:solidFill>
                <a:latin typeface="Consolas"/>
              </a:rPr>
              <a:t>printf</a:t>
            </a:r>
            <a:r>
              <a:rPr lang="en-US" dirty="0">
                <a:solidFill>
                  <a:prstClr val="black"/>
                </a:solidFill>
                <a:latin typeface="Consolas"/>
              </a:rPr>
              <a:t>(</a:t>
            </a:r>
            <a:r>
              <a:rPr lang="en-US" dirty="0">
                <a:solidFill>
                  <a:srgbClr val="A31515"/>
                </a:solidFill>
                <a:latin typeface="Consolas"/>
              </a:rPr>
              <a:t>"</a:t>
            </a:r>
            <a:r>
              <a:rPr lang="en-US" dirty="0" err="1">
                <a:solidFill>
                  <a:srgbClr val="A31515"/>
                </a:solidFill>
                <a:latin typeface="Consolas"/>
              </a:rPr>
              <a:t>adres</a:t>
            </a:r>
            <a:r>
              <a:rPr lang="en-US" dirty="0">
                <a:solidFill>
                  <a:srgbClr val="A31515"/>
                </a:solidFill>
                <a:latin typeface="Consolas"/>
              </a:rPr>
              <a:t> van </a:t>
            </a:r>
            <a:r>
              <a:rPr lang="en-US" dirty="0" err="1">
                <a:solidFill>
                  <a:srgbClr val="A31515"/>
                </a:solidFill>
                <a:latin typeface="Consolas"/>
              </a:rPr>
              <a:t>i</a:t>
            </a:r>
            <a:r>
              <a:rPr lang="en-US" dirty="0">
                <a:solidFill>
                  <a:srgbClr val="A31515"/>
                </a:solidFill>
                <a:latin typeface="Consolas"/>
              </a:rPr>
              <a:t> is: </a:t>
            </a:r>
            <a:r>
              <a:rPr lang="en-US" dirty="0" smtClean="0">
                <a:solidFill>
                  <a:srgbClr val="A31515"/>
                </a:solidFill>
                <a:latin typeface="Consolas"/>
              </a:rPr>
              <a:t>  %</a:t>
            </a:r>
            <a:r>
              <a:rPr lang="en-US" dirty="0">
                <a:solidFill>
                  <a:srgbClr val="A31515"/>
                </a:solidFill>
                <a:latin typeface="Consolas"/>
              </a:rPr>
              <a:t>p\n"</a:t>
            </a:r>
            <a:r>
              <a:rPr lang="en-US" dirty="0">
                <a:solidFill>
                  <a:prstClr val="black"/>
                </a:solidFill>
                <a:latin typeface="Consolas"/>
              </a:rPr>
              <a:t>,&amp;</a:t>
            </a:r>
            <a:r>
              <a:rPr lang="en-US" dirty="0" err="1">
                <a:solidFill>
                  <a:prstClr val="black"/>
                </a:solidFill>
                <a:latin typeface="Consolas"/>
              </a:rPr>
              <a:t>i</a:t>
            </a:r>
            <a:r>
              <a:rPr lang="en-US" dirty="0">
                <a:solidFill>
                  <a:prstClr val="black"/>
                </a:solidFill>
                <a:latin typeface="Consolas"/>
              </a:rPr>
              <a:t>);</a:t>
            </a:r>
          </a:p>
          <a:p>
            <a:r>
              <a:rPr lang="en-US" dirty="0" smtClean="0">
                <a:solidFill>
                  <a:prstClr val="black"/>
                </a:solidFill>
                <a:latin typeface="Consolas"/>
              </a:rPr>
              <a:t>  </a:t>
            </a:r>
            <a:r>
              <a:rPr lang="en-US" dirty="0" err="1" smtClean="0">
                <a:solidFill>
                  <a:prstClr val="black"/>
                </a:solidFill>
                <a:latin typeface="Consolas"/>
              </a:rPr>
              <a:t>getchar</a:t>
            </a:r>
            <a:r>
              <a:rPr lang="en-US" dirty="0">
                <a:solidFill>
                  <a:prstClr val="black"/>
                </a:solidFill>
                <a:latin typeface="Consolas"/>
              </a:rPr>
              <a:t>();</a:t>
            </a:r>
          </a:p>
          <a:p>
            <a:r>
              <a:rPr lang="en-US" dirty="0" smtClean="0">
                <a:solidFill>
                  <a:srgbClr val="0000FF"/>
                </a:solidFill>
                <a:latin typeface="Consolas"/>
              </a:rPr>
              <a:t>  return</a:t>
            </a:r>
            <a:r>
              <a:rPr lang="en-US" dirty="0" smtClean="0">
                <a:solidFill>
                  <a:prstClr val="black"/>
                </a:solidFill>
                <a:latin typeface="Consolas"/>
              </a:rPr>
              <a:t> </a:t>
            </a:r>
            <a:r>
              <a:rPr lang="en-US" dirty="0">
                <a:solidFill>
                  <a:prstClr val="black"/>
                </a:solidFill>
                <a:latin typeface="Consolas"/>
              </a:rPr>
              <a:t>0;</a:t>
            </a:r>
          </a:p>
          <a:p>
            <a:r>
              <a:rPr lang="en-US" dirty="0">
                <a:solidFill>
                  <a:prstClr val="black"/>
                </a:solidFill>
                <a:latin typeface="Consolas"/>
              </a:rPr>
              <a:t>}</a:t>
            </a:r>
          </a:p>
          <a:p>
            <a:endParaRPr lang="en-US" dirty="0"/>
          </a:p>
        </p:txBody>
      </p:sp>
      <p:sp>
        <p:nvSpPr>
          <p:cNvPr id="2" name="Tijdelijke aanduiding voor datum 1"/>
          <p:cNvSpPr>
            <a:spLocks noGrp="1"/>
          </p:cNvSpPr>
          <p:nvPr>
            <p:ph type="dt" sz="half" idx="16"/>
          </p:nvPr>
        </p:nvSpPr>
        <p:spPr/>
        <p:txBody>
          <a:bodyPr/>
          <a:lstStyle/>
          <a:p>
            <a:r>
              <a:rPr lang="nl-NL" smtClean="0"/>
              <a:t>GESPRG 2014-2015</a:t>
            </a:r>
            <a:endParaRPr lang="en-US" dirty="0"/>
          </a:p>
        </p:txBody>
      </p:sp>
      <p:sp>
        <p:nvSpPr>
          <p:cNvPr id="3" name="Tijdelijke aanduiding voor dianummer 2"/>
          <p:cNvSpPr>
            <a:spLocks noGrp="1"/>
          </p:cNvSpPr>
          <p:nvPr>
            <p:ph type="sldNum" sz="quarter" idx="18"/>
          </p:nvPr>
        </p:nvSpPr>
        <p:spPr/>
        <p:txBody>
          <a:bodyPr/>
          <a:lstStyle/>
          <a:p>
            <a:fld id="{520F5AE5-675F-4C53-86B8-6BB4E175C417}" type="slidenum">
              <a:rPr lang="en-US" smtClean="0"/>
              <a:pPr/>
              <a:t>299</a:t>
            </a:fld>
            <a:endParaRPr lang="en-US" dirty="0"/>
          </a:p>
        </p:txBody>
      </p:sp>
    </p:spTree>
    <p:extLst>
      <p:ext uri="{BB962C8B-B14F-4D97-AF65-F5344CB8AC3E}">
        <p14:creationId xmlns:p14="http://schemas.microsoft.com/office/powerpoint/2010/main" val="4131327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nl-NL" smtClean="0"/>
              <a:t>Introductie</a:t>
            </a:r>
            <a:endParaRPr lang="nl-NL" dirty="0" smtClean="0"/>
          </a:p>
        </p:txBody>
      </p:sp>
      <p:sp>
        <p:nvSpPr>
          <p:cNvPr id="5124" name="Rectangle 3"/>
          <p:cNvSpPr>
            <a:spLocks noGrp="1" noChangeArrowheads="1"/>
          </p:cNvSpPr>
          <p:nvPr>
            <p:ph idx="1"/>
          </p:nvPr>
        </p:nvSpPr>
        <p:spPr/>
        <p:txBody>
          <a:bodyPr/>
          <a:lstStyle/>
          <a:p>
            <a:r>
              <a:rPr lang="nl-NL" dirty="0" smtClean="0"/>
              <a:t>Theorie: </a:t>
            </a:r>
          </a:p>
          <a:p>
            <a:pPr lvl="1"/>
            <a:r>
              <a:rPr lang="nl-NL" dirty="0" smtClean="0"/>
              <a:t>Mark </a:t>
            </a:r>
            <a:r>
              <a:rPr lang="nl-NL" dirty="0" err="1" smtClean="0"/>
              <a:t>Schrauwen</a:t>
            </a:r>
            <a:endParaRPr lang="nl-NL" dirty="0" smtClean="0"/>
          </a:p>
          <a:p>
            <a:pPr lvl="1"/>
            <a:r>
              <a:rPr lang="en-US" dirty="0" err="1" smtClean="0"/>
              <a:t>Werkzaam</a:t>
            </a:r>
            <a:r>
              <a:rPr lang="en-US" dirty="0" smtClean="0"/>
              <a:t> </a:t>
            </a:r>
            <a:r>
              <a:rPr lang="en-US" dirty="0" err="1" smtClean="0"/>
              <a:t>bij</a:t>
            </a:r>
            <a:r>
              <a:rPr lang="en-US" dirty="0" smtClean="0"/>
              <a:t> </a:t>
            </a:r>
            <a:r>
              <a:rPr lang="en-US" dirty="0" err="1" smtClean="0"/>
              <a:t>Bewegingstechnologie</a:t>
            </a:r>
            <a:r>
              <a:rPr lang="en-US" dirty="0" smtClean="0"/>
              <a:t> (4 </a:t>
            </a:r>
            <a:r>
              <a:rPr lang="en-US" dirty="0" err="1" smtClean="0"/>
              <a:t>dagen</a:t>
            </a:r>
            <a:r>
              <a:rPr lang="en-US" dirty="0" smtClean="0"/>
              <a:t>)</a:t>
            </a:r>
          </a:p>
          <a:p>
            <a:pPr lvl="1"/>
            <a:r>
              <a:rPr lang="en-US" dirty="0" err="1" smtClean="0"/>
              <a:t>Werkzaam</a:t>
            </a:r>
            <a:r>
              <a:rPr lang="en-US" dirty="0" smtClean="0"/>
              <a:t> </a:t>
            </a:r>
            <a:r>
              <a:rPr lang="en-US" dirty="0" err="1" smtClean="0"/>
              <a:t>bij</a:t>
            </a:r>
            <a:r>
              <a:rPr lang="en-US" dirty="0" smtClean="0"/>
              <a:t> </a:t>
            </a:r>
            <a:r>
              <a:rPr lang="en-US" dirty="0" err="1" smtClean="0"/>
              <a:t>Elektrotechniek</a:t>
            </a:r>
            <a:r>
              <a:rPr lang="en-US" dirty="0" smtClean="0"/>
              <a:t> (1 dag)</a:t>
            </a:r>
          </a:p>
          <a:p>
            <a:pPr lvl="1"/>
            <a:r>
              <a:rPr lang="nl-NL" dirty="0" smtClean="0">
                <a:hlinkClick r:id="rId3"/>
              </a:rPr>
              <a:t>mjschrau@hhs.nl</a:t>
            </a:r>
            <a:r>
              <a:rPr lang="nl-NL" dirty="0" smtClean="0"/>
              <a:t> (zet in het onderwerp: </a:t>
            </a:r>
            <a:r>
              <a:rPr lang="nl-NL" dirty="0" smtClean="0">
                <a:solidFill>
                  <a:schemeClr val="accent2"/>
                </a:solidFill>
              </a:rPr>
              <a:t>GESPRG: …</a:t>
            </a:r>
            <a:r>
              <a:rPr lang="nl-NL" dirty="0" smtClean="0"/>
              <a:t>)</a:t>
            </a:r>
          </a:p>
          <a:p>
            <a:pPr lvl="1"/>
            <a:r>
              <a:rPr lang="en-US" dirty="0" smtClean="0"/>
              <a:t>0704458279</a:t>
            </a:r>
            <a:endParaRPr lang="nl-NL" dirty="0" smtClean="0"/>
          </a:p>
          <a:p>
            <a:r>
              <a:rPr lang="nl-NL" dirty="0" smtClean="0"/>
              <a:t>Practicum:</a:t>
            </a:r>
          </a:p>
          <a:p>
            <a:pPr lvl="1"/>
            <a:r>
              <a:rPr lang="en-US" dirty="0" smtClean="0"/>
              <a:t>Jesse op den </a:t>
            </a:r>
            <a:r>
              <a:rPr lang="en-US" dirty="0" err="1" smtClean="0"/>
              <a:t>Brouw</a:t>
            </a:r>
            <a:r>
              <a:rPr lang="en-US" dirty="0" smtClean="0"/>
              <a:t> (</a:t>
            </a:r>
            <a:r>
              <a:rPr lang="nl-NL" dirty="0" smtClean="0">
                <a:hlinkClick r:id="rId4"/>
              </a:rPr>
              <a:t>j.e.j.opdenbrouw@hhs.nl</a:t>
            </a:r>
            <a:r>
              <a:rPr lang="en-US" dirty="0" smtClean="0"/>
              <a:t>)</a:t>
            </a:r>
          </a:p>
          <a:p>
            <a:pPr lvl="1"/>
            <a:r>
              <a:rPr lang="en-US" dirty="0" smtClean="0"/>
              <a:t>Bas Kuiper (</a:t>
            </a:r>
            <a:r>
              <a:rPr lang="nl-NL" dirty="0" smtClean="0">
                <a:hlinkClick r:id="rId5" tooltip="Stuur een e-mail naar B.Kuiper@hhs.nl"/>
              </a:rPr>
              <a:t>B.Kuiper@hhs.nl</a:t>
            </a:r>
            <a:r>
              <a:rPr lang="nl-NL" dirty="0" smtClean="0"/>
              <a:t>)</a:t>
            </a:r>
          </a:p>
          <a:p>
            <a:pPr lvl="1"/>
            <a:endParaRPr lang="nl-NL" dirty="0" smtClean="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3</a:t>
            </a:fld>
            <a:endParaRPr lang="en-US" dirty="0"/>
          </a:p>
        </p:txBody>
      </p:sp>
    </p:spTree>
    <p:extLst>
      <p:ext uri="{BB962C8B-B14F-4D97-AF65-F5344CB8AC3E}">
        <p14:creationId xmlns:p14="http://schemas.microsoft.com/office/powerpoint/2010/main" val="267975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2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Basis </a:t>
            </a:r>
            <a:r>
              <a:rPr lang="en-US" dirty="0" err="1" smtClean="0"/>
              <a:t>variabelen</a:t>
            </a:r>
            <a:endParaRPr lang="nl-NL" dirty="0"/>
          </a:p>
        </p:txBody>
      </p:sp>
      <p:sp>
        <p:nvSpPr>
          <p:cNvPr id="5" name="Tijdelijke aanduiding voor inhoud 4"/>
          <p:cNvSpPr>
            <a:spLocks noGrp="1"/>
          </p:cNvSpPr>
          <p:nvPr>
            <p:ph idx="1"/>
          </p:nvPr>
        </p:nvSpPr>
        <p:spPr/>
        <p:txBody>
          <a:bodyPr/>
          <a:lstStyle/>
          <a:p>
            <a:r>
              <a:rPr lang="en-US" dirty="0" err="1" smtClean="0"/>
              <a:t>Zwevendekommagetallen</a:t>
            </a:r>
            <a:r>
              <a:rPr lang="en-US" dirty="0" smtClean="0"/>
              <a:t> (floating point)</a:t>
            </a:r>
            <a:endParaRPr lang="nl-NL" dirty="0"/>
          </a:p>
        </p:txBody>
      </p:sp>
      <p:graphicFrame>
        <p:nvGraphicFramePr>
          <p:cNvPr id="6" name="Tabel 5"/>
          <p:cNvGraphicFramePr>
            <a:graphicFrameLocks noGrp="1"/>
          </p:cNvGraphicFramePr>
          <p:nvPr>
            <p:extLst>
              <p:ext uri="{D42A27DB-BD31-4B8C-83A1-F6EECF244321}">
                <p14:modId xmlns:p14="http://schemas.microsoft.com/office/powerpoint/2010/main" val="968624204"/>
              </p:ext>
            </p:extLst>
          </p:nvPr>
        </p:nvGraphicFramePr>
        <p:xfrm>
          <a:off x="965200" y="2132856"/>
          <a:ext cx="2556977" cy="1584896"/>
        </p:xfrm>
        <a:graphic>
          <a:graphicData uri="http://schemas.openxmlformats.org/drawingml/2006/table">
            <a:tbl>
              <a:tblPr firstRow="1" bandRow="1">
                <a:tableStyleId>{616DA210-FB5B-4158-B5E0-FEB733F419BA}</a:tableStyleId>
              </a:tblPr>
              <a:tblGrid>
                <a:gridCol w="1614933"/>
                <a:gridCol w="942044"/>
              </a:tblGrid>
              <a:tr h="345638">
                <a:tc>
                  <a:txBody>
                    <a:bodyPr/>
                    <a:lstStyle/>
                    <a:p>
                      <a:r>
                        <a:rPr lang="en-US" sz="2000" dirty="0" err="1" smtClean="0">
                          <a:solidFill>
                            <a:schemeClr val="bg1"/>
                          </a:solidFill>
                        </a:rPr>
                        <a:t>Variabelen</a:t>
                      </a:r>
                      <a:endParaRPr lang="nl-NL" sz="2000" dirty="0">
                        <a:solidFill>
                          <a:schemeClr val="bg1"/>
                        </a:solidFill>
                      </a:endParaRPr>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0000FF"/>
                    </a:solidFill>
                  </a:tcPr>
                </a:tc>
                <a:tc>
                  <a:txBody>
                    <a:bodyPr/>
                    <a:lstStyle/>
                    <a:p>
                      <a:pPr algn="ctr"/>
                      <a:r>
                        <a:rPr lang="en-US" sz="2000" dirty="0" smtClean="0">
                          <a:solidFill>
                            <a:schemeClr val="bg1"/>
                          </a:solidFill>
                        </a:rPr>
                        <a:t>bits</a:t>
                      </a:r>
                      <a:endParaRPr lang="nl-NL" sz="2000" dirty="0">
                        <a:solidFill>
                          <a:schemeClr val="bg1"/>
                        </a:solidFill>
                      </a:endParaRPr>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0000FF"/>
                    </a:solidFill>
                  </a:tcPr>
                </a:tc>
              </a:tr>
              <a:tr h="345638">
                <a:tc>
                  <a:txBody>
                    <a:bodyPr/>
                    <a:lstStyle/>
                    <a:p>
                      <a:r>
                        <a:rPr lang="en-US" sz="2000" dirty="0" smtClean="0"/>
                        <a:t>float</a:t>
                      </a:r>
                      <a:endParaRPr lang="nl-NL" sz="20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2000" dirty="0" smtClean="0"/>
                        <a:t>32</a:t>
                      </a:r>
                      <a:endParaRPr lang="nl-NL" sz="20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r>
              <a:tr h="345638">
                <a:tc>
                  <a:txBody>
                    <a:bodyPr/>
                    <a:lstStyle/>
                    <a:p>
                      <a:r>
                        <a:rPr lang="en-US" sz="2000" dirty="0" smtClean="0"/>
                        <a:t>double</a:t>
                      </a:r>
                      <a:endParaRPr lang="nl-NL" sz="20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2000" dirty="0" smtClean="0"/>
                        <a:t>64</a:t>
                      </a:r>
                      <a:endParaRPr lang="nl-NL" sz="20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r>
              <a:tr h="345638">
                <a:tc>
                  <a:txBody>
                    <a:bodyPr/>
                    <a:lstStyle/>
                    <a:p>
                      <a:r>
                        <a:rPr lang="en-US" sz="2000" dirty="0" smtClean="0"/>
                        <a:t>Long double</a:t>
                      </a:r>
                      <a:endParaRPr lang="nl-NL" sz="20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US" sz="2000" dirty="0" smtClean="0"/>
                        <a:t>128</a:t>
                      </a:r>
                      <a:endParaRPr lang="nl-NL" sz="20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r>
            </a:tbl>
          </a:graphicData>
        </a:graphic>
      </p:graphicFrame>
      <p:pic>
        <p:nvPicPr>
          <p:cNvPr id="7" name="Picture 2" descr="File:Float example.sv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9" y="4263031"/>
            <a:ext cx="6912768" cy="878742"/>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File:IEEE 754 Double Floating Point Format.svg">
            <a:hlinkClick r:id="rId3"/>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585" y="5170464"/>
            <a:ext cx="6127080" cy="1239297"/>
          </a:xfrm>
          <a:prstGeom prst="rect">
            <a:avLst/>
          </a:prstGeom>
          <a:noFill/>
          <a:extLst>
            <a:ext uri="{909E8E84-426E-40DD-AFC4-6F175D3DCCD1}">
              <a14:hiddenFill xmlns:a14="http://schemas.microsoft.com/office/drawing/2010/main">
                <a:solidFill>
                  <a:srgbClr val="FFFFFF"/>
                </a:solidFill>
              </a14:hiddenFill>
            </a:ext>
          </a:extLst>
        </p:spPr>
      </p:pic>
      <p:sp>
        <p:nvSpPr>
          <p:cNvPr id="9" name="Gekromde PIJL-RECHTS 8"/>
          <p:cNvSpPr/>
          <p:nvPr/>
        </p:nvSpPr>
        <p:spPr>
          <a:xfrm rot="21024952">
            <a:off x="339660" y="2775507"/>
            <a:ext cx="586408" cy="2088232"/>
          </a:xfrm>
          <a:prstGeom prst="curvedRightArrow">
            <a:avLst>
              <a:gd name="adj1" fmla="val 9910"/>
              <a:gd name="adj2" fmla="val 67464"/>
              <a:gd name="adj3" fmla="val 39851"/>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11" name="Gekromde PIJL-RECHTS 10"/>
          <p:cNvSpPr/>
          <p:nvPr/>
        </p:nvSpPr>
        <p:spPr>
          <a:xfrm rot="21024952">
            <a:off x="320061" y="3196437"/>
            <a:ext cx="586408" cy="2869421"/>
          </a:xfrm>
          <a:prstGeom prst="curvedRightArrow">
            <a:avLst>
              <a:gd name="adj1" fmla="val 18374"/>
              <a:gd name="adj2" fmla="val 84100"/>
              <a:gd name="adj3" fmla="val 39851"/>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mc:AlternateContent xmlns:mc="http://schemas.openxmlformats.org/markup-compatibility/2006" xmlns:a14="http://schemas.microsoft.com/office/drawing/2010/main">
        <mc:Choice Requires="a14">
          <p:sp>
            <p:nvSpPr>
              <p:cNvPr id="2" name="Tekstvak 1"/>
              <p:cNvSpPr txBox="1"/>
              <p:nvPr/>
            </p:nvSpPr>
            <p:spPr>
              <a:xfrm>
                <a:off x="2433136" y="6300547"/>
                <a:ext cx="4133714" cy="417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lumMod val="50000"/>
                              <a:lumOff val="50000"/>
                            </a:schemeClr>
                          </a:solidFill>
                          <a:latin typeface="Cambria Math" panose="02040503050406030204" pitchFamily="18" charset="0"/>
                        </a:rPr>
                        <m:t>𝑺𝒊𝒈𝒏</m:t>
                      </m:r>
                      <m:sSubSup>
                        <m:sSubSupPr>
                          <m:ctrlPr>
                            <a:rPr lang="nl-NL" b="1" i="1" smtClean="0">
                              <a:solidFill>
                                <a:schemeClr val="tx1">
                                  <a:lumMod val="50000"/>
                                  <a:lumOff val="50000"/>
                                </a:schemeClr>
                              </a:solidFill>
                              <a:latin typeface="Cambria Math" panose="02040503050406030204" pitchFamily="18" charset="0"/>
                            </a:rPr>
                          </m:ctrlPr>
                        </m:sSubSupPr>
                        <m:e>
                          <m:r>
                            <a:rPr lang="nl-NL" b="1" i="1" smtClean="0">
                              <a:solidFill>
                                <a:schemeClr val="tx1">
                                  <a:lumMod val="50000"/>
                                  <a:lumOff val="50000"/>
                                </a:schemeClr>
                              </a:solidFill>
                              <a:latin typeface="Cambria Math" panose="02040503050406030204" pitchFamily="18" charset="0"/>
                              <a:ea typeface="Cambria Math" panose="02040503050406030204" pitchFamily="18" charset="0"/>
                            </a:rPr>
                            <m:t>∙</m:t>
                          </m:r>
                          <m:r>
                            <a:rPr lang="en-US" b="1" i="1" smtClean="0">
                              <a:solidFill>
                                <a:schemeClr val="tx1">
                                  <a:lumMod val="50000"/>
                                  <a:lumOff val="50000"/>
                                </a:schemeClr>
                              </a:solidFill>
                              <a:latin typeface="Cambria Math" panose="02040503050406030204" pitchFamily="18" charset="0"/>
                            </a:rPr>
                            <m:t>𝟐</m:t>
                          </m:r>
                        </m:e>
                        <m:sub/>
                        <m:sup>
                          <m:r>
                            <m:rPr>
                              <m:nor/>
                            </m:rPr>
                            <a:rPr lang="nl-NL" b="1" baseline="30000" dirty="0">
                              <a:solidFill>
                                <a:schemeClr val="tx1">
                                  <a:lumMod val="50000"/>
                                  <a:lumOff val="50000"/>
                                </a:schemeClr>
                              </a:solidFill>
                            </a:rPr>
                            <m:t>−127+</m:t>
                          </m:r>
                          <m:r>
                            <m:rPr>
                              <m:nor/>
                            </m:rPr>
                            <a:rPr lang="nl-NL" b="1" baseline="30000" dirty="0">
                              <a:solidFill>
                                <a:schemeClr val="tx1">
                                  <a:lumMod val="50000"/>
                                  <a:lumOff val="50000"/>
                                </a:schemeClr>
                              </a:solidFill>
                            </a:rPr>
                            <m:t>exponent</m:t>
                          </m:r>
                        </m:sup>
                      </m:sSubSup>
                      <m:r>
                        <a:rPr lang="nl-NL" b="1" i="1" smtClean="0">
                          <a:solidFill>
                            <a:schemeClr val="tx1">
                              <a:lumMod val="50000"/>
                              <a:lumOff val="50000"/>
                            </a:schemeClr>
                          </a:solidFill>
                          <a:latin typeface="Cambria Math" panose="02040503050406030204" pitchFamily="18" charset="0"/>
                          <a:ea typeface="Cambria Math" panose="02040503050406030204" pitchFamily="18" charset="0"/>
                        </a:rPr>
                        <m:t>∙</m:t>
                      </m:r>
                      <m:r>
                        <a:rPr lang="en-US" b="1" i="1" smtClean="0">
                          <a:solidFill>
                            <a:schemeClr val="tx1">
                              <a:lumMod val="50000"/>
                              <a:lumOff val="50000"/>
                            </a:schemeClr>
                          </a:solidFill>
                          <a:latin typeface="Cambria Math" panose="02040503050406030204" pitchFamily="18" charset="0"/>
                          <a:ea typeface="Cambria Math" panose="02040503050406030204" pitchFamily="18" charset="0"/>
                        </a:rPr>
                        <m:t>𝒇𝒓𝒂𝒄𝒕𝒊𝒐𝒏</m:t>
                      </m:r>
                    </m:oMath>
                  </m:oMathPara>
                </a14:m>
                <a:endParaRPr lang="nl-NL" b="1" baseline="30000" dirty="0">
                  <a:solidFill>
                    <a:schemeClr val="tx1">
                      <a:lumMod val="50000"/>
                      <a:lumOff val="50000"/>
                    </a:schemeClr>
                  </a:solidFill>
                </a:endParaRPr>
              </a:p>
            </p:txBody>
          </p:sp>
        </mc:Choice>
        <mc:Fallback xmlns="">
          <p:sp>
            <p:nvSpPr>
              <p:cNvPr id="2" name="Tekstvak 1"/>
              <p:cNvSpPr txBox="1">
                <a:spLocks noRot="1" noChangeAspect="1" noMove="1" noResize="1" noEditPoints="1" noAdjustHandles="1" noChangeArrowheads="1" noChangeShapeType="1" noTextEdit="1"/>
              </p:cNvSpPr>
              <p:nvPr/>
            </p:nvSpPr>
            <p:spPr>
              <a:xfrm>
                <a:off x="2433136" y="6300547"/>
                <a:ext cx="4133714" cy="417165"/>
              </a:xfrm>
              <a:prstGeom prst="rect">
                <a:avLst/>
              </a:prstGeom>
              <a:blipFill rotWithShape="0">
                <a:blip r:embed="rId6"/>
                <a:stretch>
                  <a:fillRect t="-4412" b="-7353"/>
                </a:stretch>
              </a:blipFill>
            </p:spPr>
            <p:txBody>
              <a:bodyPr/>
              <a:lstStyle/>
              <a:p>
                <a:r>
                  <a:rPr lang="nl-NL">
                    <a:noFill/>
                  </a:rPr>
                  <a:t> </a:t>
                </a:r>
              </a:p>
            </p:txBody>
          </p:sp>
        </mc:Fallback>
      </mc:AlternateContent>
      <p:sp>
        <p:nvSpPr>
          <p:cNvPr id="3" name="Rechthoek 2"/>
          <p:cNvSpPr/>
          <p:nvPr/>
        </p:nvSpPr>
        <p:spPr>
          <a:xfrm>
            <a:off x="4582344" y="2934378"/>
            <a:ext cx="3671666" cy="83099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dirty="0" err="1" smtClean="0">
                <a:ln/>
                <a:solidFill>
                  <a:srgbClr val="FF0000"/>
                </a:solidFill>
                <a:effectLst>
                  <a:glow rad="63500">
                    <a:schemeClr val="accent2">
                      <a:satMod val="175000"/>
                      <a:alpha val="40000"/>
                    </a:schemeClr>
                  </a:glow>
                </a:effectLst>
              </a:rPr>
              <a:t>Geen</a:t>
            </a:r>
            <a:r>
              <a:rPr lang="en-US" sz="4800" b="1" dirty="0" smtClean="0">
                <a:ln/>
                <a:solidFill>
                  <a:srgbClr val="FF0000"/>
                </a:solidFill>
                <a:effectLst>
                  <a:glow rad="63500">
                    <a:schemeClr val="accent2">
                      <a:satMod val="175000"/>
                      <a:alpha val="40000"/>
                    </a:schemeClr>
                  </a:glow>
                </a:effectLst>
              </a:rPr>
              <a:t> </a:t>
            </a:r>
            <a:r>
              <a:rPr lang="en-US" sz="4800" b="1" dirty="0" err="1" smtClean="0">
                <a:ln/>
                <a:solidFill>
                  <a:srgbClr val="FF0000"/>
                </a:solidFill>
                <a:effectLst>
                  <a:glow rad="63500">
                    <a:schemeClr val="accent2">
                      <a:satMod val="175000"/>
                      <a:alpha val="40000"/>
                    </a:schemeClr>
                  </a:glow>
                </a:effectLst>
              </a:rPr>
              <a:t>leerstof</a:t>
            </a:r>
            <a:endParaRPr lang="nl-NL" sz="4800" b="1" dirty="0">
              <a:ln/>
              <a:solidFill>
                <a:srgbClr val="FF0000"/>
              </a:solidFill>
              <a:effectLst>
                <a:glow rad="63500">
                  <a:schemeClr val="accent2">
                    <a:satMod val="175000"/>
                    <a:alpha val="40000"/>
                  </a:schemeClr>
                </a:glow>
              </a:effectLst>
            </a:endParaRPr>
          </a:p>
        </p:txBody>
      </p:sp>
      <p:sp>
        <p:nvSpPr>
          <p:cNvPr id="8" name="Tijdelijke aanduiding voor datum 7"/>
          <p:cNvSpPr>
            <a:spLocks noGrp="1"/>
          </p:cNvSpPr>
          <p:nvPr>
            <p:ph type="dt" sz="half" idx="10"/>
          </p:nvPr>
        </p:nvSpPr>
        <p:spPr/>
        <p:txBody>
          <a:bodyPr/>
          <a:lstStyle/>
          <a:p>
            <a:r>
              <a:rPr lang="nl-NL" smtClean="0"/>
              <a:t>GESPRG 2014-2015</a:t>
            </a:r>
            <a:endParaRPr lang="en-US" dirty="0"/>
          </a:p>
        </p:txBody>
      </p:sp>
      <p:sp>
        <p:nvSpPr>
          <p:cNvPr id="10" name="Tijdelijke aanduiding voor dianummer 9"/>
          <p:cNvSpPr>
            <a:spLocks noGrp="1"/>
          </p:cNvSpPr>
          <p:nvPr>
            <p:ph type="sldNum" sz="quarter" idx="12"/>
          </p:nvPr>
        </p:nvSpPr>
        <p:spPr/>
        <p:txBody>
          <a:bodyPr/>
          <a:lstStyle/>
          <a:p>
            <a:fld id="{520F5AE5-675F-4C53-86B8-6BB4E175C417}" type="slidenum">
              <a:rPr lang="en-US" smtClean="0"/>
              <a:pPr/>
              <a:t>30</a:t>
            </a:fld>
            <a:endParaRPr lang="en-US" dirty="0"/>
          </a:p>
        </p:txBody>
      </p:sp>
    </p:spTree>
    <p:extLst>
      <p:ext uri="{BB962C8B-B14F-4D97-AF65-F5344CB8AC3E}">
        <p14:creationId xmlns:p14="http://schemas.microsoft.com/office/powerpoint/2010/main" val="26461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26" presetClass="emph" presetSubtype="0" repeatCount="indefinite" fill="hold" grpId="0" nodeType="withEffect">
                                  <p:stCondLst>
                                    <p:cond delay="0"/>
                                  </p:stCondLst>
                                  <p:childTnLst>
                                    <p:animEffect transition="out" filter="fade">
                                      <p:cBhvr>
                                        <p:cTn id="12" dur="2000" tmFilter="0, 0; .2, .5; .8, .5; 1, 0"/>
                                        <p:tgtEl>
                                          <p:spTgt spid="3"/>
                                        </p:tgtEl>
                                      </p:cBhvr>
                                    </p:animEffect>
                                    <p:animScale>
                                      <p:cBhvr>
                                        <p:cTn id="13" dur="1000" autoRev="1" fill="hold"/>
                                        <p:tgtEl>
                                          <p:spTgt spid="3"/>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33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2" grpId="0"/>
      <p:bldP spid="3" grpId="0"/>
      <p:bldP spid="3" grpId="1"/>
    </p:bldLst>
  </p:timing>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idx="15"/>
          </p:nvPr>
        </p:nvSpPr>
        <p:spPr/>
        <p:txBody>
          <a:bodyPr/>
          <a:lstStyle/>
          <a:p>
            <a:endParaRPr lang="en-US"/>
          </a:p>
        </p:txBody>
      </p:sp>
      <p:sp>
        <p:nvSpPr>
          <p:cNvPr id="168963" name="Rectangle 2"/>
          <p:cNvSpPr>
            <a:spLocks noGrp="1" noChangeArrowheads="1"/>
          </p:cNvSpPr>
          <p:nvPr>
            <p:ph type="title"/>
          </p:nvPr>
        </p:nvSpPr>
        <p:spPr/>
        <p:txBody>
          <a:bodyPr>
            <a:normAutofit/>
          </a:bodyPr>
          <a:lstStyle/>
          <a:p>
            <a:r>
              <a:rPr lang="nl-NL" dirty="0" smtClean="0">
                <a:latin typeface="Consolas"/>
              </a:rPr>
              <a:t>extern</a:t>
            </a:r>
          </a:p>
        </p:txBody>
      </p:sp>
      <p:sp>
        <p:nvSpPr>
          <p:cNvPr id="5" name="Content Placeholder 4"/>
          <p:cNvSpPr>
            <a:spLocks noGrp="1"/>
          </p:cNvSpPr>
          <p:nvPr>
            <p:ph idx="1"/>
          </p:nvPr>
        </p:nvSpPr>
        <p:spPr/>
        <p:txBody>
          <a:bodyPr>
            <a:normAutofit fontScale="92500"/>
          </a:bodyPr>
          <a:lstStyle/>
          <a:p>
            <a:r>
              <a:rPr lang="en-US" dirty="0" smtClean="0"/>
              <a:t>Om </a:t>
            </a:r>
            <a:r>
              <a:rPr lang="en-US" dirty="0" err="1" smtClean="0"/>
              <a:t>variabelen</a:t>
            </a:r>
            <a:r>
              <a:rPr lang="en-US" dirty="0" smtClean="0"/>
              <a:t> over de </a:t>
            </a:r>
            <a:r>
              <a:rPr lang="en-US" dirty="0" err="1" smtClean="0"/>
              <a:t>grenzen</a:t>
            </a:r>
            <a:r>
              <a:rPr lang="en-US" dirty="0" smtClean="0"/>
              <a:t> van modules en </a:t>
            </a:r>
            <a:r>
              <a:rPr lang="en-US" dirty="0" err="1" smtClean="0"/>
              <a:t>functies</a:t>
            </a:r>
            <a:r>
              <a:rPr lang="en-US" dirty="0" smtClean="0"/>
              <a:t> </a:t>
            </a:r>
            <a:r>
              <a:rPr lang="en-US" dirty="0" err="1" smtClean="0"/>
              <a:t>te</a:t>
            </a:r>
            <a:r>
              <a:rPr lang="en-US" dirty="0" smtClean="0"/>
              <a:t> </a:t>
            </a:r>
            <a:r>
              <a:rPr lang="en-US" dirty="0" err="1" smtClean="0"/>
              <a:t>kunnen</a:t>
            </a:r>
            <a:r>
              <a:rPr lang="en-US" dirty="0" smtClean="0"/>
              <a:t> </a:t>
            </a:r>
            <a:r>
              <a:rPr lang="en-US" dirty="0" err="1" smtClean="0"/>
              <a:t>gebruiken</a:t>
            </a:r>
            <a:r>
              <a:rPr lang="en-US" dirty="0" smtClean="0"/>
              <a:t> </a:t>
            </a:r>
            <a:r>
              <a:rPr lang="en-US" dirty="0" err="1" smtClean="0"/>
              <a:t>kunnen</a:t>
            </a:r>
            <a:r>
              <a:rPr lang="en-US" dirty="0" smtClean="0"/>
              <a:t> we </a:t>
            </a:r>
            <a:r>
              <a:rPr lang="en-US" dirty="0" err="1" smtClean="0"/>
              <a:t>een</a:t>
            </a:r>
            <a:r>
              <a:rPr lang="en-US" dirty="0" smtClean="0"/>
              <a:t> </a:t>
            </a:r>
            <a:r>
              <a:rPr lang="en-US" dirty="0" err="1" smtClean="0"/>
              <a:t>externe</a:t>
            </a:r>
            <a:r>
              <a:rPr lang="en-US" dirty="0" smtClean="0"/>
              <a:t> </a:t>
            </a:r>
            <a:r>
              <a:rPr lang="en-US" dirty="0" err="1" smtClean="0"/>
              <a:t>variabele</a:t>
            </a:r>
            <a:r>
              <a:rPr lang="en-US" dirty="0" smtClean="0"/>
              <a:t> </a:t>
            </a:r>
            <a:r>
              <a:rPr lang="en-US" dirty="0" err="1" smtClean="0"/>
              <a:t>declareren</a:t>
            </a:r>
            <a:r>
              <a:rPr lang="en-US" dirty="0" smtClean="0"/>
              <a:t>.</a:t>
            </a:r>
            <a:endParaRPr lang="en-US" dirty="0"/>
          </a:p>
        </p:txBody>
      </p:sp>
      <p:sp>
        <p:nvSpPr>
          <p:cNvPr id="6" name="Content Placeholder 5"/>
          <p:cNvSpPr>
            <a:spLocks noGrp="1"/>
          </p:cNvSpPr>
          <p:nvPr>
            <p:ph idx="13"/>
          </p:nvPr>
        </p:nvSpPr>
        <p:spPr>
          <a:xfrm>
            <a:off x="1394768" y="2127114"/>
            <a:ext cx="7353696" cy="3966181"/>
          </a:xfrm>
        </p:spPr>
        <p:txBody>
          <a:bodyPr>
            <a:normAutofit/>
          </a:bodyPr>
          <a:lstStyle/>
          <a:p>
            <a:r>
              <a:rPr lang="en-US" dirty="0">
                <a:solidFill>
                  <a:srgbClr val="0000FF"/>
                </a:solidFill>
                <a:latin typeface="Consolas"/>
              </a:rPr>
              <a:t>#include</a:t>
            </a:r>
            <a:r>
              <a:rPr lang="en-US" dirty="0">
                <a:solidFill>
                  <a:prstClr val="black"/>
                </a:solidFill>
                <a:latin typeface="Consolas"/>
              </a:rPr>
              <a:t> </a:t>
            </a:r>
            <a:r>
              <a:rPr lang="en-US" dirty="0">
                <a:solidFill>
                  <a:srgbClr val="A31515"/>
                </a:solidFill>
                <a:latin typeface="Consolas"/>
              </a:rPr>
              <a:t>&lt;</a:t>
            </a:r>
            <a:r>
              <a:rPr lang="en-US" dirty="0" err="1">
                <a:solidFill>
                  <a:srgbClr val="A31515"/>
                </a:solidFill>
                <a:latin typeface="Consolas"/>
              </a:rPr>
              <a:t>stdio.h</a:t>
            </a:r>
            <a:r>
              <a:rPr lang="en-US" dirty="0">
                <a:solidFill>
                  <a:srgbClr val="A31515"/>
                </a:solidFill>
                <a:latin typeface="Consolas"/>
              </a:rPr>
              <a:t>&gt;</a:t>
            </a:r>
            <a:endParaRPr lang="en-US" dirty="0">
              <a:solidFill>
                <a:prstClr val="black"/>
              </a:solidFill>
              <a:latin typeface="Consolas"/>
            </a:endParaRPr>
          </a:p>
          <a:p>
            <a:endParaRPr lang="en-US" dirty="0">
              <a:solidFill>
                <a:prstClr val="black"/>
              </a:solidFill>
              <a:latin typeface="Consolas"/>
            </a:endParaRPr>
          </a:p>
          <a:p>
            <a:r>
              <a:rPr lang="en-US" dirty="0" err="1" smtClean="0">
                <a:solidFill>
                  <a:srgbClr val="0000FF"/>
                </a:solidFill>
                <a:latin typeface="Consolas"/>
              </a:rPr>
              <a:t>int</a:t>
            </a:r>
            <a:r>
              <a:rPr lang="en-US" dirty="0" smtClean="0">
                <a:solidFill>
                  <a:prstClr val="black"/>
                </a:solidFill>
                <a:latin typeface="Consolas"/>
              </a:rPr>
              <a:t> </a:t>
            </a:r>
            <a:r>
              <a:rPr lang="en-US" dirty="0" err="1" smtClean="0">
                <a:solidFill>
                  <a:prstClr val="black"/>
                </a:solidFill>
                <a:latin typeface="Consolas"/>
              </a:rPr>
              <a:t>i</a:t>
            </a:r>
            <a:r>
              <a:rPr lang="en-US" dirty="0" smtClean="0">
                <a:solidFill>
                  <a:prstClr val="black"/>
                </a:solidFill>
                <a:latin typeface="Consolas"/>
              </a:rPr>
              <a:t> = 0; </a:t>
            </a:r>
            <a:r>
              <a:rPr lang="en-US" dirty="0">
                <a:solidFill>
                  <a:srgbClr val="008000"/>
                </a:solidFill>
                <a:latin typeface="Consolas"/>
              </a:rPr>
              <a:t>/*extern</a:t>
            </a:r>
            <a:r>
              <a:rPr lang="en-US" dirty="0" smtClean="0">
                <a:solidFill>
                  <a:srgbClr val="008000"/>
                </a:solidFill>
                <a:latin typeface="Consolas"/>
              </a:rPr>
              <a:t>*/</a:t>
            </a:r>
            <a:endParaRPr lang="en-US" dirty="0" smtClean="0">
              <a:solidFill>
                <a:prstClr val="black"/>
              </a:solidFill>
              <a:latin typeface="Consolas"/>
            </a:endParaRPr>
          </a:p>
          <a:p>
            <a:endParaRPr lang="en-US" dirty="0">
              <a:solidFill>
                <a:prstClr val="black"/>
              </a:solidFill>
              <a:latin typeface="Consolas"/>
            </a:endParaRPr>
          </a:p>
          <a:p>
            <a:r>
              <a:rPr lang="en-US" dirty="0" err="1">
                <a:solidFill>
                  <a:srgbClr val="0000FF"/>
                </a:solidFill>
                <a:latin typeface="Consolas"/>
              </a:rPr>
              <a:t>int</a:t>
            </a:r>
            <a:r>
              <a:rPr lang="en-US" dirty="0">
                <a:solidFill>
                  <a:prstClr val="black"/>
                </a:solidFill>
                <a:latin typeface="Consolas"/>
              </a:rPr>
              <a:t> main(</a:t>
            </a:r>
            <a:r>
              <a:rPr lang="en-US" dirty="0">
                <a:solidFill>
                  <a:srgbClr val="0000FF"/>
                </a:solidFill>
                <a:latin typeface="Consolas"/>
              </a:rPr>
              <a:t>void</a:t>
            </a:r>
            <a:r>
              <a:rPr lang="en-US" dirty="0">
                <a:solidFill>
                  <a:prstClr val="black"/>
                </a:solidFill>
                <a:latin typeface="Consolas"/>
              </a:rPr>
              <a:t>){</a:t>
            </a:r>
          </a:p>
          <a:p>
            <a:r>
              <a:rPr lang="en-US" dirty="0" smtClean="0">
                <a:solidFill>
                  <a:prstClr val="black"/>
                </a:solidFill>
                <a:latin typeface="Consolas"/>
              </a:rPr>
              <a:t>  </a:t>
            </a:r>
            <a:r>
              <a:rPr lang="en-US" dirty="0" err="1" smtClean="0">
                <a:solidFill>
                  <a:prstClr val="black"/>
                </a:solidFill>
                <a:latin typeface="Consolas"/>
              </a:rPr>
              <a:t>printf</a:t>
            </a:r>
            <a:r>
              <a:rPr lang="en-US" dirty="0">
                <a:solidFill>
                  <a:prstClr val="black"/>
                </a:solidFill>
                <a:latin typeface="Consolas"/>
              </a:rPr>
              <a:t>(</a:t>
            </a:r>
            <a:r>
              <a:rPr lang="en-US" dirty="0">
                <a:solidFill>
                  <a:srgbClr val="A31515"/>
                </a:solidFill>
                <a:latin typeface="Consolas"/>
              </a:rPr>
              <a:t>"</a:t>
            </a:r>
            <a:r>
              <a:rPr lang="en-US" dirty="0" err="1">
                <a:solidFill>
                  <a:srgbClr val="A31515"/>
                </a:solidFill>
                <a:latin typeface="Consolas"/>
              </a:rPr>
              <a:t>adres</a:t>
            </a:r>
            <a:r>
              <a:rPr lang="en-US" dirty="0">
                <a:solidFill>
                  <a:srgbClr val="A31515"/>
                </a:solidFill>
                <a:latin typeface="Consolas"/>
              </a:rPr>
              <a:t> van </a:t>
            </a:r>
            <a:r>
              <a:rPr lang="en-US" dirty="0" err="1">
                <a:solidFill>
                  <a:srgbClr val="A31515"/>
                </a:solidFill>
                <a:latin typeface="Consolas"/>
              </a:rPr>
              <a:t>i</a:t>
            </a:r>
            <a:r>
              <a:rPr lang="en-US" dirty="0">
                <a:solidFill>
                  <a:srgbClr val="A31515"/>
                </a:solidFill>
                <a:latin typeface="Consolas"/>
              </a:rPr>
              <a:t> is: </a:t>
            </a:r>
            <a:r>
              <a:rPr lang="en-US" dirty="0" smtClean="0">
                <a:solidFill>
                  <a:srgbClr val="A31515"/>
                </a:solidFill>
                <a:latin typeface="Consolas"/>
              </a:rPr>
              <a:t>  %</a:t>
            </a:r>
            <a:r>
              <a:rPr lang="en-US" dirty="0">
                <a:solidFill>
                  <a:srgbClr val="A31515"/>
                </a:solidFill>
                <a:latin typeface="Consolas"/>
              </a:rPr>
              <a:t>p\n"</a:t>
            </a:r>
            <a:r>
              <a:rPr lang="en-US" dirty="0">
                <a:solidFill>
                  <a:prstClr val="black"/>
                </a:solidFill>
                <a:latin typeface="Consolas"/>
              </a:rPr>
              <a:t>,&amp;</a:t>
            </a:r>
            <a:r>
              <a:rPr lang="en-US" dirty="0" err="1">
                <a:solidFill>
                  <a:prstClr val="black"/>
                </a:solidFill>
                <a:latin typeface="Consolas"/>
              </a:rPr>
              <a:t>i</a:t>
            </a:r>
            <a:r>
              <a:rPr lang="en-US" dirty="0">
                <a:solidFill>
                  <a:prstClr val="black"/>
                </a:solidFill>
                <a:latin typeface="Consolas"/>
              </a:rPr>
              <a:t>);</a:t>
            </a:r>
          </a:p>
          <a:p>
            <a:r>
              <a:rPr lang="en-US" dirty="0" smtClean="0">
                <a:solidFill>
                  <a:prstClr val="black"/>
                </a:solidFill>
                <a:latin typeface="Consolas"/>
              </a:rPr>
              <a:t>  </a:t>
            </a:r>
            <a:r>
              <a:rPr lang="en-US" dirty="0" err="1" smtClean="0">
                <a:solidFill>
                  <a:prstClr val="black"/>
                </a:solidFill>
                <a:latin typeface="Consolas"/>
              </a:rPr>
              <a:t>getchar</a:t>
            </a:r>
            <a:r>
              <a:rPr lang="en-US" dirty="0">
                <a:solidFill>
                  <a:prstClr val="black"/>
                </a:solidFill>
                <a:latin typeface="Consolas"/>
              </a:rPr>
              <a:t>();</a:t>
            </a:r>
          </a:p>
          <a:p>
            <a:r>
              <a:rPr lang="en-US" dirty="0" smtClean="0">
                <a:solidFill>
                  <a:srgbClr val="0000FF"/>
                </a:solidFill>
                <a:latin typeface="Consolas"/>
              </a:rPr>
              <a:t>  return</a:t>
            </a:r>
            <a:r>
              <a:rPr lang="en-US" dirty="0" smtClean="0">
                <a:solidFill>
                  <a:prstClr val="black"/>
                </a:solidFill>
                <a:latin typeface="Consolas"/>
              </a:rPr>
              <a:t> </a:t>
            </a:r>
            <a:r>
              <a:rPr lang="en-US" dirty="0">
                <a:solidFill>
                  <a:prstClr val="black"/>
                </a:solidFill>
                <a:latin typeface="Consolas"/>
              </a:rPr>
              <a:t>0;</a:t>
            </a:r>
          </a:p>
          <a:p>
            <a:r>
              <a:rPr lang="en-US" dirty="0">
                <a:solidFill>
                  <a:prstClr val="black"/>
                </a:solidFill>
                <a:latin typeface="Consolas"/>
              </a:rPr>
              <a:t>}</a:t>
            </a:r>
          </a:p>
          <a:p>
            <a:endParaRPr lang="en-US" dirty="0"/>
          </a:p>
        </p:txBody>
      </p:sp>
      <p:sp>
        <p:nvSpPr>
          <p:cNvPr id="2" name="Tijdelijke aanduiding voor datum 1"/>
          <p:cNvSpPr>
            <a:spLocks noGrp="1"/>
          </p:cNvSpPr>
          <p:nvPr>
            <p:ph type="dt" sz="half" idx="16"/>
          </p:nvPr>
        </p:nvSpPr>
        <p:spPr/>
        <p:txBody>
          <a:bodyPr/>
          <a:lstStyle/>
          <a:p>
            <a:r>
              <a:rPr lang="nl-NL" smtClean="0"/>
              <a:t>GESPRG 2014-2015</a:t>
            </a:r>
            <a:endParaRPr lang="en-US" dirty="0"/>
          </a:p>
        </p:txBody>
      </p:sp>
      <p:sp>
        <p:nvSpPr>
          <p:cNvPr id="3" name="Tijdelijke aanduiding voor dianummer 2"/>
          <p:cNvSpPr>
            <a:spLocks noGrp="1"/>
          </p:cNvSpPr>
          <p:nvPr>
            <p:ph type="sldNum" sz="quarter" idx="18"/>
          </p:nvPr>
        </p:nvSpPr>
        <p:spPr/>
        <p:txBody>
          <a:bodyPr/>
          <a:lstStyle/>
          <a:p>
            <a:fld id="{520F5AE5-675F-4C53-86B8-6BB4E175C417}" type="slidenum">
              <a:rPr lang="en-US" smtClean="0"/>
              <a:pPr/>
              <a:t>300</a:t>
            </a:fld>
            <a:endParaRPr lang="en-US" dirty="0"/>
          </a:p>
        </p:txBody>
      </p:sp>
    </p:spTree>
    <p:extLst>
      <p:ext uri="{BB962C8B-B14F-4D97-AF65-F5344CB8AC3E}">
        <p14:creationId xmlns:p14="http://schemas.microsoft.com/office/powerpoint/2010/main" val="1981740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idx="15"/>
          </p:nvPr>
        </p:nvSpPr>
        <p:spPr/>
        <p:txBody>
          <a:bodyPr>
            <a:normAutofit/>
          </a:bodyPr>
          <a:lstStyle/>
          <a:p>
            <a:r>
              <a:rPr lang="en-US" sz="1600" dirty="0">
                <a:solidFill>
                  <a:srgbClr val="008000"/>
                </a:solidFill>
                <a:latin typeface="Consolas"/>
              </a:rPr>
              <a:t>/*</a:t>
            </a:r>
            <a:r>
              <a:rPr lang="en-US" sz="1600" dirty="0" smtClean="0">
                <a:solidFill>
                  <a:srgbClr val="008000"/>
                </a:solidFill>
                <a:latin typeface="Consolas"/>
              </a:rPr>
              <a:t>file2.c</a:t>
            </a:r>
            <a:r>
              <a:rPr lang="en-US" sz="1600" dirty="0">
                <a:solidFill>
                  <a:srgbClr val="008000"/>
                </a:solidFill>
                <a:latin typeface="Consolas"/>
              </a:rPr>
              <a:t>*/</a:t>
            </a:r>
            <a:endParaRPr lang="en-US" sz="1600" dirty="0">
              <a:solidFill>
                <a:srgbClr val="0000FF"/>
              </a:solidFill>
              <a:latin typeface="Consolas"/>
            </a:endParaRPr>
          </a:p>
          <a:p>
            <a:endParaRPr lang="en-US" sz="1600" dirty="0" smtClean="0"/>
          </a:p>
          <a:p>
            <a:r>
              <a:rPr lang="en-US" sz="1600" dirty="0">
                <a:solidFill>
                  <a:srgbClr val="0000FF"/>
                </a:solidFill>
                <a:latin typeface="Consolas"/>
              </a:rPr>
              <a:t>v</a:t>
            </a:r>
            <a:r>
              <a:rPr lang="en-US" sz="1600" dirty="0" smtClean="0">
                <a:solidFill>
                  <a:srgbClr val="0000FF"/>
                </a:solidFill>
                <a:latin typeface="Consolas"/>
              </a:rPr>
              <a:t>oid </a:t>
            </a:r>
            <a:r>
              <a:rPr lang="en-US" sz="1600" dirty="0" err="1" smtClean="0">
                <a:solidFill>
                  <a:prstClr val="black"/>
                </a:solidFill>
                <a:latin typeface="Consolas"/>
              </a:rPr>
              <a:t>func</a:t>
            </a:r>
            <a:r>
              <a:rPr lang="en-US" sz="1600" dirty="0" smtClean="0">
                <a:solidFill>
                  <a:prstClr val="black"/>
                </a:solidFill>
                <a:latin typeface="Consolas"/>
              </a:rPr>
              <a:t>(</a:t>
            </a:r>
            <a:r>
              <a:rPr lang="en-US" sz="1600" dirty="0" smtClean="0">
                <a:solidFill>
                  <a:srgbClr val="0000FF"/>
                </a:solidFill>
                <a:latin typeface="Consolas"/>
              </a:rPr>
              <a:t>void</a:t>
            </a:r>
            <a:r>
              <a:rPr lang="en-US" sz="1600" dirty="0" smtClean="0">
                <a:solidFill>
                  <a:prstClr val="black"/>
                </a:solidFill>
                <a:latin typeface="Consolas"/>
              </a:rPr>
              <a:t>){</a:t>
            </a:r>
          </a:p>
          <a:p>
            <a:r>
              <a:rPr lang="en-US" sz="1600" dirty="0">
                <a:solidFill>
                  <a:prstClr val="black"/>
                </a:solidFill>
                <a:latin typeface="Consolas"/>
              </a:rPr>
              <a:t> </a:t>
            </a:r>
            <a:r>
              <a:rPr lang="en-US" sz="1600" dirty="0" smtClean="0">
                <a:solidFill>
                  <a:prstClr val="black"/>
                </a:solidFill>
                <a:latin typeface="Consolas"/>
              </a:rPr>
              <a:t> </a:t>
            </a:r>
            <a:r>
              <a:rPr lang="en-US" sz="1600" dirty="0" smtClean="0">
                <a:solidFill>
                  <a:srgbClr val="0000FF"/>
                </a:solidFill>
                <a:latin typeface="Consolas"/>
              </a:rPr>
              <a:t>extern </a:t>
            </a:r>
            <a:r>
              <a:rPr lang="en-US" sz="1600" dirty="0" err="1" smtClean="0">
                <a:solidFill>
                  <a:srgbClr val="0000FF"/>
                </a:solidFill>
                <a:latin typeface="Consolas"/>
              </a:rPr>
              <a:t>int</a:t>
            </a:r>
            <a:r>
              <a:rPr lang="en-US" sz="1600" dirty="0" smtClean="0">
                <a:solidFill>
                  <a:srgbClr val="0000FF"/>
                </a:solidFill>
                <a:latin typeface="Consolas"/>
              </a:rPr>
              <a:t> </a:t>
            </a:r>
            <a:r>
              <a:rPr lang="en-US" sz="1600" dirty="0" smtClean="0">
                <a:solidFill>
                  <a:prstClr val="black"/>
                </a:solidFill>
                <a:latin typeface="Consolas"/>
              </a:rPr>
              <a:t>a;</a:t>
            </a:r>
            <a:endParaRPr lang="en-US" sz="1600" dirty="0">
              <a:solidFill>
                <a:prstClr val="black"/>
              </a:solidFill>
              <a:latin typeface="Consolas"/>
            </a:endParaRPr>
          </a:p>
          <a:p>
            <a:r>
              <a:rPr lang="en-US" sz="1600" dirty="0">
                <a:solidFill>
                  <a:prstClr val="black"/>
                </a:solidFill>
                <a:latin typeface="Consolas"/>
              </a:rPr>
              <a:t>  </a:t>
            </a:r>
            <a:r>
              <a:rPr lang="en-US" sz="1600" dirty="0" smtClean="0">
                <a:solidFill>
                  <a:prstClr val="black"/>
                </a:solidFill>
                <a:latin typeface="Consolas"/>
              </a:rPr>
              <a:t>a += 10;</a:t>
            </a:r>
          </a:p>
          <a:p>
            <a:r>
              <a:rPr lang="en-US" sz="1600" dirty="0" smtClean="0">
                <a:solidFill>
                  <a:prstClr val="black"/>
                </a:solidFill>
                <a:latin typeface="Consolas"/>
              </a:rPr>
              <a:t>}</a:t>
            </a:r>
            <a:endParaRPr lang="en-US" sz="1600" dirty="0">
              <a:solidFill>
                <a:prstClr val="black"/>
              </a:solidFill>
              <a:latin typeface="Consolas"/>
            </a:endParaRPr>
          </a:p>
          <a:p>
            <a:endParaRPr lang="en-US" sz="1600" dirty="0"/>
          </a:p>
        </p:txBody>
      </p:sp>
      <p:sp>
        <p:nvSpPr>
          <p:cNvPr id="168963" name="Rectangle 2"/>
          <p:cNvSpPr>
            <a:spLocks noGrp="1" noChangeArrowheads="1"/>
          </p:cNvSpPr>
          <p:nvPr>
            <p:ph type="title"/>
          </p:nvPr>
        </p:nvSpPr>
        <p:spPr/>
        <p:txBody>
          <a:bodyPr>
            <a:normAutofit/>
          </a:bodyPr>
          <a:lstStyle/>
          <a:p>
            <a:r>
              <a:rPr lang="nl-NL" dirty="0" smtClean="0">
                <a:latin typeface="Consolas"/>
              </a:rPr>
              <a:t>extern</a:t>
            </a:r>
          </a:p>
        </p:txBody>
      </p:sp>
      <p:sp>
        <p:nvSpPr>
          <p:cNvPr id="5" name="Content Placeholder 4"/>
          <p:cNvSpPr>
            <a:spLocks noGrp="1"/>
          </p:cNvSpPr>
          <p:nvPr>
            <p:ph idx="1"/>
          </p:nvPr>
        </p:nvSpPr>
        <p:spPr/>
        <p:txBody>
          <a:bodyPr>
            <a:normAutofit fontScale="92500"/>
          </a:bodyPr>
          <a:lstStyle/>
          <a:p>
            <a:r>
              <a:rPr lang="en-US" dirty="0" smtClean="0"/>
              <a:t>Om </a:t>
            </a:r>
            <a:r>
              <a:rPr lang="en-US" dirty="0" err="1" smtClean="0"/>
              <a:t>variabelen</a:t>
            </a:r>
            <a:r>
              <a:rPr lang="en-US" dirty="0" smtClean="0"/>
              <a:t> over de </a:t>
            </a:r>
            <a:r>
              <a:rPr lang="en-US" dirty="0" err="1" smtClean="0"/>
              <a:t>grenzen</a:t>
            </a:r>
            <a:r>
              <a:rPr lang="en-US" dirty="0" smtClean="0"/>
              <a:t> van modules en </a:t>
            </a:r>
            <a:r>
              <a:rPr lang="en-US" dirty="0" err="1" smtClean="0"/>
              <a:t>functies</a:t>
            </a:r>
            <a:r>
              <a:rPr lang="en-US" dirty="0" smtClean="0"/>
              <a:t> </a:t>
            </a:r>
            <a:r>
              <a:rPr lang="en-US" dirty="0" err="1" smtClean="0"/>
              <a:t>te</a:t>
            </a:r>
            <a:r>
              <a:rPr lang="en-US" dirty="0" smtClean="0"/>
              <a:t> </a:t>
            </a:r>
            <a:r>
              <a:rPr lang="en-US" dirty="0" err="1" smtClean="0"/>
              <a:t>kunnen</a:t>
            </a:r>
            <a:r>
              <a:rPr lang="en-US" dirty="0" smtClean="0"/>
              <a:t> </a:t>
            </a:r>
            <a:r>
              <a:rPr lang="en-US" dirty="0" err="1" smtClean="0"/>
              <a:t>gebruiken</a:t>
            </a:r>
            <a:r>
              <a:rPr lang="en-US" dirty="0" smtClean="0"/>
              <a:t> </a:t>
            </a:r>
            <a:r>
              <a:rPr lang="en-US" dirty="0" err="1" smtClean="0"/>
              <a:t>kunnen</a:t>
            </a:r>
            <a:r>
              <a:rPr lang="en-US" dirty="0" smtClean="0"/>
              <a:t> we </a:t>
            </a:r>
            <a:r>
              <a:rPr lang="en-US" dirty="0" err="1" smtClean="0"/>
              <a:t>een</a:t>
            </a:r>
            <a:r>
              <a:rPr lang="en-US" dirty="0" smtClean="0"/>
              <a:t> </a:t>
            </a:r>
            <a:r>
              <a:rPr lang="en-US" dirty="0" err="1" smtClean="0"/>
              <a:t>externe</a:t>
            </a:r>
            <a:r>
              <a:rPr lang="en-US" dirty="0" smtClean="0"/>
              <a:t> </a:t>
            </a:r>
            <a:r>
              <a:rPr lang="en-US" dirty="0" err="1" smtClean="0"/>
              <a:t>variabele</a:t>
            </a:r>
            <a:r>
              <a:rPr lang="en-US" dirty="0" smtClean="0"/>
              <a:t> </a:t>
            </a:r>
            <a:r>
              <a:rPr lang="en-US" dirty="0" err="1" smtClean="0"/>
              <a:t>declareren</a:t>
            </a:r>
            <a:r>
              <a:rPr lang="en-US" dirty="0" smtClean="0"/>
              <a:t>.</a:t>
            </a:r>
            <a:endParaRPr lang="en-US" dirty="0"/>
          </a:p>
        </p:txBody>
      </p:sp>
      <p:sp>
        <p:nvSpPr>
          <p:cNvPr id="6" name="Content Placeholder 5"/>
          <p:cNvSpPr>
            <a:spLocks noGrp="1"/>
          </p:cNvSpPr>
          <p:nvPr>
            <p:ph idx="13"/>
          </p:nvPr>
        </p:nvSpPr>
        <p:spPr/>
        <p:txBody>
          <a:bodyPr>
            <a:normAutofit/>
          </a:bodyPr>
          <a:lstStyle/>
          <a:p>
            <a:r>
              <a:rPr lang="en-US" sz="1600" dirty="0" smtClean="0">
                <a:solidFill>
                  <a:srgbClr val="008000"/>
                </a:solidFill>
                <a:latin typeface="Consolas"/>
              </a:rPr>
              <a:t>/*file1.c*/</a:t>
            </a:r>
            <a:endParaRPr lang="en-US" sz="1600" dirty="0" smtClean="0">
              <a:solidFill>
                <a:srgbClr val="0000FF"/>
              </a:solidFill>
              <a:latin typeface="Consolas"/>
            </a:endParaRPr>
          </a:p>
          <a:p>
            <a:r>
              <a:rPr lang="en-US" sz="1600" dirty="0" smtClean="0">
                <a:solidFill>
                  <a:srgbClr val="0000FF"/>
                </a:solidFill>
                <a:latin typeface="Consolas"/>
              </a:rPr>
              <a:t>#</a:t>
            </a:r>
            <a:r>
              <a:rPr lang="en-US" sz="1600" dirty="0">
                <a:solidFill>
                  <a:srgbClr val="0000FF"/>
                </a:solidFill>
                <a:latin typeface="Consolas"/>
              </a:rPr>
              <a:t>include</a:t>
            </a:r>
            <a:r>
              <a:rPr lang="en-US" sz="1600" dirty="0">
                <a:solidFill>
                  <a:prstClr val="black"/>
                </a:solidFill>
                <a:latin typeface="Consolas"/>
              </a:rPr>
              <a:t> </a:t>
            </a:r>
            <a:r>
              <a:rPr lang="en-US" sz="1600" dirty="0">
                <a:solidFill>
                  <a:srgbClr val="A31515"/>
                </a:solidFill>
                <a:latin typeface="Consolas"/>
              </a:rPr>
              <a:t>&lt;</a:t>
            </a:r>
            <a:r>
              <a:rPr lang="en-US" sz="1600" dirty="0" err="1">
                <a:solidFill>
                  <a:srgbClr val="A31515"/>
                </a:solidFill>
                <a:latin typeface="Consolas"/>
              </a:rPr>
              <a:t>stdio.h</a:t>
            </a:r>
            <a:r>
              <a:rPr lang="en-US" sz="1600" dirty="0">
                <a:solidFill>
                  <a:srgbClr val="A31515"/>
                </a:solidFill>
                <a:latin typeface="Consolas"/>
              </a:rPr>
              <a:t>&gt;</a:t>
            </a:r>
            <a:endParaRPr lang="en-US" sz="1600" dirty="0">
              <a:solidFill>
                <a:prstClr val="black"/>
              </a:solidFill>
              <a:latin typeface="Consolas"/>
            </a:endParaRPr>
          </a:p>
          <a:p>
            <a:endParaRPr lang="en-US" sz="1600" dirty="0">
              <a:solidFill>
                <a:prstClr val="black"/>
              </a:solidFill>
              <a:latin typeface="Consolas"/>
            </a:endParaRPr>
          </a:p>
          <a:p>
            <a:r>
              <a:rPr lang="en-US" sz="1600" dirty="0" err="1" smtClean="0">
                <a:solidFill>
                  <a:srgbClr val="0000FF"/>
                </a:solidFill>
                <a:latin typeface="Consolas"/>
              </a:rPr>
              <a:t>int</a:t>
            </a:r>
            <a:r>
              <a:rPr lang="en-US" sz="1600" smtClean="0">
                <a:solidFill>
                  <a:prstClr val="black"/>
                </a:solidFill>
                <a:latin typeface="Consolas"/>
              </a:rPr>
              <a:t> a </a:t>
            </a:r>
            <a:r>
              <a:rPr lang="en-US" sz="1600" dirty="0" smtClean="0">
                <a:solidFill>
                  <a:prstClr val="black"/>
                </a:solidFill>
                <a:latin typeface="Consolas"/>
              </a:rPr>
              <a:t>= 0; </a:t>
            </a:r>
            <a:r>
              <a:rPr lang="en-US" sz="1600" dirty="0">
                <a:solidFill>
                  <a:srgbClr val="008000"/>
                </a:solidFill>
                <a:latin typeface="Consolas"/>
              </a:rPr>
              <a:t>/*extern</a:t>
            </a:r>
            <a:r>
              <a:rPr lang="en-US" sz="1600" dirty="0" smtClean="0">
                <a:solidFill>
                  <a:srgbClr val="008000"/>
                </a:solidFill>
                <a:latin typeface="Consolas"/>
              </a:rPr>
              <a:t>*/</a:t>
            </a:r>
            <a:endParaRPr lang="en-US" sz="1600" dirty="0" smtClean="0">
              <a:solidFill>
                <a:prstClr val="black"/>
              </a:solidFill>
              <a:latin typeface="Consolas"/>
            </a:endParaRPr>
          </a:p>
          <a:p>
            <a:endParaRPr lang="en-US" sz="1600" dirty="0">
              <a:solidFill>
                <a:prstClr val="black"/>
              </a:solidFill>
              <a:latin typeface="Consolas"/>
            </a:endParaRPr>
          </a:p>
          <a:p>
            <a:r>
              <a:rPr lang="en-US" sz="1600" dirty="0" err="1">
                <a:solidFill>
                  <a:srgbClr val="0000FF"/>
                </a:solidFill>
                <a:latin typeface="Consolas"/>
              </a:rPr>
              <a:t>int</a:t>
            </a:r>
            <a:r>
              <a:rPr lang="en-US" sz="1600" dirty="0">
                <a:solidFill>
                  <a:prstClr val="black"/>
                </a:solidFill>
                <a:latin typeface="Consolas"/>
              </a:rPr>
              <a:t> main(</a:t>
            </a:r>
            <a:r>
              <a:rPr lang="en-US" sz="1600" dirty="0">
                <a:solidFill>
                  <a:srgbClr val="0000FF"/>
                </a:solidFill>
                <a:latin typeface="Consolas"/>
              </a:rPr>
              <a:t>void</a:t>
            </a:r>
            <a:r>
              <a:rPr lang="en-US" sz="1600" dirty="0" smtClean="0">
                <a:solidFill>
                  <a:prstClr val="black"/>
                </a:solidFill>
                <a:latin typeface="Consolas"/>
              </a:rPr>
              <a:t>){</a:t>
            </a:r>
          </a:p>
          <a:p>
            <a:r>
              <a:rPr lang="en-US" sz="1600" dirty="0">
                <a:solidFill>
                  <a:prstClr val="black"/>
                </a:solidFill>
                <a:latin typeface="Consolas"/>
              </a:rPr>
              <a:t> </a:t>
            </a:r>
            <a:r>
              <a:rPr lang="en-US" sz="1600" dirty="0" smtClean="0">
                <a:solidFill>
                  <a:prstClr val="black"/>
                </a:solidFill>
                <a:latin typeface="Consolas"/>
              </a:rPr>
              <a:t> </a:t>
            </a:r>
            <a:r>
              <a:rPr lang="en-US" sz="1600" dirty="0" err="1" smtClean="0">
                <a:solidFill>
                  <a:prstClr val="black"/>
                </a:solidFill>
                <a:latin typeface="Consolas"/>
              </a:rPr>
              <a:t>func</a:t>
            </a:r>
            <a:r>
              <a:rPr lang="en-US" sz="1600" dirty="0" smtClean="0">
                <a:solidFill>
                  <a:prstClr val="black"/>
                </a:solidFill>
                <a:latin typeface="Consolas"/>
              </a:rPr>
              <a:t>();</a:t>
            </a:r>
            <a:endParaRPr lang="en-US" sz="1600" dirty="0">
              <a:solidFill>
                <a:prstClr val="black"/>
              </a:solidFill>
              <a:latin typeface="Consolas"/>
            </a:endParaRPr>
          </a:p>
          <a:p>
            <a:r>
              <a:rPr lang="en-US" sz="1600" dirty="0" smtClean="0">
                <a:solidFill>
                  <a:prstClr val="black"/>
                </a:solidFill>
                <a:latin typeface="Consolas"/>
              </a:rPr>
              <a:t>  </a:t>
            </a:r>
            <a:r>
              <a:rPr lang="en-US" sz="1600" dirty="0" err="1" smtClean="0">
                <a:solidFill>
                  <a:prstClr val="black"/>
                </a:solidFill>
                <a:latin typeface="Consolas"/>
              </a:rPr>
              <a:t>printf</a:t>
            </a:r>
            <a:r>
              <a:rPr lang="en-US" sz="1600" dirty="0">
                <a:solidFill>
                  <a:prstClr val="black"/>
                </a:solidFill>
                <a:latin typeface="Consolas"/>
              </a:rPr>
              <a:t>(</a:t>
            </a:r>
            <a:r>
              <a:rPr lang="en-US" sz="1600" dirty="0">
                <a:solidFill>
                  <a:srgbClr val="A31515"/>
                </a:solidFill>
                <a:latin typeface="Consolas"/>
              </a:rPr>
              <a:t>"</a:t>
            </a:r>
            <a:r>
              <a:rPr lang="en-US" sz="1600" dirty="0" err="1">
                <a:solidFill>
                  <a:srgbClr val="A31515"/>
                </a:solidFill>
                <a:latin typeface="Consolas"/>
              </a:rPr>
              <a:t>adres</a:t>
            </a:r>
            <a:r>
              <a:rPr lang="en-US" sz="1600" dirty="0">
                <a:solidFill>
                  <a:srgbClr val="A31515"/>
                </a:solidFill>
                <a:latin typeface="Consolas"/>
              </a:rPr>
              <a:t> van </a:t>
            </a:r>
            <a:r>
              <a:rPr lang="en-US" sz="1600" dirty="0" err="1">
                <a:solidFill>
                  <a:srgbClr val="A31515"/>
                </a:solidFill>
                <a:latin typeface="Consolas"/>
              </a:rPr>
              <a:t>i</a:t>
            </a:r>
            <a:r>
              <a:rPr lang="en-US" sz="1600" dirty="0">
                <a:solidFill>
                  <a:srgbClr val="A31515"/>
                </a:solidFill>
                <a:latin typeface="Consolas"/>
              </a:rPr>
              <a:t> is: </a:t>
            </a:r>
            <a:r>
              <a:rPr lang="en-US" sz="1600" dirty="0" smtClean="0">
                <a:solidFill>
                  <a:srgbClr val="A31515"/>
                </a:solidFill>
                <a:latin typeface="Consolas"/>
              </a:rPr>
              <a:t>  %</a:t>
            </a:r>
            <a:r>
              <a:rPr lang="en-US" sz="1600" dirty="0">
                <a:solidFill>
                  <a:srgbClr val="A31515"/>
                </a:solidFill>
                <a:latin typeface="Consolas"/>
              </a:rPr>
              <a:t>p\n"</a:t>
            </a:r>
            <a:r>
              <a:rPr lang="en-US" sz="1600" dirty="0">
                <a:solidFill>
                  <a:prstClr val="black"/>
                </a:solidFill>
                <a:latin typeface="Consolas"/>
              </a:rPr>
              <a:t>,&amp;</a:t>
            </a:r>
            <a:r>
              <a:rPr lang="en-US" sz="1600" dirty="0" err="1">
                <a:solidFill>
                  <a:prstClr val="black"/>
                </a:solidFill>
                <a:latin typeface="Consolas"/>
              </a:rPr>
              <a:t>i</a:t>
            </a:r>
            <a:r>
              <a:rPr lang="en-US" sz="1600" dirty="0">
                <a:solidFill>
                  <a:prstClr val="black"/>
                </a:solidFill>
                <a:latin typeface="Consolas"/>
              </a:rPr>
              <a:t>);</a:t>
            </a:r>
          </a:p>
          <a:p>
            <a:r>
              <a:rPr lang="en-US" sz="1600" dirty="0" smtClean="0">
                <a:solidFill>
                  <a:prstClr val="black"/>
                </a:solidFill>
                <a:latin typeface="Consolas"/>
              </a:rPr>
              <a:t>  </a:t>
            </a:r>
            <a:r>
              <a:rPr lang="en-US" sz="1600" dirty="0" err="1" smtClean="0">
                <a:solidFill>
                  <a:prstClr val="black"/>
                </a:solidFill>
                <a:latin typeface="Consolas"/>
              </a:rPr>
              <a:t>getchar</a:t>
            </a:r>
            <a:r>
              <a:rPr lang="en-US" sz="1600" dirty="0">
                <a:solidFill>
                  <a:prstClr val="black"/>
                </a:solidFill>
                <a:latin typeface="Consolas"/>
              </a:rPr>
              <a:t>();</a:t>
            </a:r>
          </a:p>
          <a:p>
            <a:r>
              <a:rPr lang="en-US" sz="1600" dirty="0" smtClean="0">
                <a:solidFill>
                  <a:srgbClr val="0000FF"/>
                </a:solidFill>
                <a:latin typeface="Consolas"/>
              </a:rPr>
              <a:t>  return</a:t>
            </a:r>
            <a:r>
              <a:rPr lang="en-US" sz="1600" dirty="0" smtClean="0">
                <a:solidFill>
                  <a:prstClr val="black"/>
                </a:solidFill>
                <a:latin typeface="Consolas"/>
              </a:rPr>
              <a:t> </a:t>
            </a:r>
            <a:r>
              <a:rPr lang="en-US" sz="1600" dirty="0">
                <a:solidFill>
                  <a:prstClr val="black"/>
                </a:solidFill>
                <a:latin typeface="Consolas"/>
              </a:rPr>
              <a:t>0;</a:t>
            </a:r>
          </a:p>
          <a:p>
            <a:r>
              <a:rPr lang="en-US" sz="1600" dirty="0">
                <a:solidFill>
                  <a:prstClr val="black"/>
                </a:solidFill>
                <a:latin typeface="Consolas"/>
              </a:rPr>
              <a:t>}</a:t>
            </a:r>
          </a:p>
          <a:p>
            <a:endParaRPr lang="en-US" dirty="0"/>
          </a:p>
        </p:txBody>
      </p:sp>
      <p:sp>
        <p:nvSpPr>
          <p:cNvPr id="2" name="Tijdelijke aanduiding voor datum 1"/>
          <p:cNvSpPr>
            <a:spLocks noGrp="1"/>
          </p:cNvSpPr>
          <p:nvPr>
            <p:ph type="dt" sz="half" idx="16"/>
          </p:nvPr>
        </p:nvSpPr>
        <p:spPr/>
        <p:txBody>
          <a:bodyPr/>
          <a:lstStyle/>
          <a:p>
            <a:r>
              <a:rPr lang="nl-NL" smtClean="0"/>
              <a:t>GESPRG 2014-2015</a:t>
            </a:r>
            <a:endParaRPr lang="en-US" dirty="0"/>
          </a:p>
        </p:txBody>
      </p:sp>
      <p:sp>
        <p:nvSpPr>
          <p:cNvPr id="3" name="Tijdelijke aanduiding voor dianummer 2"/>
          <p:cNvSpPr>
            <a:spLocks noGrp="1"/>
          </p:cNvSpPr>
          <p:nvPr>
            <p:ph type="sldNum" sz="quarter" idx="18"/>
          </p:nvPr>
        </p:nvSpPr>
        <p:spPr/>
        <p:txBody>
          <a:bodyPr/>
          <a:lstStyle/>
          <a:p>
            <a:fld id="{520F5AE5-675F-4C53-86B8-6BB4E175C417}" type="slidenum">
              <a:rPr lang="en-US" smtClean="0"/>
              <a:pPr/>
              <a:t>301</a:t>
            </a:fld>
            <a:endParaRPr lang="en-US" dirty="0"/>
          </a:p>
        </p:txBody>
      </p:sp>
    </p:spTree>
    <p:extLst>
      <p:ext uri="{BB962C8B-B14F-4D97-AF65-F5344CB8AC3E}">
        <p14:creationId xmlns:p14="http://schemas.microsoft.com/office/powerpoint/2010/main" val="1291685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8963" name="Rectangle 2"/>
          <p:cNvSpPr>
            <a:spLocks noGrp="1" noChangeArrowheads="1"/>
          </p:cNvSpPr>
          <p:nvPr>
            <p:ph type="title"/>
          </p:nvPr>
        </p:nvSpPr>
        <p:spPr/>
        <p:txBody>
          <a:bodyPr>
            <a:normAutofit/>
          </a:bodyPr>
          <a:lstStyle/>
          <a:p>
            <a:r>
              <a:rPr lang="nl-NL" dirty="0" err="1" smtClean="0">
                <a:latin typeface="Consolas"/>
              </a:rPr>
              <a:t>static</a:t>
            </a:r>
            <a:endParaRPr lang="nl-NL" dirty="0" smtClean="0">
              <a:latin typeface="Consolas"/>
            </a:endParaRPr>
          </a:p>
        </p:txBody>
      </p:sp>
      <p:sp>
        <p:nvSpPr>
          <p:cNvPr id="4" name="Content Placeholder 3"/>
          <p:cNvSpPr>
            <a:spLocks noGrp="1"/>
          </p:cNvSpPr>
          <p:nvPr>
            <p:ph idx="1"/>
          </p:nvPr>
        </p:nvSpPr>
        <p:spPr/>
        <p:txBody>
          <a:bodyPr/>
          <a:lstStyle/>
          <a:p>
            <a:r>
              <a:rPr lang="en-US" dirty="0" smtClean="0"/>
              <a:t>Het keyword static </a:t>
            </a:r>
            <a:r>
              <a:rPr lang="en-US" dirty="0" err="1" smtClean="0"/>
              <a:t>kent</a:t>
            </a:r>
            <a:r>
              <a:rPr lang="en-US" dirty="0" smtClean="0"/>
              <a:t> in C twee </a:t>
            </a:r>
            <a:r>
              <a:rPr lang="en-US" dirty="0" err="1" smtClean="0"/>
              <a:t>functies</a:t>
            </a:r>
            <a:r>
              <a:rPr lang="en-US" dirty="0" smtClean="0"/>
              <a:t>:</a:t>
            </a:r>
          </a:p>
          <a:p>
            <a:pPr lvl="1"/>
            <a:r>
              <a:rPr lang="en-US" dirty="0" smtClean="0"/>
              <a:t>Het </a:t>
            </a:r>
            <a:r>
              <a:rPr lang="en-US" dirty="0" err="1" smtClean="0"/>
              <a:t>waarde</a:t>
            </a:r>
            <a:r>
              <a:rPr lang="en-US" dirty="0" smtClean="0"/>
              <a:t> </a:t>
            </a:r>
            <a:r>
              <a:rPr lang="en-US" dirty="0" err="1" smtClean="0"/>
              <a:t>behoud</a:t>
            </a:r>
            <a:r>
              <a:rPr lang="en-US" dirty="0" smtClean="0"/>
              <a:t> van </a:t>
            </a:r>
            <a:r>
              <a:rPr lang="en-US" dirty="0" err="1" smtClean="0"/>
              <a:t>een</a:t>
            </a:r>
            <a:r>
              <a:rPr lang="en-US" dirty="0" smtClean="0"/>
              <a:t> </a:t>
            </a:r>
            <a:r>
              <a:rPr lang="en-US" dirty="0" err="1" smtClean="0"/>
              <a:t>variabele</a:t>
            </a:r>
            <a:r>
              <a:rPr lang="en-US" dirty="0" smtClean="0"/>
              <a:t>.</a:t>
            </a:r>
          </a:p>
          <a:p>
            <a:pPr lvl="1"/>
            <a:r>
              <a:rPr lang="en-US" dirty="0" err="1" smtClean="0"/>
              <a:t>Als</a:t>
            </a:r>
            <a:r>
              <a:rPr lang="en-US" dirty="0" smtClean="0"/>
              <a:t> privacy </a:t>
            </a:r>
            <a:r>
              <a:rPr lang="en-US" dirty="0" err="1" smtClean="0"/>
              <a:t>mechanisme</a:t>
            </a:r>
            <a:r>
              <a:rPr lang="en-US" dirty="0" smtClean="0"/>
              <a:t> </a:t>
            </a:r>
            <a:r>
              <a:rPr lang="en-US" dirty="0" err="1" smtClean="0"/>
              <a:t>tussen</a:t>
            </a:r>
            <a:r>
              <a:rPr lang="en-US" dirty="0" smtClean="0"/>
              <a:t> modules (header en source files).</a:t>
            </a:r>
          </a:p>
          <a:p>
            <a:pPr lvl="1"/>
            <a:endParaRPr lang="en-US" dirty="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302</a:t>
            </a:fld>
            <a:endParaRPr lang="en-US" dirty="0"/>
          </a:p>
        </p:txBody>
      </p:sp>
    </p:spTree>
    <p:extLst>
      <p:ext uri="{BB962C8B-B14F-4D97-AF65-F5344CB8AC3E}">
        <p14:creationId xmlns:p14="http://schemas.microsoft.com/office/powerpoint/2010/main" val="2925277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Content Placeholder 16"/>
          <p:cNvSpPr>
            <a:spLocks noGrp="1"/>
          </p:cNvSpPr>
          <p:nvPr>
            <p:ph idx="15"/>
          </p:nvPr>
        </p:nvSpPr>
        <p:spPr/>
        <p:txBody>
          <a:bodyPr/>
          <a:lstStyle/>
          <a:p>
            <a:endParaRPr lang="en-US" dirty="0"/>
          </a:p>
        </p:txBody>
      </p:sp>
      <p:sp>
        <p:nvSpPr>
          <p:cNvPr id="168963" name="Rectangle 2"/>
          <p:cNvSpPr>
            <a:spLocks noGrp="1" noChangeArrowheads="1"/>
          </p:cNvSpPr>
          <p:nvPr>
            <p:ph type="title"/>
          </p:nvPr>
        </p:nvSpPr>
        <p:spPr/>
        <p:txBody>
          <a:bodyPr>
            <a:normAutofit/>
          </a:bodyPr>
          <a:lstStyle/>
          <a:p>
            <a:r>
              <a:rPr lang="nl-NL" dirty="0" err="1" smtClean="0">
                <a:latin typeface="Consolas"/>
              </a:rPr>
              <a:t>static</a:t>
            </a:r>
            <a:r>
              <a:rPr lang="nl-NL" dirty="0" smtClean="0">
                <a:latin typeface="Consolas"/>
              </a:rPr>
              <a:t>: waarde behoud</a:t>
            </a:r>
          </a:p>
        </p:txBody>
      </p:sp>
      <p:sp>
        <p:nvSpPr>
          <p:cNvPr id="15" name="Content Placeholder 14"/>
          <p:cNvSpPr>
            <a:spLocks noGrp="1"/>
          </p:cNvSpPr>
          <p:nvPr>
            <p:ph idx="1"/>
          </p:nvPr>
        </p:nvSpPr>
        <p:spPr/>
        <p:txBody>
          <a:bodyPr/>
          <a:lstStyle/>
          <a:p>
            <a:endParaRPr lang="en-US"/>
          </a:p>
        </p:txBody>
      </p:sp>
      <p:sp>
        <p:nvSpPr>
          <p:cNvPr id="16" name="Content Placeholder 15"/>
          <p:cNvSpPr>
            <a:spLocks noGrp="1"/>
          </p:cNvSpPr>
          <p:nvPr>
            <p:ph idx="13"/>
          </p:nvPr>
        </p:nvSpPr>
        <p:spPr>
          <a:xfrm>
            <a:off x="1122218" y="1222094"/>
            <a:ext cx="7554238" cy="5177627"/>
          </a:xfrm>
        </p:spPr>
        <p:txBody>
          <a:bodyPr>
            <a:normAutofit fontScale="70000" lnSpcReduction="20000"/>
          </a:bodyPr>
          <a:lstStyle/>
          <a:p>
            <a:r>
              <a:rPr lang="en-US" sz="1900" dirty="0">
                <a:solidFill>
                  <a:srgbClr val="0000FF"/>
                </a:solidFill>
                <a:latin typeface="Consolas"/>
              </a:rPr>
              <a:t>#include</a:t>
            </a:r>
            <a:r>
              <a:rPr lang="en-US" sz="1900" dirty="0">
                <a:solidFill>
                  <a:prstClr val="black"/>
                </a:solidFill>
                <a:latin typeface="Consolas"/>
              </a:rPr>
              <a:t> </a:t>
            </a:r>
            <a:r>
              <a:rPr lang="en-US" sz="1900" dirty="0">
                <a:solidFill>
                  <a:srgbClr val="A31515"/>
                </a:solidFill>
                <a:latin typeface="Consolas"/>
              </a:rPr>
              <a:t>&lt;</a:t>
            </a:r>
            <a:r>
              <a:rPr lang="en-US" sz="1900" dirty="0" err="1">
                <a:solidFill>
                  <a:srgbClr val="A31515"/>
                </a:solidFill>
                <a:latin typeface="Consolas"/>
              </a:rPr>
              <a:t>stdio.h</a:t>
            </a:r>
            <a:r>
              <a:rPr lang="en-US" sz="1900" dirty="0">
                <a:solidFill>
                  <a:srgbClr val="A31515"/>
                </a:solidFill>
                <a:latin typeface="Consolas"/>
              </a:rPr>
              <a:t>&gt;</a:t>
            </a:r>
            <a:endParaRPr lang="en-US" sz="1900" dirty="0">
              <a:solidFill>
                <a:prstClr val="black"/>
              </a:solidFill>
              <a:latin typeface="Consolas"/>
            </a:endParaRPr>
          </a:p>
          <a:p>
            <a:endParaRPr lang="en-US" sz="1900" dirty="0">
              <a:solidFill>
                <a:prstClr val="black"/>
              </a:solidFill>
              <a:latin typeface="Consolas"/>
            </a:endParaRPr>
          </a:p>
          <a:p>
            <a:r>
              <a:rPr lang="en-US" sz="1900" dirty="0" err="1">
                <a:solidFill>
                  <a:srgbClr val="0000FF"/>
                </a:solidFill>
                <a:latin typeface="Consolas"/>
              </a:rPr>
              <a:t>int</a:t>
            </a:r>
            <a:r>
              <a:rPr lang="en-US" sz="1900" dirty="0">
                <a:solidFill>
                  <a:prstClr val="black"/>
                </a:solidFill>
                <a:latin typeface="Consolas"/>
              </a:rPr>
              <a:t> </a:t>
            </a:r>
            <a:r>
              <a:rPr lang="en-US" sz="1900" dirty="0" err="1">
                <a:solidFill>
                  <a:prstClr val="black"/>
                </a:solidFill>
                <a:latin typeface="Consolas"/>
              </a:rPr>
              <a:t>functieMetStaticVar</a:t>
            </a:r>
            <a:r>
              <a:rPr lang="en-US" sz="1900" dirty="0">
                <a:solidFill>
                  <a:prstClr val="black"/>
                </a:solidFill>
                <a:latin typeface="Consolas"/>
              </a:rPr>
              <a:t>(</a:t>
            </a:r>
            <a:r>
              <a:rPr lang="en-US" sz="1900" dirty="0" err="1">
                <a:solidFill>
                  <a:srgbClr val="0000FF"/>
                </a:solidFill>
                <a:latin typeface="Consolas"/>
              </a:rPr>
              <a:t>int</a:t>
            </a:r>
            <a:r>
              <a:rPr lang="en-US" sz="1900" dirty="0">
                <a:solidFill>
                  <a:prstClr val="black"/>
                </a:solidFill>
                <a:latin typeface="Consolas"/>
              </a:rPr>
              <a:t> </a:t>
            </a:r>
            <a:r>
              <a:rPr lang="en-US" sz="1900" dirty="0" err="1">
                <a:solidFill>
                  <a:prstClr val="black"/>
                </a:solidFill>
                <a:latin typeface="Consolas"/>
              </a:rPr>
              <a:t>getal</a:t>
            </a:r>
            <a:r>
              <a:rPr lang="en-US" sz="1900" dirty="0" smtClean="0">
                <a:solidFill>
                  <a:prstClr val="black"/>
                </a:solidFill>
                <a:latin typeface="Consolas"/>
              </a:rPr>
              <a:t>){</a:t>
            </a:r>
            <a:endParaRPr lang="en-US" sz="1900" dirty="0">
              <a:solidFill>
                <a:prstClr val="black"/>
              </a:solidFill>
              <a:latin typeface="Consolas"/>
            </a:endParaRPr>
          </a:p>
          <a:p>
            <a:r>
              <a:rPr lang="en-US" sz="1900" dirty="0" smtClean="0">
                <a:solidFill>
                  <a:srgbClr val="0000FF"/>
                </a:solidFill>
                <a:latin typeface="Consolas"/>
              </a:rPr>
              <a:t>	static</a:t>
            </a:r>
            <a:r>
              <a:rPr lang="en-US" sz="1900" dirty="0" smtClean="0">
                <a:solidFill>
                  <a:prstClr val="black"/>
                </a:solidFill>
                <a:latin typeface="Consolas"/>
              </a:rPr>
              <a:t> </a:t>
            </a:r>
            <a:r>
              <a:rPr lang="en-US" sz="1900" dirty="0" err="1">
                <a:solidFill>
                  <a:srgbClr val="0000FF"/>
                </a:solidFill>
                <a:latin typeface="Consolas"/>
              </a:rPr>
              <a:t>int</a:t>
            </a:r>
            <a:r>
              <a:rPr lang="en-US" sz="1900" dirty="0">
                <a:solidFill>
                  <a:prstClr val="black"/>
                </a:solidFill>
                <a:latin typeface="Consolas"/>
              </a:rPr>
              <a:t> </a:t>
            </a:r>
            <a:r>
              <a:rPr lang="en-US" sz="1900" dirty="0" err="1">
                <a:solidFill>
                  <a:prstClr val="black"/>
                </a:solidFill>
                <a:latin typeface="Consolas"/>
              </a:rPr>
              <a:t>var</a:t>
            </a:r>
            <a:r>
              <a:rPr lang="en-US" sz="1900" dirty="0">
                <a:solidFill>
                  <a:prstClr val="black"/>
                </a:solidFill>
                <a:latin typeface="Consolas"/>
              </a:rPr>
              <a:t> = 0;</a:t>
            </a:r>
          </a:p>
          <a:p>
            <a:r>
              <a:rPr lang="en-US" sz="1900" dirty="0" smtClean="0">
                <a:solidFill>
                  <a:srgbClr val="0000FF"/>
                </a:solidFill>
                <a:latin typeface="Consolas"/>
              </a:rPr>
              <a:t>	if</a:t>
            </a:r>
            <a:r>
              <a:rPr lang="en-US" sz="1900" dirty="0" smtClean="0">
                <a:solidFill>
                  <a:prstClr val="black"/>
                </a:solidFill>
                <a:latin typeface="Consolas"/>
              </a:rPr>
              <a:t>(</a:t>
            </a:r>
            <a:r>
              <a:rPr lang="en-US" sz="1900" dirty="0" err="1" smtClean="0">
                <a:solidFill>
                  <a:prstClr val="black"/>
                </a:solidFill>
                <a:latin typeface="Consolas"/>
              </a:rPr>
              <a:t>getal</a:t>
            </a:r>
            <a:r>
              <a:rPr lang="en-US" sz="1900" dirty="0" smtClean="0">
                <a:solidFill>
                  <a:prstClr val="black"/>
                </a:solidFill>
                <a:latin typeface="Consolas"/>
              </a:rPr>
              <a:t> </a:t>
            </a:r>
            <a:r>
              <a:rPr lang="en-US" sz="1900" dirty="0">
                <a:solidFill>
                  <a:prstClr val="black"/>
                </a:solidFill>
                <a:latin typeface="Consolas"/>
              </a:rPr>
              <a:t>&gt; </a:t>
            </a:r>
            <a:r>
              <a:rPr lang="en-US" sz="1900" dirty="0" err="1">
                <a:solidFill>
                  <a:prstClr val="black"/>
                </a:solidFill>
                <a:latin typeface="Consolas"/>
              </a:rPr>
              <a:t>var</a:t>
            </a:r>
            <a:r>
              <a:rPr lang="en-US" sz="1900" dirty="0">
                <a:solidFill>
                  <a:prstClr val="black"/>
                </a:solidFill>
                <a:latin typeface="Consolas"/>
              </a:rPr>
              <a:t>)</a:t>
            </a:r>
          </a:p>
          <a:p>
            <a:r>
              <a:rPr lang="en-US" sz="1900" dirty="0" smtClean="0">
                <a:solidFill>
                  <a:prstClr val="black"/>
                </a:solidFill>
                <a:latin typeface="Consolas"/>
              </a:rPr>
              <a:t>		</a:t>
            </a:r>
            <a:r>
              <a:rPr lang="en-US" sz="1900" dirty="0" err="1" smtClean="0">
                <a:solidFill>
                  <a:prstClr val="black"/>
                </a:solidFill>
                <a:latin typeface="Consolas"/>
              </a:rPr>
              <a:t>var</a:t>
            </a:r>
            <a:r>
              <a:rPr lang="en-US" sz="1900" dirty="0" smtClean="0">
                <a:solidFill>
                  <a:prstClr val="black"/>
                </a:solidFill>
                <a:latin typeface="Consolas"/>
              </a:rPr>
              <a:t> </a:t>
            </a:r>
            <a:r>
              <a:rPr lang="en-US" sz="1900" dirty="0">
                <a:solidFill>
                  <a:prstClr val="black"/>
                </a:solidFill>
                <a:latin typeface="Consolas"/>
              </a:rPr>
              <a:t>= </a:t>
            </a:r>
            <a:r>
              <a:rPr lang="en-US" sz="1900" dirty="0" err="1">
                <a:solidFill>
                  <a:prstClr val="black"/>
                </a:solidFill>
                <a:latin typeface="Consolas"/>
              </a:rPr>
              <a:t>getal</a:t>
            </a:r>
            <a:r>
              <a:rPr lang="en-US" sz="1900" dirty="0">
                <a:solidFill>
                  <a:prstClr val="black"/>
                </a:solidFill>
                <a:latin typeface="Consolas"/>
              </a:rPr>
              <a:t>;</a:t>
            </a:r>
          </a:p>
          <a:p>
            <a:r>
              <a:rPr lang="en-US" sz="1900" dirty="0" smtClean="0">
                <a:solidFill>
                  <a:srgbClr val="0000FF"/>
                </a:solidFill>
                <a:latin typeface="Consolas"/>
              </a:rPr>
              <a:t>	return</a:t>
            </a:r>
            <a:r>
              <a:rPr lang="en-US" sz="1900" dirty="0" smtClean="0">
                <a:solidFill>
                  <a:prstClr val="black"/>
                </a:solidFill>
                <a:latin typeface="Consolas"/>
              </a:rPr>
              <a:t> </a:t>
            </a:r>
            <a:r>
              <a:rPr lang="en-US" sz="1900" dirty="0" err="1">
                <a:solidFill>
                  <a:prstClr val="black"/>
                </a:solidFill>
                <a:latin typeface="Consolas"/>
              </a:rPr>
              <a:t>var</a:t>
            </a:r>
            <a:r>
              <a:rPr lang="en-US" sz="1900" dirty="0">
                <a:solidFill>
                  <a:prstClr val="black"/>
                </a:solidFill>
                <a:latin typeface="Consolas"/>
              </a:rPr>
              <a:t>;</a:t>
            </a:r>
          </a:p>
          <a:p>
            <a:r>
              <a:rPr lang="en-US" sz="1900" dirty="0">
                <a:solidFill>
                  <a:prstClr val="black"/>
                </a:solidFill>
                <a:latin typeface="Consolas"/>
              </a:rPr>
              <a:t>}</a:t>
            </a:r>
          </a:p>
          <a:p>
            <a:endParaRPr lang="en-US" sz="1900" dirty="0">
              <a:solidFill>
                <a:prstClr val="black"/>
              </a:solidFill>
              <a:latin typeface="Consolas"/>
            </a:endParaRPr>
          </a:p>
          <a:p>
            <a:r>
              <a:rPr lang="en-US" sz="1900" dirty="0" err="1">
                <a:solidFill>
                  <a:srgbClr val="0000FF"/>
                </a:solidFill>
                <a:latin typeface="Consolas"/>
              </a:rPr>
              <a:t>int</a:t>
            </a:r>
            <a:r>
              <a:rPr lang="en-US" sz="1900" dirty="0">
                <a:solidFill>
                  <a:prstClr val="black"/>
                </a:solidFill>
                <a:latin typeface="Consolas"/>
              </a:rPr>
              <a:t> </a:t>
            </a:r>
            <a:r>
              <a:rPr lang="en-US" sz="1900" dirty="0" err="1">
                <a:solidFill>
                  <a:prstClr val="black"/>
                </a:solidFill>
                <a:latin typeface="Consolas"/>
              </a:rPr>
              <a:t>functieZonderStaticVar</a:t>
            </a:r>
            <a:r>
              <a:rPr lang="en-US" sz="1900" dirty="0">
                <a:solidFill>
                  <a:prstClr val="black"/>
                </a:solidFill>
                <a:latin typeface="Consolas"/>
              </a:rPr>
              <a:t>(</a:t>
            </a:r>
            <a:r>
              <a:rPr lang="en-US" sz="1900" dirty="0" err="1">
                <a:solidFill>
                  <a:srgbClr val="0000FF"/>
                </a:solidFill>
                <a:latin typeface="Consolas"/>
              </a:rPr>
              <a:t>int</a:t>
            </a:r>
            <a:r>
              <a:rPr lang="en-US" sz="1900" dirty="0">
                <a:solidFill>
                  <a:prstClr val="black"/>
                </a:solidFill>
                <a:latin typeface="Consolas"/>
              </a:rPr>
              <a:t> </a:t>
            </a:r>
            <a:r>
              <a:rPr lang="en-US" sz="1900" dirty="0" err="1">
                <a:solidFill>
                  <a:prstClr val="black"/>
                </a:solidFill>
                <a:latin typeface="Consolas"/>
              </a:rPr>
              <a:t>getal</a:t>
            </a:r>
            <a:r>
              <a:rPr lang="en-US" sz="1900" dirty="0" smtClean="0">
                <a:solidFill>
                  <a:prstClr val="black"/>
                </a:solidFill>
                <a:latin typeface="Consolas"/>
              </a:rPr>
              <a:t>){</a:t>
            </a:r>
            <a:endParaRPr lang="en-US" sz="1900" dirty="0">
              <a:solidFill>
                <a:prstClr val="black"/>
              </a:solidFill>
              <a:latin typeface="Consolas"/>
            </a:endParaRPr>
          </a:p>
          <a:p>
            <a:r>
              <a:rPr lang="en-US" sz="1900" dirty="0" smtClean="0">
                <a:solidFill>
                  <a:srgbClr val="0000FF"/>
                </a:solidFill>
                <a:latin typeface="Consolas"/>
              </a:rPr>
              <a:t>	</a:t>
            </a:r>
            <a:r>
              <a:rPr lang="en-US" sz="1900" dirty="0" err="1" smtClean="0">
                <a:solidFill>
                  <a:srgbClr val="0000FF"/>
                </a:solidFill>
                <a:latin typeface="Consolas"/>
              </a:rPr>
              <a:t>int</a:t>
            </a:r>
            <a:r>
              <a:rPr lang="en-US" sz="1900" dirty="0" smtClean="0">
                <a:solidFill>
                  <a:prstClr val="black"/>
                </a:solidFill>
                <a:latin typeface="Consolas"/>
              </a:rPr>
              <a:t> </a:t>
            </a:r>
            <a:r>
              <a:rPr lang="en-US" sz="1900" dirty="0" err="1">
                <a:solidFill>
                  <a:prstClr val="black"/>
                </a:solidFill>
                <a:latin typeface="Consolas"/>
              </a:rPr>
              <a:t>var</a:t>
            </a:r>
            <a:r>
              <a:rPr lang="en-US" sz="1900" dirty="0">
                <a:solidFill>
                  <a:prstClr val="black"/>
                </a:solidFill>
                <a:latin typeface="Consolas"/>
              </a:rPr>
              <a:t> = 0;</a:t>
            </a:r>
          </a:p>
          <a:p>
            <a:r>
              <a:rPr lang="en-US" sz="1900" dirty="0" smtClean="0">
                <a:solidFill>
                  <a:srgbClr val="0000FF"/>
                </a:solidFill>
                <a:latin typeface="Consolas"/>
              </a:rPr>
              <a:t>	if</a:t>
            </a:r>
            <a:r>
              <a:rPr lang="en-US" sz="1900" dirty="0" smtClean="0">
                <a:solidFill>
                  <a:prstClr val="black"/>
                </a:solidFill>
                <a:latin typeface="Consolas"/>
              </a:rPr>
              <a:t>(</a:t>
            </a:r>
            <a:r>
              <a:rPr lang="en-US" sz="1900" dirty="0" err="1" smtClean="0">
                <a:solidFill>
                  <a:prstClr val="black"/>
                </a:solidFill>
                <a:latin typeface="Consolas"/>
              </a:rPr>
              <a:t>getal</a:t>
            </a:r>
            <a:r>
              <a:rPr lang="en-US" sz="1900" dirty="0" smtClean="0">
                <a:solidFill>
                  <a:prstClr val="black"/>
                </a:solidFill>
                <a:latin typeface="Consolas"/>
              </a:rPr>
              <a:t> </a:t>
            </a:r>
            <a:r>
              <a:rPr lang="en-US" sz="1900" dirty="0">
                <a:solidFill>
                  <a:prstClr val="black"/>
                </a:solidFill>
                <a:latin typeface="Consolas"/>
              </a:rPr>
              <a:t>&gt; </a:t>
            </a:r>
            <a:r>
              <a:rPr lang="en-US" sz="1900" dirty="0" err="1">
                <a:solidFill>
                  <a:prstClr val="black"/>
                </a:solidFill>
                <a:latin typeface="Consolas"/>
              </a:rPr>
              <a:t>var</a:t>
            </a:r>
            <a:r>
              <a:rPr lang="en-US" sz="1900" dirty="0">
                <a:solidFill>
                  <a:prstClr val="black"/>
                </a:solidFill>
                <a:latin typeface="Consolas"/>
              </a:rPr>
              <a:t>)</a:t>
            </a:r>
          </a:p>
          <a:p>
            <a:r>
              <a:rPr lang="en-US" sz="1900" dirty="0" smtClean="0">
                <a:solidFill>
                  <a:prstClr val="black"/>
                </a:solidFill>
                <a:latin typeface="Consolas"/>
              </a:rPr>
              <a:t>		</a:t>
            </a:r>
            <a:r>
              <a:rPr lang="en-US" sz="1900" dirty="0" err="1" smtClean="0">
                <a:solidFill>
                  <a:prstClr val="black"/>
                </a:solidFill>
                <a:latin typeface="Consolas"/>
              </a:rPr>
              <a:t>var</a:t>
            </a:r>
            <a:r>
              <a:rPr lang="en-US" sz="1900" dirty="0" smtClean="0">
                <a:solidFill>
                  <a:prstClr val="black"/>
                </a:solidFill>
                <a:latin typeface="Consolas"/>
              </a:rPr>
              <a:t> </a:t>
            </a:r>
            <a:r>
              <a:rPr lang="en-US" sz="1900" dirty="0">
                <a:solidFill>
                  <a:prstClr val="black"/>
                </a:solidFill>
                <a:latin typeface="Consolas"/>
              </a:rPr>
              <a:t>= </a:t>
            </a:r>
            <a:r>
              <a:rPr lang="en-US" sz="1900" dirty="0" err="1">
                <a:solidFill>
                  <a:prstClr val="black"/>
                </a:solidFill>
                <a:latin typeface="Consolas"/>
              </a:rPr>
              <a:t>getal</a:t>
            </a:r>
            <a:r>
              <a:rPr lang="en-US" sz="1900" dirty="0">
                <a:solidFill>
                  <a:prstClr val="black"/>
                </a:solidFill>
                <a:latin typeface="Consolas"/>
              </a:rPr>
              <a:t>;</a:t>
            </a:r>
          </a:p>
          <a:p>
            <a:r>
              <a:rPr lang="en-US" sz="1900" dirty="0" smtClean="0">
                <a:solidFill>
                  <a:srgbClr val="0000FF"/>
                </a:solidFill>
                <a:latin typeface="Consolas"/>
              </a:rPr>
              <a:t>	return</a:t>
            </a:r>
            <a:r>
              <a:rPr lang="en-US" sz="1900" dirty="0" smtClean="0">
                <a:solidFill>
                  <a:prstClr val="black"/>
                </a:solidFill>
                <a:latin typeface="Consolas"/>
              </a:rPr>
              <a:t> </a:t>
            </a:r>
            <a:r>
              <a:rPr lang="en-US" sz="1900" dirty="0" err="1">
                <a:solidFill>
                  <a:prstClr val="black"/>
                </a:solidFill>
                <a:latin typeface="Consolas"/>
              </a:rPr>
              <a:t>var</a:t>
            </a:r>
            <a:r>
              <a:rPr lang="en-US" sz="1900" dirty="0">
                <a:solidFill>
                  <a:prstClr val="black"/>
                </a:solidFill>
                <a:latin typeface="Consolas"/>
              </a:rPr>
              <a:t>;</a:t>
            </a:r>
          </a:p>
          <a:p>
            <a:r>
              <a:rPr lang="en-US" sz="1900" dirty="0">
                <a:solidFill>
                  <a:prstClr val="black"/>
                </a:solidFill>
                <a:latin typeface="Consolas"/>
              </a:rPr>
              <a:t>}</a:t>
            </a:r>
          </a:p>
          <a:p>
            <a:endParaRPr lang="en-US" sz="1900" dirty="0">
              <a:solidFill>
                <a:prstClr val="black"/>
              </a:solidFill>
              <a:latin typeface="Consolas"/>
            </a:endParaRPr>
          </a:p>
          <a:p>
            <a:r>
              <a:rPr lang="en-US" sz="1900" dirty="0" err="1">
                <a:solidFill>
                  <a:srgbClr val="0000FF"/>
                </a:solidFill>
                <a:latin typeface="Consolas"/>
              </a:rPr>
              <a:t>int</a:t>
            </a:r>
            <a:r>
              <a:rPr lang="en-US" sz="1900" dirty="0">
                <a:solidFill>
                  <a:prstClr val="black"/>
                </a:solidFill>
                <a:latin typeface="Consolas"/>
              </a:rPr>
              <a:t> main(</a:t>
            </a:r>
            <a:r>
              <a:rPr lang="en-US" sz="1900" dirty="0">
                <a:solidFill>
                  <a:srgbClr val="0000FF"/>
                </a:solidFill>
                <a:latin typeface="Consolas"/>
              </a:rPr>
              <a:t>void</a:t>
            </a:r>
            <a:r>
              <a:rPr lang="en-US" sz="1900" dirty="0" smtClean="0">
                <a:solidFill>
                  <a:prstClr val="black"/>
                </a:solidFill>
                <a:latin typeface="Consolas"/>
              </a:rPr>
              <a:t>){</a:t>
            </a:r>
            <a:endParaRPr lang="en-US" sz="1900" dirty="0">
              <a:solidFill>
                <a:prstClr val="black"/>
              </a:solidFill>
              <a:latin typeface="Consolas"/>
            </a:endParaRPr>
          </a:p>
          <a:p>
            <a:r>
              <a:rPr lang="nl-NL" sz="1900" dirty="0" smtClean="0">
                <a:solidFill>
                  <a:prstClr val="black"/>
                </a:solidFill>
                <a:latin typeface="Consolas"/>
              </a:rPr>
              <a:t>	</a:t>
            </a:r>
            <a:r>
              <a:rPr lang="nl-NL" sz="1900" dirty="0" err="1" smtClean="0">
                <a:solidFill>
                  <a:prstClr val="black"/>
                </a:solidFill>
                <a:latin typeface="Consolas"/>
              </a:rPr>
              <a:t>printf</a:t>
            </a:r>
            <a:r>
              <a:rPr lang="nl-NL" sz="1900" dirty="0">
                <a:solidFill>
                  <a:prstClr val="black"/>
                </a:solidFill>
                <a:latin typeface="Consolas"/>
              </a:rPr>
              <a:t>(</a:t>
            </a:r>
            <a:r>
              <a:rPr lang="nl-NL" sz="1900" dirty="0">
                <a:solidFill>
                  <a:srgbClr val="A31515"/>
                </a:solidFill>
                <a:latin typeface="Consolas"/>
              </a:rPr>
              <a:t>"Met </a:t>
            </a:r>
            <a:r>
              <a:rPr lang="nl-NL" sz="1900" dirty="0" err="1">
                <a:solidFill>
                  <a:srgbClr val="A31515"/>
                </a:solidFill>
                <a:latin typeface="Consolas"/>
              </a:rPr>
              <a:t>static</a:t>
            </a:r>
            <a:r>
              <a:rPr lang="nl-NL" sz="1900" dirty="0">
                <a:solidFill>
                  <a:srgbClr val="A31515"/>
                </a:solidFill>
                <a:latin typeface="Consolas"/>
              </a:rPr>
              <a:t>: %d\t Zonder </a:t>
            </a:r>
            <a:r>
              <a:rPr lang="nl-NL" sz="1900" dirty="0" err="1">
                <a:solidFill>
                  <a:srgbClr val="A31515"/>
                </a:solidFill>
                <a:latin typeface="Consolas"/>
              </a:rPr>
              <a:t>static</a:t>
            </a:r>
            <a:r>
              <a:rPr lang="nl-NL" sz="1900" dirty="0">
                <a:solidFill>
                  <a:srgbClr val="A31515"/>
                </a:solidFill>
                <a:latin typeface="Consolas"/>
              </a:rPr>
              <a:t>: %d\n"</a:t>
            </a:r>
            <a:r>
              <a:rPr lang="nl-NL" sz="1900" dirty="0">
                <a:solidFill>
                  <a:prstClr val="black"/>
                </a:solidFill>
                <a:latin typeface="Consolas"/>
              </a:rPr>
              <a:t>,</a:t>
            </a:r>
            <a:r>
              <a:rPr lang="nl-NL" sz="1900" dirty="0" err="1">
                <a:solidFill>
                  <a:prstClr val="black"/>
                </a:solidFill>
                <a:latin typeface="Consolas"/>
              </a:rPr>
              <a:t>functieMetStaticVar</a:t>
            </a:r>
            <a:r>
              <a:rPr lang="nl-NL" sz="1900" dirty="0">
                <a:solidFill>
                  <a:prstClr val="black"/>
                </a:solidFill>
                <a:latin typeface="Consolas"/>
              </a:rPr>
              <a:t>(5),</a:t>
            </a:r>
          </a:p>
          <a:p>
            <a:r>
              <a:rPr lang="en-US" sz="1900" dirty="0" smtClean="0">
                <a:solidFill>
                  <a:prstClr val="black"/>
                </a:solidFill>
                <a:latin typeface="Consolas"/>
              </a:rPr>
              <a:t>	</a:t>
            </a:r>
            <a:r>
              <a:rPr lang="en-US" sz="1900" dirty="0" err="1" smtClean="0">
                <a:solidFill>
                  <a:prstClr val="black"/>
                </a:solidFill>
                <a:latin typeface="Consolas"/>
              </a:rPr>
              <a:t>functieZonderStaticVar</a:t>
            </a:r>
            <a:r>
              <a:rPr lang="en-US" sz="1900" dirty="0" smtClean="0">
                <a:solidFill>
                  <a:prstClr val="black"/>
                </a:solidFill>
                <a:latin typeface="Consolas"/>
              </a:rPr>
              <a:t>(5</a:t>
            </a:r>
            <a:r>
              <a:rPr lang="en-US" sz="1900" dirty="0">
                <a:solidFill>
                  <a:prstClr val="black"/>
                </a:solidFill>
                <a:latin typeface="Consolas"/>
              </a:rPr>
              <a:t>));</a:t>
            </a:r>
          </a:p>
          <a:p>
            <a:r>
              <a:rPr lang="nl-NL" sz="1900" dirty="0" smtClean="0">
                <a:solidFill>
                  <a:prstClr val="black"/>
                </a:solidFill>
                <a:latin typeface="Consolas"/>
              </a:rPr>
              <a:t>	</a:t>
            </a:r>
            <a:r>
              <a:rPr lang="nl-NL" sz="1900" dirty="0" err="1" smtClean="0">
                <a:solidFill>
                  <a:prstClr val="black"/>
                </a:solidFill>
                <a:latin typeface="Consolas"/>
              </a:rPr>
              <a:t>printf</a:t>
            </a:r>
            <a:r>
              <a:rPr lang="nl-NL" sz="1900" dirty="0">
                <a:solidFill>
                  <a:prstClr val="black"/>
                </a:solidFill>
                <a:latin typeface="Consolas"/>
              </a:rPr>
              <a:t>(</a:t>
            </a:r>
            <a:r>
              <a:rPr lang="nl-NL" sz="1900" dirty="0">
                <a:solidFill>
                  <a:srgbClr val="A31515"/>
                </a:solidFill>
                <a:latin typeface="Consolas"/>
              </a:rPr>
              <a:t>"Met </a:t>
            </a:r>
            <a:r>
              <a:rPr lang="nl-NL" sz="1900" dirty="0" err="1">
                <a:solidFill>
                  <a:srgbClr val="A31515"/>
                </a:solidFill>
                <a:latin typeface="Consolas"/>
              </a:rPr>
              <a:t>static</a:t>
            </a:r>
            <a:r>
              <a:rPr lang="nl-NL" sz="1900" dirty="0">
                <a:solidFill>
                  <a:srgbClr val="A31515"/>
                </a:solidFill>
                <a:latin typeface="Consolas"/>
              </a:rPr>
              <a:t>: %d\t Zonder </a:t>
            </a:r>
            <a:r>
              <a:rPr lang="nl-NL" sz="1900" dirty="0" err="1">
                <a:solidFill>
                  <a:srgbClr val="A31515"/>
                </a:solidFill>
                <a:latin typeface="Consolas"/>
              </a:rPr>
              <a:t>static</a:t>
            </a:r>
            <a:r>
              <a:rPr lang="nl-NL" sz="1900" dirty="0">
                <a:solidFill>
                  <a:srgbClr val="A31515"/>
                </a:solidFill>
                <a:latin typeface="Consolas"/>
              </a:rPr>
              <a:t>: %d\n"</a:t>
            </a:r>
            <a:r>
              <a:rPr lang="nl-NL" sz="1900" dirty="0">
                <a:solidFill>
                  <a:prstClr val="black"/>
                </a:solidFill>
                <a:latin typeface="Consolas"/>
              </a:rPr>
              <a:t>,</a:t>
            </a:r>
            <a:r>
              <a:rPr lang="nl-NL" sz="1900" dirty="0" err="1">
                <a:solidFill>
                  <a:prstClr val="black"/>
                </a:solidFill>
                <a:latin typeface="Consolas"/>
              </a:rPr>
              <a:t>functieMetStaticVar</a:t>
            </a:r>
            <a:r>
              <a:rPr lang="nl-NL" sz="1900" dirty="0">
                <a:solidFill>
                  <a:prstClr val="black"/>
                </a:solidFill>
                <a:latin typeface="Consolas"/>
              </a:rPr>
              <a:t>(-1),</a:t>
            </a:r>
          </a:p>
          <a:p>
            <a:r>
              <a:rPr lang="en-US" sz="1900" dirty="0" smtClean="0">
                <a:solidFill>
                  <a:prstClr val="black"/>
                </a:solidFill>
                <a:latin typeface="Consolas"/>
              </a:rPr>
              <a:t>	</a:t>
            </a:r>
            <a:r>
              <a:rPr lang="en-US" sz="1900" dirty="0" err="1" smtClean="0">
                <a:solidFill>
                  <a:prstClr val="black"/>
                </a:solidFill>
                <a:latin typeface="Consolas"/>
              </a:rPr>
              <a:t>functieZonderStaticVar</a:t>
            </a:r>
            <a:r>
              <a:rPr lang="en-US" sz="1900" dirty="0">
                <a:solidFill>
                  <a:prstClr val="black"/>
                </a:solidFill>
                <a:latin typeface="Consolas"/>
              </a:rPr>
              <a:t>(-1));</a:t>
            </a:r>
          </a:p>
          <a:p>
            <a:endParaRPr lang="en-US" sz="1900" dirty="0">
              <a:solidFill>
                <a:prstClr val="black"/>
              </a:solidFill>
              <a:latin typeface="Consolas"/>
            </a:endParaRPr>
          </a:p>
          <a:p>
            <a:r>
              <a:rPr lang="en-US" sz="1900" dirty="0" smtClean="0">
                <a:solidFill>
                  <a:prstClr val="black"/>
                </a:solidFill>
                <a:latin typeface="Consolas"/>
              </a:rPr>
              <a:t>	</a:t>
            </a:r>
            <a:r>
              <a:rPr lang="en-US" sz="1900" dirty="0" err="1" smtClean="0">
                <a:solidFill>
                  <a:prstClr val="black"/>
                </a:solidFill>
                <a:latin typeface="Consolas"/>
              </a:rPr>
              <a:t>getchar</a:t>
            </a:r>
            <a:r>
              <a:rPr lang="en-US" sz="1900" dirty="0">
                <a:solidFill>
                  <a:prstClr val="black"/>
                </a:solidFill>
                <a:latin typeface="Consolas"/>
              </a:rPr>
              <a:t>();</a:t>
            </a:r>
          </a:p>
          <a:p>
            <a:r>
              <a:rPr lang="en-US" sz="1900" dirty="0" smtClean="0">
                <a:solidFill>
                  <a:srgbClr val="0000FF"/>
                </a:solidFill>
                <a:latin typeface="Consolas"/>
              </a:rPr>
              <a:t>	return</a:t>
            </a:r>
            <a:r>
              <a:rPr lang="en-US" sz="1900" dirty="0" smtClean="0">
                <a:solidFill>
                  <a:prstClr val="black"/>
                </a:solidFill>
                <a:latin typeface="Consolas"/>
              </a:rPr>
              <a:t> </a:t>
            </a:r>
            <a:r>
              <a:rPr lang="en-US" sz="1900" dirty="0">
                <a:solidFill>
                  <a:prstClr val="black"/>
                </a:solidFill>
                <a:latin typeface="Consolas"/>
              </a:rPr>
              <a:t>0;</a:t>
            </a:r>
          </a:p>
          <a:p>
            <a:r>
              <a:rPr lang="en-US" sz="1900" dirty="0">
                <a:solidFill>
                  <a:prstClr val="black"/>
                </a:solidFill>
                <a:latin typeface="Consolas"/>
              </a:rPr>
              <a:t>}</a:t>
            </a:r>
          </a:p>
          <a:p>
            <a:endParaRPr lang="en-US" dirty="0"/>
          </a:p>
        </p:txBody>
      </p:sp>
      <p:sp>
        <p:nvSpPr>
          <p:cNvPr id="20" name="Text Box 7"/>
          <p:cNvSpPr txBox="1">
            <a:spLocks noChangeArrowheads="1"/>
          </p:cNvSpPr>
          <p:nvPr/>
        </p:nvSpPr>
        <p:spPr bwMode="auto">
          <a:xfrm>
            <a:off x="2627784" y="5687479"/>
            <a:ext cx="5671473" cy="1170521"/>
          </a:xfrm>
          <a:prstGeom prst="rect">
            <a:avLst/>
          </a:prstGeom>
          <a:solidFill>
            <a:schemeClr val="tx1"/>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dirty="0">
                <a:solidFill>
                  <a:schemeClr val="bg1"/>
                </a:solidFill>
                <a:latin typeface="Lucida Console" pitchFamily="49" charset="0"/>
              </a:rPr>
              <a:t>Met </a:t>
            </a:r>
            <a:r>
              <a:rPr lang="nl-NL" sz="2000" dirty="0" err="1">
                <a:solidFill>
                  <a:schemeClr val="bg1"/>
                </a:solidFill>
                <a:latin typeface="Lucida Console" pitchFamily="49" charset="0"/>
              </a:rPr>
              <a:t>static</a:t>
            </a:r>
            <a:r>
              <a:rPr lang="nl-NL" sz="2000" dirty="0">
                <a:solidFill>
                  <a:schemeClr val="bg1"/>
                </a:solidFill>
                <a:latin typeface="Lucida Console" pitchFamily="49" charset="0"/>
              </a:rPr>
              <a:t>: 5    Zonder </a:t>
            </a:r>
            <a:r>
              <a:rPr lang="nl-NL" sz="2000" dirty="0" err="1">
                <a:solidFill>
                  <a:schemeClr val="bg1"/>
                </a:solidFill>
                <a:latin typeface="Lucida Console" pitchFamily="49" charset="0"/>
              </a:rPr>
              <a:t>static</a:t>
            </a:r>
            <a:r>
              <a:rPr lang="nl-NL" sz="2000" dirty="0">
                <a:solidFill>
                  <a:schemeClr val="bg1"/>
                </a:solidFill>
                <a:latin typeface="Lucida Console" pitchFamily="49" charset="0"/>
              </a:rPr>
              <a:t>: 5</a:t>
            </a:r>
          </a:p>
          <a:p>
            <a:r>
              <a:rPr lang="nl-NL" sz="2000" dirty="0">
                <a:solidFill>
                  <a:schemeClr val="bg1"/>
                </a:solidFill>
                <a:latin typeface="Lucida Console" pitchFamily="49" charset="0"/>
              </a:rPr>
              <a:t>Met </a:t>
            </a:r>
            <a:r>
              <a:rPr lang="nl-NL" sz="2000" dirty="0" err="1">
                <a:solidFill>
                  <a:schemeClr val="bg1"/>
                </a:solidFill>
                <a:latin typeface="Lucida Console" pitchFamily="49" charset="0"/>
              </a:rPr>
              <a:t>static</a:t>
            </a:r>
            <a:r>
              <a:rPr lang="nl-NL" sz="2000" dirty="0">
                <a:solidFill>
                  <a:schemeClr val="bg1"/>
                </a:solidFill>
                <a:latin typeface="Lucida Console" pitchFamily="49" charset="0"/>
              </a:rPr>
              <a:t>: 5    Zonder </a:t>
            </a:r>
            <a:r>
              <a:rPr lang="nl-NL" sz="2000" dirty="0" err="1">
                <a:solidFill>
                  <a:schemeClr val="bg1"/>
                </a:solidFill>
                <a:latin typeface="Lucida Console" pitchFamily="49" charset="0"/>
              </a:rPr>
              <a:t>static</a:t>
            </a:r>
            <a:r>
              <a:rPr lang="nl-NL" sz="2000" dirty="0">
                <a:solidFill>
                  <a:schemeClr val="bg1"/>
                </a:solidFill>
                <a:latin typeface="Lucida Console" pitchFamily="49" charset="0"/>
              </a:rPr>
              <a:t>: 0</a:t>
            </a:r>
          </a:p>
        </p:txBody>
      </p:sp>
      <p:sp>
        <p:nvSpPr>
          <p:cNvPr id="2" name="Tijdelijke aanduiding voor datum 1"/>
          <p:cNvSpPr>
            <a:spLocks noGrp="1"/>
          </p:cNvSpPr>
          <p:nvPr>
            <p:ph type="dt" sz="half" idx="16"/>
          </p:nvPr>
        </p:nvSpPr>
        <p:spPr/>
        <p:txBody>
          <a:bodyPr/>
          <a:lstStyle/>
          <a:p>
            <a:r>
              <a:rPr lang="nl-NL" smtClean="0"/>
              <a:t>GESPRG 2014-2015</a:t>
            </a:r>
            <a:endParaRPr lang="en-US" dirty="0"/>
          </a:p>
        </p:txBody>
      </p:sp>
      <p:sp>
        <p:nvSpPr>
          <p:cNvPr id="3" name="Tijdelijke aanduiding voor dianummer 2"/>
          <p:cNvSpPr>
            <a:spLocks noGrp="1"/>
          </p:cNvSpPr>
          <p:nvPr>
            <p:ph type="sldNum" sz="quarter" idx="18"/>
          </p:nvPr>
        </p:nvSpPr>
        <p:spPr/>
        <p:txBody>
          <a:bodyPr/>
          <a:lstStyle/>
          <a:p>
            <a:fld id="{520F5AE5-675F-4C53-86B8-6BB4E175C417}" type="slidenum">
              <a:rPr lang="en-US" smtClean="0"/>
              <a:pPr/>
              <a:t>303</a:t>
            </a:fld>
            <a:endParaRPr lang="en-US" dirty="0"/>
          </a:p>
        </p:txBody>
      </p:sp>
    </p:spTree>
    <p:extLst>
      <p:ext uri="{BB962C8B-B14F-4D97-AF65-F5344CB8AC3E}">
        <p14:creationId xmlns:p14="http://schemas.microsoft.com/office/powerpoint/2010/main" val="1799050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358775" y="358775"/>
            <a:ext cx="7476493" cy="684213"/>
          </a:xfrm>
        </p:spPr>
        <p:txBody>
          <a:bodyPr>
            <a:normAutofit fontScale="90000"/>
          </a:bodyPr>
          <a:lstStyle/>
          <a:p>
            <a:r>
              <a:rPr lang="en-US" sz="4400" dirty="0" err="1" smtClean="0"/>
              <a:t>Rekenen</a:t>
            </a:r>
            <a:r>
              <a:rPr lang="en-US" sz="4400" dirty="0" smtClean="0"/>
              <a:t> met </a:t>
            </a:r>
            <a:r>
              <a:rPr lang="en-US" dirty="0" err="1" smtClean="0"/>
              <a:t>gehele</a:t>
            </a:r>
            <a:r>
              <a:rPr lang="en-US" sz="4400" dirty="0" smtClean="0"/>
              <a:t> </a:t>
            </a:r>
            <a:r>
              <a:rPr lang="en-US" sz="4400" dirty="0" err="1" smtClean="0"/>
              <a:t>getallen</a:t>
            </a:r>
            <a:endParaRPr lang="nl-NL" sz="4400" dirty="0" smtClean="0"/>
          </a:p>
        </p:txBody>
      </p:sp>
      <p:sp>
        <p:nvSpPr>
          <p:cNvPr id="1216521" name="Text Box 9"/>
          <p:cNvSpPr txBox="1">
            <a:spLocks noChangeArrowheads="1"/>
          </p:cNvSpPr>
          <p:nvPr/>
        </p:nvSpPr>
        <p:spPr bwMode="auto">
          <a:xfrm>
            <a:off x="611188" y="4551881"/>
            <a:ext cx="5686172" cy="11387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spcBef>
                <a:spcPct val="20000"/>
              </a:spcBef>
              <a:buClr>
                <a:schemeClr val="hlink"/>
              </a:buClr>
              <a:buSzPct val="90000"/>
              <a:buFont typeface="Wingdings" pitchFamily="2" charset="2"/>
              <a:buNone/>
            </a:pPr>
            <a:r>
              <a:rPr kumimoji="0" lang="nl-NL" sz="2000" dirty="0">
                <a:latin typeface="Consolas"/>
              </a:rPr>
              <a:t>int</a:t>
            </a:r>
            <a:r>
              <a:rPr kumimoji="0" lang="nl-NL" sz="2000" dirty="0">
                <a:solidFill>
                  <a:srgbClr val="000000"/>
                </a:solidFill>
                <a:latin typeface="Consolas"/>
              </a:rPr>
              <a:t> a = 26, b = 7;</a:t>
            </a:r>
          </a:p>
          <a:p>
            <a:pPr algn="l">
              <a:spcBef>
                <a:spcPct val="20000"/>
              </a:spcBef>
              <a:buClr>
                <a:schemeClr val="hlink"/>
              </a:buClr>
              <a:buSzPct val="90000"/>
              <a:buFont typeface="Wingdings" pitchFamily="2" charset="2"/>
              <a:buNone/>
            </a:pPr>
            <a:r>
              <a:rPr kumimoji="0" lang="nl-NL" sz="2000" dirty="0" err="1">
                <a:solidFill>
                  <a:srgbClr val="000000"/>
                </a:solidFill>
                <a:latin typeface="Consolas"/>
              </a:rPr>
              <a:t>printf</a:t>
            </a:r>
            <a:r>
              <a:rPr kumimoji="0" lang="nl-NL" sz="2000" dirty="0">
                <a:solidFill>
                  <a:srgbClr val="990000"/>
                </a:solidFill>
                <a:latin typeface="Consolas"/>
              </a:rPr>
              <a:t>("%d / %d = %d\n"</a:t>
            </a:r>
            <a:r>
              <a:rPr kumimoji="0" lang="nl-NL" sz="2000" dirty="0">
                <a:solidFill>
                  <a:srgbClr val="000000"/>
                </a:solidFill>
                <a:latin typeface="Consolas"/>
              </a:rPr>
              <a:t>, a, b, a / b);</a:t>
            </a:r>
          </a:p>
          <a:p>
            <a:pPr algn="l">
              <a:spcBef>
                <a:spcPct val="20000"/>
              </a:spcBef>
              <a:buClr>
                <a:schemeClr val="hlink"/>
              </a:buClr>
              <a:buSzPct val="90000"/>
              <a:buFont typeface="Wingdings" pitchFamily="2" charset="2"/>
              <a:buNone/>
            </a:pPr>
            <a:r>
              <a:rPr kumimoji="0" lang="nl-NL" sz="2000" dirty="0" err="1">
                <a:solidFill>
                  <a:srgbClr val="000000"/>
                </a:solidFill>
                <a:latin typeface="Consolas"/>
              </a:rPr>
              <a:t>printf</a:t>
            </a:r>
            <a:r>
              <a:rPr kumimoji="0" lang="nl-NL" sz="2000" dirty="0">
                <a:solidFill>
                  <a:srgbClr val="990000"/>
                </a:solidFill>
                <a:latin typeface="Consolas"/>
              </a:rPr>
              <a:t>("%d %% %d = %d\n"</a:t>
            </a:r>
            <a:r>
              <a:rPr kumimoji="0" lang="nl-NL" sz="2000" dirty="0">
                <a:solidFill>
                  <a:srgbClr val="000000"/>
                </a:solidFill>
                <a:latin typeface="Consolas"/>
              </a:rPr>
              <a:t>, a, b, a % b);</a:t>
            </a:r>
          </a:p>
        </p:txBody>
      </p:sp>
      <p:sp>
        <p:nvSpPr>
          <p:cNvPr id="1216522" name="Text Box 10"/>
          <p:cNvSpPr txBox="1">
            <a:spLocks noChangeArrowheads="1"/>
          </p:cNvSpPr>
          <p:nvPr/>
        </p:nvSpPr>
        <p:spPr bwMode="auto">
          <a:xfrm>
            <a:off x="3276600" y="6105525"/>
            <a:ext cx="244611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spcBef>
                <a:spcPct val="20000"/>
              </a:spcBef>
              <a:buClr>
                <a:schemeClr val="hlink"/>
              </a:buClr>
              <a:buSzPct val="90000"/>
              <a:buFont typeface="Wingdings" pitchFamily="2" charset="2"/>
              <a:buNone/>
            </a:pPr>
            <a:r>
              <a:rPr lang="en-US" dirty="0" err="1">
                <a:latin typeface="+mn-lt"/>
              </a:rPr>
              <a:t>Wat</a:t>
            </a:r>
            <a:r>
              <a:rPr lang="en-US" dirty="0">
                <a:latin typeface="+mn-lt"/>
              </a:rPr>
              <a:t> is de </a:t>
            </a:r>
            <a:r>
              <a:rPr lang="en-US" dirty="0" err="1">
                <a:latin typeface="+mn-lt"/>
              </a:rPr>
              <a:t>uitvoer</a:t>
            </a:r>
            <a:r>
              <a:rPr lang="en-US" dirty="0">
                <a:latin typeface="+mn-lt"/>
              </a:rPr>
              <a:t>?</a:t>
            </a:r>
            <a:endParaRPr lang="nl-NL" dirty="0">
              <a:latin typeface="+mn-lt"/>
            </a:endParaRPr>
          </a:p>
        </p:txBody>
      </p:sp>
      <p:graphicFrame>
        <p:nvGraphicFramePr>
          <p:cNvPr id="2" name="Tabel 1"/>
          <p:cNvGraphicFramePr>
            <a:graphicFrameLocks noGrp="1"/>
          </p:cNvGraphicFramePr>
          <p:nvPr>
            <p:extLst>
              <p:ext uri="{D42A27DB-BD31-4B8C-83A1-F6EECF244321}">
                <p14:modId xmlns:p14="http://schemas.microsoft.com/office/powerpoint/2010/main" val="3318006440"/>
              </p:ext>
            </p:extLst>
          </p:nvPr>
        </p:nvGraphicFramePr>
        <p:xfrm>
          <a:off x="647440" y="1340768"/>
          <a:ext cx="7849121" cy="2895600"/>
        </p:xfrm>
        <a:graphic>
          <a:graphicData uri="http://schemas.openxmlformats.org/drawingml/2006/table">
            <a:tbl>
              <a:tblPr firstRow="1" bandRow="1">
                <a:tableStyleId>{616DA210-FB5B-4158-B5E0-FEB733F419BA}</a:tableStyleId>
              </a:tblPr>
              <a:tblGrid>
                <a:gridCol w="2616373"/>
                <a:gridCol w="1586336"/>
                <a:gridCol w="3646412"/>
              </a:tblGrid>
              <a:tr h="482600">
                <a:tc>
                  <a:txBody>
                    <a:bodyPr/>
                    <a:lstStyle/>
                    <a:p>
                      <a:r>
                        <a:rPr lang="en-US" sz="2400" dirty="0" err="1" smtClean="0">
                          <a:solidFill>
                            <a:schemeClr val="bg1"/>
                          </a:solidFill>
                        </a:rPr>
                        <a:t>actie</a:t>
                      </a:r>
                      <a:endParaRPr lang="nl-NL" sz="2400" dirty="0">
                        <a:solidFill>
                          <a:schemeClr val="bg1"/>
                        </a:solidFill>
                      </a:endParaRPr>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0000FF"/>
                    </a:solidFill>
                  </a:tcPr>
                </a:tc>
                <a:tc>
                  <a:txBody>
                    <a:bodyPr/>
                    <a:lstStyle/>
                    <a:p>
                      <a:pPr algn="ctr"/>
                      <a:r>
                        <a:rPr lang="en-US" sz="2400" dirty="0" smtClean="0">
                          <a:solidFill>
                            <a:schemeClr val="bg1"/>
                          </a:solidFill>
                        </a:rPr>
                        <a:t>operator</a:t>
                      </a:r>
                      <a:endParaRPr lang="nl-NL" sz="2400" dirty="0">
                        <a:solidFill>
                          <a:schemeClr val="bg1"/>
                        </a:solidFill>
                      </a:endParaRPr>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0000FF"/>
                    </a:solidFill>
                  </a:tcPr>
                </a:tc>
                <a:tc>
                  <a:txBody>
                    <a:bodyPr/>
                    <a:lstStyle/>
                    <a:p>
                      <a:r>
                        <a:rPr lang="en-US" sz="2400" dirty="0" err="1" smtClean="0">
                          <a:solidFill>
                            <a:schemeClr val="bg1"/>
                          </a:solidFill>
                        </a:rPr>
                        <a:t>opmerking</a:t>
                      </a:r>
                      <a:endParaRPr lang="nl-NL" sz="2400" dirty="0">
                        <a:solidFill>
                          <a:schemeClr val="bg1"/>
                        </a:solidFill>
                      </a:endParaRPr>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0000FF"/>
                    </a:solidFill>
                  </a:tcPr>
                </a:tc>
              </a:tr>
              <a:tr h="482600">
                <a:tc>
                  <a:txBody>
                    <a:bodyPr/>
                    <a:lstStyle/>
                    <a:p>
                      <a:r>
                        <a:rPr lang="en-US" sz="2400" dirty="0" err="1" smtClean="0"/>
                        <a:t>optellen</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2400" dirty="0" smtClean="0"/>
                        <a:t>+</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r>
              <a:tr h="482600">
                <a:tc>
                  <a:txBody>
                    <a:bodyPr/>
                    <a:lstStyle/>
                    <a:p>
                      <a:r>
                        <a:rPr lang="en-US" sz="2400" dirty="0" err="1" smtClean="0"/>
                        <a:t>aftrekken</a:t>
                      </a:r>
                      <a:endParaRPr lang="en-US" sz="2400" dirty="0" smtClean="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US" sz="2400" dirty="0" smtClean="0"/>
                        <a:t>-</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r>
              <a:tr h="482600">
                <a:tc>
                  <a:txBody>
                    <a:bodyPr/>
                    <a:lstStyle/>
                    <a:p>
                      <a:r>
                        <a:rPr lang="en-US" sz="2400" dirty="0" err="1" smtClean="0"/>
                        <a:t>vermenigvuldigen</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2400" dirty="0" smtClean="0"/>
                        <a:t>*</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r>
              <a:tr h="482600">
                <a:tc>
                  <a:txBody>
                    <a:bodyPr/>
                    <a:lstStyle/>
                    <a:p>
                      <a:r>
                        <a:rPr lang="en-US" sz="2400" dirty="0" err="1" smtClean="0"/>
                        <a:t>delen</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US" sz="2400" dirty="0" smtClean="0"/>
                        <a:t>/</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r>
                        <a:rPr lang="en-US" sz="2400" dirty="0" err="1" smtClean="0"/>
                        <a:t>gehele</a:t>
                      </a:r>
                      <a:r>
                        <a:rPr lang="en-US" sz="2400" baseline="0" dirty="0" smtClean="0"/>
                        <a:t> </a:t>
                      </a:r>
                      <a:r>
                        <a:rPr lang="en-US" sz="2400" baseline="0" dirty="0" err="1" smtClean="0"/>
                        <a:t>deling</a:t>
                      </a:r>
                      <a:r>
                        <a:rPr lang="en-US" sz="2400" baseline="0" dirty="0" smtClean="0"/>
                        <a:t> </a:t>
                      </a:r>
                      <a:r>
                        <a:rPr lang="en-US" sz="2400" baseline="0" dirty="0" err="1" smtClean="0"/>
                        <a:t>zonder</a:t>
                      </a:r>
                      <a:r>
                        <a:rPr lang="en-US" sz="2400" baseline="0" dirty="0" smtClean="0"/>
                        <a:t> rest</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r>
              <a:tr h="482600">
                <a:tc>
                  <a:txBody>
                    <a:bodyPr/>
                    <a:lstStyle/>
                    <a:p>
                      <a:r>
                        <a:rPr lang="en-US" sz="2400" dirty="0" smtClean="0"/>
                        <a:t>modulo</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2400" dirty="0" smtClean="0"/>
                        <a:t>%</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r>
                        <a:rPr lang="en-US" sz="2400" dirty="0" smtClean="0"/>
                        <a:t>de rest van de </a:t>
                      </a:r>
                      <a:r>
                        <a:rPr lang="en-US" sz="2400" dirty="0" err="1" smtClean="0"/>
                        <a:t>deling</a:t>
                      </a:r>
                      <a:endParaRPr lang="nl-NL" sz="2400" dirty="0"/>
                    </a:p>
                  </a:txBody>
                  <a:tcPr marL="91439" marR="91439"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r>
            </a:tbl>
          </a:graphicData>
        </a:graphic>
      </p:graphicFrame>
      <p:pic>
        <p:nvPicPr>
          <p:cNvPr id="5" name="Afbeelding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627784" y="5877272"/>
            <a:ext cx="4171020" cy="1167346"/>
          </a:xfrm>
          <a:prstGeom prst="rect">
            <a:avLst/>
          </a:prstGeom>
        </p:spPr>
      </p:pic>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31</a:t>
            </a:fld>
            <a:endParaRPr lang="en-US" dirty="0"/>
          </a:p>
        </p:txBody>
      </p:sp>
    </p:spTree>
    <p:extLst>
      <p:ext uri="{BB962C8B-B14F-4D97-AF65-F5344CB8AC3E}">
        <p14:creationId xmlns:p14="http://schemas.microsoft.com/office/powerpoint/2010/main" val="33839131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65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165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6521" grpId="0"/>
      <p:bldP spid="12165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358775" y="358775"/>
            <a:ext cx="7476493" cy="684213"/>
          </a:xfrm>
        </p:spPr>
        <p:txBody>
          <a:bodyPr>
            <a:normAutofit fontScale="90000"/>
          </a:bodyPr>
          <a:lstStyle/>
          <a:p>
            <a:r>
              <a:rPr lang="en-US" sz="4400" dirty="0" err="1" smtClean="0"/>
              <a:t>Rekenen</a:t>
            </a:r>
            <a:r>
              <a:rPr lang="en-US" sz="4400" dirty="0" smtClean="0"/>
              <a:t> met </a:t>
            </a:r>
            <a:r>
              <a:rPr lang="en-US" dirty="0" smtClean="0"/>
              <a:t>floating</a:t>
            </a:r>
            <a:r>
              <a:rPr lang="en-US" sz="4400" dirty="0" smtClean="0"/>
              <a:t> point</a:t>
            </a:r>
            <a:endParaRPr lang="nl-NL" sz="4400" dirty="0" smtClean="0"/>
          </a:p>
        </p:txBody>
      </p:sp>
      <p:sp>
        <p:nvSpPr>
          <p:cNvPr id="1229830" name="Text Box 6"/>
          <p:cNvSpPr txBox="1">
            <a:spLocks noChangeArrowheads="1"/>
          </p:cNvSpPr>
          <p:nvPr/>
        </p:nvSpPr>
        <p:spPr bwMode="auto">
          <a:xfrm>
            <a:off x="467544" y="4014252"/>
            <a:ext cx="5545108" cy="76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spcBef>
                <a:spcPct val="20000"/>
              </a:spcBef>
              <a:buClr>
                <a:schemeClr val="hlink"/>
              </a:buClr>
              <a:buSzPct val="90000"/>
              <a:buFont typeface="Wingdings" pitchFamily="2" charset="2"/>
              <a:buNone/>
            </a:pPr>
            <a:r>
              <a:rPr lang="nl-NL" sz="2000" dirty="0" err="1">
                <a:solidFill>
                  <a:srgbClr val="0000FF"/>
                </a:solidFill>
                <a:latin typeface="Consolas"/>
              </a:rPr>
              <a:t>float</a:t>
            </a:r>
            <a:r>
              <a:rPr lang="nl-NL" sz="2000" dirty="0">
                <a:solidFill>
                  <a:srgbClr val="000000"/>
                </a:solidFill>
                <a:latin typeface="Consolas"/>
              </a:rPr>
              <a:t> a = 25.4, b = 2.0;</a:t>
            </a:r>
          </a:p>
          <a:p>
            <a:pPr algn="l">
              <a:spcBef>
                <a:spcPct val="20000"/>
              </a:spcBef>
              <a:buClr>
                <a:schemeClr val="hlink"/>
              </a:buClr>
              <a:buSzPct val="90000"/>
              <a:buFont typeface="Wingdings" pitchFamily="2" charset="2"/>
              <a:buNone/>
            </a:pPr>
            <a:r>
              <a:rPr lang="nl-NL" sz="2000" dirty="0" err="1">
                <a:solidFill>
                  <a:srgbClr val="000000"/>
                </a:solidFill>
                <a:latin typeface="Consolas"/>
              </a:rPr>
              <a:t>printf</a:t>
            </a:r>
            <a:r>
              <a:rPr lang="nl-NL" sz="2000" dirty="0">
                <a:solidFill>
                  <a:srgbClr val="000000"/>
                </a:solidFill>
                <a:latin typeface="Consolas"/>
              </a:rPr>
              <a:t>(</a:t>
            </a:r>
            <a:r>
              <a:rPr lang="nl-NL" sz="2000" dirty="0">
                <a:solidFill>
                  <a:srgbClr val="A31515"/>
                </a:solidFill>
                <a:latin typeface="Consolas"/>
              </a:rPr>
              <a:t>"%f / %f = %f\n"</a:t>
            </a:r>
            <a:r>
              <a:rPr lang="nl-NL" sz="2000" dirty="0">
                <a:solidFill>
                  <a:srgbClr val="000000"/>
                </a:solidFill>
                <a:latin typeface="Consolas"/>
              </a:rPr>
              <a:t>, a, b, a / b);</a:t>
            </a:r>
          </a:p>
        </p:txBody>
      </p:sp>
      <p:sp>
        <p:nvSpPr>
          <p:cNvPr id="1229831" name="Text Box 7"/>
          <p:cNvSpPr txBox="1">
            <a:spLocks noChangeArrowheads="1"/>
          </p:cNvSpPr>
          <p:nvPr/>
        </p:nvSpPr>
        <p:spPr bwMode="auto">
          <a:xfrm>
            <a:off x="2627784" y="5006975"/>
            <a:ext cx="244611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spcBef>
                <a:spcPct val="20000"/>
              </a:spcBef>
              <a:buClr>
                <a:schemeClr val="hlink"/>
              </a:buClr>
              <a:buSzPct val="90000"/>
              <a:buFont typeface="Wingdings" pitchFamily="2" charset="2"/>
              <a:buNone/>
            </a:pPr>
            <a:r>
              <a:rPr lang="en-US" dirty="0" err="1">
                <a:latin typeface="+mn-lt"/>
              </a:rPr>
              <a:t>Wat</a:t>
            </a:r>
            <a:r>
              <a:rPr lang="en-US" dirty="0">
                <a:latin typeface="+mn-lt"/>
              </a:rPr>
              <a:t> is de </a:t>
            </a:r>
            <a:r>
              <a:rPr lang="en-US" dirty="0" err="1">
                <a:latin typeface="+mn-lt"/>
              </a:rPr>
              <a:t>uitvoer</a:t>
            </a:r>
            <a:r>
              <a:rPr lang="en-US" dirty="0">
                <a:latin typeface="+mn-lt"/>
              </a:rPr>
              <a:t>?</a:t>
            </a:r>
            <a:endParaRPr lang="nl-NL" dirty="0">
              <a:latin typeface="+mn-lt"/>
            </a:endParaRPr>
          </a:p>
        </p:txBody>
      </p:sp>
      <p:sp>
        <p:nvSpPr>
          <p:cNvPr id="1229832" name="Text Box 8"/>
          <p:cNvSpPr txBox="1">
            <a:spLocks noChangeArrowheads="1"/>
          </p:cNvSpPr>
          <p:nvPr/>
        </p:nvSpPr>
        <p:spPr bwMode="auto">
          <a:xfrm>
            <a:off x="2627783" y="5589240"/>
            <a:ext cx="5109091" cy="400110"/>
          </a:xfrm>
          <a:prstGeom prst="rect">
            <a:avLst/>
          </a:prstGeom>
          <a:solidFill>
            <a:schemeClr val="tx1"/>
          </a:solidFill>
          <a:ln>
            <a:noFill/>
          </a:ln>
          <a:effectLs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spcBef>
                <a:spcPct val="20000"/>
              </a:spcBef>
              <a:buClr>
                <a:schemeClr val="hlink"/>
              </a:buClr>
              <a:buSzPct val="90000"/>
              <a:buFont typeface="Wingdings" pitchFamily="2" charset="2"/>
              <a:buNone/>
            </a:pPr>
            <a:r>
              <a:rPr lang="en-US" sz="2000" dirty="0">
                <a:solidFill>
                  <a:schemeClr val="bg1"/>
                </a:solidFill>
                <a:latin typeface="Lucida Console" pitchFamily="49" charset="0"/>
                <a:cs typeface="Consolas" pitchFamily="49" charset="0"/>
              </a:rPr>
              <a:t>25.400000 / 2.000000 = 12.700000</a:t>
            </a:r>
            <a:endParaRPr lang="nl-NL" sz="2000" dirty="0">
              <a:solidFill>
                <a:schemeClr val="bg1"/>
              </a:solidFill>
              <a:latin typeface="Lucida Console" pitchFamily="49" charset="0"/>
              <a:cs typeface="Consolas" pitchFamily="49" charset="0"/>
            </a:endParaRPr>
          </a:p>
        </p:txBody>
      </p:sp>
      <p:graphicFrame>
        <p:nvGraphicFramePr>
          <p:cNvPr id="9" name="Tabel 8"/>
          <p:cNvGraphicFramePr>
            <a:graphicFrameLocks noGrp="1"/>
          </p:cNvGraphicFramePr>
          <p:nvPr>
            <p:extLst>
              <p:ext uri="{D42A27DB-BD31-4B8C-83A1-F6EECF244321}">
                <p14:modId xmlns:p14="http://schemas.microsoft.com/office/powerpoint/2010/main" val="2835656477"/>
              </p:ext>
            </p:extLst>
          </p:nvPr>
        </p:nvGraphicFramePr>
        <p:xfrm>
          <a:off x="2184400" y="1196975"/>
          <a:ext cx="4511675" cy="2413000"/>
        </p:xfrm>
        <a:graphic>
          <a:graphicData uri="http://schemas.openxmlformats.org/drawingml/2006/table">
            <a:tbl>
              <a:tblPr firstRow="1" bandRow="1">
                <a:tableStyleId>{616DA210-FB5B-4158-B5E0-FEB733F419BA}</a:tableStyleId>
              </a:tblPr>
              <a:tblGrid>
                <a:gridCol w="2808718"/>
                <a:gridCol w="1702957"/>
              </a:tblGrid>
              <a:tr h="482600">
                <a:tc>
                  <a:txBody>
                    <a:bodyPr/>
                    <a:lstStyle/>
                    <a:p>
                      <a:r>
                        <a:rPr lang="en-US" sz="2400" dirty="0" err="1" smtClean="0">
                          <a:solidFill>
                            <a:schemeClr val="bg1"/>
                          </a:solidFill>
                        </a:rPr>
                        <a:t>actie</a:t>
                      </a:r>
                      <a:endParaRPr lang="nl-NL" sz="2400" dirty="0">
                        <a:solidFill>
                          <a:schemeClr val="bg1"/>
                        </a:solidFill>
                      </a:endParaRPr>
                    </a:p>
                  </a:txBody>
                  <a:tcPr marL="91453" marR="91453"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0000FF"/>
                    </a:solidFill>
                  </a:tcPr>
                </a:tc>
                <a:tc>
                  <a:txBody>
                    <a:bodyPr/>
                    <a:lstStyle/>
                    <a:p>
                      <a:pPr algn="ctr"/>
                      <a:r>
                        <a:rPr lang="en-US" sz="2400" dirty="0" smtClean="0">
                          <a:solidFill>
                            <a:schemeClr val="bg1"/>
                          </a:solidFill>
                        </a:rPr>
                        <a:t>operator</a:t>
                      </a:r>
                      <a:endParaRPr lang="nl-NL" sz="2400" dirty="0">
                        <a:solidFill>
                          <a:schemeClr val="bg1"/>
                        </a:solidFill>
                      </a:endParaRPr>
                    </a:p>
                  </a:txBody>
                  <a:tcPr marL="91453" marR="91453"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rgbClr val="0000FF"/>
                    </a:solidFill>
                  </a:tcPr>
                </a:tc>
              </a:tr>
              <a:tr h="482600">
                <a:tc>
                  <a:txBody>
                    <a:bodyPr/>
                    <a:lstStyle/>
                    <a:p>
                      <a:r>
                        <a:rPr lang="en-US" sz="2400" dirty="0" err="1" smtClean="0"/>
                        <a:t>optellen</a:t>
                      </a:r>
                      <a:endParaRPr lang="nl-NL" sz="2400" dirty="0"/>
                    </a:p>
                  </a:txBody>
                  <a:tcPr marL="91453" marR="91453"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2400" dirty="0" smtClean="0"/>
                        <a:t>+</a:t>
                      </a:r>
                      <a:endParaRPr lang="nl-NL" sz="2400" dirty="0"/>
                    </a:p>
                  </a:txBody>
                  <a:tcPr marL="91453" marR="91453"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r>
              <a:tr h="482600">
                <a:tc>
                  <a:txBody>
                    <a:bodyPr/>
                    <a:lstStyle/>
                    <a:p>
                      <a:r>
                        <a:rPr lang="en-US" sz="2400" dirty="0" err="1" smtClean="0"/>
                        <a:t>aftrekken</a:t>
                      </a:r>
                      <a:endParaRPr lang="en-US" sz="2400" dirty="0" smtClean="0"/>
                    </a:p>
                  </a:txBody>
                  <a:tcPr marL="91453" marR="91453"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US" sz="2400" dirty="0" smtClean="0"/>
                        <a:t>-</a:t>
                      </a:r>
                      <a:endParaRPr lang="nl-NL" sz="2400" dirty="0"/>
                    </a:p>
                  </a:txBody>
                  <a:tcPr marL="91453" marR="91453"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r>
              <a:tr h="482600">
                <a:tc>
                  <a:txBody>
                    <a:bodyPr/>
                    <a:lstStyle/>
                    <a:p>
                      <a:r>
                        <a:rPr lang="en-US" sz="2400" dirty="0" err="1" smtClean="0"/>
                        <a:t>vermenigvuldigen</a:t>
                      </a:r>
                      <a:endParaRPr lang="nl-NL" sz="2400" dirty="0"/>
                    </a:p>
                  </a:txBody>
                  <a:tcPr marL="91453" marR="91453"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2400" dirty="0" smtClean="0"/>
                        <a:t>*</a:t>
                      </a:r>
                      <a:endParaRPr lang="nl-NL" sz="2400" dirty="0"/>
                    </a:p>
                  </a:txBody>
                  <a:tcPr marL="91453" marR="91453"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r>
              <a:tr h="482600">
                <a:tc>
                  <a:txBody>
                    <a:bodyPr/>
                    <a:lstStyle/>
                    <a:p>
                      <a:r>
                        <a:rPr lang="en-US" sz="2400" dirty="0" err="1" smtClean="0"/>
                        <a:t>delen</a:t>
                      </a:r>
                      <a:endParaRPr lang="nl-NL" sz="2400" dirty="0"/>
                    </a:p>
                  </a:txBody>
                  <a:tcPr marL="91453" marR="91453"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US" sz="2400" dirty="0" smtClean="0"/>
                        <a:t>/</a:t>
                      </a:r>
                      <a:endParaRPr lang="nl-NL" sz="2400" dirty="0"/>
                    </a:p>
                  </a:txBody>
                  <a:tcPr marL="91453" marR="91453" marT="45712" marB="45712">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r>
            </a:tbl>
          </a:graphicData>
        </a:graphic>
      </p:graphicFrame>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32</a:t>
            </a:fld>
            <a:endParaRPr lang="en-US" dirty="0"/>
          </a:p>
        </p:txBody>
      </p:sp>
    </p:spTree>
    <p:extLst>
      <p:ext uri="{BB962C8B-B14F-4D97-AF65-F5344CB8AC3E}">
        <p14:creationId xmlns:p14="http://schemas.microsoft.com/office/powerpoint/2010/main" val="24270257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8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8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298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830" grpId="0"/>
      <p:bldP spid="1229831" grpId="0"/>
      <p:bldP spid="12298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358775" y="358775"/>
            <a:ext cx="7476493" cy="684213"/>
          </a:xfrm>
        </p:spPr>
        <p:txBody>
          <a:bodyPr>
            <a:normAutofit fontScale="90000"/>
          </a:bodyPr>
          <a:lstStyle/>
          <a:p>
            <a:r>
              <a:rPr lang="en-US" sz="4400" dirty="0" err="1" smtClean="0"/>
              <a:t>Uitvoer</a:t>
            </a:r>
            <a:r>
              <a:rPr lang="en-US" sz="4400" dirty="0" smtClean="0"/>
              <a:t> van </a:t>
            </a:r>
            <a:r>
              <a:rPr lang="en-US" dirty="0" err="1" smtClean="0"/>
              <a:t>variabelen</a:t>
            </a:r>
            <a:endParaRPr lang="nl-NL" sz="4400" dirty="0" smtClean="0"/>
          </a:p>
        </p:txBody>
      </p:sp>
      <p:sp>
        <p:nvSpPr>
          <p:cNvPr id="1231876" name="Text Box 4"/>
          <p:cNvSpPr txBox="1">
            <a:spLocks noChangeArrowheads="1"/>
          </p:cNvSpPr>
          <p:nvPr/>
        </p:nvSpPr>
        <p:spPr bwMode="auto">
          <a:xfrm>
            <a:off x="323850" y="1281113"/>
            <a:ext cx="5545108"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dirty="0" err="1">
                <a:solidFill>
                  <a:srgbClr val="0000FF"/>
                </a:solidFill>
                <a:highlight>
                  <a:srgbClr val="FFFFFF"/>
                </a:highlight>
                <a:latin typeface="Consolas" panose="020B0609020204030204" pitchFamily="49" charset="0"/>
              </a:rPr>
              <a:t>float</a:t>
            </a:r>
            <a:r>
              <a:rPr lang="nl-NL" sz="2000" dirty="0">
                <a:solidFill>
                  <a:srgbClr val="000000"/>
                </a:solidFill>
                <a:highlight>
                  <a:srgbClr val="FFFFFF"/>
                </a:highlight>
                <a:latin typeface="Consolas" panose="020B0609020204030204" pitchFamily="49" charset="0"/>
              </a:rPr>
              <a:t> a = 25.4;</a:t>
            </a:r>
          </a:p>
          <a:p>
            <a:r>
              <a:rPr lang="nl-NL" sz="2000" dirty="0" smtClean="0">
                <a:solidFill>
                  <a:srgbClr val="0000FF"/>
                </a:solidFill>
                <a:highlight>
                  <a:srgbClr val="FFFFFF"/>
                </a:highlight>
                <a:latin typeface="Consolas" panose="020B0609020204030204" pitchFamily="49" charset="0"/>
              </a:rPr>
              <a:t>int</a:t>
            </a:r>
            <a:r>
              <a:rPr lang="nl-NL" sz="2000" dirty="0" smtClean="0">
                <a:solidFill>
                  <a:srgbClr val="000000"/>
                </a:solidFill>
                <a:highlight>
                  <a:srgbClr val="FFFFFF"/>
                </a:highlight>
                <a:latin typeface="Consolas" panose="020B0609020204030204" pitchFamily="49" charset="0"/>
              </a:rPr>
              <a:t> </a:t>
            </a:r>
            <a:r>
              <a:rPr lang="nl-NL" sz="2000" dirty="0">
                <a:solidFill>
                  <a:srgbClr val="000000"/>
                </a:solidFill>
                <a:highlight>
                  <a:srgbClr val="FFFFFF"/>
                </a:highlight>
                <a:latin typeface="Consolas" panose="020B0609020204030204" pitchFamily="49" charset="0"/>
              </a:rPr>
              <a:t>b = 2;</a:t>
            </a:r>
          </a:p>
          <a:p>
            <a:r>
              <a:rPr lang="pt-BR" sz="2000" dirty="0">
                <a:solidFill>
                  <a:srgbClr val="000000"/>
                </a:solidFill>
                <a:highlight>
                  <a:srgbClr val="FFFFFF"/>
                </a:highlight>
                <a:latin typeface="Consolas" panose="020B0609020204030204" pitchFamily="49" charset="0"/>
              </a:rPr>
              <a:t>printf(</a:t>
            </a:r>
            <a:r>
              <a:rPr lang="pt-BR" sz="2000" dirty="0">
                <a:solidFill>
                  <a:srgbClr val="A31515"/>
                </a:solidFill>
                <a:highlight>
                  <a:srgbClr val="FFFFFF"/>
                </a:highlight>
                <a:latin typeface="Consolas" panose="020B0609020204030204" pitchFamily="49" charset="0"/>
              </a:rPr>
              <a:t>"%f / %d = %f\n"</a:t>
            </a:r>
            <a:r>
              <a:rPr lang="pt-BR" sz="2000" dirty="0">
                <a:solidFill>
                  <a:srgbClr val="000000"/>
                </a:solidFill>
                <a:highlight>
                  <a:srgbClr val="FFFFFF"/>
                </a:highlight>
                <a:latin typeface="Consolas" panose="020B0609020204030204" pitchFamily="49" charset="0"/>
              </a:rPr>
              <a:t>, a, b, a / b);</a:t>
            </a:r>
            <a:endParaRPr kumimoji="0" lang="nl-NL" sz="2000" dirty="0">
              <a:solidFill>
                <a:srgbClr val="000000"/>
              </a:solidFill>
              <a:latin typeface="Consolas"/>
            </a:endParaRPr>
          </a:p>
        </p:txBody>
      </p:sp>
      <p:sp>
        <p:nvSpPr>
          <p:cNvPr id="1231877" name="Text Box 5"/>
          <p:cNvSpPr txBox="1">
            <a:spLocks noChangeArrowheads="1"/>
          </p:cNvSpPr>
          <p:nvPr/>
        </p:nvSpPr>
        <p:spPr bwMode="auto">
          <a:xfrm>
            <a:off x="2916238" y="2289175"/>
            <a:ext cx="244611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spcBef>
                <a:spcPct val="20000"/>
              </a:spcBef>
              <a:buClr>
                <a:schemeClr val="hlink"/>
              </a:buClr>
              <a:buSzPct val="90000"/>
              <a:buFont typeface="Wingdings" pitchFamily="2" charset="2"/>
              <a:buNone/>
            </a:pPr>
            <a:r>
              <a:rPr lang="en-US" dirty="0" err="1">
                <a:latin typeface="+mn-lt"/>
              </a:rPr>
              <a:t>Wat</a:t>
            </a:r>
            <a:r>
              <a:rPr lang="en-US" dirty="0">
                <a:latin typeface="+mn-lt"/>
              </a:rPr>
              <a:t> is de </a:t>
            </a:r>
            <a:r>
              <a:rPr lang="en-US" dirty="0" err="1">
                <a:latin typeface="+mn-lt"/>
              </a:rPr>
              <a:t>uitvoer</a:t>
            </a:r>
            <a:r>
              <a:rPr lang="en-US" dirty="0">
                <a:latin typeface="+mn-lt"/>
              </a:rPr>
              <a:t>?</a:t>
            </a:r>
            <a:endParaRPr lang="nl-NL" dirty="0">
              <a:latin typeface="+mn-lt"/>
            </a:endParaRPr>
          </a:p>
        </p:txBody>
      </p:sp>
      <p:sp>
        <p:nvSpPr>
          <p:cNvPr id="1231878" name="Text Box 6"/>
          <p:cNvSpPr txBox="1">
            <a:spLocks noChangeArrowheads="1"/>
          </p:cNvSpPr>
          <p:nvPr/>
        </p:nvSpPr>
        <p:spPr bwMode="auto">
          <a:xfrm>
            <a:off x="2916238" y="2794000"/>
            <a:ext cx="4031873" cy="400110"/>
          </a:xfrm>
          <a:prstGeom prst="rect">
            <a:avLst/>
          </a:prstGeom>
          <a:solidFill>
            <a:schemeClr val="tx1"/>
          </a:solidFill>
          <a:ln>
            <a:noFill/>
          </a:ln>
          <a:effectLs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spcBef>
                <a:spcPct val="20000"/>
              </a:spcBef>
              <a:buClr>
                <a:schemeClr val="hlink"/>
              </a:buClr>
              <a:buSzPct val="90000"/>
            </a:pPr>
            <a:r>
              <a:rPr lang="en-US" sz="2000" dirty="0">
                <a:solidFill>
                  <a:schemeClr val="bg1"/>
                </a:solidFill>
                <a:latin typeface="Lucida Console" pitchFamily="49" charset="0"/>
              </a:rPr>
              <a:t>25.400000 / 2 = 12.700000</a:t>
            </a:r>
          </a:p>
        </p:txBody>
      </p:sp>
      <p:sp>
        <p:nvSpPr>
          <p:cNvPr id="1231880" name="Text Box 8"/>
          <p:cNvSpPr txBox="1">
            <a:spLocks noChangeArrowheads="1"/>
          </p:cNvSpPr>
          <p:nvPr/>
        </p:nvSpPr>
        <p:spPr bwMode="auto">
          <a:xfrm>
            <a:off x="323850" y="3729038"/>
            <a:ext cx="5545108"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dirty="0">
                <a:solidFill>
                  <a:srgbClr val="0000FF"/>
                </a:solidFill>
                <a:highlight>
                  <a:srgbClr val="FFFFFF"/>
                </a:highlight>
                <a:latin typeface="Consolas" panose="020B0609020204030204" pitchFamily="49" charset="0"/>
              </a:rPr>
              <a:t>int</a:t>
            </a:r>
            <a:r>
              <a:rPr lang="nl-NL" sz="2000" dirty="0">
                <a:solidFill>
                  <a:srgbClr val="000000"/>
                </a:solidFill>
                <a:highlight>
                  <a:srgbClr val="FFFFFF"/>
                </a:highlight>
                <a:latin typeface="Consolas" panose="020B0609020204030204" pitchFamily="49" charset="0"/>
              </a:rPr>
              <a:t> a = 25.4;</a:t>
            </a:r>
          </a:p>
          <a:p>
            <a:r>
              <a:rPr lang="nl-NL" sz="2000" dirty="0" err="1" smtClean="0">
                <a:solidFill>
                  <a:srgbClr val="0000FF"/>
                </a:solidFill>
                <a:highlight>
                  <a:srgbClr val="FFFFFF"/>
                </a:highlight>
                <a:latin typeface="Consolas" panose="020B0609020204030204" pitchFamily="49" charset="0"/>
              </a:rPr>
              <a:t>float</a:t>
            </a:r>
            <a:r>
              <a:rPr lang="nl-NL" sz="2000" dirty="0" smtClean="0">
                <a:solidFill>
                  <a:srgbClr val="000000"/>
                </a:solidFill>
                <a:highlight>
                  <a:srgbClr val="FFFFFF"/>
                </a:highlight>
                <a:latin typeface="Consolas" panose="020B0609020204030204" pitchFamily="49" charset="0"/>
              </a:rPr>
              <a:t> </a:t>
            </a:r>
            <a:r>
              <a:rPr lang="nl-NL" sz="2000" dirty="0">
                <a:solidFill>
                  <a:srgbClr val="000000"/>
                </a:solidFill>
                <a:highlight>
                  <a:srgbClr val="FFFFFF"/>
                </a:highlight>
                <a:latin typeface="Consolas" panose="020B0609020204030204" pitchFamily="49" charset="0"/>
              </a:rPr>
              <a:t>b = 2;</a:t>
            </a:r>
          </a:p>
          <a:p>
            <a:r>
              <a:rPr lang="pt-BR" sz="2000" dirty="0">
                <a:solidFill>
                  <a:srgbClr val="000000"/>
                </a:solidFill>
                <a:highlight>
                  <a:srgbClr val="FFFFFF"/>
                </a:highlight>
                <a:latin typeface="Consolas" panose="020B0609020204030204" pitchFamily="49" charset="0"/>
              </a:rPr>
              <a:t>printf(</a:t>
            </a:r>
            <a:r>
              <a:rPr lang="pt-BR" sz="2000" dirty="0">
                <a:solidFill>
                  <a:srgbClr val="A31515"/>
                </a:solidFill>
                <a:highlight>
                  <a:srgbClr val="FFFFFF"/>
                </a:highlight>
                <a:latin typeface="Consolas" panose="020B0609020204030204" pitchFamily="49" charset="0"/>
              </a:rPr>
              <a:t>"%d / %f = %f\n"</a:t>
            </a:r>
            <a:r>
              <a:rPr lang="pt-BR" sz="2000" dirty="0">
                <a:solidFill>
                  <a:srgbClr val="000000"/>
                </a:solidFill>
                <a:highlight>
                  <a:srgbClr val="FFFFFF"/>
                </a:highlight>
                <a:latin typeface="Consolas" panose="020B0609020204030204" pitchFamily="49" charset="0"/>
              </a:rPr>
              <a:t>, a, b, a / b);</a:t>
            </a:r>
            <a:endParaRPr kumimoji="0" lang="nl-NL" sz="2000" dirty="0">
              <a:solidFill>
                <a:srgbClr val="000000"/>
              </a:solidFill>
              <a:latin typeface="Consolas"/>
            </a:endParaRPr>
          </a:p>
        </p:txBody>
      </p:sp>
      <p:sp>
        <p:nvSpPr>
          <p:cNvPr id="1231881" name="Text Box 9"/>
          <p:cNvSpPr txBox="1">
            <a:spLocks noChangeArrowheads="1"/>
          </p:cNvSpPr>
          <p:nvPr/>
        </p:nvSpPr>
        <p:spPr bwMode="auto">
          <a:xfrm>
            <a:off x="2916238" y="4737100"/>
            <a:ext cx="244611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spcBef>
                <a:spcPct val="20000"/>
              </a:spcBef>
              <a:buClr>
                <a:schemeClr val="hlink"/>
              </a:buClr>
              <a:buSzPct val="90000"/>
              <a:buFont typeface="Wingdings" pitchFamily="2" charset="2"/>
              <a:buNone/>
            </a:pPr>
            <a:r>
              <a:rPr lang="en-US" dirty="0" err="1">
                <a:latin typeface="+mn-lt"/>
              </a:rPr>
              <a:t>Wat</a:t>
            </a:r>
            <a:r>
              <a:rPr lang="en-US" dirty="0">
                <a:latin typeface="+mn-lt"/>
              </a:rPr>
              <a:t> is de </a:t>
            </a:r>
            <a:r>
              <a:rPr lang="en-US" dirty="0" err="1">
                <a:latin typeface="+mn-lt"/>
              </a:rPr>
              <a:t>uitvoer</a:t>
            </a:r>
            <a:r>
              <a:rPr lang="en-US" dirty="0">
                <a:latin typeface="+mn-lt"/>
              </a:rPr>
              <a:t>?</a:t>
            </a:r>
            <a:endParaRPr lang="nl-NL" dirty="0">
              <a:latin typeface="+mn-lt"/>
            </a:endParaRPr>
          </a:p>
        </p:txBody>
      </p:sp>
      <p:sp>
        <p:nvSpPr>
          <p:cNvPr id="1231882" name="Text Box 10"/>
          <p:cNvSpPr txBox="1">
            <a:spLocks noChangeArrowheads="1"/>
          </p:cNvSpPr>
          <p:nvPr/>
        </p:nvSpPr>
        <p:spPr bwMode="auto">
          <a:xfrm>
            <a:off x="2916238" y="5241925"/>
            <a:ext cx="4031873" cy="400110"/>
          </a:xfrm>
          <a:prstGeom prst="rect">
            <a:avLst/>
          </a:prstGeom>
          <a:solidFill>
            <a:schemeClr val="tx1"/>
          </a:solidFill>
          <a:ln>
            <a:noFill/>
          </a:ln>
          <a:effectLs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spcBef>
                <a:spcPct val="20000"/>
              </a:spcBef>
              <a:buClr>
                <a:schemeClr val="hlink"/>
              </a:buClr>
              <a:buSzPct val="90000"/>
            </a:pPr>
            <a:r>
              <a:rPr lang="en-US" sz="2000" dirty="0">
                <a:solidFill>
                  <a:schemeClr val="bg1"/>
                </a:solidFill>
                <a:latin typeface="Lucida Console" pitchFamily="49" charset="0"/>
              </a:rPr>
              <a:t>25 / 2.000000 = 12.500000</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33</a:t>
            </a:fld>
            <a:endParaRPr lang="en-US" dirty="0"/>
          </a:p>
        </p:txBody>
      </p:sp>
    </p:spTree>
    <p:extLst>
      <p:ext uri="{BB962C8B-B14F-4D97-AF65-F5344CB8AC3E}">
        <p14:creationId xmlns:p14="http://schemas.microsoft.com/office/powerpoint/2010/main" val="772356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18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187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187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318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188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18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1876" grpId="0"/>
      <p:bldP spid="1231877" grpId="0"/>
      <p:bldP spid="1231878" grpId="0" animBg="1"/>
      <p:bldP spid="1231880" grpId="0"/>
      <p:bldP spid="1231881" grpId="0"/>
      <p:bldP spid="123188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358775" y="358775"/>
            <a:ext cx="7476493" cy="684213"/>
          </a:xfrm>
        </p:spPr>
        <p:txBody>
          <a:bodyPr>
            <a:normAutofit fontScale="90000"/>
          </a:bodyPr>
          <a:lstStyle/>
          <a:p>
            <a:r>
              <a:rPr lang="en-US" sz="4400" dirty="0" err="1" smtClean="0"/>
              <a:t>Uitvoer</a:t>
            </a:r>
            <a:r>
              <a:rPr lang="en-US" sz="4400" dirty="0" smtClean="0"/>
              <a:t> van </a:t>
            </a:r>
            <a:r>
              <a:rPr lang="en-US" dirty="0" err="1" smtClean="0"/>
              <a:t>variabelen</a:t>
            </a:r>
            <a:endParaRPr lang="nl-NL" sz="4400" dirty="0" smtClean="0"/>
          </a:p>
        </p:txBody>
      </p:sp>
      <p:sp>
        <p:nvSpPr>
          <p:cNvPr id="1231876" name="Text Box 4"/>
          <p:cNvSpPr txBox="1">
            <a:spLocks noChangeArrowheads="1"/>
          </p:cNvSpPr>
          <p:nvPr/>
        </p:nvSpPr>
        <p:spPr bwMode="auto">
          <a:xfrm>
            <a:off x="323850" y="1281113"/>
            <a:ext cx="5545108"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dirty="0">
                <a:solidFill>
                  <a:srgbClr val="0000FF"/>
                </a:solidFill>
                <a:highlight>
                  <a:srgbClr val="FFFFFF"/>
                </a:highlight>
                <a:latin typeface="Consolas" panose="020B0609020204030204" pitchFamily="49" charset="0"/>
              </a:rPr>
              <a:t>int</a:t>
            </a:r>
            <a:r>
              <a:rPr lang="nl-NL" sz="2000" dirty="0">
                <a:solidFill>
                  <a:srgbClr val="000000"/>
                </a:solidFill>
                <a:highlight>
                  <a:srgbClr val="FFFFFF"/>
                </a:highlight>
                <a:latin typeface="Consolas" panose="020B0609020204030204" pitchFamily="49" charset="0"/>
              </a:rPr>
              <a:t> a = 25.</a:t>
            </a:r>
            <a:r>
              <a:rPr lang="nl-NL" sz="2000" b="1" dirty="0">
                <a:solidFill>
                  <a:srgbClr val="000000"/>
                </a:solidFill>
                <a:highlight>
                  <a:srgbClr val="FFFFFF"/>
                </a:highlight>
                <a:latin typeface="Consolas" panose="020B0609020204030204" pitchFamily="49" charset="0"/>
              </a:rPr>
              <a:t>9</a:t>
            </a:r>
            <a:r>
              <a:rPr lang="nl-NL" sz="2000" dirty="0">
                <a:solidFill>
                  <a:srgbClr val="000000"/>
                </a:solidFill>
                <a:highlight>
                  <a:srgbClr val="FFFFFF"/>
                </a:highlight>
                <a:latin typeface="Consolas" panose="020B0609020204030204" pitchFamily="49" charset="0"/>
              </a:rPr>
              <a:t>;</a:t>
            </a:r>
          </a:p>
          <a:p>
            <a:r>
              <a:rPr lang="nl-NL" sz="2000" dirty="0" err="1" smtClean="0">
                <a:solidFill>
                  <a:srgbClr val="0000FF"/>
                </a:solidFill>
                <a:highlight>
                  <a:srgbClr val="FFFFFF"/>
                </a:highlight>
                <a:latin typeface="Consolas" panose="020B0609020204030204" pitchFamily="49" charset="0"/>
              </a:rPr>
              <a:t>float</a:t>
            </a:r>
            <a:r>
              <a:rPr lang="nl-NL" sz="2000" dirty="0" smtClean="0">
                <a:solidFill>
                  <a:srgbClr val="000000"/>
                </a:solidFill>
                <a:highlight>
                  <a:srgbClr val="FFFFFF"/>
                </a:highlight>
                <a:latin typeface="Consolas" panose="020B0609020204030204" pitchFamily="49" charset="0"/>
              </a:rPr>
              <a:t> </a:t>
            </a:r>
            <a:r>
              <a:rPr lang="nl-NL" sz="2000" dirty="0">
                <a:solidFill>
                  <a:srgbClr val="000000"/>
                </a:solidFill>
                <a:highlight>
                  <a:srgbClr val="FFFFFF"/>
                </a:highlight>
                <a:latin typeface="Consolas" panose="020B0609020204030204" pitchFamily="49" charset="0"/>
              </a:rPr>
              <a:t>b = 2;</a:t>
            </a:r>
          </a:p>
          <a:p>
            <a:r>
              <a:rPr lang="pt-BR" sz="2000" dirty="0">
                <a:solidFill>
                  <a:srgbClr val="000000"/>
                </a:solidFill>
                <a:highlight>
                  <a:srgbClr val="FFFFFF"/>
                </a:highlight>
                <a:latin typeface="Consolas" panose="020B0609020204030204" pitchFamily="49" charset="0"/>
              </a:rPr>
              <a:t>printf(</a:t>
            </a:r>
            <a:r>
              <a:rPr lang="pt-BR" sz="2000" dirty="0">
                <a:solidFill>
                  <a:srgbClr val="A31515"/>
                </a:solidFill>
                <a:highlight>
                  <a:srgbClr val="FFFFFF"/>
                </a:highlight>
                <a:latin typeface="Consolas" panose="020B0609020204030204" pitchFamily="49" charset="0"/>
              </a:rPr>
              <a:t>"%d / %f = %f\n"</a:t>
            </a:r>
            <a:r>
              <a:rPr lang="pt-BR" sz="2000" dirty="0">
                <a:solidFill>
                  <a:srgbClr val="000000"/>
                </a:solidFill>
                <a:highlight>
                  <a:srgbClr val="FFFFFF"/>
                </a:highlight>
                <a:latin typeface="Consolas" panose="020B0609020204030204" pitchFamily="49" charset="0"/>
              </a:rPr>
              <a:t>, a, b, a / b);</a:t>
            </a:r>
            <a:endParaRPr kumimoji="0" lang="nl-NL" sz="2000" dirty="0">
              <a:solidFill>
                <a:srgbClr val="000000"/>
              </a:solidFill>
              <a:latin typeface="Consolas"/>
            </a:endParaRPr>
          </a:p>
        </p:txBody>
      </p:sp>
      <p:sp>
        <p:nvSpPr>
          <p:cNvPr id="1231877" name="Text Box 5"/>
          <p:cNvSpPr txBox="1">
            <a:spLocks noChangeArrowheads="1"/>
          </p:cNvSpPr>
          <p:nvPr/>
        </p:nvSpPr>
        <p:spPr bwMode="auto">
          <a:xfrm>
            <a:off x="2916238" y="2289175"/>
            <a:ext cx="244611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spcBef>
                <a:spcPct val="20000"/>
              </a:spcBef>
              <a:buClr>
                <a:schemeClr val="hlink"/>
              </a:buClr>
              <a:buSzPct val="90000"/>
              <a:buFont typeface="Wingdings" pitchFamily="2" charset="2"/>
              <a:buNone/>
            </a:pPr>
            <a:r>
              <a:rPr lang="en-US" dirty="0" err="1">
                <a:latin typeface="+mn-lt"/>
              </a:rPr>
              <a:t>Wat</a:t>
            </a:r>
            <a:r>
              <a:rPr lang="en-US" dirty="0">
                <a:latin typeface="+mn-lt"/>
              </a:rPr>
              <a:t> is de </a:t>
            </a:r>
            <a:r>
              <a:rPr lang="en-US" dirty="0" err="1">
                <a:latin typeface="+mn-lt"/>
              </a:rPr>
              <a:t>uitvoer</a:t>
            </a:r>
            <a:r>
              <a:rPr lang="en-US" dirty="0">
                <a:latin typeface="+mn-lt"/>
              </a:rPr>
              <a:t>?</a:t>
            </a:r>
            <a:endParaRPr lang="nl-NL" dirty="0">
              <a:latin typeface="+mn-lt"/>
            </a:endParaRPr>
          </a:p>
        </p:txBody>
      </p:sp>
      <p:sp>
        <p:nvSpPr>
          <p:cNvPr id="1231878" name="Text Box 6"/>
          <p:cNvSpPr txBox="1">
            <a:spLocks noChangeArrowheads="1"/>
          </p:cNvSpPr>
          <p:nvPr/>
        </p:nvSpPr>
        <p:spPr bwMode="auto">
          <a:xfrm>
            <a:off x="2916238" y="2794000"/>
            <a:ext cx="4031873" cy="400110"/>
          </a:xfrm>
          <a:prstGeom prst="rect">
            <a:avLst/>
          </a:prstGeom>
          <a:solidFill>
            <a:schemeClr val="tx1"/>
          </a:solidFill>
          <a:ln>
            <a:noFill/>
          </a:ln>
          <a:effectLs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spcBef>
                <a:spcPct val="20000"/>
              </a:spcBef>
              <a:buClr>
                <a:schemeClr val="hlink"/>
              </a:buClr>
              <a:buSzPct val="90000"/>
            </a:pPr>
            <a:r>
              <a:rPr lang="en-US" sz="2000" dirty="0">
                <a:solidFill>
                  <a:schemeClr val="bg1"/>
                </a:solidFill>
                <a:latin typeface="Lucida Console" pitchFamily="49" charset="0"/>
              </a:rPr>
              <a:t>25 / 2.000000 = 12.500000</a:t>
            </a:r>
          </a:p>
        </p:txBody>
      </p:sp>
      <p:sp>
        <p:nvSpPr>
          <p:cNvPr id="1231880" name="Text Box 8"/>
          <p:cNvSpPr txBox="1">
            <a:spLocks noChangeArrowheads="1"/>
          </p:cNvSpPr>
          <p:nvPr/>
        </p:nvSpPr>
        <p:spPr bwMode="auto">
          <a:xfrm>
            <a:off x="323850" y="3729038"/>
            <a:ext cx="5545108"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dirty="0">
                <a:solidFill>
                  <a:srgbClr val="0000FF"/>
                </a:solidFill>
                <a:highlight>
                  <a:srgbClr val="FFFFFF"/>
                </a:highlight>
                <a:latin typeface="Consolas" panose="020B0609020204030204" pitchFamily="49" charset="0"/>
              </a:rPr>
              <a:t>int</a:t>
            </a:r>
            <a:r>
              <a:rPr lang="nl-NL" sz="2000" dirty="0">
                <a:solidFill>
                  <a:srgbClr val="000000"/>
                </a:solidFill>
                <a:highlight>
                  <a:srgbClr val="FFFFFF"/>
                </a:highlight>
                <a:latin typeface="Consolas" panose="020B0609020204030204" pitchFamily="49" charset="0"/>
              </a:rPr>
              <a:t> a = 25.9;</a:t>
            </a:r>
          </a:p>
          <a:p>
            <a:r>
              <a:rPr lang="nl-NL" sz="2000" dirty="0" smtClean="0">
                <a:solidFill>
                  <a:srgbClr val="0000FF"/>
                </a:solidFill>
                <a:highlight>
                  <a:srgbClr val="FFFFFF"/>
                </a:highlight>
                <a:latin typeface="Consolas" panose="020B0609020204030204" pitchFamily="49" charset="0"/>
              </a:rPr>
              <a:t>int</a:t>
            </a:r>
            <a:r>
              <a:rPr lang="nl-NL" sz="2000" dirty="0" smtClean="0">
                <a:solidFill>
                  <a:srgbClr val="000000"/>
                </a:solidFill>
                <a:highlight>
                  <a:srgbClr val="FFFFFF"/>
                </a:highlight>
                <a:latin typeface="Consolas" panose="020B0609020204030204" pitchFamily="49" charset="0"/>
              </a:rPr>
              <a:t> </a:t>
            </a:r>
            <a:r>
              <a:rPr lang="nl-NL" sz="2000" dirty="0">
                <a:solidFill>
                  <a:srgbClr val="000000"/>
                </a:solidFill>
                <a:highlight>
                  <a:srgbClr val="FFFFFF"/>
                </a:highlight>
                <a:latin typeface="Consolas" panose="020B0609020204030204" pitchFamily="49" charset="0"/>
              </a:rPr>
              <a:t>b = 2;</a:t>
            </a:r>
          </a:p>
          <a:p>
            <a:r>
              <a:rPr lang="pt-BR" sz="2000" dirty="0">
                <a:solidFill>
                  <a:srgbClr val="000000"/>
                </a:solidFill>
                <a:highlight>
                  <a:srgbClr val="FFFFFF"/>
                </a:highlight>
                <a:latin typeface="Consolas" panose="020B0609020204030204" pitchFamily="49" charset="0"/>
              </a:rPr>
              <a:t>printf(</a:t>
            </a:r>
            <a:r>
              <a:rPr lang="pt-BR" sz="2000" dirty="0">
                <a:solidFill>
                  <a:srgbClr val="A31515"/>
                </a:solidFill>
                <a:highlight>
                  <a:srgbClr val="FFFFFF"/>
                </a:highlight>
                <a:latin typeface="Consolas" panose="020B0609020204030204" pitchFamily="49" charset="0"/>
              </a:rPr>
              <a:t>"%d / %d = %f\n"</a:t>
            </a:r>
            <a:r>
              <a:rPr lang="pt-BR" sz="2000" dirty="0">
                <a:solidFill>
                  <a:srgbClr val="000000"/>
                </a:solidFill>
                <a:highlight>
                  <a:srgbClr val="FFFFFF"/>
                </a:highlight>
                <a:latin typeface="Consolas" panose="020B0609020204030204" pitchFamily="49" charset="0"/>
              </a:rPr>
              <a:t>, a, b, a / b);</a:t>
            </a:r>
            <a:endParaRPr kumimoji="0" lang="nl-NL" sz="2000" dirty="0">
              <a:solidFill>
                <a:srgbClr val="000000"/>
              </a:solidFill>
              <a:latin typeface="Consolas"/>
            </a:endParaRPr>
          </a:p>
        </p:txBody>
      </p:sp>
      <p:sp>
        <p:nvSpPr>
          <p:cNvPr id="1231881" name="Text Box 9"/>
          <p:cNvSpPr txBox="1">
            <a:spLocks noChangeArrowheads="1"/>
          </p:cNvSpPr>
          <p:nvPr/>
        </p:nvSpPr>
        <p:spPr bwMode="auto">
          <a:xfrm>
            <a:off x="2916238" y="4737100"/>
            <a:ext cx="244611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spcBef>
                <a:spcPct val="20000"/>
              </a:spcBef>
              <a:buClr>
                <a:schemeClr val="hlink"/>
              </a:buClr>
              <a:buSzPct val="90000"/>
              <a:buFont typeface="Wingdings" pitchFamily="2" charset="2"/>
              <a:buNone/>
            </a:pPr>
            <a:r>
              <a:rPr lang="en-US" dirty="0" err="1">
                <a:latin typeface="+mn-lt"/>
              </a:rPr>
              <a:t>Wat</a:t>
            </a:r>
            <a:r>
              <a:rPr lang="en-US" dirty="0">
                <a:latin typeface="+mn-lt"/>
              </a:rPr>
              <a:t> is de </a:t>
            </a:r>
            <a:r>
              <a:rPr lang="en-US" dirty="0" err="1">
                <a:latin typeface="+mn-lt"/>
              </a:rPr>
              <a:t>uitvoer</a:t>
            </a:r>
            <a:r>
              <a:rPr lang="en-US" dirty="0">
                <a:latin typeface="+mn-lt"/>
              </a:rPr>
              <a:t>?</a:t>
            </a:r>
            <a:endParaRPr lang="nl-NL" dirty="0">
              <a:latin typeface="+mn-lt"/>
            </a:endParaRPr>
          </a:p>
        </p:txBody>
      </p:sp>
      <p:sp>
        <p:nvSpPr>
          <p:cNvPr id="1231882" name="Text Box 10"/>
          <p:cNvSpPr txBox="1">
            <a:spLocks noChangeArrowheads="1"/>
          </p:cNvSpPr>
          <p:nvPr/>
        </p:nvSpPr>
        <p:spPr bwMode="auto">
          <a:xfrm>
            <a:off x="2916238" y="5241925"/>
            <a:ext cx="2800767" cy="400110"/>
          </a:xfrm>
          <a:prstGeom prst="rect">
            <a:avLst/>
          </a:prstGeom>
          <a:solidFill>
            <a:schemeClr val="tx1"/>
          </a:solidFill>
          <a:ln>
            <a:noFill/>
          </a:ln>
          <a:effectLs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spcBef>
                <a:spcPct val="20000"/>
              </a:spcBef>
              <a:buClr>
                <a:schemeClr val="hlink"/>
              </a:buClr>
              <a:buSzPct val="90000"/>
            </a:pPr>
            <a:r>
              <a:rPr lang="en-US" sz="2000" dirty="0">
                <a:solidFill>
                  <a:schemeClr val="bg1"/>
                </a:solidFill>
                <a:latin typeface="Lucida Console" pitchFamily="49" charset="0"/>
              </a:rPr>
              <a:t>25 / 2 = 0.000000</a:t>
            </a:r>
          </a:p>
        </p:txBody>
      </p:sp>
      <p:sp>
        <p:nvSpPr>
          <p:cNvPr id="4" name="Tekstvak 3"/>
          <p:cNvSpPr txBox="1"/>
          <p:nvPr/>
        </p:nvSpPr>
        <p:spPr>
          <a:xfrm>
            <a:off x="5279702" y="5945217"/>
            <a:ext cx="2172618" cy="523220"/>
          </a:xfrm>
          <a:prstGeom prst="rect">
            <a:avLst/>
          </a:prstGeom>
          <a:solidFill>
            <a:schemeClr val="accent6">
              <a:lumMod val="75000"/>
            </a:schemeClr>
          </a:solidFill>
        </p:spPr>
        <p:txBody>
          <a:bodyPr wrap="square" rtlCol="0">
            <a:spAutoFit/>
          </a:bodyPr>
          <a:lstStyle/>
          <a:p>
            <a:r>
              <a:rPr lang="en-US" sz="2800" b="1" dirty="0" err="1" smtClean="0"/>
              <a:t>Waarom</a:t>
            </a:r>
            <a:r>
              <a:rPr lang="en-US" sz="2800" b="1" dirty="0" smtClean="0"/>
              <a:t> </a:t>
            </a:r>
            <a:r>
              <a:rPr lang="en-US" sz="2800" b="1" dirty="0" err="1" smtClean="0"/>
              <a:t>nul</a:t>
            </a:r>
            <a:r>
              <a:rPr lang="en-US" sz="2800" b="1" dirty="0" smtClean="0"/>
              <a:t>?</a:t>
            </a:r>
            <a:endParaRPr lang="nl-NL" sz="2800" b="1" dirty="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34</a:t>
            </a:fld>
            <a:endParaRPr lang="en-US" dirty="0"/>
          </a:p>
        </p:txBody>
      </p:sp>
    </p:spTree>
    <p:extLst>
      <p:ext uri="{BB962C8B-B14F-4D97-AF65-F5344CB8AC3E}">
        <p14:creationId xmlns:p14="http://schemas.microsoft.com/office/powerpoint/2010/main" val="21054201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18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187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187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318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188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18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1876" grpId="0"/>
      <p:bldP spid="1231877" grpId="0"/>
      <p:bldP spid="1231878" grpId="0" animBg="1"/>
      <p:bldP spid="1231880" grpId="0"/>
      <p:bldP spid="1231881" grpId="0"/>
      <p:bldP spid="1231882" grpId="0" animBg="1"/>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358775" y="358775"/>
            <a:ext cx="7476493" cy="684213"/>
          </a:xfrm>
        </p:spPr>
        <p:txBody>
          <a:bodyPr>
            <a:normAutofit fontScale="90000"/>
          </a:bodyPr>
          <a:lstStyle/>
          <a:p>
            <a:r>
              <a:rPr lang="en-US" sz="4400" dirty="0" err="1" smtClean="0"/>
              <a:t>Uitvoer</a:t>
            </a:r>
            <a:r>
              <a:rPr lang="en-US" sz="4400" dirty="0" smtClean="0"/>
              <a:t> van </a:t>
            </a:r>
            <a:r>
              <a:rPr lang="en-US" dirty="0" err="1" smtClean="0"/>
              <a:t>variabelen</a:t>
            </a:r>
            <a:endParaRPr lang="nl-NL" sz="4400" dirty="0" smtClean="0"/>
          </a:p>
        </p:txBody>
      </p:sp>
      <p:sp>
        <p:nvSpPr>
          <p:cNvPr id="1231876" name="Text Box 4"/>
          <p:cNvSpPr txBox="1">
            <a:spLocks noChangeArrowheads="1"/>
          </p:cNvSpPr>
          <p:nvPr/>
        </p:nvSpPr>
        <p:spPr bwMode="auto">
          <a:xfrm>
            <a:off x="323850" y="1281113"/>
            <a:ext cx="5545108"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dirty="0">
                <a:solidFill>
                  <a:srgbClr val="0000FF"/>
                </a:solidFill>
                <a:highlight>
                  <a:srgbClr val="FFFFFF"/>
                </a:highlight>
                <a:latin typeface="Consolas" panose="020B0609020204030204" pitchFamily="49" charset="0"/>
              </a:rPr>
              <a:t>int</a:t>
            </a:r>
            <a:r>
              <a:rPr lang="nl-NL" sz="2000" dirty="0">
                <a:solidFill>
                  <a:srgbClr val="000000"/>
                </a:solidFill>
                <a:highlight>
                  <a:srgbClr val="FFFFFF"/>
                </a:highlight>
                <a:latin typeface="Consolas" panose="020B0609020204030204" pitchFamily="49" charset="0"/>
              </a:rPr>
              <a:t> a = 25.9;</a:t>
            </a:r>
          </a:p>
          <a:p>
            <a:r>
              <a:rPr lang="nl-NL" sz="2000" dirty="0" smtClean="0">
                <a:solidFill>
                  <a:srgbClr val="0000FF"/>
                </a:solidFill>
                <a:highlight>
                  <a:srgbClr val="FFFFFF"/>
                </a:highlight>
                <a:latin typeface="Consolas" panose="020B0609020204030204" pitchFamily="49" charset="0"/>
              </a:rPr>
              <a:t>int</a:t>
            </a:r>
            <a:r>
              <a:rPr lang="nl-NL" sz="2000" dirty="0" smtClean="0">
                <a:solidFill>
                  <a:srgbClr val="000000"/>
                </a:solidFill>
                <a:highlight>
                  <a:srgbClr val="FFFFFF"/>
                </a:highlight>
                <a:latin typeface="Consolas" panose="020B0609020204030204" pitchFamily="49" charset="0"/>
              </a:rPr>
              <a:t> </a:t>
            </a:r>
            <a:r>
              <a:rPr lang="nl-NL" sz="2000" dirty="0">
                <a:solidFill>
                  <a:srgbClr val="000000"/>
                </a:solidFill>
                <a:highlight>
                  <a:srgbClr val="FFFFFF"/>
                </a:highlight>
                <a:latin typeface="Consolas" panose="020B0609020204030204" pitchFamily="49" charset="0"/>
              </a:rPr>
              <a:t>b = 2;</a:t>
            </a:r>
          </a:p>
          <a:p>
            <a:r>
              <a:rPr lang="pt-BR" sz="2000" dirty="0">
                <a:solidFill>
                  <a:srgbClr val="000000"/>
                </a:solidFill>
                <a:highlight>
                  <a:srgbClr val="FFFFFF"/>
                </a:highlight>
                <a:latin typeface="Consolas" panose="020B0609020204030204" pitchFamily="49" charset="0"/>
              </a:rPr>
              <a:t>printf(</a:t>
            </a:r>
            <a:r>
              <a:rPr lang="pt-BR" sz="2000" dirty="0">
                <a:solidFill>
                  <a:srgbClr val="A31515"/>
                </a:solidFill>
                <a:highlight>
                  <a:srgbClr val="FFFFFF"/>
                </a:highlight>
                <a:latin typeface="Consolas" panose="020B0609020204030204" pitchFamily="49" charset="0"/>
              </a:rPr>
              <a:t>"%d / %d = %d\n"</a:t>
            </a:r>
            <a:r>
              <a:rPr lang="pt-BR" sz="2000" dirty="0">
                <a:solidFill>
                  <a:srgbClr val="000000"/>
                </a:solidFill>
                <a:highlight>
                  <a:srgbClr val="FFFFFF"/>
                </a:highlight>
                <a:latin typeface="Consolas" panose="020B0609020204030204" pitchFamily="49" charset="0"/>
              </a:rPr>
              <a:t>, a, b, a / b);</a:t>
            </a:r>
            <a:endParaRPr kumimoji="0" lang="nl-NL" sz="2000" dirty="0">
              <a:solidFill>
                <a:srgbClr val="000000"/>
              </a:solidFill>
              <a:latin typeface="Consolas"/>
            </a:endParaRPr>
          </a:p>
        </p:txBody>
      </p:sp>
      <p:sp>
        <p:nvSpPr>
          <p:cNvPr id="1231877" name="Text Box 5"/>
          <p:cNvSpPr txBox="1">
            <a:spLocks noChangeArrowheads="1"/>
          </p:cNvSpPr>
          <p:nvPr/>
        </p:nvSpPr>
        <p:spPr bwMode="auto">
          <a:xfrm>
            <a:off x="2916238" y="2289175"/>
            <a:ext cx="244611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spcBef>
                <a:spcPct val="20000"/>
              </a:spcBef>
              <a:buClr>
                <a:schemeClr val="hlink"/>
              </a:buClr>
              <a:buSzPct val="90000"/>
              <a:buFont typeface="Wingdings" pitchFamily="2" charset="2"/>
              <a:buNone/>
            </a:pPr>
            <a:r>
              <a:rPr lang="en-US" dirty="0" err="1">
                <a:latin typeface="+mn-lt"/>
              </a:rPr>
              <a:t>Wat</a:t>
            </a:r>
            <a:r>
              <a:rPr lang="en-US" dirty="0">
                <a:latin typeface="+mn-lt"/>
              </a:rPr>
              <a:t> is de </a:t>
            </a:r>
            <a:r>
              <a:rPr lang="en-US" dirty="0" err="1">
                <a:latin typeface="+mn-lt"/>
              </a:rPr>
              <a:t>uitvoer</a:t>
            </a:r>
            <a:r>
              <a:rPr lang="en-US" dirty="0">
                <a:latin typeface="+mn-lt"/>
              </a:rPr>
              <a:t>?</a:t>
            </a:r>
            <a:endParaRPr lang="nl-NL" dirty="0">
              <a:latin typeface="+mn-lt"/>
            </a:endParaRPr>
          </a:p>
        </p:txBody>
      </p:sp>
      <p:sp>
        <p:nvSpPr>
          <p:cNvPr id="1231878" name="Text Box 6"/>
          <p:cNvSpPr txBox="1">
            <a:spLocks noChangeArrowheads="1"/>
          </p:cNvSpPr>
          <p:nvPr/>
        </p:nvSpPr>
        <p:spPr bwMode="auto">
          <a:xfrm>
            <a:off x="2916238" y="2794000"/>
            <a:ext cx="1877437" cy="400110"/>
          </a:xfrm>
          <a:prstGeom prst="rect">
            <a:avLst/>
          </a:prstGeom>
          <a:solidFill>
            <a:schemeClr val="tx1"/>
          </a:solidFill>
          <a:ln>
            <a:noFill/>
          </a:ln>
          <a:effectLs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spcBef>
                <a:spcPct val="20000"/>
              </a:spcBef>
              <a:buClr>
                <a:schemeClr val="hlink"/>
              </a:buClr>
              <a:buSzPct val="90000"/>
            </a:pPr>
            <a:r>
              <a:rPr lang="en-US" sz="2000" dirty="0">
                <a:solidFill>
                  <a:schemeClr val="bg1"/>
                </a:solidFill>
                <a:latin typeface="Lucida Console" pitchFamily="49" charset="0"/>
              </a:rPr>
              <a:t>25 / 2 = 12</a:t>
            </a:r>
          </a:p>
        </p:txBody>
      </p:sp>
      <p:sp>
        <p:nvSpPr>
          <p:cNvPr id="1231880" name="Text Box 8"/>
          <p:cNvSpPr txBox="1">
            <a:spLocks noChangeArrowheads="1"/>
          </p:cNvSpPr>
          <p:nvPr/>
        </p:nvSpPr>
        <p:spPr bwMode="auto">
          <a:xfrm>
            <a:off x="323850" y="3729038"/>
            <a:ext cx="5545108"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dirty="0">
                <a:solidFill>
                  <a:srgbClr val="0000FF"/>
                </a:solidFill>
                <a:highlight>
                  <a:srgbClr val="FFFFFF"/>
                </a:highlight>
                <a:latin typeface="Consolas" panose="020B0609020204030204" pitchFamily="49" charset="0"/>
              </a:rPr>
              <a:t>int</a:t>
            </a:r>
            <a:r>
              <a:rPr lang="nl-NL" sz="2000" dirty="0">
                <a:solidFill>
                  <a:srgbClr val="000000"/>
                </a:solidFill>
                <a:highlight>
                  <a:srgbClr val="FFFFFF"/>
                </a:highlight>
                <a:latin typeface="Consolas" panose="020B0609020204030204" pitchFamily="49" charset="0"/>
              </a:rPr>
              <a:t> a = 26.9;</a:t>
            </a:r>
          </a:p>
          <a:p>
            <a:r>
              <a:rPr lang="nl-NL" sz="2000" dirty="0" smtClean="0">
                <a:solidFill>
                  <a:srgbClr val="0000FF"/>
                </a:solidFill>
                <a:highlight>
                  <a:srgbClr val="FFFFFF"/>
                </a:highlight>
                <a:latin typeface="Consolas" panose="020B0609020204030204" pitchFamily="49" charset="0"/>
              </a:rPr>
              <a:t>int</a:t>
            </a:r>
            <a:r>
              <a:rPr lang="nl-NL" sz="2000" dirty="0" smtClean="0">
                <a:solidFill>
                  <a:srgbClr val="000000"/>
                </a:solidFill>
                <a:highlight>
                  <a:srgbClr val="FFFFFF"/>
                </a:highlight>
                <a:latin typeface="Consolas" panose="020B0609020204030204" pitchFamily="49" charset="0"/>
              </a:rPr>
              <a:t> </a:t>
            </a:r>
            <a:r>
              <a:rPr lang="nl-NL" sz="2000" dirty="0">
                <a:solidFill>
                  <a:srgbClr val="000000"/>
                </a:solidFill>
                <a:highlight>
                  <a:srgbClr val="FFFFFF"/>
                </a:highlight>
                <a:latin typeface="Consolas" panose="020B0609020204030204" pitchFamily="49" charset="0"/>
              </a:rPr>
              <a:t>b = 2.9;</a:t>
            </a:r>
          </a:p>
          <a:p>
            <a:r>
              <a:rPr lang="pt-BR" sz="2000" dirty="0">
                <a:solidFill>
                  <a:srgbClr val="000000"/>
                </a:solidFill>
                <a:highlight>
                  <a:srgbClr val="FFFFFF"/>
                </a:highlight>
                <a:latin typeface="Consolas" panose="020B0609020204030204" pitchFamily="49" charset="0"/>
              </a:rPr>
              <a:t>printf(</a:t>
            </a:r>
            <a:r>
              <a:rPr lang="pt-BR" sz="2000" dirty="0">
                <a:solidFill>
                  <a:srgbClr val="A31515"/>
                </a:solidFill>
                <a:highlight>
                  <a:srgbClr val="FFFFFF"/>
                </a:highlight>
                <a:latin typeface="Consolas" panose="020B0609020204030204" pitchFamily="49" charset="0"/>
              </a:rPr>
              <a:t>"%d / %d = %d\n"</a:t>
            </a:r>
            <a:r>
              <a:rPr lang="pt-BR" sz="2000" dirty="0">
                <a:solidFill>
                  <a:srgbClr val="000000"/>
                </a:solidFill>
                <a:highlight>
                  <a:srgbClr val="FFFFFF"/>
                </a:highlight>
                <a:latin typeface="Consolas" panose="020B0609020204030204" pitchFamily="49" charset="0"/>
              </a:rPr>
              <a:t>, a, b, a / b);</a:t>
            </a:r>
            <a:endParaRPr kumimoji="0" lang="nl-NL" sz="2000" dirty="0">
              <a:solidFill>
                <a:srgbClr val="000000"/>
              </a:solidFill>
              <a:latin typeface="Consolas"/>
            </a:endParaRPr>
          </a:p>
        </p:txBody>
      </p:sp>
      <p:sp>
        <p:nvSpPr>
          <p:cNvPr id="1231881" name="Text Box 9"/>
          <p:cNvSpPr txBox="1">
            <a:spLocks noChangeArrowheads="1"/>
          </p:cNvSpPr>
          <p:nvPr/>
        </p:nvSpPr>
        <p:spPr bwMode="auto">
          <a:xfrm>
            <a:off x="2916238" y="4737100"/>
            <a:ext cx="244611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spcBef>
                <a:spcPct val="20000"/>
              </a:spcBef>
              <a:buClr>
                <a:schemeClr val="hlink"/>
              </a:buClr>
              <a:buSzPct val="90000"/>
              <a:buFont typeface="Wingdings" pitchFamily="2" charset="2"/>
              <a:buNone/>
            </a:pPr>
            <a:r>
              <a:rPr lang="en-US" dirty="0" err="1">
                <a:latin typeface="+mn-lt"/>
              </a:rPr>
              <a:t>Wat</a:t>
            </a:r>
            <a:r>
              <a:rPr lang="en-US" dirty="0">
                <a:latin typeface="+mn-lt"/>
              </a:rPr>
              <a:t> is de </a:t>
            </a:r>
            <a:r>
              <a:rPr lang="en-US" dirty="0" err="1">
                <a:latin typeface="+mn-lt"/>
              </a:rPr>
              <a:t>uitvoer</a:t>
            </a:r>
            <a:r>
              <a:rPr lang="en-US" dirty="0">
                <a:latin typeface="+mn-lt"/>
              </a:rPr>
              <a:t>?</a:t>
            </a:r>
            <a:endParaRPr lang="nl-NL" dirty="0">
              <a:latin typeface="+mn-lt"/>
            </a:endParaRPr>
          </a:p>
        </p:txBody>
      </p:sp>
      <p:sp>
        <p:nvSpPr>
          <p:cNvPr id="1231882" name="Text Box 10"/>
          <p:cNvSpPr txBox="1">
            <a:spLocks noChangeArrowheads="1"/>
          </p:cNvSpPr>
          <p:nvPr/>
        </p:nvSpPr>
        <p:spPr bwMode="auto">
          <a:xfrm>
            <a:off x="2916238" y="5241925"/>
            <a:ext cx="1877437" cy="400110"/>
          </a:xfrm>
          <a:prstGeom prst="rect">
            <a:avLst/>
          </a:prstGeom>
          <a:solidFill>
            <a:schemeClr val="tx1"/>
          </a:solidFill>
          <a:ln>
            <a:noFill/>
          </a:ln>
          <a:effectLs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spcBef>
                <a:spcPct val="20000"/>
              </a:spcBef>
              <a:buClr>
                <a:schemeClr val="hlink"/>
              </a:buClr>
              <a:buSzPct val="90000"/>
            </a:pPr>
            <a:r>
              <a:rPr lang="en-US" sz="2000" dirty="0">
                <a:solidFill>
                  <a:schemeClr val="bg1"/>
                </a:solidFill>
                <a:latin typeface="Lucida Console" pitchFamily="49" charset="0"/>
              </a:rPr>
              <a:t>26 / 2 = 13</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35</a:t>
            </a:fld>
            <a:endParaRPr lang="en-US" dirty="0"/>
          </a:p>
        </p:txBody>
      </p:sp>
    </p:spTree>
    <p:extLst>
      <p:ext uri="{BB962C8B-B14F-4D97-AF65-F5344CB8AC3E}">
        <p14:creationId xmlns:p14="http://schemas.microsoft.com/office/powerpoint/2010/main" val="3168574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18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187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187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318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188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18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1876" grpId="0"/>
      <p:bldP spid="1231877" grpId="0"/>
      <p:bldP spid="1231878" grpId="0" animBg="1"/>
      <p:bldP spid="1231880" grpId="0"/>
      <p:bldP spid="1231881" grpId="0"/>
      <p:bldP spid="123188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358775" y="358775"/>
            <a:ext cx="7476493" cy="684213"/>
          </a:xfrm>
        </p:spPr>
        <p:txBody>
          <a:bodyPr>
            <a:normAutofit fontScale="90000"/>
          </a:bodyPr>
          <a:lstStyle/>
          <a:p>
            <a:r>
              <a:rPr lang="en-US" sz="4400" dirty="0" err="1" smtClean="0"/>
              <a:t>Afdrukken</a:t>
            </a:r>
            <a:r>
              <a:rPr lang="en-US" sz="4400" dirty="0" smtClean="0"/>
              <a:t> van </a:t>
            </a:r>
            <a:r>
              <a:rPr lang="en-US" dirty="0" smtClean="0"/>
              <a:t>floating</a:t>
            </a:r>
            <a:r>
              <a:rPr lang="en-US" sz="4400" dirty="0" smtClean="0"/>
              <a:t> point</a:t>
            </a:r>
            <a:endParaRPr lang="nl-NL" sz="4400" dirty="0" smtClean="0"/>
          </a:p>
        </p:txBody>
      </p:sp>
      <p:sp>
        <p:nvSpPr>
          <p:cNvPr id="1231876" name="Text Box 4"/>
          <p:cNvSpPr txBox="1">
            <a:spLocks noChangeArrowheads="1"/>
          </p:cNvSpPr>
          <p:nvPr/>
        </p:nvSpPr>
        <p:spPr bwMode="auto">
          <a:xfrm>
            <a:off x="323850" y="1281113"/>
            <a:ext cx="6391493" cy="76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spcBef>
                <a:spcPct val="20000"/>
              </a:spcBef>
              <a:buClr>
                <a:schemeClr val="hlink"/>
              </a:buClr>
              <a:buSzPct val="90000"/>
              <a:buFont typeface="Wingdings" pitchFamily="2" charset="2"/>
              <a:buNone/>
            </a:pPr>
            <a:r>
              <a:rPr kumimoji="0" lang="nl-NL" sz="2000" dirty="0" err="1">
                <a:latin typeface="Consolas"/>
              </a:rPr>
              <a:t>float</a:t>
            </a:r>
            <a:r>
              <a:rPr kumimoji="0" lang="nl-NL" sz="2000" dirty="0">
                <a:solidFill>
                  <a:srgbClr val="000000"/>
                </a:solidFill>
                <a:latin typeface="Consolas"/>
              </a:rPr>
              <a:t> a = 25.4, b = 2.0;</a:t>
            </a:r>
          </a:p>
          <a:p>
            <a:pPr algn="l">
              <a:spcBef>
                <a:spcPct val="20000"/>
              </a:spcBef>
              <a:buClr>
                <a:schemeClr val="hlink"/>
              </a:buClr>
              <a:buSzPct val="90000"/>
              <a:buFont typeface="Wingdings" pitchFamily="2" charset="2"/>
              <a:buNone/>
            </a:pPr>
            <a:r>
              <a:rPr kumimoji="0" lang="nl-NL" sz="2000" dirty="0" err="1">
                <a:solidFill>
                  <a:srgbClr val="000000"/>
                </a:solidFill>
                <a:latin typeface="Consolas"/>
              </a:rPr>
              <a:t>printf</a:t>
            </a:r>
            <a:r>
              <a:rPr kumimoji="0" lang="nl-NL" sz="2000" dirty="0">
                <a:solidFill>
                  <a:srgbClr val="000000"/>
                </a:solidFill>
                <a:latin typeface="Consolas"/>
              </a:rPr>
              <a:t>(</a:t>
            </a:r>
            <a:r>
              <a:rPr kumimoji="0" lang="nl-NL" sz="2000" dirty="0">
                <a:solidFill>
                  <a:srgbClr val="990000"/>
                </a:solidFill>
                <a:latin typeface="Consolas"/>
              </a:rPr>
              <a:t>"%.1f / %.1f = %.1f\n"</a:t>
            </a:r>
            <a:r>
              <a:rPr kumimoji="0" lang="nl-NL" sz="2000" dirty="0">
                <a:solidFill>
                  <a:srgbClr val="000000"/>
                </a:solidFill>
                <a:latin typeface="Consolas"/>
              </a:rPr>
              <a:t>, a, b, a / b);</a:t>
            </a:r>
          </a:p>
        </p:txBody>
      </p:sp>
      <p:sp>
        <p:nvSpPr>
          <p:cNvPr id="1231877" name="Text Box 5"/>
          <p:cNvSpPr txBox="1">
            <a:spLocks noChangeArrowheads="1"/>
          </p:cNvSpPr>
          <p:nvPr/>
        </p:nvSpPr>
        <p:spPr bwMode="auto">
          <a:xfrm>
            <a:off x="2916238" y="2289175"/>
            <a:ext cx="244611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spcBef>
                <a:spcPct val="20000"/>
              </a:spcBef>
              <a:buClr>
                <a:schemeClr val="hlink"/>
              </a:buClr>
              <a:buSzPct val="90000"/>
              <a:buFont typeface="Wingdings" pitchFamily="2" charset="2"/>
              <a:buNone/>
            </a:pPr>
            <a:r>
              <a:rPr lang="en-US" dirty="0" err="1">
                <a:latin typeface="+mn-lt"/>
              </a:rPr>
              <a:t>Wat</a:t>
            </a:r>
            <a:r>
              <a:rPr lang="en-US" dirty="0">
                <a:latin typeface="+mn-lt"/>
              </a:rPr>
              <a:t> is de </a:t>
            </a:r>
            <a:r>
              <a:rPr lang="en-US" dirty="0" err="1">
                <a:latin typeface="+mn-lt"/>
              </a:rPr>
              <a:t>uitvoer</a:t>
            </a:r>
            <a:r>
              <a:rPr lang="en-US" dirty="0">
                <a:latin typeface="+mn-lt"/>
              </a:rPr>
              <a:t>?</a:t>
            </a:r>
            <a:endParaRPr lang="nl-NL" dirty="0">
              <a:latin typeface="+mn-lt"/>
            </a:endParaRPr>
          </a:p>
        </p:txBody>
      </p:sp>
      <p:sp>
        <p:nvSpPr>
          <p:cNvPr id="1231878" name="Text Box 6"/>
          <p:cNvSpPr txBox="1">
            <a:spLocks noChangeArrowheads="1"/>
          </p:cNvSpPr>
          <p:nvPr/>
        </p:nvSpPr>
        <p:spPr bwMode="auto">
          <a:xfrm>
            <a:off x="2916238" y="2794000"/>
            <a:ext cx="2800767" cy="400110"/>
          </a:xfrm>
          <a:prstGeom prst="rect">
            <a:avLst/>
          </a:prstGeom>
          <a:solidFill>
            <a:schemeClr val="tx1"/>
          </a:solidFill>
          <a:ln>
            <a:noFill/>
          </a:ln>
          <a:effectLs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spcBef>
                <a:spcPct val="20000"/>
              </a:spcBef>
              <a:buClr>
                <a:schemeClr val="hlink"/>
              </a:buClr>
              <a:buSzPct val="90000"/>
              <a:buFont typeface="Wingdings" pitchFamily="2" charset="2"/>
              <a:buNone/>
            </a:pPr>
            <a:r>
              <a:rPr lang="en-US" sz="2000" dirty="0">
                <a:solidFill>
                  <a:schemeClr val="bg1"/>
                </a:solidFill>
                <a:latin typeface="Lucida Console" pitchFamily="49" charset="0"/>
              </a:rPr>
              <a:t>25.4 / 2.0 = 12.7</a:t>
            </a:r>
            <a:endParaRPr lang="nl-NL" sz="2000" dirty="0">
              <a:solidFill>
                <a:schemeClr val="bg1"/>
              </a:solidFill>
              <a:latin typeface="Lucida Console" pitchFamily="49" charset="0"/>
            </a:endParaRPr>
          </a:p>
        </p:txBody>
      </p:sp>
      <p:sp>
        <p:nvSpPr>
          <p:cNvPr id="1231880" name="Text Box 8"/>
          <p:cNvSpPr txBox="1">
            <a:spLocks noChangeArrowheads="1"/>
          </p:cNvSpPr>
          <p:nvPr/>
        </p:nvSpPr>
        <p:spPr bwMode="auto">
          <a:xfrm>
            <a:off x="323850" y="3729038"/>
            <a:ext cx="7237879" cy="76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spcBef>
                <a:spcPct val="20000"/>
              </a:spcBef>
              <a:buClr>
                <a:schemeClr val="hlink"/>
              </a:buClr>
              <a:buSzPct val="90000"/>
              <a:buFont typeface="Wingdings" pitchFamily="2" charset="2"/>
              <a:buNone/>
            </a:pPr>
            <a:r>
              <a:rPr kumimoji="0" lang="nl-NL" sz="2000" dirty="0" err="1">
                <a:latin typeface="Consolas"/>
              </a:rPr>
              <a:t>float</a:t>
            </a:r>
            <a:r>
              <a:rPr kumimoji="0" lang="nl-NL" sz="2000" dirty="0">
                <a:solidFill>
                  <a:srgbClr val="000000"/>
                </a:solidFill>
                <a:latin typeface="Consolas"/>
              </a:rPr>
              <a:t> a = 25.4, b = 2.0;</a:t>
            </a:r>
          </a:p>
          <a:p>
            <a:pPr algn="l">
              <a:spcBef>
                <a:spcPct val="20000"/>
              </a:spcBef>
              <a:buClr>
                <a:schemeClr val="hlink"/>
              </a:buClr>
              <a:buSzPct val="90000"/>
              <a:buFont typeface="Wingdings" pitchFamily="2" charset="2"/>
              <a:buNone/>
            </a:pPr>
            <a:r>
              <a:rPr kumimoji="0" lang="nl-NL" sz="2000" dirty="0" err="1">
                <a:solidFill>
                  <a:srgbClr val="000000"/>
                </a:solidFill>
                <a:latin typeface="Consolas"/>
              </a:rPr>
              <a:t>printf</a:t>
            </a:r>
            <a:r>
              <a:rPr kumimoji="0" lang="nl-NL" sz="2000" dirty="0">
                <a:solidFill>
                  <a:srgbClr val="000000"/>
                </a:solidFill>
                <a:latin typeface="Consolas"/>
              </a:rPr>
              <a:t>(</a:t>
            </a:r>
            <a:r>
              <a:rPr kumimoji="0" lang="nl-NL" sz="2000" dirty="0">
                <a:solidFill>
                  <a:srgbClr val="990000"/>
                </a:solidFill>
                <a:latin typeface="Consolas"/>
              </a:rPr>
              <a:t>"%06.2f / %06.2f = %06.2f\n"</a:t>
            </a:r>
            <a:r>
              <a:rPr kumimoji="0" lang="nl-NL" sz="2000" dirty="0">
                <a:solidFill>
                  <a:srgbClr val="000000"/>
                </a:solidFill>
                <a:latin typeface="Consolas"/>
              </a:rPr>
              <a:t>, a, b, a / b);</a:t>
            </a:r>
          </a:p>
        </p:txBody>
      </p:sp>
      <p:sp>
        <p:nvSpPr>
          <p:cNvPr id="1231881" name="Text Box 9"/>
          <p:cNvSpPr txBox="1">
            <a:spLocks noChangeArrowheads="1"/>
          </p:cNvSpPr>
          <p:nvPr/>
        </p:nvSpPr>
        <p:spPr bwMode="auto">
          <a:xfrm>
            <a:off x="2916238" y="4737100"/>
            <a:ext cx="244611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spcBef>
                <a:spcPct val="20000"/>
              </a:spcBef>
              <a:buClr>
                <a:schemeClr val="hlink"/>
              </a:buClr>
              <a:buSzPct val="90000"/>
              <a:buFont typeface="Wingdings" pitchFamily="2" charset="2"/>
              <a:buNone/>
            </a:pPr>
            <a:r>
              <a:rPr lang="en-US" dirty="0" err="1">
                <a:latin typeface="+mn-lt"/>
              </a:rPr>
              <a:t>Wat</a:t>
            </a:r>
            <a:r>
              <a:rPr lang="en-US" dirty="0">
                <a:latin typeface="+mn-lt"/>
              </a:rPr>
              <a:t> is de </a:t>
            </a:r>
            <a:r>
              <a:rPr lang="en-US" dirty="0" err="1">
                <a:latin typeface="+mn-lt"/>
              </a:rPr>
              <a:t>uitvoer</a:t>
            </a:r>
            <a:r>
              <a:rPr lang="en-US" dirty="0">
                <a:latin typeface="+mn-lt"/>
              </a:rPr>
              <a:t>?</a:t>
            </a:r>
            <a:endParaRPr lang="nl-NL" dirty="0">
              <a:latin typeface="+mn-lt"/>
            </a:endParaRPr>
          </a:p>
        </p:txBody>
      </p:sp>
      <p:sp>
        <p:nvSpPr>
          <p:cNvPr id="1231882" name="Text Box 10"/>
          <p:cNvSpPr txBox="1">
            <a:spLocks noChangeArrowheads="1"/>
          </p:cNvSpPr>
          <p:nvPr/>
        </p:nvSpPr>
        <p:spPr bwMode="auto">
          <a:xfrm>
            <a:off x="2916238" y="5241925"/>
            <a:ext cx="3877985" cy="400110"/>
          </a:xfrm>
          <a:prstGeom prst="rect">
            <a:avLst/>
          </a:prstGeom>
          <a:solidFill>
            <a:schemeClr val="tx1"/>
          </a:solidFill>
          <a:ln>
            <a:noFill/>
          </a:ln>
          <a:effectLs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spcBef>
                <a:spcPct val="20000"/>
              </a:spcBef>
              <a:buClr>
                <a:schemeClr val="hlink"/>
              </a:buClr>
              <a:buSzPct val="90000"/>
              <a:buFont typeface="Wingdings" pitchFamily="2" charset="2"/>
              <a:buNone/>
            </a:pPr>
            <a:r>
              <a:rPr lang="en-US" sz="2000" dirty="0">
                <a:solidFill>
                  <a:schemeClr val="bg1"/>
                </a:solidFill>
                <a:latin typeface="Lucida Console" pitchFamily="49" charset="0"/>
              </a:rPr>
              <a:t>025.40 / 002.00 = 012.70</a:t>
            </a:r>
            <a:endParaRPr lang="nl-NL" sz="2000" dirty="0">
              <a:solidFill>
                <a:schemeClr val="bg1"/>
              </a:solidFill>
              <a:latin typeface="Lucida Console" pitchFamily="49" charset="0"/>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36</a:t>
            </a:fld>
            <a:endParaRPr lang="en-US" dirty="0"/>
          </a:p>
        </p:txBody>
      </p:sp>
    </p:spTree>
    <p:extLst>
      <p:ext uri="{BB962C8B-B14F-4D97-AF65-F5344CB8AC3E}">
        <p14:creationId xmlns:p14="http://schemas.microsoft.com/office/powerpoint/2010/main" val="532938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18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187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187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318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188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18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1876" grpId="0"/>
      <p:bldP spid="1231877" grpId="0"/>
      <p:bldP spid="1231878" grpId="0" animBg="1"/>
      <p:bldP spid="1231880" grpId="0"/>
      <p:bldP spid="1231881" grpId="0"/>
      <p:bldP spid="123188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457200" y="274638"/>
            <a:ext cx="8229600" cy="777875"/>
          </a:xfrm>
        </p:spPr>
        <p:txBody>
          <a:bodyPr>
            <a:normAutofit/>
          </a:bodyPr>
          <a:lstStyle/>
          <a:p>
            <a:r>
              <a:rPr lang="en-US" dirty="0" smtClean="0"/>
              <a:t>double versus float</a:t>
            </a:r>
            <a:endParaRPr lang="nl-NL" dirty="0" smtClean="0"/>
          </a:p>
        </p:txBody>
      </p:sp>
      <p:sp>
        <p:nvSpPr>
          <p:cNvPr id="20484" name="Rectangle 3"/>
          <p:cNvSpPr>
            <a:spLocks noGrp="1" noChangeArrowheads="1"/>
          </p:cNvSpPr>
          <p:nvPr>
            <p:ph idx="4294967295"/>
          </p:nvPr>
        </p:nvSpPr>
        <p:spPr>
          <a:xfrm>
            <a:off x="437368" y="1325538"/>
            <a:ext cx="8229600" cy="1900808"/>
          </a:xfrm>
        </p:spPr>
        <p:txBody>
          <a:bodyPr>
            <a:normAutofit fontScale="85000" lnSpcReduction="10000"/>
          </a:bodyPr>
          <a:lstStyle/>
          <a:p>
            <a:r>
              <a:rPr lang="en-US" dirty="0" err="1" smtClean="0"/>
              <a:t>Een</a:t>
            </a:r>
            <a:r>
              <a:rPr lang="en-US" dirty="0" smtClean="0"/>
              <a:t> </a:t>
            </a:r>
            <a:r>
              <a:rPr lang="en-US" dirty="0" smtClean="0">
                <a:solidFill>
                  <a:schemeClr val="hlink"/>
                </a:solidFill>
              </a:rPr>
              <a:t>float</a:t>
            </a:r>
            <a:r>
              <a:rPr lang="en-US" dirty="0" smtClean="0"/>
              <a:t> </a:t>
            </a:r>
            <a:r>
              <a:rPr lang="en-US" dirty="0" err="1" smtClean="0"/>
              <a:t>wordt</a:t>
            </a:r>
            <a:r>
              <a:rPr lang="en-US" dirty="0" smtClean="0"/>
              <a:t> </a:t>
            </a:r>
            <a:r>
              <a:rPr lang="en-US" dirty="0" err="1" smtClean="0"/>
              <a:t>opgeslagen</a:t>
            </a:r>
            <a:r>
              <a:rPr lang="en-US" dirty="0" smtClean="0"/>
              <a:t> in 32 bits en is </a:t>
            </a:r>
            <a:r>
              <a:rPr lang="en-US" dirty="0" err="1" smtClean="0"/>
              <a:t>niet</a:t>
            </a:r>
            <a:r>
              <a:rPr lang="en-US" dirty="0" smtClean="0"/>
              <a:t> erg </a:t>
            </a:r>
            <a:r>
              <a:rPr lang="en-US" dirty="0" err="1" smtClean="0"/>
              <a:t>nauwkeurig</a:t>
            </a:r>
            <a:r>
              <a:rPr lang="en-US" dirty="0" smtClean="0"/>
              <a:t>. </a:t>
            </a:r>
            <a:r>
              <a:rPr lang="en-US" dirty="0" err="1" smtClean="0"/>
              <a:t>Minimaal</a:t>
            </a:r>
            <a:r>
              <a:rPr lang="en-US" dirty="0" smtClean="0">
                <a:solidFill>
                  <a:schemeClr val="hlink"/>
                </a:solidFill>
              </a:rPr>
              <a:t> 6</a:t>
            </a:r>
            <a:r>
              <a:rPr lang="en-US" dirty="0" smtClean="0"/>
              <a:t> (max 9) </a:t>
            </a:r>
            <a:r>
              <a:rPr lang="en-US" dirty="0" err="1" smtClean="0"/>
              <a:t>significante</a:t>
            </a:r>
            <a:r>
              <a:rPr lang="en-US" dirty="0" smtClean="0"/>
              <a:t> </a:t>
            </a:r>
            <a:r>
              <a:rPr lang="en-US" dirty="0" err="1" smtClean="0"/>
              <a:t>cijfers</a:t>
            </a:r>
            <a:r>
              <a:rPr lang="en-US" dirty="0" smtClean="0"/>
              <a:t>.</a:t>
            </a:r>
          </a:p>
          <a:p>
            <a:r>
              <a:rPr lang="en-US" dirty="0" err="1" smtClean="0"/>
              <a:t>Een</a:t>
            </a:r>
            <a:r>
              <a:rPr lang="en-US" dirty="0" smtClean="0"/>
              <a:t> </a:t>
            </a:r>
            <a:r>
              <a:rPr lang="en-US" dirty="0" smtClean="0">
                <a:solidFill>
                  <a:schemeClr val="hlink"/>
                </a:solidFill>
              </a:rPr>
              <a:t>double</a:t>
            </a:r>
            <a:r>
              <a:rPr lang="en-US" dirty="0" smtClean="0"/>
              <a:t> </a:t>
            </a:r>
            <a:r>
              <a:rPr lang="en-US" dirty="0" err="1" smtClean="0"/>
              <a:t>wordt</a:t>
            </a:r>
            <a:r>
              <a:rPr lang="en-US" dirty="0" smtClean="0"/>
              <a:t> </a:t>
            </a:r>
            <a:r>
              <a:rPr lang="en-US" dirty="0" err="1" smtClean="0"/>
              <a:t>opgeslagen</a:t>
            </a:r>
            <a:r>
              <a:rPr lang="en-US" dirty="0" smtClean="0"/>
              <a:t> in 64 bits en is 2x </a:t>
            </a:r>
            <a:r>
              <a:rPr lang="en-US" dirty="0" err="1" smtClean="0"/>
              <a:t>zo</a:t>
            </a:r>
            <a:r>
              <a:rPr lang="en-US" dirty="0" smtClean="0"/>
              <a:t> </a:t>
            </a:r>
            <a:r>
              <a:rPr lang="en-US" dirty="0" err="1" smtClean="0"/>
              <a:t>nauwkeurig</a:t>
            </a:r>
            <a:r>
              <a:rPr lang="en-US" dirty="0" smtClean="0"/>
              <a:t>. </a:t>
            </a:r>
            <a:r>
              <a:rPr lang="en-US" dirty="0" err="1" smtClean="0"/>
              <a:t>Minimaal</a:t>
            </a:r>
            <a:r>
              <a:rPr lang="en-US" dirty="0" smtClean="0"/>
              <a:t> </a:t>
            </a:r>
            <a:r>
              <a:rPr lang="en-US" dirty="0" smtClean="0">
                <a:solidFill>
                  <a:schemeClr val="hlink"/>
                </a:solidFill>
              </a:rPr>
              <a:t>15</a:t>
            </a:r>
            <a:r>
              <a:rPr lang="en-US" dirty="0" smtClean="0"/>
              <a:t> (max 17) </a:t>
            </a:r>
            <a:r>
              <a:rPr lang="en-US" dirty="0" err="1" smtClean="0"/>
              <a:t>significante</a:t>
            </a:r>
            <a:r>
              <a:rPr lang="en-US" dirty="0" smtClean="0"/>
              <a:t> </a:t>
            </a:r>
            <a:r>
              <a:rPr lang="en-US" dirty="0" err="1" smtClean="0"/>
              <a:t>cijfers</a:t>
            </a:r>
            <a:r>
              <a:rPr lang="en-US" dirty="0" smtClean="0"/>
              <a:t>.</a:t>
            </a:r>
            <a:endParaRPr lang="nl-NL" dirty="0" smtClean="0"/>
          </a:p>
        </p:txBody>
      </p:sp>
      <p:sp>
        <p:nvSpPr>
          <p:cNvPr id="1232902" name="Text Box 6"/>
          <p:cNvSpPr txBox="1">
            <a:spLocks noChangeArrowheads="1"/>
          </p:cNvSpPr>
          <p:nvPr/>
        </p:nvSpPr>
        <p:spPr bwMode="auto">
          <a:xfrm>
            <a:off x="2976522" y="5924542"/>
            <a:ext cx="3570208" cy="769441"/>
          </a:xfrm>
          <a:prstGeom prst="rect">
            <a:avLst/>
          </a:prstGeom>
          <a:solidFill>
            <a:schemeClr val="tx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spcBef>
                <a:spcPct val="20000"/>
              </a:spcBef>
              <a:buClr>
                <a:schemeClr val="hlink"/>
              </a:buClr>
              <a:buSzPct val="90000"/>
              <a:buFont typeface="Wingdings" pitchFamily="2" charset="2"/>
              <a:buNone/>
            </a:pPr>
            <a:r>
              <a:rPr lang="nl-NL" sz="2000" dirty="0">
                <a:solidFill>
                  <a:schemeClr val="bg1"/>
                </a:solidFill>
                <a:latin typeface="Lucida Console" pitchFamily="49" charset="0"/>
              </a:rPr>
              <a:t>0.33333334326744080000</a:t>
            </a:r>
          </a:p>
          <a:p>
            <a:pPr algn="l">
              <a:spcBef>
                <a:spcPct val="20000"/>
              </a:spcBef>
              <a:buClr>
                <a:schemeClr val="hlink"/>
              </a:buClr>
              <a:buSzPct val="90000"/>
              <a:buFont typeface="Wingdings" pitchFamily="2" charset="2"/>
              <a:buNone/>
            </a:pPr>
            <a:r>
              <a:rPr lang="nl-NL" sz="2000" dirty="0">
                <a:solidFill>
                  <a:schemeClr val="bg1"/>
                </a:solidFill>
                <a:latin typeface="Lucida Console" pitchFamily="49" charset="0"/>
              </a:rPr>
              <a:t>0.33333333333333331000</a:t>
            </a:r>
          </a:p>
        </p:txBody>
      </p:sp>
      <p:sp>
        <p:nvSpPr>
          <p:cNvPr id="10" name="Text Box 8"/>
          <p:cNvSpPr txBox="1">
            <a:spLocks noChangeArrowheads="1"/>
          </p:cNvSpPr>
          <p:nvPr/>
        </p:nvSpPr>
        <p:spPr bwMode="auto">
          <a:xfrm>
            <a:off x="827584" y="3296606"/>
            <a:ext cx="4519138" cy="31700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2000" dirty="0">
                <a:solidFill>
                  <a:srgbClr val="0000FF"/>
                </a:solidFill>
                <a:latin typeface="Consolas"/>
              </a:rPr>
              <a:t>#</a:t>
            </a:r>
            <a:r>
              <a:rPr lang="nl-NL" sz="2000" dirty="0" err="1">
                <a:solidFill>
                  <a:srgbClr val="0000FF"/>
                </a:solidFill>
                <a:latin typeface="Consolas"/>
              </a:rPr>
              <a:t>include</a:t>
            </a:r>
            <a:r>
              <a:rPr lang="nl-NL" sz="2000" dirty="0">
                <a:solidFill>
                  <a:prstClr val="black"/>
                </a:solidFill>
                <a:latin typeface="Consolas"/>
              </a:rPr>
              <a:t> </a:t>
            </a:r>
            <a:r>
              <a:rPr lang="nl-NL" sz="2000" dirty="0">
                <a:solidFill>
                  <a:srgbClr val="A31515"/>
                </a:solidFill>
                <a:latin typeface="Consolas"/>
              </a:rPr>
              <a:t>&lt;</a:t>
            </a:r>
            <a:r>
              <a:rPr lang="nl-NL" sz="2000" dirty="0" err="1">
                <a:solidFill>
                  <a:srgbClr val="A31515"/>
                </a:solidFill>
                <a:latin typeface="Consolas"/>
              </a:rPr>
              <a:t>stdio.h</a:t>
            </a:r>
            <a:r>
              <a:rPr lang="nl-NL" sz="2000" dirty="0">
                <a:solidFill>
                  <a:srgbClr val="A31515"/>
                </a:solidFill>
                <a:latin typeface="Consolas"/>
              </a:rPr>
              <a:t>&gt;</a:t>
            </a:r>
            <a:endParaRPr lang="nl-NL" sz="2000" dirty="0">
              <a:solidFill>
                <a:prstClr val="black"/>
              </a:solidFill>
              <a:latin typeface="Consolas"/>
            </a:endParaRPr>
          </a:p>
          <a:p>
            <a:pPr algn="l"/>
            <a:endParaRPr lang="nl-NL" sz="2000" dirty="0">
              <a:solidFill>
                <a:prstClr val="black"/>
              </a:solidFill>
              <a:latin typeface="Consolas"/>
            </a:endParaRPr>
          </a:p>
          <a:p>
            <a:pPr algn="l"/>
            <a:r>
              <a:rPr lang="nl-NL" sz="2000" dirty="0">
                <a:solidFill>
                  <a:srgbClr val="0000FF"/>
                </a:solidFill>
                <a:latin typeface="Consolas"/>
              </a:rPr>
              <a:t>int</a:t>
            </a:r>
            <a:r>
              <a:rPr lang="nl-NL" sz="2000" dirty="0">
                <a:solidFill>
                  <a:prstClr val="black"/>
                </a:solidFill>
                <a:latin typeface="Consolas"/>
              </a:rPr>
              <a:t> </a:t>
            </a:r>
            <a:r>
              <a:rPr lang="nl-NL" sz="2000" dirty="0" err="1">
                <a:solidFill>
                  <a:prstClr val="black"/>
                </a:solidFill>
                <a:latin typeface="Consolas"/>
              </a:rPr>
              <a:t>main</a:t>
            </a:r>
            <a:r>
              <a:rPr lang="nl-NL" sz="2000" dirty="0">
                <a:solidFill>
                  <a:prstClr val="black"/>
                </a:solidFill>
                <a:latin typeface="Consolas"/>
              </a:rPr>
              <a:t>(</a:t>
            </a:r>
            <a:r>
              <a:rPr lang="nl-NL" sz="2000" dirty="0" err="1">
                <a:solidFill>
                  <a:srgbClr val="0000FF"/>
                </a:solidFill>
                <a:latin typeface="Consolas"/>
              </a:rPr>
              <a:t>void</a:t>
            </a:r>
            <a:r>
              <a:rPr lang="nl-NL" sz="2000" dirty="0">
                <a:solidFill>
                  <a:prstClr val="black"/>
                </a:solidFill>
                <a:latin typeface="Consolas"/>
              </a:rPr>
              <a:t>) {</a:t>
            </a:r>
          </a:p>
          <a:p>
            <a:pPr algn="l"/>
            <a:r>
              <a:rPr lang="nl-NL" sz="2000" smtClean="0">
                <a:solidFill>
                  <a:srgbClr val="0000FF"/>
                </a:solidFill>
                <a:latin typeface="Consolas"/>
              </a:rPr>
              <a:t>    float</a:t>
            </a:r>
            <a:r>
              <a:rPr lang="nl-NL" sz="2000" smtClean="0">
                <a:solidFill>
                  <a:prstClr val="black"/>
                </a:solidFill>
                <a:latin typeface="Consolas"/>
              </a:rPr>
              <a:t> </a:t>
            </a:r>
            <a:r>
              <a:rPr lang="nl-NL" sz="2000" dirty="0" err="1">
                <a:solidFill>
                  <a:prstClr val="black"/>
                </a:solidFill>
                <a:latin typeface="Consolas"/>
              </a:rPr>
              <a:t>f_derde</a:t>
            </a:r>
            <a:r>
              <a:rPr lang="nl-NL" sz="2000" dirty="0">
                <a:solidFill>
                  <a:prstClr val="black"/>
                </a:solidFill>
                <a:latin typeface="Consolas"/>
              </a:rPr>
              <a:t> = 1 / 3.0;</a:t>
            </a:r>
          </a:p>
          <a:p>
            <a:pPr algn="l"/>
            <a:r>
              <a:rPr lang="nl-NL" sz="2000" smtClean="0">
                <a:solidFill>
                  <a:srgbClr val="0000FF"/>
                </a:solidFill>
                <a:latin typeface="Consolas"/>
              </a:rPr>
              <a:t>    double</a:t>
            </a:r>
            <a:r>
              <a:rPr lang="nl-NL" sz="2000" smtClean="0">
                <a:solidFill>
                  <a:prstClr val="black"/>
                </a:solidFill>
                <a:latin typeface="Consolas"/>
              </a:rPr>
              <a:t> </a:t>
            </a:r>
            <a:r>
              <a:rPr lang="nl-NL" sz="2000" dirty="0" err="1">
                <a:solidFill>
                  <a:prstClr val="black"/>
                </a:solidFill>
                <a:latin typeface="Consolas"/>
              </a:rPr>
              <a:t>d_derde</a:t>
            </a:r>
            <a:r>
              <a:rPr lang="nl-NL" sz="2000" dirty="0">
                <a:solidFill>
                  <a:prstClr val="black"/>
                </a:solidFill>
                <a:latin typeface="Consolas"/>
              </a:rPr>
              <a:t> = 1 / 3.0;</a:t>
            </a:r>
          </a:p>
          <a:p>
            <a:pPr algn="l"/>
            <a:r>
              <a:rPr lang="nl-NL" sz="2000" smtClean="0">
                <a:solidFill>
                  <a:prstClr val="black"/>
                </a:solidFill>
                <a:latin typeface="Consolas"/>
              </a:rPr>
              <a:t>    printf</a:t>
            </a:r>
            <a:r>
              <a:rPr lang="nl-NL" sz="2000" dirty="0">
                <a:solidFill>
                  <a:prstClr val="black"/>
                </a:solidFill>
                <a:latin typeface="Consolas"/>
              </a:rPr>
              <a:t>(</a:t>
            </a:r>
            <a:r>
              <a:rPr lang="nl-NL" sz="2000" dirty="0">
                <a:solidFill>
                  <a:srgbClr val="A31515"/>
                </a:solidFill>
                <a:latin typeface="Consolas"/>
              </a:rPr>
              <a:t>"%.20f\n"</a:t>
            </a:r>
            <a:r>
              <a:rPr lang="nl-NL" sz="2000" dirty="0">
                <a:solidFill>
                  <a:prstClr val="black"/>
                </a:solidFill>
                <a:latin typeface="Consolas"/>
              </a:rPr>
              <a:t>, </a:t>
            </a:r>
            <a:r>
              <a:rPr lang="nl-NL" sz="2000" dirty="0" err="1">
                <a:solidFill>
                  <a:prstClr val="black"/>
                </a:solidFill>
                <a:latin typeface="Consolas"/>
              </a:rPr>
              <a:t>f_derde</a:t>
            </a:r>
            <a:r>
              <a:rPr lang="nl-NL" sz="2000" dirty="0">
                <a:solidFill>
                  <a:prstClr val="black"/>
                </a:solidFill>
                <a:latin typeface="Consolas"/>
              </a:rPr>
              <a:t>);</a:t>
            </a:r>
          </a:p>
          <a:p>
            <a:pPr algn="l"/>
            <a:r>
              <a:rPr lang="nl-NL" sz="2000" smtClean="0">
                <a:solidFill>
                  <a:prstClr val="black"/>
                </a:solidFill>
                <a:latin typeface="Consolas"/>
              </a:rPr>
              <a:t>    printf</a:t>
            </a:r>
            <a:r>
              <a:rPr lang="nl-NL" sz="2000" dirty="0">
                <a:solidFill>
                  <a:prstClr val="black"/>
                </a:solidFill>
                <a:latin typeface="Consolas"/>
              </a:rPr>
              <a:t>(</a:t>
            </a:r>
            <a:r>
              <a:rPr lang="nl-NL" sz="2000" dirty="0">
                <a:solidFill>
                  <a:srgbClr val="A31515"/>
                </a:solidFill>
                <a:latin typeface="Consolas"/>
              </a:rPr>
              <a:t>"%.</a:t>
            </a:r>
            <a:r>
              <a:rPr lang="nl-NL" sz="2000" dirty="0" smtClean="0">
                <a:solidFill>
                  <a:srgbClr val="A31515"/>
                </a:solidFill>
                <a:latin typeface="Consolas"/>
              </a:rPr>
              <a:t>20f\n</a:t>
            </a:r>
            <a:r>
              <a:rPr lang="nl-NL" sz="2000" dirty="0">
                <a:solidFill>
                  <a:srgbClr val="A31515"/>
                </a:solidFill>
                <a:latin typeface="Consolas"/>
              </a:rPr>
              <a:t>"</a:t>
            </a:r>
            <a:r>
              <a:rPr lang="nl-NL" sz="2000" dirty="0">
                <a:solidFill>
                  <a:prstClr val="black"/>
                </a:solidFill>
                <a:latin typeface="Consolas"/>
              </a:rPr>
              <a:t>, </a:t>
            </a:r>
            <a:r>
              <a:rPr lang="nl-NL" sz="2000" dirty="0" err="1">
                <a:solidFill>
                  <a:prstClr val="black"/>
                </a:solidFill>
                <a:latin typeface="Consolas"/>
              </a:rPr>
              <a:t>d_derde</a:t>
            </a:r>
            <a:r>
              <a:rPr lang="nl-NL" sz="2000" dirty="0">
                <a:solidFill>
                  <a:prstClr val="black"/>
                </a:solidFill>
                <a:latin typeface="Consolas"/>
              </a:rPr>
              <a:t>);</a:t>
            </a:r>
          </a:p>
          <a:p>
            <a:pPr algn="l"/>
            <a:r>
              <a:rPr lang="nl-NL" sz="2000" smtClean="0">
                <a:solidFill>
                  <a:prstClr val="black"/>
                </a:solidFill>
                <a:latin typeface="Consolas"/>
              </a:rPr>
              <a:t>    getchar</a:t>
            </a:r>
            <a:r>
              <a:rPr lang="nl-NL" sz="2000" dirty="0">
                <a:solidFill>
                  <a:prstClr val="black"/>
                </a:solidFill>
                <a:latin typeface="Consolas"/>
              </a:rPr>
              <a:t>();</a:t>
            </a:r>
          </a:p>
          <a:p>
            <a:pPr algn="l"/>
            <a:r>
              <a:rPr lang="nl-NL" sz="2000" smtClean="0">
                <a:solidFill>
                  <a:srgbClr val="0000FF"/>
                </a:solidFill>
                <a:latin typeface="Consolas"/>
              </a:rPr>
              <a:t>    return</a:t>
            </a:r>
            <a:r>
              <a:rPr lang="nl-NL" sz="2000" smtClean="0">
                <a:solidFill>
                  <a:prstClr val="black"/>
                </a:solidFill>
                <a:latin typeface="Consolas"/>
              </a:rPr>
              <a:t> </a:t>
            </a:r>
            <a:r>
              <a:rPr lang="nl-NL" sz="2000" dirty="0">
                <a:solidFill>
                  <a:prstClr val="black"/>
                </a:solidFill>
                <a:latin typeface="Consolas"/>
              </a:rPr>
              <a:t>0;</a:t>
            </a:r>
          </a:p>
          <a:p>
            <a:pPr algn="l"/>
            <a:r>
              <a:rPr lang="nl-NL" sz="2000" dirty="0">
                <a:solidFill>
                  <a:prstClr val="black"/>
                </a:solidFill>
                <a:latin typeface="Consolas"/>
              </a:rPr>
              <a:t>}</a:t>
            </a:r>
          </a:p>
        </p:txBody>
      </p:sp>
      <p:pic>
        <p:nvPicPr>
          <p:cNvPr id="130050" name="Picture 2" descr="http://www.playgroundbasics.co.uk/products_pictures/normal_mt5544.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00192" y="3356992"/>
            <a:ext cx="2338739" cy="2306257"/>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37</a:t>
            </a:fld>
            <a:endParaRPr lang="en-US" dirty="0"/>
          </a:p>
        </p:txBody>
      </p:sp>
    </p:spTree>
    <p:extLst>
      <p:ext uri="{BB962C8B-B14F-4D97-AF65-F5344CB8AC3E}">
        <p14:creationId xmlns:p14="http://schemas.microsoft.com/office/powerpoint/2010/main" val="2880047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329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902"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bwMode="auto">
          <a:xfrm>
            <a:off x="8244408" y="6413125"/>
            <a:ext cx="648072" cy="216024"/>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nl-NL" sz="2400" b="0" i="0" u="none" strike="noStrike" cap="none" normalizeH="0" baseline="0" dirty="0" smtClean="0">
              <a:ln>
                <a:noFill/>
              </a:ln>
              <a:solidFill>
                <a:schemeClr val="hlink"/>
              </a:solidFill>
              <a:effectLst/>
              <a:latin typeface="Calibri" pitchFamily="34" charset="0"/>
            </a:endParaRPr>
          </a:p>
        </p:txBody>
      </p:sp>
      <p:sp>
        <p:nvSpPr>
          <p:cNvPr id="21506" name="Rectangle 2"/>
          <p:cNvSpPr>
            <a:spLocks noGrp="1" noChangeArrowheads="1"/>
          </p:cNvSpPr>
          <p:nvPr>
            <p:ph type="title"/>
          </p:nvPr>
        </p:nvSpPr>
        <p:spPr>
          <a:xfrm>
            <a:off x="457200" y="274638"/>
            <a:ext cx="8229600" cy="777875"/>
          </a:xfrm>
        </p:spPr>
        <p:txBody>
          <a:bodyPr>
            <a:normAutofit/>
          </a:bodyPr>
          <a:lstStyle/>
          <a:p>
            <a:r>
              <a:rPr lang="en-US" dirty="0" err="1" smtClean="0"/>
              <a:t>Voorbeeld</a:t>
            </a:r>
            <a:r>
              <a:rPr lang="en-US" dirty="0" smtClean="0"/>
              <a:t>: F </a:t>
            </a:r>
            <a:r>
              <a:rPr lang="en-US" dirty="0" smtClean="0">
                <a:sym typeface="Wingdings" pitchFamily="2" charset="2"/>
              </a:rPr>
              <a:t> C</a:t>
            </a:r>
            <a:endParaRPr lang="nl-NL" dirty="0" smtClean="0"/>
          </a:p>
        </p:txBody>
      </p:sp>
      <p:sp>
        <p:nvSpPr>
          <p:cNvPr id="2" name="Tijdelijke aanduiding voor inhoud 1"/>
          <p:cNvSpPr>
            <a:spLocks noGrp="1"/>
          </p:cNvSpPr>
          <p:nvPr>
            <p:ph idx="4294967295"/>
          </p:nvPr>
        </p:nvSpPr>
        <p:spPr>
          <a:xfrm>
            <a:off x="457200" y="1409954"/>
            <a:ext cx="8229600" cy="3094600"/>
          </a:xfrm>
        </p:spPr>
        <p:txBody>
          <a:bodyPr>
            <a:normAutofit fontScale="92500" lnSpcReduction="10000"/>
          </a:bodyPr>
          <a:lstStyle/>
          <a:p>
            <a:pPr>
              <a:defRPr/>
            </a:pPr>
            <a:r>
              <a:rPr lang="nl-NL" dirty="0" smtClean="0"/>
              <a:t>Schrijf een programma waarmee een temperatuur in graden Fahrenheit omgerekend kan worden naar graden Celsius.</a:t>
            </a:r>
          </a:p>
          <a:p>
            <a:pPr lvl="1">
              <a:defRPr/>
            </a:pPr>
            <a:r>
              <a:rPr lang="nl-NL" dirty="0" smtClean="0"/>
              <a:t>De temperatuur in graden Fahrenheit is een </a:t>
            </a:r>
            <a:r>
              <a:rPr lang="nl-NL" b="1" dirty="0" smtClean="0"/>
              <a:t>geheel getal</a:t>
            </a:r>
            <a:r>
              <a:rPr lang="nl-NL" dirty="0" smtClean="0"/>
              <a:t>.</a:t>
            </a:r>
          </a:p>
          <a:p>
            <a:pPr lvl="1">
              <a:defRPr/>
            </a:pPr>
            <a:r>
              <a:rPr lang="en-US" dirty="0" smtClean="0"/>
              <a:t>De </a:t>
            </a:r>
            <a:r>
              <a:rPr lang="en-US" dirty="0" err="1" smtClean="0"/>
              <a:t>temperatuur</a:t>
            </a:r>
            <a:r>
              <a:rPr lang="en-US" dirty="0" smtClean="0"/>
              <a:t> in </a:t>
            </a:r>
            <a:r>
              <a:rPr lang="en-US" dirty="0" err="1" smtClean="0"/>
              <a:t>graden</a:t>
            </a:r>
            <a:r>
              <a:rPr lang="en-US" dirty="0" smtClean="0"/>
              <a:t> </a:t>
            </a:r>
            <a:r>
              <a:rPr lang="en-US" dirty="0" err="1" smtClean="0"/>
              <a:t>Celcius</a:t>
            </a:r>
            <a:r>
              <a:rPr lang="en-US" dirty="0" smtClean="0"/>
              <a:t> </a:t>
            </a:r>
            <a:r>
              <a:rPr lang="en-US" dirty="0" err="1" smtClean="0"/>
              <a:t>moet</a:t>
            </a:r>
            <a:r>
              <a:rPr lang="en-US" dirty="0" smtClean="0"/>
              <a:t> correct </a:t>
            </a:r>
            <a:r>
              <a:rPr lang="en-US" dirty="0" err="1" smtClean="0"/>
              <a:t>worden</a:t>
            </a:r>
            <a:r>
              <a:rPr lang="en-US" dirty="0" smtClean="0"/>
              <a:t> </a:t>
            </a:r>
            <a:r>
              <a:rPr lang="en-US" dirty="0" err="1" smtClean="0"/>
              <a:t>afgerond</a:t>
            </a:r>
            <a:r>
              <a:rPr lang="en-US" dirty="0" smtClean="0"/>
              <a:t> tot </a:t>
            </a:r>
            <a:r>
              <a:rPr lang="en-US" b="1" dirty="0" err="1" smtClean="0"/>
              <a:t>een</a:t>
            </a:r>
            <a:r>
              <a:rPr lang="en-US" b="1" dirty="0" smtClean="0"/>
              <a:t> </a:t>
            </a:r>
            <a:r>
              <a:rPr lang="en-US" b="1" dirty="0" err="1" smtClean="0"/>
              <a:t>geheel</a:t>
            </a:r>
            <a:r>
              <a:rPr lang="en-US" b="1" dirty="0" smtClean="0"/>
              <a:t> </a:t>
            </a:r>
            <a:r>
              <a:rPr lang="en-US" b="1" dirty="0" err="1" smtClean="0"/>
              <a:t>getal</a:t>
            </a:r>
            <a:r>
              <a:rPr lang="en-US" dirty="0" smtClean="0"/>
              <a:t>.</a:t>
            </a:r>
            <a:endParaRPr lang="nl-NL" dirty="0" smtClean="0"/>
          </a:p>
          <a:p>
            <a:pPr marL="0" indent="0">
              <a:buFont typeface="Wingdings" pitchFamily="2" charset="2"/>
              <a:buNone/>
              <a:defRPr/>
            </a:pPr>
            <a:endParaRPr lang="nl-NL" dirty="0" smtClean="0"/>
          </a:p>
        </p:txBody>
      </p:sp>
      <p:sp>
        <p:nvSpPr>
          <p:cNvPr id="12" name="Text Box 7"/>
          <p:cNvSpPr txBox="1">
            <a:spLocks noChangeArrowheads="1"/>
          </p:cNvSpPr>
          <p:nvPr/>
        </p:nvSpPr>
        <p:spPr bwMode="auto">
          <a:xfrm>
            <a:off x="1908348" y="4581128"/>
            <a:ext cx="4967908" cy="134806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spcBef>
                <a:spcPct val="20000"/>
              </a:spcBef>
              <a:buClr>
                <a:schemeClr val="hlink"/>
              </a:buClr>
              <a:buSzPct val="90000"/>
              <a:buFont typeface="Wingdings" pitchFamily="2" charset="2"/>
              <a:buNone/>
            </a:pPr>
            <a:r>
              <a:rPr lang="en-US" dirty="0" err="1">
                <a:latin typeface="+mn-lt"/>
              </a:rPr>
              <a:t>Voorbeelden</a:t>
            </a:r>
            <a:r>
              <a:rPr lang="en-US" dirty="0">
                <a:latin typeface="+mn-lt"/>
              </a:rPr>
              <a:t>:</a:t>
            </a:r>
          </a:p>
          <a:p>
            <a:pPr algn="l">
              <a:spcBef>
                <a:spcPct val="20000"/>
              </a:spcBef>
              <a:buClr>
                <a:schemeClr val="hlink"/>
              </a:buClr>
              <a:buSzPct val="90000"/>
              <a:buFont typeface="Wingdings" pitchFamily="2" charset="2"/>
              <a:buNone/>
            </a:pPr>
            <a:r>
              <a:rPr lang="en-US" dirty="0">
                <a:latin typeface="+mn-lt"/>
              </a:rPr>
              <a:t>T</a:t>
            </a:r>
            <a:r>
              <a:rPr lang="en-US" baseline="-25000" dirty="0">
                <a:latin typeface="+mn-lt"/>
              </a:rPr>
              <a:t>F </a:t>
            </a:r>
            <a:r>
              <a:rPr lang="en-US" dirty="0">
                <a:latin typeface="+mn-lt"/>
              </a:rPr>
              <a:t>= 100 </a:t>
            </a:r>
            <a:r>
              <a:rPr lang="en-US" dirty="0">
                <a:latin typeface="+mn-lt"/>
                <a:sym typeface="Wingdings" pitchFamily="2" charset="2"/>
              </a:rPr>
              <a:t> T</a:t>
            </a:r>
            <a:r>
              <a:rPr lang="en-US" baseline="-25000" dirty="0">
                <a:latin typeface="+mn-lt"/>
                <a:sym typeface="Wingdings" pitchFamily="2" charset="2"/>
              </a:rPr>
              <a:t>C</a:t>
            </a:r>
            <a:r>
              <a:rPr lang="en-US" dirty="0">
                <a:latin typeface="+mn-lt"/>
                <a:sym typeface="Wingdings" pitchFamily="2" charset="2"/>
              </a:rPr>
              <a:t> =  37.7777…  T</a:t>
            </a:r>
            <a:r>
              <a:rPr lang="en-US" baseline="-25000" dirty="0">
                <a:latin typeface="+mn-lt"/>
                <a:sym typeface="Wingdings" pitchFamily="2" charset="2"/>
              </a:rPr>
              <a:t>C</a:t>
            </a:r>
            <a:r>
              <a:rPr lang="en-US" dirty="0">
                <a:latin typeface="+mn-lt"/>
                <a:sym typeface="Wingdings" pitchFamily="2" charset="2"/>
              </a:rPr>
              <a:t> =  38</a:t>
            </a:r>
          </a:p>
          <a:p>
            <a:pPr algn="l">
              <a:spcBef>
                <a:spcPct val="20000"/>
              </a:spcBef>
              <a:buClr>
                <a:schemeClr val="hlink"/>
              </a:buClr>
              <a:buSzPct val="90000"/>
            </a:pPr>
            <a:r>
              <a:rPr lang="en-US" dirty="0">
                <a:latin typeface="+mn-lt"/>
              </a:rPr>
              <a:t>T</a:t>
            </a:r>
            <a:r>
              <a:rPr lang="en-US" baseline="-25000" dirty="0">
                <a:latin typeface="+mn-lt"/>
              </a:rPr>
              <a:t>F </a:t>
            </a:r>
            <a:r>
              <a:rPr lang="en-US" dirty="0" smtClean="0">
                <a:latin typeface="+mn-lt"/>
              </a:rPr>
              <a:t>=     </a:t>
            </a:r>
            <a:r>
              <a:rPr lang="en-US" dirty="0">
                <a:latin typeface="+mn-lt"/>
              </a:rPr>
              <a:t>0 </a:t>
            </a:r>
            <a:r>
              <a:rPr lang="en-US" dirty="0">
                <a:latin typeface="+mn-lt"/>
                <a:sym typeface="Wingdings" pitchFamily="2" charset="2"/>
              </a:rPr>
              <a:t> T</a:t>
            </a:r>
            <a:r>
              <a:rPr lang="en-US" baseline="-25000" dirty="0">
                <a:latin typeface="+mn-lt"/>
                <a:sym typeface="Wingdings" pitchFamily="2" charset="2"/>
              </a:rPr>
              <a:t>C</a:t>
            </a:r>
            <a:r>
              <a:rPr lang="en-US" dirty="0">
                <a:latin typeface="+mn-lt"/>
                <a:sym typeface="Wingdings" pitchFamily="2" charset="2"/>
              </a:rPr>
              <a:t> = -17.7777…  T</a:t>
            </a:r>
            <a:r>
              <a:rPr lang="en-US" baseline="-25000" dirty="0">
                <a:latin typeface="+mn-lt"/>
                <a:sym typeface="Wingdings" pitchFamily="2" charset="2"/>
              </a:rPr>
              <a:t>C</a:t>
            </a:r>
            <a:r>
              <a:rPr lang="en-US" dirty="0">
                <a:latin typeface="+mn-lt"/>
                <a:sym typeface="Wingdings" pitchFamily="2" charset="2"/>
              </a:rPr>
              <a:t> = -18</a:t>
            </a:r>
          </a:p>
        </p:txBody>
      </p:sp>
      <mc:AlternateContent xmlns:mc="http://schemas.openxmlformats.org/markup-compatibility/2006" xmlns:a14="http://schemas.microsoft.com/office/drawing/2010/main">
        <mc:Choice Requires="a14">
          <p:sp>
            <p:nvSpPr>
              <p:cNvPr id="8" name="Tekstvak 7"/>
              <p:cNvSpPr txBox="1"/>
              <p:nvPr/>
            </p:nvSpPr>
            <p:spPr>
              <a:xfrm>
                <a:off x="2267744" y="4636290"/>
                <a:ext cx="4032448" cy="11689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nl-NL" sz="4000" i="1" smtClean="0">
                              <a:latin typeface="Cambria Math" panose="02040503050406030204" pitchFamily="18" charset="0"/>
                            </a:rPr>
                          </m:ctrlPr>
                        </m:sSubPr>
                        <m:e>
                          <m:r>
                            <a:rPr lang="en-US" sz="4000" b="0" i="1" smtClean="0">
                              <a:latin typeface="Cambria Math" panose="02040503050406030204" pitchFamily="18" charset="0"/>
                            </a:rPr>
                            <m:t>𝑇</m:t>
                          </m:r>
                        </m:e>
                        <m:sub>
                          <m:r>
                            <a:rPr lang="en-US" sz="4000" b="0" i="1" smtClean="0">
                              <a:latin typeface="Cambria Math" panose="02040503050406030204" pitchFamily="18" charset="0"/>
                            </a:rPr>
                            <m:t>𝐶</m:t>
                          </m:r>
                        </m:sub>
                      </m:sSub>
                      <m:r>
                        <a:rPr lang="en-US" sz="4000" b="0" i="1" smtClean="0">
                          <a:latin typeface="Cambria Math" panose="02040503050406030204" pitchFamily="18" charset="0"/>
                        </a:rPr>
                        <m:t>=(</m:t>
                      </m:r>
                      <m:sSub>
                        <m:sSubPr>
                          <m:ctrlPr>
                            <a:rPr lang="nl-NL" sz="4000" i="1">
                              <a:latin typeface="Cambria Math" panose="02040503050406030204" pitchFamily="18" charset="0"/>
                            </a:rPr>
                          </m:ctrlPr>
                        </m:sSubPr>
                        <m:e>
                          <m:r>
                            <a:rPr lang="en-US" sz="4000" i="1">
                              <a:latin typeface="Cambria Math" panose="02040503050406030204" pitchFamily="18" charset="0"/>
                            </a:rPr>
                            <m:t>𝑇</m:t>
                          </m:r>
                        </m:e>
                        <m:sub>
                          <m:r>
                            <a:rPr lang="en-US" sz="4000" b="0" i="1" smtClean="0">
                              <a:latin typeface="Cambria Math" panose="02040503050406030204" pitchFamily="18" charset="0"/>
                            </a:rPr>
                            <m:t>𝐹</m:t>
                          </m:r>
                        </m:sub>
                      </m:sSub>
                      <m:r>
                        <a:rPr lang="en-US" sz="4000" b="0" i="1" smtClean="0">
                          <a:latin typeface="Cambria Math" panose="02040503050406030204" pitchFamily="18" charset="0"/>
                        </a:rPr>
                        <m:t>−32)</m:t>
                      </m:r>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5</m:t>
                          </m:r>
                        </m:num>
                        <m:den>
                          <m:r>
                            <a:rPr lang="en-US" sz="4000" b="0" i="1" smtClean="0">
                              <a:latin typeface="Cambria Math" panose="02040503050406030204" pitchFamily="18" charset="0"/>
                              <a:ea typeface="Cambria Math" panose="02040503050406030204" pitchFamily="18" charset="0"/>
                            </a:rPr>
                            <m:t>9</m:t>
                          </m:r>
                        </m:den>
                      </m:f>
                    </m:oMath>
                  </m:oMathPara>
                </a14:m>
                <a:endParaRPr lang="nl-NL" sz="4000" dirty="0"/>
              </a:p>
            </p:txBody>
          </p:sp>
        </mc:Choice>
        <mc:Fallback xmlns="">
          <p:sp>
            <p:nvSpPr>
              <p:cNvPr id="8" name="Tekstvak 7"/>
              <p:cNvSpPr txBox="1">
                <a:spLocks noRot="1" noChangeAspect="1" noMove="1" noResize="1" noEditPoints="1" noAdjustHandles="1" noChangeArrowheads="1" noChangeShapeType="1" noTextEdit="1"/>
              </p:cNvSpPr>
              <p:nvPr/>
            </p:nvSpPr>
            <p:spPr>
              <a:xfrm>
                <a:off x="2267744" y="4636290"/>
                <a:ext cx="4032448" cy="1168974"/>
              </a:xfrm>
              <a:prstGeom prst="rect">
                <a:avLst/>
              </a:prstGeom>
              <a:blipFill rotWithShape="0">
                <a:blip r:embed="rId3"/>
                <a:stretch>
                  <a:fillRect/>
                </a:stretch>
              </a:blipFill>
            </p:spPr>
            <p:txBody>
              <a:bodyPr/>
              <a:lstStyle/>
              <a:p>
                <a:r>
                  <a:rPr lang="nl-NL">
                    <a:noFill/>
                  </a:rPr>
                  <a:t> </a:t>
                </a:r>
              </a:p>
            </p:txBody>
          </p:sp>
        </mc:Fallback>
      </mc:AlternateContent>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38</a:t>
            </a:fld>
            <a:endParaRPr lang="en-US" dirty="0"/>
          </a:p>
        </p:txBody>
      </p:sp>
    </p:spTree>
    <p:extLst>
      <p:ext uri="{BB962C8B-B14F-4D97-AF65-F5344CB8AC3E}">
        <p14:creationId xmlns:p14="http://schemas.microsoft.com/office/powerpoint/2010/main" val="8614529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8" grpId="0"/>
      <p:bldP spid="8"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hoek 8"/>
          <p:cNvSpPr/>
          <p:nvPr/>
        </p:nvSpPr>
        <p:spPr bwMode="auto">
          <a:xfrm>
            <a:off x="8244408" y="6413125"/>
            <a:ext cx="648072" cy="216024"/>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nl-NL" sz="2400" b="0" i="0" u="none" strike="noStrike" cap="none" normalizeH="0" baseline="0" dirty="0" smtClean="0">
              <a:ln>
                <a:noFill/>
              </a:ln>
              <a:solidFill>
                <a:schemeClr val="hlink"/>
              </a:solidFill>
              <a:effectLst/>
              <a:latin typeface="Calibri" pitchFamily="34" charset="0"/>
            </a:endParaRPr>
          </a:p>
        </p:txBody>
      </p:sp>
      <p:sp>
        <p:nvSpPr>
          <p:cNvPr id="22531" name="Rectangle 2"/>
          <p:cNvSpPr>
            <a:spLocks noGrp="1" noChangeArrowheads="1"/>
          </p:cNvSpPr>
          <p:nvPr>
            <p:ph type="title"/>
          </p:nvPr>
        </p:nvSpPr>
        <p:spPr/>
        <p:txBody>
          <a:bodyPr/>
          <a:lstStyle/>
          <a:p>
            <a:r>
              <a:rPr lang="en-US" dirty="0" err="1" smtClean="0"/>
              <a:t>Voorbeeld</a:t>
            </a:r>
            <a:r>
              <a:rPr lang="en-US" dirty="0" smtClean="0"/>
              <a:t>: F </a:t>
            </a:r>
            <a:r>
              <a:rPr lang="en-US" dirty="0" smtClean="0">
                <a:sym typeface="Wingdings" pitchFamily="2" charset="2"/>
              </a:rPr>
              <a:t> C</a:t>
            </a:r>
            <a:endParaRPr lang="nl-NL" dirty="0" smtClean="0"/>
          </a:p>
        </p:txBody>
      </p:sp>
      <p:sp>
        <p:nvSpPr>
          <p:cNvPr id="22532" name="Text Box 3"/>
          <p:cNvSpPr txBox="1">
            <a:spLocks noChangeArrowheads="1"/>
          </p:cNvSpPr>
          <p:nvPr/>
        </p:nvSpPr>
        <p:spPr bwMode="auto">
          <a:xfrm>
            <a:off x="323850" y="1196975"/>
            <a:ext cx="8424863" cy="409560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#include </a:t>
            </a:r>
            <a:r>
              <a:rPr lang="en-US" sz="2000" dirty="0">
                <a:solidFill>
                  <a:srgbClr val="A31515"/>
                </a:solidFill>
                <a:latin typeface="Consolas"/>
              </a:rPr>
              <a:t>&lt;</a:t>
            </a:r>
            <a:r>
              <a:rPr lang="en-US" sz="2000" dirty="0" err="1">
                <a:solidFill>
                  <a:srgbClr val="A31515"/>
                </a:solidFill>
                <a:latin typeface="Consolas"/>
              </a:rPr>
              <a:t>stdio.h</a:t>
            </a:r>
            <a:r>
              <a:rPr lang="en-US" sz="2000" dirty="0" smtClean="0">
                <a:solidFill>
                  <a:srgbClr val="A31515"/>
                </a:solidFill>
                <a:latin typeface="Consolas"/>
              </a:rPr>
              <a:t>&gt;</a:t>
            </a:r>
          </a:p>
          <a:p>
            <a:pPr algn="l"/>
            <a:endParaRPr lang="en-US" sz="2000" dirty="0">
              <a:solidFill>
                <a:srgbClr val="A31515"/>
              </a:solidFill>
              <a:latin typeface="Consolas"/>
            </a:endParaRPr>
          </a:p>
          <a:p>
            <a:pPr algn="l"/>
            <a:r>
              <a:rPr lang="en-US" sz="2000" dirty="0" err="1">
                <a:latin typeface="Consolas"/>
              </a:rPr>
              <a:t>int</a:t>
            </a:r>
            <a:r>
              <a:rPr lang="en-US" sz="2000" dirty="0">
                <a:solidFill>
                  <a:schemeClr val="tx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rgbClr val="0000FF"/>
                </a:solidFill>
                <a:latin typeface="Consolas"/>
              </a:rPr>
              <a:t>int</a:t>
            </a:r>
            <a:r>
              <a:rPr lang="en-US" sz="2000" dirty="0" smtClean="0">
                <a:solidFill>
                  <a:srgbClr val="0000FF"/>
                </a:solidFill>
                <a:latin typeface="Consolas"/>
              </a:rPr>
              <a:t> </a:t>
            </a:r>
            <a:r>
              <a:rPr lang="en-US" sz="2000" dirty="0">
                <a:solidFill>
                  <a:schemeClr val="tx1"/>
                </a:solidFill>
                <a:latin typeface="Consolas"/>
              </a:rPr>
              <a:t>C, F;</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a:t>
            </a:r>
            <a:r>
              <a:rPr lang="nl-NL" sz="2000" dirty="0">
                <a:solidFill>
                  <a:srgbClr val="990000"/>
                </a:solidFill>
                <a:latin typeface="Consolas"/>
              </a:rPr>
              <a:t>Geef de temperatuur in graden Fahrenheit</a:t>
            </a:r>
            <a:r>
              <a:rPr lang="nl-NL" sz="2000" dirty="0" smtClean="0">
                <a:solidFill>
                  <a:srgbClr val="990000"/>
                </a:solidFill>
                <a:latin typeface="Consolas"/>
              </a:rPr>
              <a:t>: </a:t>
            </a:r>
            <a:r>
              <a:rPr lang="en-US" sz="2000" dirty="0" smtClean="0">
                <a:solidFill>
                  <a:srgbClr val="990000"/>
                </a:solidFill>
                <a:latin typeface="Consolas"/>
              </a:rPr>
              <a:t>"</a:t>
            </a:r>
            <a:r>
              <a:rPr lang="en-US" sz="2000" dirty="0" smtClean="0">
                <a:solidFill>
                  <a:schemeClr val="tx1"/>
                </a:solidFill>
                <a:latin typeface="Consolas"/>
              </a:rPr>
              <a:t>);</a:t>
            </a:r>
            <a:endParaRPr lang="en-US" sz="2000" dirty="0">
              <a:solidFill>
                <a:schemeClr val="tx1"/>
              </a:solidFill>
              <a:latin typeface="Consolas"/>
            </a:endParaRPr>
          </a:p>
          <a:p>
            <a:pPr algn="l"/>
            <a:r>
              <a:rPr lang="en-US" sz="2000" dirty="0" smtClean="0">
                <a:solidFill>
                  <a:schemeClr val="tx1"/>
                </a:solidFill>
                <a:latin typeface="Consolas"/>
              </a:rPr>
              <a:t>    </a:t>
            </a:r>
            <a:r>
              <a:rPr lang="en-US" sz="2000" b="1" dirty="0" err="1" smtClean="0">
                <a:solidFill>
                  <a:schemeClr val="tx1"/>
                </a:solidFill>
                <a:latin typeface="Consolas"/>
              </a:rPr>
              <a:t>scanf</a:t>
            </a:r>
            <a:r>
              <a:rPr lang="en-US" sz="2000" b="1" dirty="0">
                <a:solidFill>
                  <a:schemeClr val="tx1"/>
                </a:solidFill>
                <a:latin typeface="Consolas"/>
              </a:rPr>
              <a:t>(</a:t>
            </a:r>
            <a:r>
              <a:rPr lang="en-US" sz="2000" b="1" dirty="0">
                <a:solidFill>
                  <a:srgbClr val="990000"/>
                </a:solidFill>
                <a:latin typeface="Consolas"/>
              </a:rPr>
              <a:t>"%d", &amp;F</a:t>
            </a:r>
            <a:r>
              <a:rPr lang="en-US" sz="2000" b="1" dirty="0">
                <a:solidFill>
                  <a:schemeClr val="tx1"/>
                </a:solidFill>
                <a:latin typeface="Consolas"/>
              </a:rPr>
              <a:t>);</a:t>
            </a:r>
          </a:p>
          <a:p>
            <a:pPr algn="l"/>
            <a:r>
              <a:rPr lang="en-US" sz="2000" dirty="0" smtClean="0">
                <a:solidFill>
                  <a:schemeClr val="tx1"/>
                </a:solidFill>
                <a:latin typeface="Consolas"/>
              </a:rPr>
              <a:t>    C </a:t>
            </a:r>
            <a:r>
              <a:rPr lang="en-US" sz="2000" dirty="0">
                <a:solidFill>
                  <a:schemeClr val="tx1"/>
                </a:solidFill>
                <a:latin typeface="Consolas"/>
              </a:rPr>
              <a:t>= (F - 32) * (5 / 9);</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A31515"/>
                </a:solidFill>
                <a:latin typeface="Consolas"/>
              </a:rPr>
              <a:t>"De </a:t>
            </a:r>
            <a:r>
              <a:rPr lang="en-US" sz="2000" dirty="0" err="1">
                <a:solidFill>
                  <a:srgbClr val="A31515"/>
                </a:solidFill>
                <a:latin typeface="Consolas"/>
              </a:rPr>
              <a:t>temperatuur</a:t>
            </a:r>
            <a:r>
              <a:rPr lang="en-US" sz="2000" dirty="0">
                <a:solidFill>
                  <a:srgbClr val="A31515"/>
                </a:solidFill>
                <a:latin typeface="Consolas"/>
              </a:rPr>
              <a:t> in </a:t>
            </a:r>
            <a:r>
              <a:rPr lang="en-US" sz="2000" dirty="0" err="1">
                <a:solidFill>
                  <a:srgbClr val="A31515"/>
                </a:solidFill>
                <a:latin typeface="Consolas"/>
              </a:rPr>
              <a:t>graden</a:t>
            </a:r>
            <a:r>
              <a:rPr lang="en-US" sz="2000" dirty="0">
                <a:solidFill>
                  <a:srgbClr val="A31515"/>
                </a:solidFill>
                <a:latin typeface="Consolas"/>
              </a:rPr>
              <a:t> </a:t>
            </a:r>
            <a:r>
              <a:rPr lang="en-US" sz="2000" dirty="0" err="1">
                <a:solidFill>
                  <a:srgbClr val="A31515"/>
                </a:solidFill>
                <a:latin typeface="Consolas"/>
              </a:rPr>
              <a:t>Celcius</a:t>
            </a:r>
            <a:r>
              <a:rPr lang="en-US" sz="2000" dirty="0">
                <a:solidFill>
                  <a:srgbClr val="A31515"/>
                </a:solidFill>
                <a:latin typeface="Consolas"/>
              </a:rPr>
              <a:t> is: %d\n"</a:t>
            </a:r>
            <a:r>
              <a:rPr lang="en-US" sz="2000" dirty="0">
                <a:solidFill>
                  <a:schemeClr val="tx1"/>
                </a:solidFill>
                <a:latin typeface="Consolas"/>
              </a:rPr>
              <a:t>, C);</a:t>
            </a:r>
          </a:p>
          <a:p>
            <a:pPr algn="l"/>
            <a:r>
              <a:rPr lang="en-US" sz="2000" dirty="0" smtClean="0">
                <a:solidFill>
                  <a:schemeClr val="tx1"/>
                </a:solidFill>
                <a:latin typeface="Consolas"/>
              </a:rPr>
              <a:t>    </a:t>
            </a:r>
            <a:r>
              <a:rPr lang="en-US" sz="2000" b="1" dirty="0" err="1" smtClean="0">
                <a:solidFill>
                  <a:schemeClr val="tx1"/>
                </a:solidFill>
                <a:latin typeface="Consolas"/>
              </a:rPr>
              <a:t>fflush</a:t>
            </a:r>
            <a:r>
              <a:rPr lang="en-US" sz="2000" b="1" dirty="0" smtClean="0">
                <a:solidFill>
                  <a:schemeClr val="tx1"/>
                </a:solidFill>
                <a:latin typeface="Consolas"/>
              </a:rPr>
              <a:t>(</a:t>
            </a:r>
            <a:r>
              <a:rPr lang="en-US" sz="2000" b="1" dirty="0" err="1" smtClean="0">
                <a:solidFill>
                  <a:schemeClr val="tx1"/>
                </a:solidFill>
                <a:latin typeface="Consolas"/>
              </a:rPr>
              <a:t>stdin</a:t>
            </a:r>
            <a:r>
              <a:rPr lang="en-US" sz="2000" b="1" dirty="0" smtClean="0">
                <a:solidFill>
                  <a:schemeClr val="tx1"/>
                </a:solidFill>
                <a:latin typeface="Consolas"/>
              </a:rPr>
              <a:t>);</a:t>
            </a:r>
            <a:endParaRPr lang="en-US" sz="2000" b="1" dirty="0">
              <a:solidFill>
                <a:schemeClr val="tx1"/>
              </a:solidFill>
              <a:latin typeface="Consolas"/>
            </a:endParaRPr>
          </a:p>
          <a:p>
            <a:pPr algn="l"/>
            <a:r>
              <a:rPr lang="en-US" sz="2000" dirty="0" smtClean="0">
                <a:solidFill>
                  <a:schemeClr val="tx1"/>
                </a:solidFill>
                <a:latin typeface="Consolas"/>
              </a:rPr>
              <a:t>    </a:t>
            </a:r>
            <a:r>
              <a:rPr lang="en-US" sz="2000" dirty="0" err="1" smtClean="0">
                <a:solidFill>
                  <a:schemeClr val="tx1"/>
                </a:solidFill>
                <a:latin typeface="Consolas"/>
              </a:rPr>
              <a:t>getchar</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smtClean="0">
                <a:latin typeface="Consolas"/>
              </a:rPr>
              <a:t>return</a:t>
            </a:r>
            <a:r>
              <a:rPr lang="en-US" sz="2000" dirty="0" smtClean="0">
                <a:solidFill>
                  <a:schemeClr val="tx1"/>
                </a:solidFill>
                <a:latin typeface="Consolas"/>
              </a:rPr>
              <a:t> </a:t>
            </a:r>
            <a:r>
              <a:rPr lang="en-US" sz="2000" dirty="0">
                <a:solidFill>
                  <a:schemeClr val="tx1"/>
                </a:solidFill>
                <a:latin typeface="Consolas"/>
              </a:rPr>
              <a:t>0;</a:t>
            </a:r>
          </a:p>
          <a:p>
            <a:pPr algn="l"/>
            <a:r>
              <a:rPr lang="en-US" sz="2000" dirty="0">
                <a:solidFill>
                  <a:schemeClr val="tx1"/>
                </a:solidFill>
                <a:latin typeface="Consolas"/>
              </a:rPr>
              <a:t>}</a:t>
            </a:r>
          </a:p>
          <a:p>
            <a:pPr algn="l"/>
            <a:endParaRPr lang="nl-NL" sz="2000" dirty="0">
              <a:latin typeface="Consolas"/>
            </a:endParaRPr>
          </a:p>
        </p:txBody>
      </p:sp>
      <p:sp>
        <p:nvSpPr>
          <p:cNvPr id="11" name="Text Box 16"/>
          <p:cNvSpPr txBox="1">
            <a:spLocks noChangeArrowheads="1"/>
          </p:cNvSpPr>
          <p:nvPr/>
        </p:nvSpPr>
        <p:spPr bwMode="auto">
          <a:xfrm>
            <a:off x="2921000" y="4313238"/>
            <a:ext cx="4366067" cy="46166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spcBef>
                <a:spcPct val="20000"/>
              </a:spcBef>
              <a:buClr>
                <a:schemeClr val="hlink"/>
              </a:buClr>
              <a:buSzPct val="90000"/>
              <a:buFont typeface="Wingdings" pitchFamily="2" charset="2"/>
              <a:buNone/>
            </a:pPr>
            <a:r>
              <a:rPr lang="en-US" dirty="0" err="1">
                <a:latin typeface="+mn-lt"/>
              </a:rPr>
              <a:t>Wat</a:t>
            </a:r>
            <a:r>
              <a:rPr lang="en-US" dirty="0">
                <a:latin typeface="+mn-lt"/>
              </a:rPr>
              <a:t> </a:t>
            </a:r>
            <a:r>
              <a:rPr lang="en-US" dirty="0" err="1">
                <a:latin typeface="+mn-lt"/>
              </a:rPr>
              <a:t>gaat</a:t>
            </a:r>
            <a:r>
              <a:rPr lang="en-US" dirty="0">
                <a:latin typeface="+mn-lt"/>
              </a:rPr>
              <a:t> </a:t>
            </a:r>
            <a:r>
              <a:rPr lang="en-US" dirty="0" err="1">
                <a:latin typeface="+mn-lt"/>
              </a:rPr>
              <a:t>er</a:t>
            </a:r>
            <a:r>
              <a:rPr lang="en-US" dirty="0">
                <a:latin typeface="+mn-lt"/>
              </a:rPr>
              <a:t> </a:t>
            </a:r>
            <a:r>
              <a:rPr lang="en-US" dirty="0" err="1">
                <a:latin typeface="+mn-lt"/>
              </a:rPr>
              <a:t>verkeerd</a:t>
            </a:r>
            <a:r>
              <a:rPr lang="en-US" dirty="0">
                <a:latin typeface="+mn-lt"/>
              </a:rPr>
              <a:t>? </a:t>
            </a:r>
            <a:r>
              <a:rPr lang="en-US" dirty="0" err="1">
                <a:latin typeface="+mn-lt"/>
              </a:rPr>
              <a:t>Oplossing</a:t>
            </a:r>
            <a:r>
              <a:rPr lang="en-US" dirty="0">
                <a:latin typeface="+mn-lt"/>
              </a:rPr>
              <a:t>?</a:t>
            </a:r>
            <a:endParaRPr lang="nl-NL" dirty="0">
              <a:latin typeface="+mn-lt"/>
            </a:endParaRPr>
          </a:p>
        </p:txBody>
      </p:sp>
      <p:pic>
        <p:nvPicPr>
          <p:cNvPr id="2253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090" y="5162483"/>
            <a:ext cx="8152382" cy="1466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39</a:t>
            </a:fld>
            <a:endParaRPr lang="en-US" dirty="0"/>
          </a:p>
        </p:txBody>
      </p:sp>
    </p:spTree>
    <p:extLst>
      <p:ext uri="{BB962C8B-B14F-4D97-AF65-F5344CB8AC3E}">
        <p14:creationId xmlns:p14="http://schemas.microsoft.com/office/powerpoint/2010/main" val="143822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normAutofit/>
          </a:bodyPr>
          <a:lstStyle/>
          <a:p>
            <a:r>
              <a:rPr lang="nl-NL" dirty="0" smtClean="0"/>
              <a:t>Introductie</a:t>
            </a:r>
          </a:p>
        </p:txBody>
      </p:sp>
      <p:sp>
        <p:nvSpPr>
          <p:cNvPr id="5124" name="Rectangle 3"/>
          <p:cNvSpPr>
            <a:spLocks noGrp="1" noChangeArrowheads="1"/>
          </p:cNvSpPr>
          <p:nvPr>
            <p:ph idx="1"/>
          </p:nvPr>
        </p:nvSpPr>
        <p:spPr/>
        <p:txBody>
          <a:bodyPr>
            <a:normAutofit/>
          </a:bodyPr>
          <a:lstStyle/>
          <a:p>
            <a:r>
              <a:rPr lang="nl-NL" dirty="0" smtClean="0"/>
              <a:t>Theorie: </a:t>
            </a:r>
          </a:p>
          <a:p>
            <a:pPr lvl="1"/>
            <a:r>
              <a:rPr lang="nl-NL" dirty="0" smtClean="0"/>
              <a:t>Mark </a:t>
            </a:r>
            <a:r>
              <a:rPr lang="nl-NL" dirty="0" err="1" smtClean="0"/>
              <a:t>Schrauwen</a:t>
            </a:r>
            <a:endParaRPr lang="nl-NL" dirty="0" smtClean="0"/>
          </a:p>
          <a:p>
            <a:pPr lvl="1"/>
            <a:r>
              <a:rPr lang="en-US" dirty="0" err="1" smtClean="0"/>
              <a:t>Werkzaam</a:t>
            </a:r>
            <a:r>
              <a:rPr lang="en-US" dirty="0" smtClean="0"/>
              <a:t> </a:t>
            </a:r>
            <a:r>
              <a:rPr lang="en-US" dirty="0" err="1" smtClean="0"/>
              <a:t>bij</a:t>
            </a:r>
            <a:r>
              <a:rPr lang="en-US" dirty="0" smtClean="0"/>
              <a:t> </a:t>
            </a:r>
            <a:r>
              <a:rPr lang="en-US" dirty="0" err="1" smtClean="0"/>
              <a:t>Bewegingstechnologie</a:t>
            </a:r>
            <a:r>
              <a:rPr lang="en-US" dirty="0" smtClean="0"/>
              <a:t> (4 </a:t>
            </a:r>
            <a:r>
              <a:rPr lang="en-US" dirty="0" err="1" smtClean="0"/>
              <a:t>dagen</a:t>
            </a:r>
            <a:r>
              <a:rPr lang="en-US" dirty="0" smtClean="0"/>
              <a:t>)</a:t>
            </a:r>
          </a:p>
          <a:p>
            <a:pPr lvl="1"/>
            <a:r>
              <a:rPr lang="en-US" dirty="0" err="1" smtClean="0"/>
              <a:t>Werkzaam</a:t>
            </a:r>
            <a:r>
              <a:rPr lang="en-US" dirty="0" smtClean="0"/>
              <a:t> </a:t>
            </a:r>
            <a:r>
              <a:rPr lang="en-US" dirty="0" err="1" smtClean="0"/>
              <a:t>bij</a:t>
            </a:r>
            <a:r>
              <a:rPr lang="en-US" dirty="0" smtClean="0"/>
              <a:t> </a:t>
            </a:r>
            <a:r>
              <a:rPr lang="en-US" dirty="0" err="1" smtClean="0"/>
              <a:t>Elektrotechniek</a:t>
            </a:r>
            <a:r>
              <a:rPr lang="en-US" dirty="0" smtClean="0"/>
              <a:t> (1 dag)</a:t>
            </a:r>
            <a:endParaRPr lang="en-US" dirty="0"/>
          </a:p>
          <a:p>
            <a:pPr lvl="1"/>
            <a:r>
              <a:rPr lang="nl-NL" dirty="0" smtClean="0">
                <a:hlinkClick r:id="rId3"/>
              </a:rPr>
              <a:t>mjschrau@hhs.nl</a:t>
            </a:r>
            <a:r>
              <a:rPr lang="nl-NL" dirty="0" smtClean="0"/>
              <a:t> (</a:t>
            </a:r>
            <a:r>
              <a:rPr lang="nl-NL" dirty="0"/>
              <a:t>zet in het onderwerp: </a:t>
            </a:r>
            <a:r>
              <a:rPr lang="nl-NL" dirty="0">
                <a:solidFill>
                  <a:schemeClr val="accent2"/>
                </a:solidFill>
              </a:rPr>
              <a:t>GESPRG: </a:t>
            </a:r>
            <a:r>
              <a:rPr lang="nl-NL" dirty="0" smtClean="0">
                <a:solidFill>
                  <a:schemeClr val="accent2"/>
                </a:solidFill>
              </a:rPr>
              <a:t>…</a:t>
            </a:r>
            <a:r>
              <a:rPr lang="nl-NL" dirty="0" smtClean="0"/>
              <a:t>)</a:t>
            </a:r>
          </a:p>
          <a:p>
            <a:pPr lvl="1"/>
            <a:r>
              <a:rPr lang="en-US" dirty="0" smtClean="0"/>
              <a:t>0704458279</a:t>
            </a:r>
            <a:endParaRPr lang="nl-NL" dirty="0" smtClean="0"/>
          </a:p>
          <a:p>
            <a:r>
              <a:rPr lang="nl-NL" dirty="0"/>
              <a:t>Practicum</a:t>
            </a:r>
            <a:r>
              <a:rPr lang="nl-NL" dirty="0" smtClean="0"/>
              <a:t>:</a:t>
            </a:r>
          </a:p>
          <a:p>
            <a:pPr lvl="1"/>
            <a:r>
              <a:rPr lang="en-US" dirty="0" smtClean="0"/>
              <a:t>Mark </a:t>
            </a:r>
            <a:r>
              <a:rPr lang="en-US" dirty="0" err="1" smtClean="0"/>
              <a:t>Schrauwen</a:t>
            </a:r>
            <a:endParaRPr lang="en-US" dirty="0" smtClean="0"/>
          </a:p>
          <a:p>
            <a:pPr lvl="1"/>
            <a:r>
              <a:rPr lang="en-US" dirty="0" smtClean="0"/>
              <a:t>Ben Kuiper</a:t>
            </a:r>
            <a:endParaRPr lang="nl-NL" dirty="0"/>
          </a:p>
          <a:p>
            <a:pPr marL="457200" lvl="1" indent="0">
              <a:buNone/>
            </a:pPr>
            <a:endParaRPr lang="nl-NL" dirty="0" smtClean="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4</a:t>
            </a:fld>
            <a:endParaRPr lang="en-US" dirty="0"/>
          </a:p>
        </p:txBody>
      </p:sp>
    </p:spTree>
    <p:extLst>
      <p:ext uri="{BB962C8B-B14F-4D97-AF65-F5344CB8AC3E}">
        <p14:creationId xmlns:p14="http://schemas.microsoft.com/office/powerpoint/2010/main" val="3321987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bwMode="auto">
          <a:xfrm>
            <a:off x="8244408" y="6413125"/>
            <a:ext cx="648072" cy="216024"/>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nl-NL" sz="2400" b="0" i="0" u="none" strike="noStrike" cap="none" normalizeH="0" baseline="0" smtClean="0">
              <a:ln>
                <a:noFill/>
              </a:ln>
              <a:solidFill>
                <a:schemeClr val="hlink"/>
              </a:solidFill>
              <a:effectLst/>
              <a:latin typeface="+mn-lt"/>
            </a:endParaRPr>
          </a:p>
        </p:txBody>
      </p:sp>
      <p:sp>
        <p:nvSpPr>
          <p:cNvPr id="23555" name="Rectangle 2"/>
          <p:cNvSpPr>
            <a:spLocks noGrp="1" noChangeArrowheads="1"/>
          </p:cNvSpPr>
          <p:nvPr>
            <p:ph type="title"/>
          </p:nvPr>
        </p:nvSpPr>
        <p:spPr/>
        <p:txBody>
          <a:bodyPr/>
          <a:lstStyle/>
          <a:p>
            <a:r>
              <a:rPr lang="en-US" dirty="0" err="1" smtClean="0"/>
              <a:t>Voorbeeld</a:t>
            </a:r>
            <a:r>
              <a:rPr lang="en-US" dirty="0" smtClean="0"/>
              <a:t>: F </a:t>
            </a:r>
            <a:r>
              <a:rPr lang="en-US" dirty="0" smtClean="0">
                <a:sym typeface="Wingdings" pitchFamily="2" charset="2"/>
              </a:rPr>
              <a:t> C</a:t>
            </a:r>
            <a:endParaRPr lang="nl-NL" dirty="0" smtClean="0"/>
          </a:p>
        </p:txBody>
      </p:sp>
      <p:sp>
        <p:nvSpPr>
          <p:cNvPr id="23556" name="Text Box 3"/>
          <p:cNvSpPr txBox="1">
            <a:spLocks noChangeArrowheads="1"/>
          </p:cNvSpPr>
          <p:nvPr/>
        </p:nvSpPr>
        <p:spPr bwMode="auto">
          <a:xfrm>
            <a:off x="323850" y="1196752"/>
            <a:ext cx="8424863" cy="409560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#include </a:t>
            </a:r>
            <a:r>
              <a:rPr lang="en-US" sz="2000" dirty="0">
                <a:solidFill>
                  <a:srgbClr val="A31515"/>
                </a:solidFill>
                <a:latin typeface="Consolas"/>
              </a:rPr>
              <a:t>&lt;</a:t>
            </a:r>
            <a:r>
              <a:rPr lang="en-US" sz="2000" dirty="0" err="1">
                <a:solidFill>
                  <a:srgbClr val="A31515"/>
                </a:solidFill>
                <a:latin typeface="Consolas"/>
              </a:rPr>
              <a:t>stdio.h</a:t>
            </a:r>
            <a:r>
              <a:rPr lang="en-US" sz="2000" dirty="0" smtClean="0">
                <a:solidFill>
                  <a:srgbClr val="A31515"/>
                </a:solidFill>
                <a:latin typeface="Consolas"/>
              </a:rPr>
              <a:t>&gt;</a:t>
            </a:r>
          </a:p>
          <a:p>
            <a:pPr algn="l"/>
            <a:endParaRPr lang="en-US" sz="2000" dirty="0">
              <a:solidFill>
                <a:srgbClr val="A31515"/>
              </a:solidFill>
              <a:latin typeface="Consolas"/>
            </a:endParaRPr>
          </a:p>
          <a:p>
            <a:pPr algn="l"/>
            <a:r>
              <a:rPr lang="en-US" sz="2000" dirty="0" err="1">
                <a:latin typeface="Consolas"/>
              </a:rPr>
              <a:t>int</a:t>
            </a:r>
            <a:r>
              <a:rPr lang="en-US" sz="2000" dirty="0">
                <a:solidFill>
                  <a:schemeClr val="tx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rgbClr val="0000FF"/>
                </a:solidFill>
                <a:latin typeface="Consolas"/>
              </a:rPr>
              <a:t>int</a:t>
            </a:r>
            <a:r>
              <a:rPr lang="en-US" sz="2000" dirty="0" smtClean="0">
                <a:solidFill>
                  <a:srgbClr val="0000FF"/>
                </a:solidFill>
                <a:latin typeface="Consolas"/>
              </a:rPr>
              <a:t> </a:t>
            </a:r>
            <a:r>
              <a:rPr lang="en-US" sz="2000" dirty="0">
                <a:solidFill>
                  <a:schemeClr val="tx1"/>
                </a:solidFill>
                <a:latin typeface="Consolas"/>
              </a:rPr>
              <a:t>C, F;</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a:t>
            </a:r>
            <a:r>
              <a:rPr lang="nl-NL" sz="2000" dirty="0">
                <a:solidFill>
                  <a:srgbClr val="990000"/>
                </a:solidFill>
                <a:latin typeface="Consolas"/>
              </a:rPr>
              <a:t>Geef de temperatuur in graden Fahrenheit</a:t>
            </a:r>
            <a:r>
              <a:rPr lang="nl-NL" sz="2000" dirty="0" smtClean="0">
                <a:solidFill>
                  <a:srgbClr val="990000"/>
                </a:solidFill>
                <a:latin typeface="Consolas"/>
              </a:rPr>
              <a:t>: </a:t>
            </a:r>
            <a:r>
              <a:rPr lang="en-US" sz="2000" dirty="0" smtClean="0">
                <a:solidFill>
                  <a:srgbClr val="990000"/>
                </a:solidFill>
                <a:latin typeface="Consolas"/>
              </a:rPr>
              <a:t>"</a:t>
            </a:r>
            <a:r>
              <a:rPr lang="en-US" sz="2000" dirty="0" smtClean="0">
                <a:solidFill>
                  <a:schemeClr val="tx1"/>
                </a:solidFill>
                <a:latin typeface="Consolas"/>
              </a:rPr>
              <a:t>);</a:t>
            </a:r>
            <a:endParaRPr lang="en-US" sz="2000" dirty="0">
              <a:solidFill>
                <a:schemeClr val="tx1"/>
              </a:solidFill>
              <a:latin typeface="Consolas"/>
            </a:endParaRPr>
          </a:p>
          <a:p>
            <a:pPr algn="l"/>
            <a:r>
              <a:rPr lang="en-US" sz="2000" dirty="0" smtClean="0">
                <a:solidFill>
                  <a:schemeClr val="tx1"/>
                </a:solidFill>
                <a:latin typeface="Consolas"/>
              </a:rPr>
              <a:t>    </a:t>
            </a:r>
            <a:r>
              <a:rPr lang="en-US" sz="2000" dirty="0" err="1" smtClean="0">
                <a:solidFill>
                  <a:schemeClr val="tx1"/>
                </a:solidFill>
                <a:latin typeface="Consolas"/>
              </a:rPr>
              <a:t>scanf</a:t>
            </a:r>
            <a:r>
              <a:rPr lang="en-US" sz="2000" dirty="0">
                <a:solidFill>
                  <a:schemeClr val="tx1"/>
                </a:solidFill>
                <a:latin typeface="Consolas"/>
              </a:rPr>
              <a:t>(</a:t>
            </a:r>
            <a:r>
              <a:rPr lang="en-US" sz="2000" dirty="0">
                <a:solidFill>
                  <a:srgbClr val="990000"/>
                </a:solidFill>
                <a:latin typeface="Consolas"/>
              </a:rPr>
              <a:t>"%d", &amp;F</a:t>
            </a:r>
            <a:r>
              <a:rPr lang="en-US" sz="2000" dirty="0">
                <a:solidFill>
                  <a:schemeClr val="tx1"/>
                </a:solidFill>
                <a:latin typeface="Consolas"/>
              </a:rPr>
              <a:t>);</a:t>
            </a:r>
          </a:p>
          <a:p>
            <a:pPr algn="l"/>
            <a:r>
              <a:rPr lang="en-US" sz="2000" dirty="0" smtClean="0">
                <a:solidFill>
                  <a:schemeClr val="tx1"/>
                </a:solidFill>
                <a:latin typeface="Consolas"/>
              </a:rPr>
              <a:t>    C </a:t>
            </a:r>
            <a:r>
              <a:rPr lang="en-US" sz="2000" dirty="0">
                <a:solidFill>
                  <a:schemeClr val="tx1"/>
                </a:solidFill>
                <a:latin typeface="Consolas"/>
              </a:rPr>
              <a:t>= (F - 32) </a:t>
            </a:r>
            <a:r>
              <a:rPr lang="en-US" sz="2000" b="1" dirty="0">
                <a:solidFill>
                  <a:schemeClr val="tx1"/>
                </a:solidFill>
                <a:latin typeface="Consolas"/>
              </a:rPr>
              <a:t>* 5 / 9;</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A31515"/>
                </a:solidFill>
                <a:latin typeface="Consolas"/>
              </a:rPr>
              <a:t>"De </a:t>
            </a:r>
            <a:r>
              <a:rPr lang="en-US" sz="2000" dirty="0" err="1">
                <a:solidFill>
                  <a:srgbClr val="A31515"/>
                </a:solidFill>
                <a:latin typeface="Consolas"/>
              </a:rPr>
              <a:t>temperatuur</a:t>
            </a:r>
            <a:r>
              <a:rPr lang="en-US" sz="2000" dirty="0">
                <a:solidFill>
                  <a:srgbClr val="A31515"/>
                </a:solidFill>
                <a:latin typeface="Consolas"/>
              </a:rPr>
              <a:t> in </a:t>
            </a:r>
            <a:r>
              <a:rPr lang="en-US" sz="2000" dirty="0" err="1">
                <a:solidFill>
                  <a:srgbClr val="A31515"/>
                </a:solidFill>
                <a:latin typeface="Consolas"/>
              </a:rPr>
              <a:t>graden</a:t>
            </a:r>
            <a:r>
              <a:rPr lang="en-US" sz="2000" dirty="0">
                <a:solidFill>
                  <a:srgbClr val="A31515"/>
                </a:solidFill>
                <a:latin typeface="Consolas"/>
              </a:rPr>
              <a:t> </a:t>
            </a:r>
            <a:r>
              <a:rPr lang="en-US" sz="2000" dirty="0" err="1">
                <a:solidFill>
                  <a:srgbClr val="A31515"/>
                </a:solidFill>
                <a:latin typeface="Consolas"/>
              </a:rPr>
              <a:t>Celcius</a:t>
            </a:r>
            <a:r>
              <a:rPr lang="en-US" sz="2000" dirty="0">
                <a:solidFill>
                  <a:srgbClr val="A31515"/>
                </a:solidFill>
                <a:latin typeface="Consolas"/>
              </a:rPr>
              <a:t> is: %d\n"</a:t>
            </a:r>
            <a:r>
              <a:rPr lang="en-US" sz="2000" dirty="0">
                <a:solidFill>
                  <a:schemeClr val="tx1"/>
                </a:solidFill>
                <a:latin typeface="Consolas"/>
              </a:rPr>
              <a:t>, C);</a:t>
            </a:r>
          </a:p>
          <a:p>
            <a:pPr algn="l"/>
            <a:r>
              <a:rPr lang="en-US" sz="2000" dirty="0" smtClean="0">
                <a:solidFill>
                  <a:schemeClr val="tx1"/>
                </a:solidFill>
                <a:latin typeface="Consolas"/>
              </a:rPr>
              <a:t>    </a:t>
            </a:r>
            <a:r>
              <a:rPr lang="en-US" sz="2000" dirty="0" err="1" smtClean="0">
                <a:solidFill>
                  <a:schemeClr val="tx1"/>
                </a:solidFill>
                <a:latin typeface="Consolas"/>
              </a:rPr>
              <a:t>fflush</a:t>
            </a:r>
            <a:r>
              <a:rPr lang="en-US" sz="2000" dirty="0" smtClean="0">
                <a:solidFill>
                  <a:schemeClr val="tx1"/>
                </a:solidFill>
                <a:latin typeface="Consolas"/>
              </a:rPr>
              <a:t>(</a:t>
            </a:r>
            <a:r>
              <a:rPr lang="en-US" sz="2000" dirty="0" err="1" smtClean="0">
                <a:solidFill>
                  <a:schemeClr val="tx1"/>
                </a:solidFill>
                <a:latin typeface="Consolas"/>
              </a:rPr>
              <a:t>stdin</a:t>
            </a:r>
            <a:r>
              <a:rPr lang="en-US" sz="2000" dirty="0" smtClean="0">
                <a:solidFill>
                  <a:schemeClr val="tx1"/>
                </a:solidFill>
                <a:latin typeface="Consolas"/>
              </a:rPr>
              <a:t>);</a:t>
            </a:r>
            <a:endParaRPr lang="en-US" sz="2000" dirty="0">
              <a:solidFill>
                <a:schemeClr val="tx1"/>
              </a:solidFill>
              <a:latin typeface="Consolas"/>
            </a:endParaRPr>
          </a:p>
          <a:p>
            <a:pPr algn="l"/>
            <a:r>
              <a:rPr lang="en-US" sz="2000" dirty="0" smtClean="0">
                <a:solidFill>
                  <a:schemeClr val="tx1"/>
                </a:solidFill>
                <a:latin typeface="Consolas"/>
              </a:rPr>
              <a:t>    </a:t>
            </a:r>
            <a:r>
              <a:rPr lang="en-US" sz="2000" dirty="0" err="1" smtClean="0">
                <a:solidFill>
                  <a:schemeClr val="tx1"/>
                </a:solidFill>
                <a:latin typeface="Consolas"/>
              </a:rPr>
              <a:t>getchar</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smtClean="0">
                <a:latin typeface="Consolas"/>
              </a:rPr>
              <a:t>return</a:t>
            </a:r>
            <a:r>
              <a:rPr lang="en-US" sz="2000" dirty="0" smtClean="0">
                <a:solidFill>
                  <a:schemeClr val="tx1"/>
                </a:solidFill>
                <a:latin typeface="Consolas"/>
              </a:rPr>
              <a:t> </a:t>
            </a:r>
            <a:r>
              <a:rPr lang="en-US" sz="2000" dirty="0">
                <a:solidFill>
                  <a:schemeClr val="tx1"/>
                </a:solidFill>
                <a:latin typeface="Consolas"/>
              </a:rPr>
              <a:t>0;</a:t>
            </a:r>
          </a:p>
          <a:p>
            <a:pPr algn="l"/>
            <a:r>
              <a:rPr lang="en-US" sz="2000" dirty="0">
                <a:solidFill>
                  <a:schemeClr val="tx1"/>
                </a:solidFill>
                <a:latin typeface="Consolas"/>
              </a:rPr>
              <a:t>}</a:t>
            </a:r>
          </a:p>
          <a:p>
            <a:pPr algn="l"/>
            <a:endParaRPr lang="nl-NL" sz="2000" dirty="0">
              <a:latin typeface="Consolas"/>
            </a:endParaRPr>
          </a:p>
        </p:txBody>
      </p:sp>
      <p:sp>
        <p:nvSpPr>
          <p:cNvPr id="11" name="Text Box 16"/>
          <p:cNvSpPr txBox="1">
            <a:spLocks noChangeArrowheads="1"/>
          </p:cNvSpPr>
          <p:nvPr/>
        </p:nvSpPr>
        <p:spPr bwMode="auto">
          <a:xfrm>
            <a:off x="3059832" y="4159911"/>
            <a:ext cx="5400501" cy="93871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spcBef>
                <a:spcPct val="20000"/>
              </a:spcBef>
              <a:buClr>
                <a:schemeClr val="hlink"/>
              </a:buClr>
              <a:buSzPct val="90000"/>
              <a:buFont typeface="Wingdings" pitchFamily="2" charset="2"/>
              <a:buNone/>
            </a:pPr>
            <a:r>
              <a:rPr lang="en-US" dirty="0" err="1">
                <a:latin typeface="+mn-lt"/>
              </a:rPr>
              <a:t>Er</a:t>
            </a:r>
            <a:r>
              <a:rPr lang="en-US" dirty="0">
                <a:latin typeface="+mn-lt"/>
              </a:rPr>
              <a:t> </a:t>
            </a:r>
            <a:r>
              <a:rPr lang="en-US" dirty="0" err="1">
                <a:latin typeface="+mn-lt"/>
              </a:rPr>
              <a:t>wordt</a:t>
            </a:r>
            <a:r>
              <a:rPr lang="en-US" dirty="0">
                <a:latin typeface="+mn-lt"/>
              </a:rPr>
              <a:t> </a:t>
            </a:r>
            <a:r>
              <a:rPr lang="en-US" dirty="0" err="1">
                <a:latin typeface="+mn-lt"/>
              </a:rPr>
              <a:t>afgekapt</a:t>
            </a:r>
            <a:r>
              <a:rPr lang="en-US" dirty="0">
                <a:latin typeface="+mn-lt"/>
              </a:rPr>
              <a:t> in </a:t>
            </a:r>
            <a:r>
              <a:rPr lang="en-US" dirty="0" err="1">
                <a:latin typeface="+mn-lt"/>
              </a:rPr>
              <a:t>plaats</a:t>
            </a:r>
            <a:r>
              <a:rPr lang="en-US" dirty="0">
                <a:latin typeface="+mn-lt"/>
              </a:rPr>
              <a:t> van </a:t>
            </a:r>
            <a:r>
              <a:rPr lang="en-US" dirty="0" err="1">
                <a:latin typeface="+mn-lt"/>
              </a:rPr>
              <a:t>afgerond</a:t>
            </a:r>
            <a:r>
              <a:rPr lang="en-US" dirty="0">
                <a:latin typeface="+mn-lt"/>
              </a:rPr>
              <a:t>!</a:t>
            </a:r>
          </a:p>
          <a:p>
            <a:pPr>
              <a:spcBef>
                <a:spcPct val="20000"/>
              </a:spcBef>
              <a:buClr>
                <a:schemeClr val="hlink"/>
              </a:buClr>
              <a:buSzPct val="90000"/>
              <a:buFont typeface="Wingdings" pitchFamily="2" charset="2"/>
              <a:buNone/>
            </a:pPr>
            <a:r>
              <a:rPr lang="en-US" dirty="0" err="1">
                <a:latin typeface="+mn-lt"/>
              </a:rPr>
              <a:t>Oplossing</a:t>
            </a:r>
            <a:r>
              <a:rPr lang="en-US" dirty="0">
                <a:latin typeface="+mn-lt"/>
              </a:rPr>
              <a:t>?</a:t>
            </a:r>
            <a:endParaRPr lang="nl-NL" dirty="0">
              <a:latin typeface="+mn-lt"/>
            </a:endParaRPr>
          </a:p>
        </p:txBody>
      </p:sp>
      <p:pic>
        <p:nvPicPr>
          <p:cNvPr id="1597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04" y="5301208"/>
            <a:ext cx="8133334" cy="12000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40</a:t>
            </a:fld>
            <a:endParaRPr lang="en-US" dirty="0"/>
          </a:p>
        </p:txBody>
      </p:sp>
    </p:spTree>
    <p:extLst>
      <p:ext uri="{BB962C8B-B14F-4D97-AF65-F5344CB8AC3E}">
        <p14:creationId xmlns:p14="http://schemas.microsoft.com/office/powerpoint/2010/main" val="30621801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974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bwMode="auto">
          <a:xfrm>
            <a:off x="8244408" y="6413125"/>
            <a:ext cx="648072" cy="216024"/>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nl-NL" sz="2400" b="0" i="0" u="none" strike="noStrike" cap="none" normalizeH="0" baseline="0" smtClean="0">
              <a:ln>
                <a:noFill/>
              </a:ln>
              <a:solidFill>
                <a:schemeClr val="hlink"/>
              </a:solidFill>
              <a:effectLst/>
              <a:latin typeface="+mn-lt"/>
            </a:endParaRPr>
          </a:p>
        </p:txBody>
      </p:sp>
      <p:sp>
        <p:nvSpPr>
          <p:cNvPr id="24579" name="Rectangle 2"/>
          <p:cNvSpPr>
            <a:spLocks noGrp="1" noChangeArrowheads="1"/>
          </p:cNvSpPr>
          <p:nvPr>
            <p:ph type="title"/>
          </p:nvPr>
        </p:nvSpPr>
        <p:spPr/>
        <p:txBody>
          <a:bodyPr/>
          <a:lstStyle/>
          <a:p>
            <a:r>
              <a:rPr lang="en-US" dirty="0" err="1" smtClean="0"/>
              <a:t>Voorbeeld</a:t>
            </a:r>
            <a:r>
              <a:rPr lang="en-US" dirty="0" smtClean="0"/>
              <a:t>: F </a:t>
            </a:r>
            <a:r>
              <a:rPr lang="en-US" dirty="0" smtClean="0">
                <a:sym typeface="Wingdings" pitchFamily="2" charset="2"/>
              </a:rPr>
              <a:t> C</a:t>
            </a:r>
            <a:endParaRPr lang="nl-NL" dirty="0" smtClean="0"/>
          </a:p>
        </p:txBody>
      </p:sp>
      <p:sp>
        <p:nvSpPr>
          <p:cNvPr id="24580" name="Text Box 3"/>
          <p:cNvSpPr txBox="1">
            <a:spLocks noChangeArrowheads="1"/>
          </p:cNvSpPr>
          <p:nvPr/>
        </p:nvSpPr>
        <p:spPr bwMode="auto">
          <a:xfrm>
            <a:off x="323850" y="1196975"/>
            <a:ext cx="8424863" cy="409560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#include </a:t>
            </a:r>
            <a:r>
              <a:rPr lang="en-US" sz="2000" dirty="0">
                <a:solidFill>
                  <a:srgbClr val="A31515"/>
                </a:solidFill>
                <a:latin typeface="Consolas"/>
              </a:rPr>
              <a:t>&lt;</a:t>
            </a:r>
            <a:r>
              <a:rPr lang="en-US" sz="2000" dirty="0" err="1">
                <a:solidFill>
                  <a:srgbClr val="A31515"/>
                </a:solidFill>
                <a:latin typeface="Consolas"/>
              </a:rPr>
              <a:t>stdio.h</a:t>
            </a:r>
            <a:r>
              <a:rPr lang="en-US" sz="2000" dirty="0" smtClean="0">
                <a:solidFill>
                  <a:srgbClr val="A31515"/>
                </a:solidFill>
                <a:latin typeface="Consolas"/>
              </a:rPr>
              <a:t>&gt;</a:t>
            </a:r>
          </a:p>
          <a:p>
            <a:pPr algn="l"/>
            <a:endParaRPr lang="en-US" sz="2000" dirty="0">
              <a:solidFill>
                <a:srgbClr val="A31515"/>
              </a:solidFill>
              <a:latin typeface="Consolas"/>
            </a:endParaRPr>
          </a:p>
          <a:p>
            <a:pPr algn="l"/>
            <a:r>
              <a:rPr lang="en-US" sz="2000" dirty="0" err="1">
                <a:latin typeface="Consolas"/>
              </a:rPr>
              <a:t>int</a:t>
            </a:r>
            <a:r>
              <a:rPr lang="en-US" sz="2000" dirty="0">
                <a:solidFill>
                  <a:schemeClr val="tx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rgbClr val="0000FF"/>
                </a:solidFill>
                <a:latin typeface="Consolas"/>
              </a:rPr>
              <a:t>int</a:t>
            </a:r>
            <a:r>
              <a:rPr lang="en-US" sz="2000" dirty="0" smtClean="0">
                <a:solidFill>
                  <a:srgbClr val="0000FF"/>
                </a:solidFill>
                <a:latin typeface="Consolas"/>
              </a:rPr>
              <a:t> </a:t>
            </a:r>
            <a:r>
              <a:rPr lang="en-US" sz="2000" dirty="0">
                <a:solidFill>
                  <a:schemeClr val="tx1"/>
                </a:solidFill>
                <a:latin typeface="Consolas"/>
              </a:rPr>
              <a:t>C, F;</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a:t>
            </a:r>
            <a:r>
              <a:rPr lang="nl-NL" sz="2000" dirty="0">
                <a:solidFill>
                  <a:srgbClr val="990000"/>
                </a:solidFill>
                <a:latin typeface="Consolas"/>
              </a:rPr>
              <a:t>Geef de temperatuur in graden Fahrenheit</a:t>
            </a:r>
            <a:r>
              <a:rPr lang="nl-NL" sz="2000" dirty="0" smtClean="0">
                <a:solidFill>
                  <a:srgbClr val="990000"/>
                </a:solidFill>
                <a:latin typeface="Consolas"/>
              </a:rPr>
              <a:t>: </a:t>
            </a:r>
            <a:r>
              <a:rPr lang="en-US" sz="2000" dirty="0" smtClean="0">
                <a:solidFill>
                  <a:srgbClr val="990000"/>
                </a:solidFill>
                <a:latin typeface="Consolas"/>
              </a:rPr>
              <a:t>"</a:t>
            </a:r>
            <a:r>
              <a:rPr lang="en-US" sz="2000" dirty="0" smtClean="0">
                <a:solidFill>
                  <a:schemeClr val="tx1"/>
                </a:solidFill>
                <a:latin typeface="Consolas"/>
              </a:rPr>
              <a:t>);</a:t>
            </a:r>
            <a:endParaRPr lang="en-US" sz="2000" dirty="0">
              <a:solidFill>
                <a:schemeClr val="tx1"/>
              </a:solidFill>
              <a:latin typeface="Consolas"/>
            </a:endParaRPr>
          </a:p>
          <a:p>
            <a:pPr algn="l"/>
            <a:r>
              <a:rPr lang="en-US" sz="2000" dirty="0" smtClean="0">
                <a:solidFill>
                  <a:schemeClr val="tx1"/>
                </a:solidFill>
                <a:latin typeface="Consolas"/>
              </a:rPr>
              <a:t>    </a:t>
            </a:r>
            <a:r>
              <a:rPr lang="en-US" sz="2000" dirty="0" err="1" smtClean="0">
                <a:solidFill>
                  <a:schemeClr val="tx1"/>
                </a:solidFill>
                <a:latin typeface="Consolas"/>
              </a:rPr>
              <a:t>scanf</a:t>
            </a:r>
            <a:r>
              <a:rPr lang="en-US" sz="2000" dirty="0">
                <a:solidFill>
                  <a:schemeClr val="tx1"/>
                </a:solidFill>
                <a:latin typeface="Consolas"/>
              </a:rPr>
              <a:t>(</a:t>
            </a:r>
            <a:r>
              <a:rPr lang="en-US" sz="2000" dirty="0">
                <a:solidFill>
                  <a:srgbClr val="990000"/>
                </a:solidFill>
                <a:latin typeface="Consolas"/>
              </a:rPr>
              <a:t>"%d", &amp;F</a:t>
            </a:r>
            <a:r>
              <a:rPr lang="en-US" sz="2000" dirty="0">
                <a:solidFill>
                  <a:schemeClr val="tx1"/>
                </a:solidFill>
                <a:latin typeface="Consolas"/>
              </a:rPr>
              <a:t>);</a:t>
            </a:r>
          </a:p>
          <a:p>
            <a:pPr algn="l"/>
            <a:r>
              <a:rPr lang="en-US" sz="2000" dirty="0" smtClean="0">
                <a:solidFill>
                  <a:schemeClr val="tx1"/>
                </a:solidFill>
                <a:latin typeface="Consolas"/>
              </a:rPr>
              <a:t>    C </a:t>
            </a:r>
            <a:r>
              <a:rPr lang="en-US" sz="2000" dirty="0">
                <a:solidFill>
                  <a:schemeClr val="tx1"/>
                </a:solidFill>
                <a:latin typeface="Consolas"/>
              </a:rPr>
              <a:t>= (F - 32) </a:t>
            </a:r>
            <a:r>
              <a:rPr lang="en-US" sz="2000" b="1" dirty="0">
                <a:solidFill>
                  <a:schemeClr val="tx1"/>
                </a:solidFill>
                <a:latin typeface="Consolas"/>
              </a:rPr>
              <a:t>* 5.0 / 9 + 0.5;</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A31515"/>
                </a:solidFill>
                <a:latin typeface="Consolas"/>
              </a:rPr>
              <a:t>"De </a:t>
            </a:r>
            <a:r>
              <a:rPr lang="en-US" sz="2000" dirty="0" err="1">
                <a:solidFill>
                  <a:srgbClr val="A31515"/>
                </a:solidFill>
                <a:latin typeface="Consolas"/>
              </a:rPr>
              <a:t>temperatuur</a:t>
            </a:r>
            <a:r>
              <a:rPr lang="en-US" sz="2000" dirty="0">
                <a:solidFill>
                  <a:srgbClr val="A31515"/>
                </a:solidFill>
                <a:latin typeface="Consolas"/>
              </a:rPr>
              <a:t> in </a:t>
            </a:r>
            <a:r>
              <a:rPr lang="en-US" sz="2000" dirty="0" err="1">
                <a:solidFill>
                  <a:srgbClr val="A31515"/>
                </a:solidFill>
                <a:latin typeface="Consolas"/>
              </a:rPr>
              <a:t>graden</a:t>
            </a:r>
            <a:r>
              <a:rPr lang="en-US" sz="2000" dirty="0">
                <a:solidFill>
                  <a:srgbClr val="A31515"/>
                </a:solidFill>
                <a:latin typeface="Consolas"/>
              </a:rPr>
              <a:t> </a:t>
            </a:r>
            <a:r>
              <a:rPr lang="en-US" sz="2000" dirty="0" err="1">
                <a:solidFill>
                  <a:srgbClr val="A31515"/>
                </a:solidFill>
                <a:latin typeface="Consolas"/>
              </a:rPr>
              <a:t>Celcius</a:t>
            </a:r>
            <a:r>
              <a:rPr lang="en-US" sz="2000" dirty="0">
                <a:solidFill>
                  <a:srgbClr val="A31515"/>
                </a:solidFill>
                <a:latin typeface="Consolas"/>
              </a:rPr>
              <a:t> is: %d\n"</a:t>
            </a:r>
            <a:r>
              <a:rPr lang="en-US" sz="2000" dirty="0">
                <a:solidFill>
                  <a:schemeClr val="tx1"/>
                </a:solidFill>
                <a:latin typeface="Consolas"/>
              </a:rPr>
              <a:t>, C);</a:t>
            </a:r>
          </a:p>
          <a:p>
            <a:pPr algn="l"/>
            <a:r>
              <a:rPr lang="en-US" sz="2000" dirty="0" smtClean="0">
                <a:solidFill>
                  <a:schemeClr val="tx1"/>
                </a:solidFill>
                <a:latin typeface="Consolas"/>
              </a:rPr>
              <a:t>    </a:t>
            </a:r>
            <a:r>
              <a:rPr lang="en-US" sz="2000" dirty="0" err="1" smtClean="0">
                <a:solidFill>
                  <a:schemeClr val="tx1"/>
                </a:solidFill>
                <a:latin typeface="Consolas"/>
              </a:rPr>
              <a:t>fflush</a:t>
            </a:r>
            <a:r>
              <a:rPr lang="en-US" sz="2000" dirty="0" smtClean="0">
                <a:solidFill>
                  <a:schemeClr val="tx1"/>
                </a:solidFill>
                <a:latin typeface="Consolas"/>
              </a:rPr>
              <a:t>(</a:t>
            </a:r>
            <a:r>
              <a:rPr lang="en-US" sz="2000" dirty="0" err="1" smtClean="0">
                <a:solidFill>
                  <a:schemeClr val="tx1"/>
                </a:solidFill>
                <a:latin typeface="Consolas"/>
              </a:rPr>
              <a:t>stdin</a:t>
            </a:r>
            <a:r>
              <a:rPr lang="en-US" sz="2000" dirty="0" smtClean="0">
                <a:solidFill>
                  <a:schemeClr val="tx1"/>
                </a:solidFill>
                <a:latin typeface="Consolas"/>
              </a:rPr>
              <a:t>);</a:t>
            </a:r>
            <a:endParaRPr lang="en-US" sz="2000" dirty="0">
              <a:solidFill>
                <a:schemeClr val="tx1"/>
              </a:solidFill>
              <a:latin typeface="Consolas"/>
            </a:endParaRPr>
          </a:p>
          <a:p>
            <a:pPr algn="l"/>
            <a:r>
              <a:rPr lang="en-US" sz="2000" dirty="0" smtClean="0">
                <a:solidFill>
                  <a:schemeClr val="tx1"/>
                </a:solidFill>
                <a:latin typeface="Consolas"/>
              </a:rPr>
              <a:t>    </a:t>
            </a:r>
            <a:r>
              <a:rPr lang="en-US" sz="2000" dirty="0" err="1" smtClean="0">
                <a:solidFill>
                  <a:schemeClr val="tx1"/>
                </a:solidFill>
                <a:latin typeface="Consolas"/>
              </a:rPr>
              <a:t>getchar</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smtClean="0">
                <a:latin typeface="Consolas"/>
              </a:rPr>
              <a:t>return</a:t>
            </a:r>
            <a:r>
              <a:rPr lang="en-US" sz="2000" dirty="0" smtClean="0">
                <a:solidFill>
                  <a:schemeClr val="tx1"/>
                </a:solidFill>
                <a:latin typeface="Consolas"/>
              </a:rPr>
              <a:t> </a:t>
            </a:r>
            <a:r>
              <a:rPr lang="en-US" sz="2000" dirty="0">
                <a:solidFill>
                  <a:schemeClr val="tx1"/>
                </a:solidFill>
                <a:latin typeface="Consolas"/>
              </a:rPr>
              <a:t>0;</a:t>
            </a:r>
          </a:p>
          <a:p>
            <a:pPr algn="l"/>
            <a:r>
              <a:rPr lang="en-US" sz="2000" dirty="0">
                <a:solidFill>
                  <a:schemeClr val="tx1"/>
                </a:solidFill>
                <a:latin typeface="Consolas"/>
              </a:rPr>
              <a:t>}</a:t>
            </a:r>
          </a:p>
          <a:p>
            <a:pPr algn="l"/>
            <a:endParaRPr lang="nl-NL" sz="2000" dirty="0">
              <a:latin typeface="Consolas"/>
            </a:endParaRPr>
          </a:p>
        </p:txBody>
      </p:sp>
      <p:sp>
        <p:nvSpPr>
          <p:cNvPr id="11" name="Text Box 16"/>
          <p:cNvSpPr txBox="1">
            <a:spLocks noChangeArrowheads="1"/>
          </p:cNvSpPr>
          <p:nvPr/>
        </p:nvSpPr>
        <p:spPr bwMode="auto">
          <a:xfrm>
            <a:off x="4284663" y="4581525"/>
            <a:ext cx="2171685" cy="47705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spcBef>
                <a:spcPct val="20000"/>
              </a:spcBef>
              <a:buClr>
                <a:schemeClr val="hlink"/>
              </a:buClr>
              <a:buSzPct val="90000"/>
              <a:buFont typeface="Wingdings" pitchFamily="2" charset="2"/>
              <a:buNone/>
            </a:pPr>
            <a:r>
              <a:rPr lang="en-US" dirty="0">
                <a:latin typeface="+mn-lt"/>
              </a:rPr>
              <a:t>Is het nu </a:t>
            </a:r>
            <a:r>
              <a:rPr lang="en-US" dirty="0" err="1">
                <a:latin typeface="+mn-lt"/>
              </a:rPr>
              <a:t>goed</a:t>
            </a:r>
            <a:r>
              <a:rPr lang="en-US" dirty="0">
                <a:latin typeface="+mn-lt"/>
              </a:rPr>
              <a:t>?</a:t>
            </a:r>
          </a:p>
        </p:txBody>
      </p:sp>
      <p:pic>
        <p:nvPicPr>
          <p:cNvPr id="4" name="Afbeelding 3"/>
          <p:cNvPicPr>
            <a:picLocks noChangeAspect="1"/>
          </p:cNvPicPr>
          <p:nvPr/>
        </p:nvPicPr>
        <p:blipFill rotWithShape="1">
          <a:blip r:embed="rId3" cstate="print">
            <a:extLst>
              <a:ext uri="{28A0092B-C50C-407E-A947-70E740481C1C}">
                <a14:useLocalDpi xmlns:a14="http://schemas.microsoft.com/office/drawing/2010/main" val="0"/>
              </a:ext>
            </a:extLst>
          </a:blip>
          <a:srcRect l="-5212" t="-13419"/>
          <a:stretch/>
        </p:blipFill>
        <p:spPr>
          <a:xfrm>
            <a:off x="1115616" y="5178024"/>
            <a:ext cx="6760867" cy="1419328"/>
          </a:xfrm>
          <a:prstGeom prst="rect">
            <a:avLst/>
          </a:prstGeom>
        </p:spPr>
      </p:pic>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41</a:t>
            </a:fld>
            <a:endParaRPr lang="en-US" dirty="0"/>
          </a:p>
        </p:txBody>
      </p:sp>
    </p:spTree>
    <p:extLst>
      <p:ext uri="{BB962C8B-B14F-4D97-AF65-F5344CB8AC3E}">
        <p14:creationId xmlns:p14="http://schemas.microsoft.com/office/powerpoint/2010/main" val="13824708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bwMode="auto">
          <a:xfrm>
            <a:off x="8244408" y="6413125"/>
            <a:ext cx="648072" cy="216024"/>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nl-NL" sz="2400" b="0" i="0" u="none" strike="noStrike" cap="none" normalizeH="0" baseline="0" smtClean="0">
              <a:ln>
                <a:noFill/>
              </a:ln>
              <a:solidFill>
                <a:schemeClr val="hlink"/>
              </a:solidFill>
              <a:effectLst/>
              <a:latin typeface="+mn-lt"/>
            </a:endParaRPr>
          </a:p>
        </p:txBody>
      </p:sp>
      <p:sp>
        <p:nvSpPr>
          <p:cNvPr id="25603" name="Rectangle 2"/>
          <p:cNvSpPr>
            <a:spLocks noGrp="1" noChangeArrowheads="1"/>
          </p:cNvSpPr>
          <p:nvPr>
            <p:ph type="title"/>
          </p:nvPr>
        </p:nvSpPr>
        <p:spPr/>
        <p:txBody>
          <a:bodyPr/>
          <a:lstStyle/>
          <a:p>
            <a:r>
              <a:rPr lang="en-US" dirty="0" err="1" smtClean="0"/>
              <a:t>Voorbeeld</a:t>
            </a:r>
            <a:r>
              <a:rPr lang="en-US" dirty="0" smtClean="0"/>
              <a:t>: F </a:t>
            </a:r>
            <a:r>
              <a:rPr lang="en-US" dirty="0" smtClean="0">
                <a:sym typeface="Wingdings" pitchFamily="2" charset="2"/>
              </a:rPr>
              <a:t> C</a:t>
            </a:r>
            <a:endParaRPr lang="nl-NL" dirty="0" smtClean="0"/>
          </a:p>
        </p:txBody>
      </p:sp>
      <p:sp>
        <p:nvSpPr>
          <p:cNvPr id="25604" name="Text Box 3"/>
          <p:cNvSpPr txBox="1">
            <a:spLocks noChangeArrowheads="1"/>
          </p:cNvSpPr>
          <p:nvPr/>
        </p:nvSpPr>
        <p:spPr bwMode="auto">
          <a:xfrm>
            <a:off x="323850" y="1196975"/>
            <a:ext cx="8424863" cy="409560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#include </a:t>
            </a:r>
            <a:r>
              <a:rPr lang="en-US" sz="2000" dirty="0">
                <a:solidFill>
                  <a:srgbClr val="A31515"/>
                </a:solidFill>
                <a:latin typeface="Consolas"/>
              </a:rPr>
              <a:t>&lt;</a:t>
            </a:r>
            <a:r>
              <a:rPr lang="en-US" sz="2000" dirty="0" err="1">
                <a:solidFill>
                  <a:srgbClr val="A31515"/>
                </a:solidFill>
                <a:latin typeface="Consolas"/>
              </a:rPr>
              <a:t>stdio.h</a:t>
            </a:r>
            <a:r>
              <a:rPr lang="en-US" sz="2000" dirty="0" smtClean="0">
                <a:solidFill>
                  <a:srgbClr val="A31515"/>
                </a:solidFill>
                <a:latin typeface="Consolas"/>
              </a:rPr>
              <a:t>&gt;</a:t>
            </a:r>
          </a:p>
          <a:p>
            <a:pPr algn="l"/>
            <a:endParaRPr lang="en-US" sz="2000" dirty="0">
              <a:solidFill>
                <a:srgbClr val="A31515"/>
              </a:solidFill>
              <a:latin typeface="Consolas"/>
            </a:endParaRPr>
          </a:p>
          <a:p>
            <a:pPr algn="l"/>
            <a:r>
              <a:rPr lang="en-US" sz="2000" dirty="0" err="1">
                <a:latin typeface="Consolas"/>
              </a:rPr>
              <a:t>int</a:t>
            </a:r>
            <a:r>
              <a:rPr lang="en-US" sz="2000" dirty="0">
                <a:solidFill>
                  <a:schemeClr val="tx1"/>
                </a:solidFill>
                <a:latin typeface="Consolas"/>
              </a:rPr>
              <a:t> </a:t>
            </a:r>
            <a:r>
              <a:rPr lang="en-US" sz="2000" dirty="0" smtClean="0">
                <a:solidFill>
                  <a:schemeClr val="tx1"/>
                </a:solidFill>
                <a:latin typeface="Consolas"/>
              </a:rPr>
              <a:t>main(</a:t>
            </a:r>
            <a:r>
              <a:rPr lang="en-US" sz="2000" dirty="0" smtClean="0">
                <a:solidFill>
                  <a:srgbClr val="0000FF"/>
                </a:solidFill>
                <a:latin typeface="Consolas"/>
              </a:rPr>
              <a:t>void</a:t>
            </a:r>
            <a:r>
              <a:rPr lang="en-US" sz="2000" dirty="0" smtClean="0">
                <a:solidFill>
                  <a:schemeClr val="tx1"/>
                </a:solidFill>
                <a:latin typeface="Consolas"/>
              </a:rPr>
              <a:t>) </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err="1" smtClean="0">
                <a:solidFill>
                  <a:srgbClr val="0000FF"/>
                </a:solidFill>
                <a:latin typeface="Consolas"/>
              </a:rPr>
              <a:t>int</a:t>
            </a:r>
            <a:r>
              <a:rPr lang="en-US" sz="2000" dirty="0" smtClean="0">
                <a:solidFill>
                  <a:srgbClr val="0000FF"/>
                </a:solidFill>
                <a:latin typeface="Consolas"/>
              </a:rPr>
              <a:t> </a:t>
            </a:r>
            <a:r>
              <a:rPr lang="en-US" sz="2000" dirty="0">
                <a:solidFill>
                  <a:schemeClr val="tx1"/>
                </a:solidFill>
                <a:latin typeface="Consolas"/>
              </a:rPr>
              <a:t>C, F;</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990000"/>
                </a:solidFill>
                <a:latin typeface="Consolas"/>
              </a:rPr>
              <a:t>"</a:t>
            </a:r>
            <a:r>
              <a:rPr lang="nl-NL" sz="2000" dirty="0">
                <a:solidFill>
                  <a:srgbClr val="990000"/>
                </a:solidFill>
                <a:latin typeface="Consolas"/>
              </a:rPr>
              <a:t>Geef de temperatuur in graden Fahrenheit</a:t>
            </a:r>
            <a:r>
              <a:rPr lang="nl-NL" sz="2000" dirty="0" smtClean="0">
                <a:solidFill>
                  <a:srgbClr val="990000"/>
                </a:solidFill>
                <a:latin typeface="Consolas"/>
              </a:rPr>
              <a:t>: </a:t>
            </a:r>
            <a:r>
              <a:rPr lang="en-US" sz="2000" dirty="0" smtClean="0">
                <a:solidFill>
                  <a:srgbClr val="990000"/>
                </a:solidFill>
                <a:latin typeface="Consolas"/>
              </a:rPr>
              <a:t>"</a:t>
            </a:r>
            <a:r>
              <a:rPr lang="en-US" sz="2000" dirty="0" smtClean="0">
                <a:solidFill>
                  <a:schemeClr val="tx1"/>
                </a:solidFill>
                <a:latin typeface="Consolas"/>
              </a:rPr>
              <a:t>);</a:t>
            </a:r>
            <a:endParaRPr lang="en-US" sz="2000" dirty="0">
              <a:solidFill>
                <a:schemeClr val="tx1"/>
              </a:solidFill>
              <a:latin typeface="Consolas"/>
            </a:endParaRPr>
          </a:p>
          <a:p>
            <a:pPr algn="l"/>
            <a:r>
              <a:rPr lang="en-US" sz="2000" dirty="0" smtClean="0">
                <a:solidFill>
                  <a:schemeClr val="tx1"/>
                </a:solidFill>
                <a:latin typeface="Consolas"/>
              </a:rPr>
              <a:t>    </a:t>
            </a:r>
            <a:r>
              <a:rPr lang="en-US" sz="2000" dirty="0" err="1" smtClean="0">
                <a:solidFill>
                  <a:schemeClr val="tx1"/>
                </a:solidFill>
                <a:latin typeface="Consolas"/>
              </a:rPr>
              <a:t>scanf</a:t>
            </a:r>
            <a:r>
              <a:rPr lang="en-US" sz="2000" dirty="0">
                <a:solidFill>
                  <a:schemeClr val="tx1"/>
                </a:solidFill>
                <a:latin typeface="Consolas"/>
              </a:rPr>
              <a:t>(</a:t>
            </a:r>
            <a:r>
              <a:rPr lang="en-US" sz="2000" dirty="0">
                <a:solidFill>
                  <a:srgbClr val="990000"/>
                </a:solidFill>
                <a:latin typeface="Consolas"/>
              </a:rPr>
              <a:t>"%d", &amp;F</a:t>
            </a:r>
            <a:r>
              <a:rPr lang="en-US" sz="2000" dirty="0">
                <a:solidFill>
                  <a:schemeClr val="tx1"/>
                </a:solidFill>
                <a:latin typeface="Consolas"/>
              </a:rPr>
              <a:t>);</a:t>
            </a:r>
          </a:p>
          <a:p>
            <a:pPr algn="l"/>
            <a:r>
              <a:rPr lang="en-US" sz="2000" dirty="0" smtClean="0">
                <a:solidFill>
                  <a:schemeClr val="tx1"/>
                </a:solidFill>
                <a:latin typeface="Consolas"/>
              </a:rPr>
              <a:t>    C </a:t>
            </a:r>
            <a:r>
              <a:rPr lang="en-US" sz="2000" dirty="0">
                <a:solidFill>
                  <a:schemeClr val="tx1"/>
                </a:solidFill>
                <a:latin typeface="Consolas"/>
              </a:rPr>
              <a:t>= (F - 32) </a:t>
            </a:r>
            <a:r>
              <a:rPr lang="en-US" sz="2000" b="1" dirty="0">
                <a:solidFill>
                  <a:schemeClr val="tx1"/>
                </a:solidFill>
                <a:latin typeface="Consolas"/>
              </a:rPr>
              <a:t>* 5.0 / 9 + 0.5;</a:t>
            </a:r>
          </a:p>
          <a:p>
            <a:pPr algn="l"/>
            <a:r>
              <a:rPr lang="en-US" sz="2000" dirty="0" smtClean="0">
                <a:solidFill>
                  <a:schemeClr val="tx1"/>
                </a:solidFill>
                <a:latin typeface="Consolas"/>
              </a:rPr>
              <a:t>    </a:t>
            </a:r>
            <a:r>
              <a:rPr lang="en-US" sz="2000" dirty="0" err="1" smtClean="0">
                <a:solidFill>
                  <a:schemeClr val="tx1"/>
                </a:solidFill>
                <a:latin typeface="Consolas"/>
              </a:rPr>
              <a:t>printf</a:t>
            </a:r>
            <a:r>
              <a:rPr lang="en-US" sz="2000" dirty="0">
                <a:solidFill>
                  <a:schemeClr val="tx1"/>
                </a:solidFill>
                <a:latin typeface="Consolas"/>
              </a:rPr>
              <a:t>(</a:t>
            </a:r>
            <a:r>
              <a:rPr lang="en-US" sz="2000" dirty="0">
                <a:solidFill>
                  <a:srgbClr val="A31515"/>
                </a:solidFill>
                <a:latin typeface="Consolas"/>
              </a:rPr>
              <a:t>"De </a:t>
            </a:r>
            <a:r>
              <a:rPr lang="en-US" sz="2000" dirty="0" err="1">
                <a:solidFill>
                  <a:srgbClr val="A31515"/>
                </a:solidFill>
                <a:latin typeface="Consolas"/>
              </a:rPr>
              <a:t>temperatuur</a:t>
            </a:r>
            <a:r>
              <a:rPr lang="en-US" sz="2000" dirty="0">
                <a:solidFill>
                  <a:srgbClr val="A31515"/>
                </a:solidFill>
                <a:latin typeface="Consolas"/>
              </a:rPr>
              <a:t> in </a:t>
            </a:r>
            <a:r>
              <a:rPr lang="en-US" sz="2000" dirty="0" err="1">
                <a:solidFill>
                  <a:srgbClr val="A31515"/>
                </a:solidFill>
                <a:latin typeface="Consolas"/>
              </a:rPr>
              <a:t>graden</a:t>
            </a:r>
            <a:r>
              <a:rPr lang="en-US" sz="2000" dirty="0">
                <a:solidFill>
                  <a:srgbClr val="A31515"/>
                </a:solidFill>
                <a:latin typeface="Consolas"/>
              </a:rPr>
              <a:t> </a:t>
            </a:r>
            <a:r>
              <a:rPr lang="en-US" sz="2000" dirty="0" err="1">
                <a:solidFill>
                  <a:srgbClr val="A31515"/>
                </a:solidFill>
                <a:latin typeface="Consolas"/>
              </a:rPr>
              <a:t>Celcius</a:t>
            </a:r>
            <a:r>
              <a:rPr lang="en-US" sz="2000" dirty="0">
                <a:solidFill>
                  <a:srgbClr val="A31515"/>
                </a:solidFill>
                <a:latin typeface="Consolas"/>
              </a:rPr>
              <a:t> is: %d\n"</a:t>
            </a:r>
            <a:r>
              <a:rPr lang="en-US" sz="2000" dirty="0">
                <a:solidFill>
                  <a:schemeClr val="tx1"/>
                </a:solidFill>
                <a:latin typeface="Consolas"/>
              </a:rPr>
              <a:t>, C);</a:t>
            </a:r>
          </a:p>
          <a:p>
            <a:pPr algn="l"/>
            <a:r>
              <a:rPr lang="en-US" sz="2000" dirty="0" smtClean="0">
                <a:solidFill>
                  <a:schemeClr val="tx1"/>
                </a:solidFill>
                <a:latin typeface="Consolas"/>
              </a:rPr>
              <a:t>    </a:t>
            </a:r>
            <a:r>
              <a:rPr lang="en-US" sz="2000" dirty="0" err="1" smtClean="0">
                <a:solidFill>
                  <a:schemeClr val="tx1"/>
                </a:solidFill>
                <a:latin typeface="Consolas"/>
              </a:rPr>
              <a:t>fflush</a:t>
            </a:r>
            <a:r>
              <a:rPr lang="en-US" sz="2000" dirty="0" smtClean="0">
                <a:solidFill>
                  <a:schemeClr val="tx1"/>
                </a:solidFill>
                <a:latin typeface="Consolas"/>
              </a:rPr>
              <a:t>(</a:t>
            </a:r>
            <a:r>
              <a:rPr lang="en-US" sz="2000" dirty="0" err="1" smtClean="0">
                <a:solidFill>
                  <a:schemeClr val="tx1"/>
                </a:solidFill>
                <a:latin typeface="Consolas"/>
              </a:rPr>
              <a:t>stdin</a:t>
            </a:r>
            <a:r>
              <a:rPr lang="en-US" sz="2000" dirty="0" smtClean="0">
                <a:solidFill>
                  <a:schemeClr val="tx1"/>
                </a:solidFill>
                <a:latin typeface="Consolas"/>
              </a:rPr>
              <a:t>);</a:t>
            </a:r>
            <a:endParaRPr lang="en-US" sz="2000" dirty="0">
              <a:solidFill>
                <a:schemeClr val="tx1"/>
              </a:solidFill>
              <a:latin typeface="Consolas"/>
            </a:endParaRPr>
          </a:p>
          <a:p>
            <a:pPr algn="l"/>
            <a:r>
              <a:rPr lang="en-US" sz="2000" dirty="0" smtClean="0">
                <a:solidFill>
                  <a:schemeClr val="tx1"/>
                </a:solidFill>
                <a:latin typeface="Consolas"/>
              </a:rPr>
              <a:t>    </a:t>
            </a:r>
            <a:r>
              <a:rPr lang="en-US" sz="2000" dirty="0" err="1" smtClean="0">
                <a:solidFill>
                  <a:schemeClr val="tx1"/>
                </a:solidFill>
                <a:latin typeface="Consolas"/>
              </a:rPr>
              <a:t>getchar</a:t>
            </a:r>
            <a:r>
              <a:rPr lang="en-US" sz="2000" dirty="0">
                <a:solidFill>
                  <a:schemeClr val="tx1"/>
                </a:solidFill>
                <a:latin typeface="Consolas"/>
              </a:rPr>
              <a:t>();</a:t>
            </a:r>
          </a:p>
          <a:p>
            <a:pPr algn="l"/>
            <a:r>
              <a:rPr lang="en-US" sz="2000" dirty="0" smtClean="0">
                <a:solidFill>
                  <a:schemeClr val="tx1"/>
                </a:solidFill>
                <a:latin typeface="Consolas"/>
              </a:rPr>
              <a:t>    </a:t>
            </a:r>
            <a:r>
              <a:rPr lang="en-US" sz="2000" dirty="0" smtClean="0">
                <a:latin typeface="Consolas"/>
              </a:rPr>
              <a:t>return</a:t>
            </a:r>
            <a:r>
              <a:rPr lang="en-US" sz="2000" dirty="0" smtClean="0">
                <a:solidFill>
                  <a:schemeClr val="tx1"/>
                </a:solidFill>
                <a:latin typeface="Consolas"/>
              </a:rPr>
              <a:t> </a:t>
            </a:r>
            <a:r>
              <a:rPr lang="en-US" sz="2000" dirty="0">
                <a:solidFill>
                  <a:schemeClr val="tx1"/>
                </a:solidFill>
                <a:latin typeface="Consolas"/>
              </a:rPr>
              <a:t>0;</a:t>
            </a:r>
          </a:p>
          <a:p>
            <a:pPr algn="l"/>
            <a:r>
              <a:rPr lang="en-US" sz="2000" dirty="0">
                <a:solidFill>
                  <a:schemeClr val="tx1"/>
                </a:solidFill>
                <a:latin typeface="Consolas"/>
              </a:rPr>
              <a:t>}</a:t>
            </a:r>
          </a:p>
          <a:p>
            <a:pPr algn="l"/>
            <a:endParaRPr lang="nl-NL" sz="2000" dirty="0">
              <a:latin typeface="Consolas"/>
            </a:endParaRPr>
          </a:p>
        </p:txBody>
      </p:sp>
      <p:sp>
        <p:nvSpPr>
          <p:cNvPr id="11" name="Text Box 16"/>
          <p:cNvSpPr txBox="1">
            <a:spLocks noChangeArrowheads="1"/>
          </p:cNvSpPr>
          <p:nvPr/>
        </p:nvSpPr>
        <p:spPr bwMode="auto">
          <a:xfrm>
            <a:off x="2700338" y="4521200"/>
            <a:ext cx="5544070" cy="4762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spcBef>
                <a:spcPct val="20000"/>
              </a:spcBef>
              <a:buClr>
                <a:schemeClr val="hlink"/>
              </a:buClr>
              <a:buSzPct val="90000"/>
              <a:buFont typeface="Wingdings" pitchFamily="2" charset="2"/>
              <a:buNone/>
            </a:pPr>
            <a:r>
              <a:rPr lang="en-US" dirty="0" err="1">
                <a:latin typeface="+mn-lt"/>
              </a:rPr>
              <a:t>Rondt</a:t>
            </a:r>
            <a:r>
              <a:rPr lang="en-US" dirty="0">
                <a:latin typeface="+mn-lt"/>
              </a:rPr>
              <a:t> </a:t>
            </a:r>
            <a:r>
              <a:rPr lang="en-US" dirty="0" err="1">
                <a:latin typeface="+mn-lt"/>
              </a:rPr>
              <a:t>niet</a:t>
            </a:r>
            <a:r>
              <a:rPr lang="en-US" dirty="0">
                <a:latin typeface="+mn-lt"/>
              </a:rPr>
              <a:t> </a:t>
            </a:r>
            <a:r>
              <a:rPr lang="en-US" dirty="0" err="1">
                <a:latin typeface="+mn-lt"/>
              </a:rPr>
              <a:t>goed</a:t>
            </a:r>
            <a:r>
              <a:rPr lang="en-US" dirty="0">
                <a:latin typeface="+mn-lt"/>
              </a:rPr>
              <a:t> </a:t>
            </a:r>
            <a:r>
              <a:rPr lang="en-US" dirty="0" err="1">
                <a:latin typeface="+mn-lt"/>
              </a:rPr>
              <a:t>af</a:t>
            </a:r>
            <a:r>
              <a:rPr lang="en-US" dirty="0">
                <a:latin typeface="+mn-lt"/>
              </a:rPr>
              <a:t> </a:t>
            </a:r>
            <a:r>
              <a:rPr lang="en-US" dirty="0" err="1">
                <a:latin typeface="+mn-lt"/>
              </a:rPr>
              <a:t>als</a:t>
            </a:r>
            <a:r>
              <a:rPr lang="en-US" dirty="0">
                <a:latin typeface="+mn-lt"/>
              </a:rPr>
              <a:t> </a:t>
            </a:r>
            <a:r>
              <a:rPr lang="en-US" sz="2000" dirty="0">
                <a:solidFill>
                  <a:schemeClr val="tx1"/>
                </a:solidFill>
                <a:latin typeface="Consolas"/>
              </a:rPr>
              <a:t>C</a:t>
            </a:r>
            <a:r>
              <a:rPr lang="en-US" dirty="0">
                <a:latin typeface="+mn-lt"/>
              </a:rPr>
              <a:t> </a:t>
            </a:r>
            <a:r>
              <a:rPr lang="en-US" dirty="0" err="1">
                <a:latin typeface="+mn-lt"/>
              </a:rPr>
              <a:t>negatief</a:t>
            </a:r>
            <a:r>
              <a:rPr lang="en-US" dirty="0">
                <a:latin typeface="+mn-lt"/>
              </a:rPr>
              <a:t> </a:t>
            </a:r>
            <a:r>
              <a:rPr lang="en-US" dirty="0" err="1">
                <a:latin typeface="+mn-lt"/>
              </a:rPr>
              <a:t>wordt</a:t>
            </a:r>
            <a:r>
              <a:rPr lang="en-US" dirty="0">
                <a:latin typeface="+mn-lt"/>
              </a:rPr>
              <a:t>.</a:t>
            </a:r>
          </a:p>
        </p:txBody>
      </p:sp>
      <p:pic>
        <p:nvPicPr>
          <p:cNvPr id="4" name="Afbeelding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327723" y="5240786"/>
            <a:ext cx="6488553" cy="1280351"/>
          </a:xfrm>
          <a:prstGeom prst="rect">
            <a:avLst/>
          </a:prstGeom>
        </p:spPr>
      </p:pic>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42</a:t>
            </a:fld>
            <a:endParaRPr lang="en-US" dirty="0"/>
          </a:p>
        </p:txBody>
      </p:sp>
    </p:spTree>
    <p:extLst>
      <p:ext uri="{BB962C8B-B14F-4D97-AF65-F5344CB8AC3E}">
        <p14:creationId xmlns:p14="http://schemas.microsoft.com/office/powerpoint/2010/main" val="41605079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en-US" dirty="0" err="1" smtClean="0"/>
              <a:t>Voorbeeld</a:t>
            </a:r>
            <a:r>
              <a:rPr lang="en-US" dirty="0" smtClean="0"/>
              <a:t>: F </a:t>
            </a:r>
            <a:r>
              <a:rPr lang="en-US" dirty="0" smtClean="0">
                <a:sym typeface="Wingdings" pitchFamily="2" charset="2"/>
              </a:rPr>
              <a:t> C</a:t>
            </a:r>
            <a:endParaRPr lang="nl-NL" dirty="0" smtClean="0"/>
          </a:p>
        </p:txBody>
      </p:sp>
      <p:sp>
        <p:nvSpPr>
          <p:cNvPr id="26628" name="Text Box 3"/>
          <p:cNvSpPr txBox="1">
            <a:spLocks noChangeArrowheads="1"/>
          </p:cNvSpPr>
          <p:nvPr/>
        </p:nvSpPr>
        <p:spPr bwMode="auto">
          <a:xfrm>
            <a:off x="467544" y="1196975"/>
            <a:ext cx="8424863" cy="50804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1800" dirty="0">
                <a:latin typeface="Consolas"/>
              </a:rPr>
              <a:t>#include </a:t>
            </a:r>
            <a:r>
              <a:rPr lang="en-US" sz="1800" dirty="0">
                <a:solidFill>
                  <a:srgbClr val="A31515"/>
                </a:solidFill>
                <a:latin typeface="Consolas"/>
              </a:rPr>
              <a:t>&lt;</a:t>
            </a:r>
            <a:r>
              <a:rPr lang="en-US" sz="1800" dirty="0" err="1">
                <a:solidFill>
                  <a:srgbClr val="A31515"/>
                </a:solidFill>
                <a:latin typeface="Consolas"/>
              </a:rPr>
              <a:t>stdio.h</a:t>
            </a:r>
            <a:r>
              <a:rPr lang="en-US" sz="1800" dirty="0" smtClean="0">
                <a:solidFill>
                  <a:srgbClr val="A31515"/>
                </a:solidFill>
                <a:latin typeface="Consolas"/>
              </a:rPr>
              <a:t>&gt;</a:t>
            </a:r>
          </a:p>
          <a:p>
            <a:pPr algn="l"/>
            <a:endParaRPr lang="en-US" sz="1800" dirty="0">
              <a:solidFill>
                <a:srgbClr val="A31515"/>
              </a:solidFill>
              <a:latin typeface="Consolas"/>
            </a:endParaRPr>
          </a:p>
          <a:p>
            <a:pPr algn="l"/>
            <a:r>
              <a:rPr lang="en-US" sz="1800" dirty="0" err="1">
                <a:latin typeface="Consolas"/>
              </a:rPr>
              <a:t>int</a:t>
            </a:r>
            <a:r>
              <a:rPr lang="en-US" sz="1800" dirty="0">
                <a:solidFill>
                  <a:schemeClr val="tx1"/>
                </a:solidFill>
                <a:latin typeface="Consolas"/>
              </a:rPr>
              <a:t> </a:t>
            </a:r>
            <a:r>
              <a:rPr lang="en-US" sz="1800" dirty="0" smtClean="0">
                <a:solidFill>
                  <a:schemeClr val="tx1"/>
                </a:solidFill>
                <a:latin typeface="Consolas"/>
              </a:rPr>
              <a:t>main(</a:t>
            </a:r>
            <a:r>
              <a:rPr lang="en-US" sz="1800" dirty="0" smtClean="0">
                <a:solidFill>
                  <a:srgbClr val="0000FF"/>
                </a:solidFill>
                <a:latin typeface="Consolas"/>
              </a:rPr>
              <a:t>void</a:t>
            </a:r>
            <a:r>
              <a:rPr lang="en-US" sz="1800" dirty="0" smtClean="0">
                <a:solidFill>
                  <a:schemeClr val="tx1"/>
                </a:solidFill>
                <a:latin typeface="Consolas"/>
              </a:rPr>
              <a:t>) </a:t>
            </a:r>
            <a:r>
              <a:rPr lang="en-US" sz="1800" dirty="0">
                <a:solidFill>
                  <a:schemeClr val="tx1"/>
                </a:solidFill>
                <a:latin typeface="Consolas"/>
              </a:rPr>
              <a:t>{</a:t>
            </a:r>
          </a:p>
          <a:p>
            <a:pPr algn="l"/>
            <a:r>
              <a:rPr lang="en-US" sz="1800" dirty="0" smtClean="0">
                <a:solidFill>
                  <a:schemeClr val="tx1"/>
                </a:solidFill>
                <a:latin typeface="Consolas"/>
              </a:rPr>
              <a:t>    </a:t>
            </a:r>
            <a:r>
              <a:rPr lang="en-US" sz="1800" dirty="0" err="1" smtClean="0">
                <a:solidFill>
                  <a:srgbClr val="0000FF"/>
                </a:solidFill>
                <a:latin typeface="Consolas"/>
              </a:rPr>
              <a:t>int</a:t>
            </a:r>
            <a:r>
              <a:rPr lang="en-US" sz="1800" dirty="0" smtClean="0">
                <a:solidFill>
                  <a:srgbClr val="0000FF"/>
                </a:solidFill>
                <a:latin typeface="Consolas"/>
              </a:rPr>
              <a:t> </a:t>
            </a:r>
            <a:r>
              <a:rPr lang="en-US" sz="1800" dirty="0">
                <a:solidFill>
                  <a:schemeClr val="tx1"/>
                </a:solidFill>
                <a:latin typeface="Consolas"/>
              </a:rPr>
              <a:t>C, F;</a:t>
            </a:r>
            <a:br>
              <a:rPr lang="en-US" sz="1800" dirty="0">
                <a:solidFill>
                  <a:schemeClr val="tx1"/>
                </a:solidFill>
                <a:latin typeface="Consolas"/>
              </a:rPr>
            </a:br>
            <a:r>
              <a:rPr lang="en-US" sz="1800" dirty="0" smtClean="0">
                <a:solidFill>
                  <a:schemeClr val="tx1"/>
                </a:solidFill>
                <a:latin typeface="Consolas"/>
              </a:rPr>
              <a:t>   </a:t>
            </a:r>
            <a:r>
              <a:rPr lang="en-US" sz="1800" b="1" dirty="0" smtClean="0">
                <a:solidFill>
                  <a:schemeClr val="tx1"/>
                </a:solidFill>
                <a:latin typeface="Consolas"/>
              </a:rPr>
              <a:t> </a:t>
            </a:r>
            <a:r>
              <a:rPr lang="en-US" sz="1800" b="1" dirty="0" smtClean="0">
                <a:solidFill>
                  <a:srgbClr val="0000FF"/>
                </a:solidFill>
                <a:latin typeface="Consolas"/>
              </a:rPr>
              <a:t>double</a:t>
            </a:r>
            <a:r>
              <a:rPr lang="en-US" sz="1800" b="1" dirty="0" smtClean="0">
                <a:solidFill>
                  <a:schemeClr val="tx1"/>
                </a:solidFill>
                <a:latin typeface="Consolas"/>
              </a:rPr>
              <a:t> </a:t>
            </a:r>
            <a:r>
              <a:rPr lang="en-US" sz="1800" b="1" dirty="0" err="1">
                <a:solidFill>
                  <a:schemeClr val="tx1"/>
                </a:solidFill>
                <a:latin typeface="Consolas"/>
              </a:rPr>
              <a:t>Cdouble</a:t>
            </a:r>
            <a:r>
              <a:rPr lang="en-US" sz="1800" b="1" dirty="0">
                <a:solidFill>
                  <a:schemeClr val="tx1"/>
                </a:solidFill>
                <a:latin typeface="Consolas"/>
              </a:rPr>
              <a:t>;</a:t>
            </a:r>
          </a:p>
          <a:p>
            <a:pPr algn="l"/>
            <a:r>
              <a:rPr lang="en-US" sz="1800" dirty="0" smtClean="0">
                <a:solidFill>
                  <a:schemeClr val="tx1"/>
                </a:solidFill>
                <a:latin typeface="Consolas"/>
              </a:rPr>
              <a:t>    </a:t>
            </a:r>
            <a:r>
              <a:rPr lang="en-US" sz="1800" dirty="0" err="1" smtClean="0">
                <a:solidFill>
                  <a:schemeClr val="tx1"/>
                </a:solidFill>
                <a:latin typeface="Consolas"/>
              </a:rPr>
              <a:t>printf</a:t>
            </a:r>
            <a:r>
              <a:rPr lang="en-US" sz="1800" dirty="0">
                <a:solidFill>
                  <a:schemeClr val="tx1"/>
                </a:solidFill>
                <a:latin typeface="Consolas"/>
              </a:rPr>
              <a:t>(</a:t>
            </a:r>
            <a:r>
              <a:rPr lang="en-US" sz="1800" dirty="0">
                <a:solidFill>
                  <a:srgbClr val="990000"/>
                </a:solidFill>
                <a:latin typeface="Consolas"/>
              </a:rPr>
              <a:t>"</a:t>
            </a:r>
            <a:r>
              <a:rPr lang="nl-NL" sz="1800" dirty="0">
                <a:solidFill>
                  <a:srgbClr val="990000"/>
                </a:solidFill>
                <a:latin typeface="Consolas"/>
              </a:rPr>
              <a:t>Geef de temperatuur in graden Fahrenheit</a:t>
            </a:r>
            <a:r>
              <a:rPr lang="nl-NL" sz="1800" dirty="0" smtClean="0">
                <a:solidFill>
                  <a:srgbClr val="990000"/>
                </a:solidFill>
                <a:latin typeface="Consolas"/>
              </a:rPr>
              <a:t>: </a:t>
            </a:r>
            <a:r>
              <a:rPr lang="en-US" sz="1800" dirty="0" smtClean="0">
                <a:solidFill>
                  <a:srgbClr val="990000"/>
                </a:solidFill>
                <a:latin typeface="Consolas"/>
              </a:rPr>
              <a:t>"</a:t>
            </a:r>
            <a:r>
              <a:rPr lang="en-US" sz="1800" dirty="0" smtClean="0">
                <a:solidFill>
                  <a:schemeClr val="tx1"/>
                </a:solidFill>
                <a:latin typeface="Consolas"/>
              </a:rPr>
              <a:t>);</a:t>
            </a:r>
            <a:endParaRPr lang="en-US" sz="1800" dirty="0">
              <a:solidFill>
                <a:schemeClr val="tx1"/>
              </a:solidFill>
              <a:latin typeface="Consolas"/>
            </a:endParaRPr>
          </a:p>
          <a:p>
            <a:pPr algn="l"/>
            <a:r>
              <a:rPr lang="en-US" sz="1800" dirty="0" smtClean="0">
                <a:solidFill>
                  <a:schemeClr val="tx1"/>
                </a:solidFill>
                <a:latin typeface="Consolas"/>
              </a:rPr>
              <a:t>    </a:t>
            </a:r>
            <a:r>
              <a:rPr lang="en-US" sz="1800" dirty="0" err="1" smtClean="0">
                <a:solidFill>
                  <a:schemeClr val="tx1"/>
                </a:solidFill>
                <a:latin typeface="Consolas"/>
              </a:rPr>
              <a:t>scanf</a:t>
            </a:r>
            <a:r>
              <a:rPr lang="en-US" sz="1800" dirty="0">
                <a:solidFill>
                  <a:schemeClr val="tx1"/>
                </a:solidFill>
                <a:latin typeface="Consolas"/>
              </a:rPr>
              <a:t>(</a:t>
            </a:r>
            <a:r>
              <a:rPr lang="en-US" sz="1800" dirty="0">
                <a:solidFill>
                  <a:srgbClr val="990000"/>
                </a:solidFill>
                <a:latin typeface="Consolas"/>
              </a:rPr>
              <a:t>"%d", &amp;F</a:t>
            </a:r>
            <a:r>
              <a:rPr lang="en-US" sz="1800" dirty="0">
                <a:solidFill>
                  <a:schemeClr val="tx1"/>
                </a:solidFill>
                <a:latin typeface="Consolas"/>
              </a:rPr>
              <a:t>);</a:t>
            </a:r>
          </a:p>
          <a:p>
            <a:pPr algn="l"/>
            <a:r>
              <a:rPr lang="en-US" sz="1800" b="1" dirty="0" smtClean="0">
                <a:solidFill>
                  <a:schemeClr val="tx1"/>
                </a:solidFill>
                <a:latin typeface="Consolas"/>
              </a:rPr>
              <a:t>    </a:t>
            </a:r>
            <a:r>
              <a:rPr lang="en-US" sz="1800" b="1" dirty="0" err="1" smtClean="0">
                <a:solidFill>
                  <a:schemeClr val="tx1"/>
                </a:solidFill>
                <a:latin typeface="Consolas"/>
              </a:rPr>
              <a:t>Cdouble</a:t>
            </a:r>
            <a:r>
              <a:rPr lang="en-US" sz="1800" b="1" dirty="0" smtClean="0">
                <a:solidFill>
                  <a:schemeClr val="tx1"/>
                </a:solidFill>
                <a:latin typeface="Consolas"/>
              </a:rPr>
              <a:t> </a:t>
            </a:r>
            <a:r>
              <a:rPr lang="en-US" sz="1800" b="1" dirty="0">
                <a:solidFill>
                  <a:schemeClr val="tx1"/>
                </a:solidFill>
                <a:latin typeface="Consolas"/>
              </a:rPr>
              <a:t>= (F - 32) * 5.0 / 9;</a:t>
            </a:r>
          </a:p>
          <a:p>
            <a:pPr algn="l"/>
            <a:r>
              <a:rPr lang="en-US" sz="1800" b="1" dirty="0" smtClean="0">
                <a:solidFill>
                  <a:schemeClr val="tx1"/>
                </a:solidFill>
                <a:latin typeface="Consolas"/>
              </a:rPr>
              <a:t>    </a:t>
            </a:r>
            <a:r>
              <a:rPr lang="en-US" sz="1800" b="1" dirty="0" smtClean="0">
                <a:solidFill>
                  <a:srgbClr val="0000FF"/>
                </a:solidFill>
                <a:latin typeface="Consolas"/>
              </a:rPr>
              <a:t>if</a:t>
            </a:r>
            <a:r>
              <a:rPr lang="en-US" sz="1800" b="1" dirty="0" smtClean="0">
                <a:solidFill>
                  <a:schemeClr val="tx1"/>
                </a:solidFill>
                <a:latin typeface="Consolas"/>
              </a:rPr>
              <a:t> </a:t>
            </a:r>
            <a:r>
              <a:rPr lang="en-US" sz="1800" b="1" dirty="0">
                <a:solidFill>
                  <a:schemeClr val="tx1"/>
                </a:solidFill>
                <a:latin typeface="Consolas"/>
              </a:rPr>
              <a:t>(</a:t>
            </a:r>
            <a:r>
              <a:rPr lang="en-US" sz="1800" b="1" dirty="0" err="1">
                <a:solidFill>
                  <a:schemeClr val="tx1"/>
                </a:solidFill>
                <a:latin typeface="Consolas"/>
              </a:rPr>
              <a:t>Cdouble</a:t>
            </a:r>
            <a:r>
              <a:rPr lang="en-US" sz="1800" b="1" dirty="0">
                <a:solidFill>
                  <a:schemeClr val="tx1"/>
                </a:solidFill>
                <a:latin typeface="Consolas"/>
              </a:rPr>
              <a:t> &gt; 0) {</a:t>
            </a:r>
          </a:p>
          <a:p>
            <a:pPr algn="l"/>
            <a:r>
              <a:rPr lang="en-US" sz="1800" b="1" dirty="0" smtClean="0">
                <a:solidFill>
                  <a:schemeClr val="tx1"/>
                </a:solidFill>
                <a:latin typeface="Consolas"/>
              </a:rPr>
              <a:t>        C </a:t>
            </a:r>
            <a:r>
              <a:rPr lang="en-US" sz="1800" b="1" dirty="0">
                <a:solidFill>
                  <a:schemeClr val="tx1"/>
                </a:solidFill>
                <a:latin typeface="Consolas"/>
              </a:rPr>
              <a:t>=  </a:t>
            </a:r>
            <a:r>
              <a:rPr lang="en-US" sz="1800" b="1" dirty="0" err="1">
                <a:solidFill>
                  <a:schemeClr val="tx1"/>
                </a:solidFill>
                <a:latin typeface="Consolas"/>
              </a:rPr>
              <a:t>Cdouble</a:t>
            </a:r>
            <a:r>
              <a:rPr lang="en-US" sz="1800" b="1" dirty="0">
                <a:solidFill>
                  <a:schemeClr val="tx1"/>
                </a:solidFill>
                <a:latin typeface="Consolas"/>
              </a:rPr>
              <a:t> + 0.5;</a:t>
            </a:r>
          </a:p>
          <a:p>
            <a:pPr algn="l"/>
            <a:r>
              <a:rPr lang="en-US" sz="1800" b="1" dirty="0" smtClean="0">
                <a:solidFill>
                  <a:schemeClr val="tx1"/>
                </a:solidFill>
                <a:latin typeface="Consolas"/>
              </a:rPr>
              <a:t>    }</a:t>
            </a:r>
            <a:endParaRPr lang="en-US" sz="1800" b="1" dirty="0">
              <a:solidFill>
                <a:schemeClr val="tx1"/>
              </a:solidFill>
              <a:latin typeface="Consolas"/>
            </a:endParaRPr>
          </a:p>
          <a:p>
            <a:pPr algn="l"/>
            <a:r>
              <a:rPr lang="en-US" sz="1800" b="1" dirty="0" smtClean="0">
                <a:solidFill>
                  <a:schemeClr val="tx1"/>
                </a:solidFill>
                <a:latin typeface="Consolas"/>
              </a:rPr>
              <a:t>    </a:t>
            </a:r>
            <a:r>
              <a:rPr lang="en-US" sz="1800" b="1" dirty="0" smtClean="0">
                <a:solidFill>
                  <a:srgbClr val="0000FF"/>
                </a:solidFill>
                <a:latin typeface="Consolas"/>
              </a:rPr>
              <a:t>else</a:t>
            </a:r>
            <a:r>
              <a:rPr lang="en-US" sz="1800" b="1" dirty="0" smtClean="0">
                <a:solidFill>
                  <a:schemeClr val="tx1"/>
                </a:solidFill>
                <a:latin typeface="Consolas"/>
              </a:rPr>
              <a:t> </a:t>
            </a:r>
            <a:r>
              <a:rPr lang="en-US" sz="1800" b="1" dirty="0">
                <a:solidFill>
                  <a:schemeClr val="tx1"/>
                </a:solidFill>
                <a:latin typeface="Consolas"/>
              </a:rPr>
              <a:t>{</a:t>
            </a:r>
          </a:p>
          <a:p>
            <a:pPr algn="l"/>
            <a:r>
              <a:rPr lang="en-US" sz="1800" b="1" dirty="0" smtClean="0">
                <a:solidFill>
                  <a:schemeClr val="tx1"/>
                </a:solidFill>
                <a:latin typeface="Consolas"/>
              </a:rPr>
              <a:t>        C </a:t>
            </a:r>
            <a:r>
              <a:rPr lang="en-US" sz="1800" b="1" dirty="0">
                <a:solidFill>
                  <a:schemeClr val="tx1"/>
                </a:solidFill>
                <a:latin typeface="Consolas"/>
              </a:rPr>
              <a:t>= </a:t>
            </a:r>
            <a:r>
              <a:rPr lang="en-US" sz="1800" b="1" dirty="0" err="1">
                <a:solidFill>
                  <a:schemeClr val="tx1"/>
                </a:solidFill>
                <a:latin typeface="Consolas"/>
              </a:rPr>
              <a:t>Cdouble</a:t>
            </a:r>
            <a:r>
              <a:rPr lang="en-US" sz="1800" b="1" dirty="0">
                <a:solidFill>
                  <a:schemeClr val="tx1"/>
                </a:solidFill>
                <a:latin typeface="Consolas"/>
              </a:rPr>
              <a:t> - 0.5;</a:t>
            </a:r>
          </a:p>
          <a:p>
            <a:pPr algn="l"/>
            <a:r>
              <a:rPr lang="en-US" sz="1800" b="1" dirty="0" smtClean="0">
                <a:solidFill>
                  <a:schemeClr val="tx1"/>
                </a:solidFill>
                <a:latin typeface="Consolas"/>
              </a:rPr>
              <a:t>    }</a:t>
            </a:r>
            <a:endParaRPr lang="en-US" sz="1800" b="1" dirty="0">
              <a:solidFill>
                <a:schemeClr val="tx1"/>
              </a:solidFill>
              <a:latin typeface="Consolas"/>
            </a:endParaRPr>
          </a:p>
          <a:p>
            <a:pPr algn="l"/>
            <a:r>
              <a:rPr lang="en-US" sz="1800" dirty="0" smtClean="0">
                <a:solidFill>
                  <a:schemeClr val="tx1"/>
                </a:solidFill>
                <a:latin typeface="Consolas"/>
              </a:rPr>
              <a:t>    </a:t>
            </a:r>
            <a:r>
              <a:rPr lang="en-US" sz="1800" dirty="0" err="1" smtClean="0">
                <a:solidFill>
                  <a:schemeClr val="tx1"/>
                </a:solidFill>
                <a:latin typeface="Consolas"/>
              </a:rPr>
              <a:t>printf</a:t>
            </a:r>
            <a:r>
              <a:rPr lang="en-US" sz="1800" dirty="0">
                <a:solidFill>
                  <a:schemeClr val="tx1"/>
                </a:solidFill>
                <a:latin typeface="Consolas"/>
              </a:rPr>
              <a:t>(</a:t>
            </a:r>
            <a:r>
              <a:rPr lang="en-US" sz="1800" dirty="0">
                <a:solidFill>
                  <a:srgbClr val="A31515"/>
                </a:solidFill>
                <a:latin typeface="Consolas"/>
              </a:rPr>
              <a:t>"De </a:t>
            </a:r>
            <a:r>
              <a:rPr lang="en-US" sz="1800" dirty="0" err="1">
                <a:solidFill>
                  <a:srgbClr val="A31515"/>
                </a:solidFill>
                <a:latin typeface="Consolas"/>
              </a:rPr>
              <a:t>temperatuur</a:t>
            </a:r>
            <a:r>
              <a:rPr lang="en-US" sz="1800" dirty="0">
                <a:solidFill>
                  <a:srgbClr val="A31515"/>
                </a:solidFill>
                <a:latin typeface="Consolas"/>
              </a:rPr>
              <a:t> in </a:t>
            </a:r>
            <a:r>
              <a:rPr lang="en-US" sz="1800" dirty="0" err="1">
                <a:solidFill>
                  <a:srgbClr val="A31515"/>
                </a:solidFill>
                <a:latin typeface="Consolas"/>
              </a:rPr>
              <a:t>graden</a:t>
            </a:r>
            <a:r>
              <a:rPr lang="en-US" sz="1800" dirty="0">
                <a:solidFill>
                  <a:srgbClr val="A31515"/>
                </a:solidFill>
                <a:latin typeface="Consolas"/>
              </a:rPr>
              <a:t> </a:t>
            </a:r>
            <a:r>
              <a:rPr lang="en-US" sz="1800" dirty="0" err="1">
                <a:solidFill>
                  <a:srgbClr val="A31515"/>
                </a:solidFill>
                <a:latin typeface="Consolas"/>
              </a:rPr>
              <a:t>Celcius</a:t>
            </a:r>
            <a:r>
              <a:rPr lang="en-US" sz="1800" dirty="0">
                <a:solidFill>
                  <a:srgbClr val="A31515"/>
                </a:solidFill>
                <a:latin typeface="Consolas"/>
              </a:rPr>
              <a:t> is: %d\n"</a:t>
            </a:r>
            <a:r>
              <a:rPr lang="en-US" sz="1800" dirty="0">
                <a:solidFill>
                  <a:schemeClr val="tx1"/>
                </a:solidFill>
                <a:latin typeface="Consolas"/>
              </a:rPr>
              <a:t>, C);</a:t>
            </a:r>
          </a:p>
          <a:p>
            <a:pPr algn="l"/>
            <a:r>
              <a:rPr lang="en-US" sz="1800" dirty="0" smtClean="0">
                <a:latin typeface="Consolas"/>
              </a:rPr>
              <a:t>    </a:t>
            </a:r>
            <a:r>
              <a:rPr lang="en-US" sz="1800" dirty="0" err="1" smtClean="0">
                <a:solidFill>
                  <a:schemeClr val="tx1"/>
                </a:solidFill>
                <a:latin typeface="Consolas"/>
              </a:rPr>
              <a:t>fflush</a:t>
            </a:r>
            <a:r>
              <a:rPr lang="en-US" sz="1800" dirty="0" smtClean="0">
                <a:solidFill>
                  <a:schemeClr val="tx1"/>
                </a:solidFill>
                <a:latin typeface="Consolas"/>
              </a:rPr>
              <a:t>(</a:t>
            </a:r>
            <a:r>
              <a:rPr lang="en-US" sz="1800" dirty="0" err="1" smtClean="0">
                <a:solidFill>
                  <a:schemeClr val="tx1"/>
                </a:solidFill>
                <a:latin typeface="Consolas"/>
              </a:rPr>
              <a:t>stdin</a:t>
            </a:r>
            <a:r>
              <a:rPr lang="en-US" sz="1800" dirty="0" smtClean="0">
                <a:solidFill>
                  <a:schemeClr val="tx1"/>
                </a:solidFill>
                <a:latin typeface="Consolas"/>
              </a:rPr>
              <a:t>); </a:t>
            </a:r>
            <a:r>
              <a:rPr lang="en-US" sz="1800" dirty="0" err="1" smtClean="0">
                <a:solidFill>
                  <a:schemeClr val="tx1"/>
                </a:solidFill>
                <a:latin typeface="Consolas"/>
              </a:rPr>
              <a:t>getchar</a:t>
            </a:r>
            <a:r>
              <a:rPr lang="en-US" sz="1800" dirty="0">
                <a:solidFill>
                  <a:schemeClr val="tx1"/>
                </a:solidFill>
                <a:latin typeface="Consolas"/>
              </a:rPr>
              <a:t>();</a:t>
            </a:r>
          </a:p>
          <a:p>
            <a:pPr algn="l"/>
            <a:r>
              <a:rPr lang="en-US" sz="1800" dirty="0" smtClean="0">
                <a:solidFill>
                  <a:schemeClr val="tx1"/>
                </a:solidFill>
                <a:latin typeface="Consolas"/>
              </a:rPr>
              <a:t>    </a:t>
            </a:r>
            <a:r>
              <a:rPr lang="en-US" sz="1800" dirty="0" smtClean="0">
                <a:latin typeface="Consolas"/>
              </a:rPr>
              <a:t>return</a:t>
            </a:r>
            <a:r>
              <a:rPr lang="en-US" sz="1800" dirty="0" smtClean="0">
                <a:solidFill>
                  <a:schemeClr val="tx1"/>
                </a:solidFill>
                <a:latin typeface="Consolas"/>
              </a:rPr>
              <a:t> </a:t>
            </a:r>
            <a:r>
              <a:rPr lang="en-US" sz="1800" dirty="0">
                <a:solidFill>
                  <a:schemeClr val="tx1"/>
                </a:solidFill>
                <a:latin typeface="Consolas"/>
              </a:rPr>
              <a:t>0;</a:t>
            </a:r>
          </a:p>
          <a:p>
            <a:pPr algn="l"/>
            <a:r>
              <a:rPr lang="en-US" sz="1800" dirty="0" smtClean="0">
                <a:solidFill>
                  <a:schemeClr val="tx1"/>
                </a:solidFill>
                <a:latin typeface="Consolas"/>
              </a:rPr>
              <a:t>}</a:t>
            </a:r>
            <a:endParaRPr lang="en-US" sz="1800" dirty="0">
              <a:solidFill>
                <a:schemeClr val="tx1"/>
              </a:solidFill>
              <a:latin typeface="Consolas"/>
            </a:endParaRPr>
          </a:p>
        </p:txBody>
      </p:sp>
      <p:pic>
        <p:nvPicPr>
          <p:cNvPr id="1600514"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14254" y="4163600"/>
            <a:ext cx="2808312" cy="273030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p:cNvSpPr txBox="1"/>
          <p:nvPr/>
        </p:nvSpPr>
        <p:spPr bwMode="auto">
          <a:xfrm>
            <a:off x="4788024" y="1556792"/>
            <a:ext cx="3452461" cy="463846"/>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rtlCol="0">
            <a:spAutoFit/>
          </a:bodyPr>
          <a:lstStyle/>
          <a:p>
            <a:r>
              <a:rPr lang="en-US" dirty="0" err="1" smtClean="0">
                <a:latin typeface="+mn-lt"/>
              </a:rPr>
              <a:t>Kan</a:t>
            </a:r>
            <a:r>
              <a:rPr lang="en-US" dirty="0" smtClean="0">
                <a:latin typeface="+mn-lt"/>
              </a:rPr>
              <a:t> </a:t>
            </a:r>
            <a:r>
              <a:rPr lang="en-US" dirty="0" err="1" smtClean="0">
                <a:latin typeface="+mn-lt"/>
              </a:rPr>
              <a:t>dat</a:t>
            </a:r>
            <a:r>
              <a:rPr lang="en-US" dirty="0" smtClean="0">
                <a:latin typeface="+mn-lt"/>
              </a:rPr>
              <a:t> </a:t>
            </a:r>
            <a:r>
              <a:rPr lang="en-US" dirty="0" err="1" smtClean="0">
                <a:latin typeface="+mn-lt"/>
              </a:rPr>
              <a:t>niet</a:t>
            </a:r>
            <a:r>
              <a:rPr lang="en-US" dirty="0" smtClean="0">
                <a:latin typeface="+mn-lt"/>
              </a:rPr>
              <a:t> </a:t>
            </a:r>
            <a:r>
              <a:rPr lang="en-US" dirty="0" err="1" smtClean="0">
                <a:latin typeface="+mn-lt"/>
              </a:rPr>
              <a:t>eenvoudiger</a:t>
            </a:r>
            <a:r>
              <a:rPr lang="en-US" dirty="0" smtClean="0">
                <a:latin typeface="+mn-lt"/>
              </a:rPr>
              <a:t>?</a:t>
            </a:r>
            <a:endParaRPr lang="en-US" dirty="0">
              <a:latin typeface="+mn-lt"/>
            </a:endParaRPr>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43</a:t>
            </a:fld>
            <a:endParaRPr lang="en-US" dirty="0"/>
          </a:p>
        </p:txBody>
      </p:sp>
    </p:spTree>
    <p:extLst>
      <p:ext uri="{BB962C8B-B14F-4D97-AF65-F5344CB8AC3E}">
        <p14:creationId xmlns:p14="http://schemas.microsoft.com/office/powerpoint/2010/main" val="2357020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005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en-US" dirty="0" err="1" smtClean="0"/>
              <a:t>Voorbeeld</a:t>
            </a:r>
            <a:r>
              <a:rPr lang="en-US" dirty="0" smtClean="0"/>
              <a:t>: F </a:t>
            </a:r>
            <a:r>
              <a:rPr lang="en-US" dirty="0" smtClean="0">
                <a:sym typeface="Wingdings" pitchFamily="2" charset="2"/>
              </a:rPr>
              <a:t> C</a:t>
            </a:r>
            <a:endParaRPr lang="nl-NL" dirty="0" smtClean="0"/>
          </a:p>
        </p:txBody>
      </p:sp>
      <p:sp>
        <p:nvSpPr>
          <p:cNvPr id="26628" name="Text Box 3"/>
          <p:cNvSpPr txBox="1">
            <a:spLocks noChangeArrowheads="1"/>
          </p:cNvSpPr>
          <p:nvPr/>
        </p:nvSpPr>
        <p:spPr bwMode="auto">
          <a:xfrm>
            <a:off x="323850" y="1196975"/>
            <a:ext cx="8820150" cy="409560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solidFill>
                  <a:srgbClr val="0000FF"/>
                </a:solidFill>
                <a:latin typeface="Consolas"/>
              </a:rPr>
              <a:t>#include</a:t>
            </a:r>
            <a:r>
              <a:rPr lang="en-US" sz="2000" dirty="0">
                <a:solidFill>
                  <a:prstClr val="black"/>
                </a:solidFill>
                <a:latin typeface="Consolas"/>
              </a:rPr>
              <a:t> </a:t>
            </a:r>
            <a:r>
              <a:rPr lang="en-US" sz="2000" dirty="0">
                <a:solidFill>
                  <a:srgbClr val="A31515"/>
                </a:solidFill>
                <a:latin typeface="Consolas"/>
              </a:rPr>
              <a:t>&lt;</a:t>
            </a:r>
            <a:r>
              <a:rPr lang="en-US" sz="2000" dirty="0" err="1">
                <a:solidFill>
                  <a:srgbClr val="A31515"/>
                </a:solidFill>
                <a:latin typeface="Consolas"/>
              </a:rPr>
              <a:t>stdio.h</a:t>
            </a:r>
            <a:r>
              <a:rPr lang="en-US" sz="2000" dirty="0">
                <a:solidFill>
                  <a:srgbClr val="A31515"/>
                </a:solidFill>
                <a:latin typeface="Consolas"/>
              </a:rPr>
              <a:t>&gt;</a:t>
            </a:r>
            <a:endParaRPr lang="en-US" sz="2000" dirty="0">
              <a:solidFill>
                <a:prstClr val="black"/>
              </a:solidFill>
              <a:latin typeface="Consolas"/>
            </a:endParaRPr>
          </a:p>
          <a:p>
            <a:pPr algn="l"/>
            <a:endParaRPr lang="en-US" sz="2000" dirty="0">
              <a:solidFill>
                <a:prstClr val="black"/>
              </a:solidFill>
              <a:latin typeface="Consolas"/>
            </a:endParaRPr>
          </a:p>
          <a:p>
            <a:pPr algn="l"/>
            <a:r>
              <a:rPr lang="en-US" sz="2000" dirty="0" err="1">
                <a:solidFill>
                  <a:srgbClr val="0000FF"/>
                </a:solidFill>
                <a:latin typeface="Consolas"/>
              </a:rPr>
              <a:t>int</a:t>
            </a:r>
            <a:r>
              <a:rPr lang="en-US" sz="2000" dirty="0">
                <a:solidFill>
                  <a:prstClr val="black"/>
                </a:solidFill>
                <a:latin typeface="Consolas"/>
              </a:rPr>
              <a:t> main(</a:t>
            </a:r>
            <a:r>
              <a:rPr lang="en-US" sz="2000" dirty="0">
                <a:solidFill>
                  <a:srgbClr val="0000FF"/>
                </a:solidFill>
                <a:latin typeface="Consolas"/>
              </a:rPr>
              <a:t>void</a:t>
            </a:r>
            <a:r>
              <a:rPr lang="en-US" sz="2000" dirty="0">
                <a:solidFill>
                  <a:prstClr val="black"/>
                </a:solidFill>
                <a:latin typeface="Consolas"/>
              </a:rPr>
              <a:t>) {</a:t>
            </a:r>
          </a:p>
          <a:p>
            <a:pPr algn="l"/>
            <a:r>
              <a:rPr lang="en-US" sz="2000" dirty="0" smtClean="0">
                <a:solidFill>
                  <a:prstClr val="black"/>
                </a:solidFill>
                <a:latin typeface="Consolas"/>
              </a:rPr>
              <a:t>    </a:t>
            </a:r>
            <a:r>
              <a:rPr lang="en-US" sz="2000" dirty="0" err="1" smtClean="0">
                <a:solidFill>
                  <a:srgbClr val="0000FF"/>
                </a:solidFill>
                <a:latin typeface="Consolas"/>
              </a:rPr>
              <a:t>int</a:t>
            </a:r>
            <a:r>
              <a:rPr lang="en-US" sz="2000" dirty="0" smtClean="0">
                <a:solidFill>
                  <a:prstClr val="black"/>
                </a:solidFill>
                <a:latin typeface="Consolas"/>
              </a:rPr>
              <a:t> </a:t>
            </a:r>
            <a:r>
              <a:rPr lang="en-US" sz="2000" dirty="0">
                <a:solidFill>
                  <a:prstClr val="black"/>
                </a:solidFill>
                <a:latin typeface="Consolas"/>
              </a:rPr>
              <a:t>F;</a:t>
            </a:r>
          </a:p>
          <a:p>
            <a:pPr algn="l"/>
            <a:r>
              <a:rPr lang="en-US" sz="2000" dirty="0" smtClean="0">
                <a:solidFill>
                  <a:prstClr val="black"/>
                </a:solidFill>
                <a:latin typeface="Consolas"/>
              </a:rPr>
              <a:t>    </a:t>
            </a:r>
            <a:r>
              <a:rPr lang="en-US" sz="2000" b="1" dirty="0" smtClean="0">
                <a:solidFill>
                  <a:srgbClr val="0000FF"/>
                </a:solidFill>
                <a:latin typeface="Consolas"/>
              </a:rPr>
              <a:t>double</a:t>
            </a:r>
            <a:r>
              <a:rPr lang="en-US" sz="2000" b="1" dirty="0" smtClean="0">
                <a:solidFill>
                  <a:prstClr val="black"/>
                </a:solidFill>
                <a:latin typeface="Consolas"/>
              </a:rPr>
              <a:t> </a:t>
            </a:r>
            <a:r>
              <a:rPr lang="en-US" sz="2000" b="1" dirty="0">
                <a:solidFill>
                  <a:prstClr val="black"/>
                </a:solidFill>
                <a:latin typeface="Consolas"/>
              </a:rPr>
              <a:t>C;</a:t>
            </a:r>
          </a:p>
          <a:p>
            <a:pPr algn="l"/>
            <a:r>
              <a:rPr lang="en-US" sz="2000" dirty="0" smtClean="0">
                <a:solidFill>
                  <a:prstClr val="black"/>
                </a:solidFill>
                <a:latin typeface="Consolas"/>
              </a:rPr>
              <a:t>    </a:t>
            </a:r>
            <a:r>
              <a:rPr lang="en-US" sz="2000" dirty="0" err="1" smtClean="0">
                <a:solidFill>
                  <a:prstClr val="black"/>
                </a:solidFill>
                <a:latin typeface="Consolas"/>
              </a:rPr>
              <a:t>printf</a:t>
            </a:r>
            <a:r>
              <a:rPr lang="en-US" sz="2000" dirty="0">
                <a:solidFill>
                  <a:prstClr val="black"/>
                </a:solidFill>
                <a:latin typeface="Consolas"/>
              </a:rPr>
              <a:t>(</a:t>
            </a:r>
            <a:r>
              <a:rPr lang="en-US" sz="2000" dirty="0">
                <a:solidFill>
                  <a:srgbClr val="A31515"/>
                </a:solidFill>
                <a:latin typeface="Consolas"/>
              </a:rPr>
              <a:t>"</a:t>
            </a:r>
            <a:r>
              <a:rPr lang="en-US" sz="2000" dirty="0" err="1">
                <a:solidFill>
                  <a:srgbClr val="A31515"/>
                </a:solidFill>
                <a:latin typeface="Consolas"/>
              </a:rPr>
              <a:t>Geef</a:t>
            </a:r>
            <a:r>
              <a:rPr lang="en-US" sz="2000" dirty="0">
                <a:solidFill>
                  <a:srgbClr val="A31515"/>
                </a:solidFill>
                <a:latin typeface="Consolas"/>
              </a:rPr>
              <a:t> de </a:t>
            </a:r>
            <a:r>
              <a:rPr lang="en-US" sz="2000" dirty="0" err="1">
                <a:solidFill>
                  <a:srgbClr val="A31515"/>
                </a:solidFill>
                <a:latin typeface="Consolas"/>
              </a:rPr>
              <a:t>temperatuur</a:t>
            </a:r>
            <a:r>
              <a:rPr lang="en-US" sz="2000" dirty="0">
                <a:solidFill>
                  <a:srgbClr val="A31515"/>
                </a:solidFill>
                <a:latin typeface="Consolas"/>
              </a:rPr>
              <a:t> in </a:t>
            </a:r>
            <a:r>
              <a:rPr lang="en-US" sz="2000" dirty="0" err="1">
                <a:solidFill>
                  <a:srgbClr val="A31515"/>
                </a:solidFill>
                <a:latin typeface="Consolas"/>
              </a:rPr>
              <a:t>graden</a:t>
            </a:r>
            <a:r>
              <a:rPr lang="en-US" sz="2000" dirty="0">
                <a:solidFill>
                  <a:srgbClr val="A31515"/>
                </a:solidFill>
                <a:latin typeface="Consolas"/>
              </a:rPr>
              <a:t> Fahrenheit</a:t>
            </a:r>
            <a:r>
              <a:rPr lang="en-US" sz="2000" dirty="0" smtClean="0">
                <a:solidFill>
                  <a:srgbClr val="A31515"/>
                </a:solidFill>
                <a:latin typeface="Consolas"/>
              </a:rPr>
              <a:t>: "</a:t>
            </a:r>
            <a:r>
              <a:rPr lang="en-US" sz="2000" dirty="0" smtClean="0">
                <a:solidFill>
                  <a:prstClr val="black"/>
                </a:solidFill>
                <a:latin typeface="Consolas"/>
              </a:rPr>
              <a:t>);</a:t>
            </a:r>
            <a:endParaRPr lang="en-US" sz="2000" dirty="0">
              <a:solidFill>
                <a:prstClr val="black"/>
              </a:solidFill>
              <a:latin typeface="Consolas"/>
            </a:endParaRPr>
          </a:p>
          <a:p>
            <a:pPr algn="l"/>
            <a:r>
              <a:rPr lang="en-US" sz="2000" dirty="0" smtClean="0">
                <a:solidFill>
                  <a:prstClr val="black"/>
                </a:solidFill>
                <a:latin typeface="Consolas"/>
              </a:rPr>
              <a:t>    </a:t>
            </a:r>
            <a:r>
              <a:rPr lang="en-US" sz="2000" dirty="0" err="1" smtClean="0">
                <a:solidFill>
                  <a:prstClr val="black"/>
                </a:solidFill>
                <a:latin typeface="Consolas"/>
              </a:rPr>
              <a:t>scanf</a:t>
            </a:r>
            <a:r>
              <a:rPr lang="en-US" sz="2000" dirty="0">
                <a:solidFill>
                  <a:prstClr val="black"/>
                </a:solidFill>
                <a:latin typeface="Consolas"/>
              </a:rPr>
              <a:t>(</a:t>
            </a:r>
            <a:r>
              <a:rPr lang="en-US" sz="2000" dirty="0">
                <a:solidFill>
                  <a:srgbClr val="A31515"/>
                </a:solidFill>
                <a:latin typeface="Consolas"/>
              </a:rPr>
              <a:t>"%d"</a:t>
            </a:r>
            <a:r>
              <a:rPr lang="en-US" sz="2000" dirty="0">
                <a:solidFill>
                  <a:prstClr val="black"/>
                </a:solidFill>
                <a:latin typeface="Consolas"/>
              </a:rPr>
              <a:t>, &amp;F);</a:t>
            </a:r>
          </a:p>
          <a:p>
            <a:pPr algn="l"/>
            <a:r>
              <a:rPr lang="en-US" sz="2000" dirty="0" smtClean="0">
                <a:solidFill>
                  <a:prstClr val="black"/>
                </a:solidFill>
                <a:latin typeface="Consolas"/>
              </a:rPr>
              <a:t>    C </a:t>
            </a:r>
            <a:r>
              <a:rPr lang="en-US" sz="2000" dirty="0">
                <a:solidFill>
                  <a:prstClr val="black"/>
                </a:solidFill>
                <a:latin typeface="Consolas"/>
              </a:rPr>
              <a:t>= (F - 32) * 5.0 / 9;</a:t>
            </a:r>
          </a:p>
          <a:p>
            <a:pPr algn="l"/>
            <a:r>
              <a:rPr lang="nl-NL" sz="2000" dirty="0" smtClean="0">
                <a:solidFill>
                  <a:prstClr val="black"/>
                </a:solidFill>
                <a:latin typeface="Consolas"/>
              </a:rPr>
              <a:t>    </a:t>
            </a:r>
            <a:r>
              <a:rPr lang="nl-NL" sz="2000" dirty="0" err="1" smtClean="0">
                <a:solidFill>
                  <a:prstClr val="black"/>
                </a:solidFill>
                <a:latin typeface="Consolas"/>
              </a:rPr>
              <a:t>printf</a:t>
            </a:r>
            <a:r>
              <a:rPr lang="nl-NL" sz="2000" dirty="0">
                <a:solidFill>
                  <a:prstClr val="black"/>
                </a:solidFill>
                <a:latin typeface="Consolas"/>
              </a:rPr>
              <a:t>(</a:t>
            </a:r>
            <a:r>
              <a:rPr lang="nl-NL" sz="2000" dirty="0">
                <a:solidFill>
                  <a:srgbClr val="A31515"/>
                </a:solidFill>
                <a:latin typeface="Consolas"/>
              </a:rPr>
              <a:t>"De temperatuur in graden </a:t>
            </a:r>
            <a:r>
              <a:rPr lang="nl-NL" sz="2000" dirty="0" err="1">
                <a:solidFill>
                  <a:srgbClr val="A31515"/>
                </a:solidFill>
                <a:latin typeface="Consolas"/>
              </a:rPr>
              <a:t>Celcius</a:t>
            </a:r>
            <a:r>
              <a:rPr lang="nl-NL" sz="2000" dirty="0">
                <a:solidFill>
                  <a:srgbClr val="A31515"/>
                </a:solidFill>
                <a:latin typeface="Consolas"/>
              </a:rPr>
              <a:t> is: %.0f\n"</a:t>
            </a:r>
            <a:r>
              <a:rPr lang="nl-NL" sz="2000" dirty="0">
                <a:solidFill>
                  <a:prstClr val="black"/>
                </a:solidFill>
                <a:latin typeface="Consolas"/>
              </a:rPr>
              <a:t>, C);</a:t>
            </a:r>
          </a:p>
          <a:p>
            <a:pPr algn="l"/>
            <a:r>
              <a:rPr lang="en-US" sz="2000" dirty="0" smtClean="0">
                <a:solidFill>
                  <a:prstClr val="black"/>
                </a:solidFill>
                <a:latin typeface="Consolas"/>
              </a:rPr>
              <a:t>    </a:t>
            </a:r>
            <a:r>
              <a:rPr lang="en-US" sz="2000" dirty="0" err="1" smtClean="0">
                <a:solidFill>
                  <a:prstClr val="black"/>
                </a:solidFill>
                <a:latin typeface="Consolas"/>
              </a:rPr>
              <a:t>fflush</a:t>
            </a:r>
            <a:r>
              <a:rPr lang="en-US" sz="2000" dirty="0" smtClean="0">
                <a:solidFill>
                  <a:prstClr val="black"/>
                </a:solidFill>
                <a:latin typeface="Consolas"/>
              </a:rPr>
              <a:t>(</a:t>
            </a:r>
            <a:r>
              <a:rPr lang="en-US" sz="2000" dirty="0" err="1" smtClean="0">
                <a:solidFill>
                  <a:prstClr val="black"/>
                </a:solidFill>
                <a:latin typeface="Consolas"/>
              </a:rPr>
              <a:t>stdin</a:t>
            </a:r>
            <a:r>
              <a:rPr lang="en-US" sz="2000" dirty="0">
                <a:solidFill>
                  <a:prstClr val="black"/>
                </a:solidFill>
                <a:latin typeface="Consolas"/>
              </a:rPr>
              <a:t>); </a:t>
            </a:r>
            <a:endParaRPr lang="en-US" sz="2000" dirty="0" smtClean="0">
              <a:solidFill>
                <a:prstClr val="black"/>
              </a:solidFill>
              <a:latin typeface="Consolas"/>
            </a:endParaRPr>
          </a:p>
          <a:p>
            <a:pPr algn="l"/>
            <a:r>
              <a:rPr lang="en-US" sz="2000" dirty="0" smtClean="0">
                <a:solidFill>
                  <a:prstClr val="black"/>
                </a:solidFill>
                <a:latin typeface="Consolas"/>
              </a:rPr>
              <a:t>    </a:t>
            </a:r>
            <a:r>
              <a:rPr lang="en-US" sz="2000" dirty="0" err="1" smtClean="0">
                <a:solidFill>
                  <a:prstClr val="black"/>
                </a:solidFill>
                <a:latin typeface="Consolas"/>
              </a:rPr>
              <a:t>getchar</a:t>
            </a:r>
            <a:r>
              <a:rPr lang="en-US" sz="2000" dirty="0">
                <a:solidFill>
                  <a:prstClr val="black"/>
                </a:solidFill>
                <a:latin typeface="Consolas"/>
              </a:rPr>
              <a:t>();</a:t>
            </a:r>
          </a:p>
          <a:p>
            <a:pPr algn="l"/>
            <a:r>
              <a:rPr lang="en-US" sz="2000" dirty="0" smtClean="0">
                <a:solidFill>
                  <a:prstClr val="black"/>
                </a:solidFill>
                <a:latin typeface="Consolas"/>
              </a:rPr>
              <a:t>    </a:t>
            </a:r>
            <a:r>
              <a:rPr lang="en-US" sz="2000" dirty="0" smtClean="0">
                <a:solidFill>
                  <a:srgbClr val="0000FF"/>
                </a:solidFill>
                <a:latin typeface="Consolas"/>
              </a:rPr>
              <a:t>return</a:t>
            </a:r>
            <a:r>
              <a:rPr lang="en-US" sz="2000" dirty="0" smtClean="0">
                <a:solidFill>
                  <a:prstClr val="black"/>
                </a:solidFill>
                <a:latin typeface="Consolas"/>
              </a:rPr>
              <a:t> </a:t>
            </a:r>
            <a:r>
              <a:rPr lang="en-US" sz="2000" dirty="0">
                <a:solidFill>
                  <a:prstClr val="black"/>
                </a:solidFill>
                <a:latin typeface="Consolas"/>
              </a:rPr>
              <a:t>0;</a:t>
            </a:r>
          </a:p>
          <a:p>
            <a:pPr algn="l"/>
            <a:r>
              <a:rPr lang="en-US" sz="2000" dirty="0">
                <a:solidFill>
                  <a:prstClr val="black"/>
                </a:solidFill>
                <a:latin typeface="Consolas"/>
              </a:rPr>
              <a:t>}</a:t>
            </a:r>
          </a:p>
        </p:txBody>
      </p:sp>
      <p:pic>
        <p:nvPicPr>
          <p:cNvPr id="1600514"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96136" y="3698776"/>
            <a:ext cx="3249488" cy="315922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p:cNvSpPr txBox="1"/>
          <p:nvPr/>
        </p:nvSpPr>
        <p:spPr bwMode="auto">
          <a:xfrm>
            <a:off x="323850" y="5511326"/>
            <a:ext cx="5551369" cy="463846"/>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rtlCol="0">
            <a:spAutoFit/>
          </a:bodyPr>
          <a:lstStyle/>
          <a:p>
            <a:r>
              <a:rPr lang="en-US" dirty="0" err="1" smtClean="0">
                <a:latin typeface="+mn-lt"/>
              </a:rPr>
              <a:t>Werkt</a:t>
            </a:r>
            <a:r>
              <a:rPr lang="en-US" dirty="0" smtClean="0">
                <a:latin typeface="+mn-lt"/>
              </a:rPr>
              <a:t>  </a:t>
            </a:r>
            <a:r>
              <a:rPr lang="en-US" sz="2000" dirty="0" smtClean="0">
                <a:solidFill>
                  <a:prstClr val="black"/>
                </a:solidFill>
                <a:latin typeface="Consolas"/>
              </a:rPr>
              <a:t>C </a:t>
            </a:r>
            <a:r>
              <a:rPr lang="en-US" sz="2000" dirty="0">
                <a:solidFill>
                  <a:prstClr val="black"/>
                </a:solidFill>
                <a:latin typeface="Consolas"/>
              </a:rPr>
              <a:t>= (F - 32) * </a:t>
            </a:r>
            <a:r>
              <a:rPr lang="en-US" sz="2000" dirty="0" smtClean="0">
                <a:solidFill>
                  <a:prstClr val="black"/>
                </a:solidFill>
                <a:latin typeface="Consolas"/>
              </a:rPr>
              <a:t>5 </a:t>
            </a:r>
            <a:r>
              <a:rPr lang="en-US" sz="2000" dirty="0">
                <a:solidFill>
                  <a:prstClr val="black"/>
                </a:solidFill>
                <a:latin typeface="Consolas"/>
              </a:rPr>
              <a:t>/ </a:t>
            </a:r>
            <a:r>
              <a:rPr lang="en-US" sz="2000" dirty="0" smtClean="0">
                <a:solidFill>
                  <a:prstClr val="black"/>
                </a:solidFill>
                <a:latin typeface="Consolas"/>
              </a:rPr>
              <a:t>9; </a:t>
            </a:r>
            <a:r>
              <a:rPr lang="en-US" dirty="0" err="1" smtClean="0">
                <a:solidFill>
                  <a:srgbClr val="0000FF"/>
                </a:solidFill>
                <a:latin typeface="Calibri"/>
              </a:rPr>
              <a:t>ook</a:t>
            </a:r>
            <a:r>
              <a:rPr lang="en-US" dirty="0" smtClean="0">
                <a:solidFill>
                  <a:srgbClr val="0000FF"/>
                </a:solidFill>
                <a:latin typeface="Calibri"/>
              </a:rPr>
              <a:t> </a:t>
            </a:r>
            <a:r>
              <a:rPr lang="en-US" dirty="0" err="1" smtClean="0">
                <a:solidFill>
                  <a:srgbClr val="0000FF"/>
                </a:solidFill>
                <a:latin typeface="Calibri"/>
              </a:rPr>
              <a:t>goed</a:t>
            </a:r>
            <a:r>
              <a:rPr lang="en-US" dirty="0" smtClean="0">
                <a:solidFill>
                  <a:srgbClr val="0000FF"/>
                </a:solidFill>
                <a:latin typeface="Calibri"/>
              </a:rPr>
              <a:t>?</a:t>
            </a:r>
            <a:endParaRPr lang="en-US" dirty="0">
              <a:latin typeface="+mn-lt"/>
            </a:endParaRPr>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44</a:t>
            </a:fld>
            <a:endParaRPr lang="en-US" dirty="0"/>
          </a:p>
        </p:txBody>
      </p:sp>
    </p:spTree>
    <p:extLst>
      <p:ext uri="{BB962C8B-B14F-4D97-AF65-F5344CB8AC3E}">
        <p14:creationId xmlns:p14="http://schemas.microsoft.com/office/powerpoint/2010/main" val="39314013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005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r>
              <a:rPr lang="en-US" dirty="0" err="1" smtClean="0"/>
              <a:t>Huiswerk</a:t>
            </a:r>
            <a:r>
              <a:rPr lang="en-US" dirty="0" smtClean="0"/>
              <a:t>: F </a:t>
            </a:r>
            <a:r>
              <a:rPr lang="en-US" dirty="0" smtClean="0">
                <a:sym typeface="Wingdings" pitchFamily="2" charset="2"/>
              </a:rPr>
              <a:t> C</a:t>
            </a:r>
            <a:endParaRPr lang="nl-NL" dirty="0" smtClean="0"/>
          </a:p>
        </p:txBody>
      </p:sp>
      <p:sp>
        <p:nvSpPr>
          <p:cNvPr id="2" name="Tijdelijke aanduiding voor inhoud 1"/>
          <p:cNvSpPr>
            <a:spLocks noGrp="1"/>
          </p:cNvSpPr>
          <p:nvPr>
            <p:ph idx="1"/>
          </p:nvPr>
        </p:nvSpPr>
        <p:spPr>
          <a:xfrm>
            <a:off x="457200" y="1484785"/>
            <a:ext cx="8229600" cy="3096344"/>
          </a:xfrm>
        </p:spPr>
        <p:txBody>
          <a:bodyPr>
            <a:normAutofit lnSpcReduction="10000"/>
          </a:bodyPr>
          <a:lstStyle/>
          <a:p>
            <a:pPr>
              <a:defRPr/>
            </a:pPr>
            <a:r>
              <a:rPr lang="nl-NL" dirty="0" smtClean="0"/>
              <a:t>Schrijf een programma waarmee een temperatuur in graden Fahrenheit omgerekend kan worden naar graden Celsius.</a:t>
            </a:r>
          </a:p>
          <a:p>
            <a:pPr lvl="1">
              <a:defRPr/>
            </a:pPr>
            <a:r>
              <a:rPr lang="nl-NL" dirty="0" smtClean="0"/>
              <a:t>De temperatuur in graden Fahrenheit is een </a:t>
            </a:r>
            <a:r>
              <a:rPr lang="nl-NL" b="1" dirty="0" err="1" smtClean="0"/>
              <a:t>floating</a:t>
            </a:r>
            <a:r>
              <a:rPr lang="nl-NL" b="1" dirty="0" smtClean="0"/>
              <a:t> point getal</a:t>
            </a:r>
            <a:r>
              <a:rPr lang="nl-NL" dirty="0" smtClean="0"/>
              <a:t>.</a:t>
            </a:r>
          </a:p>
          <a:p>
            <a:pPr lvl="1">
              <a:defRPr/>
            </a:pPr>
            <a:r>
              <a:rPr lang="en-US" dirty="0" smtClean="0"/>
              <a:t>De </a:t>
            </a:r>
            <a:r>
              <a:rPr lang="en-US" dirty="0" err="1" smtClean="0"/>
              <a:t>temperatuur</a:t>
            </a:r>
            <a:r>
              <a:rPr lang="en-US" dirty="0" smtClean="0"/>
              <a:t> in </a:t>
            </a:r>
            <a:r>
              <a:rPr lang="en-US" dirty="0" err="1" smtClean="0"/>
              <a:t>graden</a:t>
            </a:r>
            <a:r>
              <a:rPr lang="en-US" dirty="0" smtClean="0"/>
              <a:t> </a:t>
            </a:r>
            <a:r>
              <a:rPr lang="en-US" dirty="0" err="1" smtClean="0"/>
              <a:t>Celcius</a:t>
            </a:r>
            <a:r>
              <a:rPr lang="en-US" dirty="0" smtClean="0"/>
              <a:t> </a:t>
            </a:r>
            <a:r>
              <a:rPr lang="nl-NL" dirty="0"/>
              <a:t>is een </a:t>
            </a:r>
            <a:r>
              <a:rPr lang="nl-NL" b="1" dirty="0" err="1"/>
              <a:t>floating</a:t>
            </a:r>
            <a:r>
              <a:rPr lang="nl-NL" b="1" dirty="0"/>
              <a:t> point getal </a:t>
            </a:r>
            <a:r>
              <a:rPr lang="nl-NL" b="1" dirty="0" smtClean="0"/>
              <a:t> en </a:t>
            </a:r>
            <a:r>
              <a:rPr lang="en-US" dirty="0" err="1" smtClean="0"/>
              <a:t>moet</a:t>
            </a:r>
            <a:r>
              <a:rPr lang="en-US" dirty="0" smtClean="0"/>
              <a:t> </a:t>
            </a:r>
            <a:r>
              <a:rPr lang="en-US" dirty="0" err="1" smtClean="0"/>
              <a:t>worden</a:t>
            </a:r>
            <a:r>
              <a:rPr lang="en-US" dirty="0" smtClean="0"/>
              <a:t> </a:t>
            </a:r>
            <a:r>
              <a:rPr lang="en-US" dirty="0" err="1" smtClean="0"/>
              <a:t>afgerond</a:t>
            </a:r>
            <a:r>
              <a:rPr lang="en-US" dirty="0" smtClean="0"/>
              <a:t> op </a:t>
            </a:r>
            <a:r>
              <a:rPr lang="en-US" b="1" dirty="0" smtClean="0"/>
              <a:t>2 </a:t>
            </a:r>
            <a:r>
              <a:rPr lang="en-US" b="1" dirty="0" err="1" smtClean="0"/>
              <a:t>cijfers</a:t>
            </a:r>
            <a:r>
              <a:rPr lang="en-US" b="1" dirty="0" smtClean="0"/>
              <a:t> </a:t>
            </a:r>
            <a:r>
              <a:rPr lang="en-US" b="1" dirty="0" err="1" smtClean="0"/>
              <a:t>achter</a:t>
            </a:r>
            <a:r>
              <a:rPr lang="en-US" b="1" dirty="0" smtClean="0"/>
              <a:t> de </a:t>
            </a:r>
            <a:r>
              <a:rPr lang="en-US" b="1" dirty="0" err="1" smtClean="0"/>
              <a:t>decimale</a:t>
            </a:r>
            <a:r>
              <a:rPr lang="en-US" b="1" dirty="0" smtClean="0"/>
              <a:t> punt</a:t>
            </a:r>
            <a:r>
              <a:rPr lang="en-US" dirty="0" smtClean="0"/>
              <a:t>.</a:t>
            </a:r>
            <a:endParaRPr lang="nl-NL" dirty="0" smtClean="0"/>
          </a:p>
          <a:p>
            <a:pPr marL="0" indent="0">
              <a:buFont typeface="Wingdings" pitchFamily="2" charset="2"/>
              <a:buNone/>
              <a:defRPr/>
            </a:pPr>
            <a:endParaRPr lang="nl-NL" dirty="0" smtClean="0"/>
          </a:p>
        </p:txBody>
      </p:sp>
      <mc:AlternateContent xmlns:mc="http://schemas.openxmlformats.org/markup-compatibility/2006" xmlns:a14="http://schemas.microsoft.com/office/drawing/2010/main">
        <mc:Choice Requires="a14">
          <p:sp>
            <p:nvSpPr>
              <p:cNvPr id="5" name="Tekstvak 4"/>
              <p:cNvSpPr txBox="1"/>
              <p:nvPr/>
            </p:nvSpPr>
            <p:spPr>
              <a:xfrm>
                <a:off x="2555776" y="4581128"/>
                <a:ext cx="4032448" cy="11689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nl-NL" sz="4000" i="1" smtClean="0">
                              <a:latin typeface="Cambria Math" panose="02040503050406030204" pitchFamily="18" charset="0"/>
                            </a:rPr>
                          </m:ctrlPr>
                        </m:sSubPr>
                        <m:e>
                          <m:r>
                            <a:rPr lang="en-US" sz="4000" b="0" i="1" smtClean="0">
                              <a:latin typeface="Cambria Math" panose="02040503050406030204" pitchFamily="18" charset="0"/>
                            </a:rPr>
                            <m:t>𝑇</m:t>
                          </m:r>
                        </m:e>
                        <m:sub>
                          <m:r>
                            <a:rPr lang="en-US" sz="4000" b="0" i="1" smtClean="0">
                              <a:latin typeface="Cambria Math" panose="02040503050406030204" pitchFamily="18" charset="0"/>
                            </a:rPr>
                            <m:t>𝐶</m:t>
                          </m:r>
                        </m:sub>
                      </m:sSub>
                      <m:r>
                        <a:rPr lang="en-US" sz="4000" b="0" i="1" smtClean="0">
                          <a:latin typeface="Cambria Math" panose="02040503050406030204" pitchFamily="18" charset="0"/>
                        </a:rPr>
                        <m:t>=(</m:t>
                      </m:r>
                      <m:sSub>
                        <m:sSubPr>
                          <m:ctrlPr>
                            <a:rPr lang="nl-NL" sz="4000" i="1">
                              <a:latin typeface="Cambria Math" panose="02040503050406030204" pitchFamily="18" charset="0"/>
                            </a:rPr>
                          </m:ctrlPr>
                        </m:sSubPr>
                        <m:e>
                          <m:r>
                            <a:rPr lang="en-US" sz="4000" i="1">
                              <a:latin typeface="Cambria Math" panose="02040503050406030204" pitchFamily="18" charset="0"/>
                            </a:rPr>
                            <m:t>𝑇</m:t>
                          </m:r>
                        </m:e>
                        <m:sub>
                          <m:r>
                            <a:rPr lang="en-US" sz="4000" b="0" i="1" smtClean="0">
                              <a:latin typeface="Cambria Math" panose="02040503050406030204" pitchFamily="18" charset="0"/>
                            </a:rPr>
                            <m:t>𝐹</m:t>
                          </m:r>
                        </m:sub>
                      </m:sSub>
                      <m:r>
                        <a:rPr lang="en-US" sz="4000" b="0" i="1" smtClean="0">
                          <a:latin typeface="Cambria Math" panose="02040503050406030204" pitchFamily="18" charset="0"/>
                        </a:rPr>
                        <m:t>−32)</m:t>
                      </m:r>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5</m:t>
                          </m:r>
                        </m:num>
                        <m:den>
                          <m:r>
                            <a:rPr lang="en-US" sz="4000" b="0" i="1" smtClean="0">
                              <a:latin typeface="Cambria Math" panose="02040503050406030204" pitchFamily="18" charset="0"/>
                              <a:ea typeface="Cambria Math" panose="02040503050406030204" pitchFamily="18" charset="0"/>
                            </a:rPr>
                            <m:t>9</m:t>
                          </m:r>
                        </m:den>
                      </m:f>
                    </m:oMath>
                  </m:oMathPara>
                </a14:m>
                <a:endParaRPr lang="nl-NL" sz="4000" dirty="0"/>
              </a:p>
            </p:txBody>
          </p:sp>
        </mc:Choice>
        <mc:Fallback xmlns="">
          <p:sp>
            <p:nvSpPr>
              <p:cNvPr id="5" name="Tekstvak 4"/>
              <p:cNvSpPr txBox="1">
                <a:spLocks noRot="1" noChangeAspect="1" noMove="1" noResize="1" noEditPoints="1" noAdjustHandles="1" noChangeArrowheads="1" noChangeShapeType="1" noTextEdit="1"/>
              </p:cNvSpPr>
              <p:nvPr/>
            </p:nvSpPr>
            <p:spPr>
              <a:xfrm>
                <a:off x="2555776" y="4581128"/>
                <a:ext cx="4032448" cy="1168974"/>
              </a:xfrm>
              <a:prstGeom prst="rect">
                <a:avLst/>
              </a:prstGeom>
              <a:blipFill rotWithShape="0">
                <a:blip r:embed="rId3"/>
                <a:stretch>
                  <a:fillRect/>
                </a:stretch>
              </a:blipFill>
            </p:spPr>
            <p:txBody>
              <a:bodyPr/>
              <a:lstStyle/>
              <a:p>
                <a:r>
                  <a:rPr lang="nl-NL">
                    <a:noFill/>
                  </a:rPr>
                  <a:t> </a:t>
                </a:r>
              </a:p>
            </p:txBody>
          </p:sp>
        </mc:Fallback>
      </mc:AlternateContent>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45</a:t>
            </a:fld>
            <a:endParaRPr lang="en-US" dirty="0"/>
          </a:p>
        </p:txBody>
      </p:sp>
    </p:spTree>
    <p:extLst>
      <p:ext uri="{BB962C8B-B14F-4D97-AF65-F5344CB8AC3E}">
        <p14:creationId xmlns:p14="http://schemas.microsoft.com/office/powerpoint/2010/main" val="13289767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bwMode="auto">
          <a:xfrm>
            <a:off x="8244408" y="6413125"/>
            <a:ext cx="648072" cy="216024"/>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nl-NL" sz="2400" b="0" i="0" u="none" strike="noStrike" cap="none" normalizeH="0" baseline="0" dirty="0" smtClean="0">
              <a:ln>
                <a:noFill/>
              </a:ln>
              <a:solidFill>
                <a:schemeClr val="hlink"/>
              </a:solidFill>
              <a:effectLst/>
              <a:latin typeface="Calibri" pitchFamily="34" charset="0"/>
            </a:endParaRPr>
          </a:p>
        </p:txBody>
      </p:sp>
      <p:sp>
        <p:nvSpPr>
          <p:cNvPr id="28675" name="Rectangle 2"/>
          <p:cNvSpPr>
            <a:spLocks noGrp="1" noChangeArrowheads="1"/>
          </p:cNvSpPr>
          <p:nvPr>
            <p:ph type="title"/>
          </p:nvPr>
        </p:nvSpPr>
        <p:spPr/>
        <p:txBody>
          <a:bodyPr/>
          <a:lstStyle/>
          <a:p>
            <a:r>
              <a:rPr lang="en-US" dirty="0" err="1" smtClean="0"/>
              <a:t>Uitwerking</a:t>
            </a:r>
            <a:r>
              <a:rPr lang="en-US" dirty="0" smtClean="0"/>
              <a:t> </a:t>
            </a:r>
            <a:r>
              <a:rPr lang="en-US" dirty="0" err="1" smtClean="0"/>
              <a:t>huiswerk</a:t>
            </a:r>
            <a:r>
              <a:rPr lang="en-US" dirty="0" smtClean="0"/>
              <a:t>: F </a:t>
            </a:r>
            <a:r>
              <a:rPr lang="en-US" dirty="0" smtClean="0">
                <a:sym typeface="Wingdings" pitchFamily="2" charset="2"/>
              </a:rPr>
              <a:t> C</a:t>
            </a:r>
            <a:endParaRPr lang="nl-NL" dirty="0" smtClean="0"/>
          </a:p>
        </p:txBody>
      </p:sp>
      <p:sp>
        <p:nvSpPr>
          <p:cNvPr id="28676" name="Text Box 3"/>
          <p:cNvSpPr txBox="1">
            <a:spLocks noChangeArrowheads="1"/>
          </p:cNvSpPr>
          <p:nvPr/>
        </p:nvSpPr>
        <p:spPr bwMode="auto">
          <a:xfrm>
            <a:off x="323850" y="1196975"/>
            <a:ext cx="8820150" cy="378783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dirty="0">
                <a:solidFill>
                  <a:srgbClr val="0000FF"/>
                </a:solidFill>
                <a:highlight>
                  <a:srgbClr val="FFFFFF"/>
                </a:highlight>
                <a:latin typeface="Consolas" panose="020B0609020204030204" pitchFamily="49" charset="0"/>
              </a:rPr>
              <a:t>#</a:t>
            </a:r>
            <a:r>
              <a:rPr lang="nl-NL" sz="2000" dirty="0" err="1">
                <a:solidFill>
                  <a:srgbClr val="0000FF"/>
                </a:solidFill>
                <a:highlight>
                  <a:srgbClr val="FFFFFF"/>
                </a:highlight>
                <a:latin typeface="Consolas" panose="020B0609020204030204" pitchFamily="49" charset="0"/>
              </a:rPr>
              <a:t>include</a:t>
            </a:r>
            <a:r>
              <a:rPr lang="nl-NL" sz="2000" dirty="0">
                <a:solidFill>
                  <a:srgbClr val="000000"/>
                </a:solidFill>
                <a:highlight>
                  <a:srgbClr val="FFFFFF"/>
                </a:highlight>
                <a:latin typeface="Consolas" panose="020B0609020204030204" pitchFamily="49" charset="0"/>
              </a:rPr>
              <a:t> </a:t>
            </a:r>
            <a:r>
              <a:rPr lang="nl-NL" sz="2000" dirty="0">
                <a:solidFill>
                  <a:srgbClr val="A31515"/>
                </a:solidFill>
                <a:highlight>
                  <a:srgbClr val="FFFFFF"/>
                </a:highlight>
                <a:latin typeface="Consolas" panose="020B0609020204030204" pitchFamily="49" charset="0"/>
              </a:rPr>
              <a:t>&lt;</a:t>
            </a:r>
            <a:r>
              <a:rPr lang="nl-NL" sz="2000" dirty="0" err="1">
                <a:solidFill>
                  <a:srgbClr val="A31515"/>
                </a:solidFill>
                <a:highlight>
                  <a:srgbClr val="FFFFFF"/>
                </a:highlight>
                <a:latin typeface="Consolas" panose="020B0609020204030204" pitchFamily="49" charset="0"/>
              </a:rPr>
              <a:t>stdio.h</a:t>
            </a:r>
            <a:r>
              <a:rPr lang="nl-NL" sz="2000" dirty="0">
                <a:solidFill>
                  <a:srgbClr val="A31515"/>
                </a:solidFill>
                <a:highlight>
                  <a:srgbClr val="FFFFFF"/>
                </a:highlight>
                <a:latin typeface="Consolas" panose="020B0609020204030204" pitchFamily="49" charset="0"/>
              </a:rPr>
              <a:t>&gt;</a:t>
            </a:r>
            <a:endParaRPr lang="nl-NL" sz="2000" dirty="0">
              <a:solidFill>
                <a:srgbClr val="000000"/>
              </a:solidFill>
              <a:highlight>
                <a:srgbClr val="FFFFFF"/>
              </a:highlight>
              <a:latin typeface="Consolas" panose="020B0609020204030204" pitchFamily="49" charset="0"/>
            </a:endParaRPr>
          </a:p>
          <a:p>
            <a:endParaRPr lang="nl-NL" sz="2000" dirty="0">
              <a:solidFill>
                <a:srgbClr val="000000"/>
              </a:solidFill>
              <a:highlight>
                <a:srgbClr val="FFFFFF"/>
              </a:highlight>
              <a:latin typeface="Consolas" panose="020B0609020204030204" pitchFamily="49" charset="0"/>
            </a:endParaRPr>
          </a:p>
          <a:p>
            <a:r>
              <a:rPr lang="nl-NL" sz="2000" dirty="0" smtClean="0">
                <a:solidFill>
                  <a:srgbClr val="0000FF"/>
                </a:solidFill>
                <a:highlight>
                  <a:srgbClr val="FFFFFF"/>
                </a:highlight>
                <a:latin typeface="Consolas" panose="020B0609020204030204" pitchFamily="49" charset="0"/>
              </a:rPr>
              <a:t>int</a:t>
            </a:r>
            <a:r>
              <a:rPr lang="nl-NL" sz="2000" dirty="0" smtClean="0">
                <a:solidFill>
                  <a:srgbClr val="000000"/>
                </a:solidFill>
                <a:highlight>
                  <a:srgbClr val="FFFFFF"/>
                </a:highlight>
                <a:latin typeface="Consolas" panose="020B0609020204030204" pitchFamily="49" charset="0"/>
              </a:rPr>
              <a:t> </a:t>
            </a:r>
            <a:r>
              <a:rPr lang="nl-NL" sz="2000" dirty="0" err="1">
                <a:solidFill>
                  <a:srgbClr val="000000"/>
                </a:solidFill>
                <a:highlight>
                  <a:srgbClr val="FFFFFF"/>
                </a:highlight>
                <a:latin typeface="Consolas" panose="020B0609020204030204" pitchFamily="49" charset="0"/>
              </a:rPr>
              <a:t>main</a:t>
            </a:r>
            <a:r>
              <a:rPr lang="nl-NL" sz="2000" dirty="0">
                <a:solidFill>
                  <a:srgbClr val="000000"/>
                </a:solidFill>
                <a:highlight>
                  <a:srgbClr val="FFFFFF"/>
                </a:highlight>
                <a:latin typeface="Consolas" panose="020B0609020204030204" pitchFamily="49" charset="0"/>
              </a:rPr>
              <a:t>(</a:t>
            </a:r>
            <a:r>
              <a:rPr lang="nl-NL" sz="2000" dirty="0" err="1">
                <a:solidFill>
                  <a:srgbClr val="0000FF"/>
                </a:solidFill>
                <a:highlight>
                  <a:srgbClr val="FFFFFF"/>
                </a:highlight>
                <a:latin typeface="Consolas" panose="020B0609020204030204" pitchFamily="49" charset="0"/>
              </a:rPr>
              <a:t>void</a:t>
            </a:r>
            <a:r>
              <a:rPr lang="nl-NL" sz="2000" dirty="0">
                <a:solidFill>
                  <a:srgbClr val="000000"/>
                </a:solidFill>
                <a:highlight>
                  <a:srgbClr val="FFFFFF"/>
                </a:highlight>
                <a:latin typeface="Consolas" panose="020B0609020204030204" pitchFamily="49" charset="0"/>
              </a:rPr>
              <a:t>) {</a:t>
            </a:r>
          </a:p>
          <a:p>
            <a:r>
              <a:rPr lang="nl-NL" sz="2000" dirty="0" smtClean="0">
                <a:solidFill>
                  <a:srgbClr val="0000FF"/>
                </a:solidFill>
                <a:highlight>
                  <a:srgbClr val="FFFFFF"/>
                </a:highlight>
                <a:latin typeface="Consolas" panose="020B0609020204030204" pitchFamily="49" charset="0"/>
              </a:rPr>
              <a:t> </a:t>
            </a:r>
            <a:r>
              <a:rPr lang="nl-NL" sz="2000" dirty="0" err="1" smtClean="0">
                <a:solidFill>
                  <a:srgbClr val="0000FF"/>
                </a:solidFill>
                <a:highlight>
                  <a:srgbClr val="FFFFFF"/>
                </a:highlight>
                <a:latin typeface="Consolas" panose="020B0609020204030204" pitchFamily="49" charset="0"/>
              </a:rPr>
              <a:t>float</a:t>
            </a:r>
            <a:r>
              <a:rPr lang="nl-NL" sz="2000" dirty="0" smtClean="0">
                <a:solidFill>
                  <a:srgbClr val="000000"/>
                </a:solidFill>
                <a:highlight>
                  <a:srgbClr val="FFFFFF"/>
                </a:highlight>
                <a:latin typeface="Consolas" panose="020B0609020204030204" pitchFamily="49" charset="0"/>
              </a:rPr>
              <a:t> </a:t>
            </a:r>
            <a:r>
              <a:rPr lang="nl-NL" sz="2000" dirty="0">
                <a:solidFill>
                  <a:srgbClr val="000000"/>
                </a:solidFill>
                <a:highlight>
                  <a:srgbClr val="FFFFFF"/>
                </a:highlight>
                <a:latin typeface="Consolas" panose="020B0609020204030204" pitchFamily="49" charset="0"/>
              </a:rPr>
              <a:t>C, F;</a:t>
            </a:r>
          </a:p>
          <a:p>
            <a:r>
              <a:rPr lang="nl-NL" sz="2000" dirty="0" smtClean="0">
                <a:solidFill>
                  <a:srgbClr val="000000"/>
                </a:solidFill>
                <a:highlight>
                  <a:srgbClr val="FFFFFF"/>
                </a:highlight>
                <a:latin typeface="Consolas" panose="020B0609020204030204" pitchFamily="49" charset="0"/>
              </a:rPr>
              <a:t> </a:t>
            </a:r>
            <a:r>
              <a:rPr lang="nl-NL" sz="2000" dirty="0" err="1" smtClean="0">
                <a:solidFill>
                  <a:srgbClr val="000000"/>
                </a:solidFill>
                <a:highlight>
                  <a:srgbClr val="FFFFFF"/>
                </a:highlight>
                <a:latin typeface="Consolas" panose="020B0609020204030204" pitchFamily="49" charset="0"/>
              </a:rPr>
              <a:t>printf</a:t>
            </a:r>
            <a:r>
              <a:rPr lang="nl-NL" sz="2000" dirty="0">
                <a:solidFill>
                  <a:srgbClr val="000000"/>
                </a:solidFill>
                <a:highlight>
                  <a:srgbClr val="FFFFFF"/>
                </a:highlight>
                <a:latin typeface="Consolas" panose="020B0609020204030204" pitchFamily="49" charset="0"/>
              </a:rPr>
              <a:t>(</a:t>
            </a:r>
            <a:r>
              <a:rPr lang="nl-NL" sz="2000" dirty="0">
                <a:solidFill>
                  <a:srgbClr val="A31515"/>
                </a:solidFill>
                <a:highlight>
                  <a:srgbClr val="FFFFFF"/>
                </a:highlight>
                <a:latin typeface="Consolas" panose="020B0609020204030204" pitchFamily="49" charset="0"/>
              </a:rPr>
              <a:t>"Geef de temperatuur in graden Fahrenheit:"</a:t>
            </a:r>
            <a:r>
              <a:rPr lang="nl-NL" sz="2000" dirty="0">
                <a:solidFill>
                  <a:srgbClr val="000000"/>
                </a:solidFill>
                <a:highlight>
                  <a:srgbClr val="FFFFFF"/>
                </a:highlight>
                <a:latin typeface="Consolas" panose="020B0609020204030204" pitchFamily="49" charset="0"/>
              </a:rPr>
              <a:t>);</a:t>
            </a:r>
          </a:p>
          <a:p>
            <a:r>
              <a:rPr lang="nl-NL" sz="2000" dirty="0" smtClean="0">
                <a:solidFill>
                  <a:srgbClr val="000000"/>
                </a:solidFill>
                <a:highlight>
                  <a:srgbClr val="FFFFFF"/>
                </a:highlight>
                <a:latin typeface="Consolas" panose="020B0609020204030204" pitchFamily="49" charset="0"/>
              </a:rPr>
              <a:t> </a:t>
            </a:r>
            <a:r>
              <a:rPr lang="nl-NL" sz="2000" dirty="0" err="1" smtClean="0">
                <a:solidFill>
                  <a:srgbClr val="000000"/>
                </a:solidFill>
                <a:highlight>
                  <a:srgbClr val="FFFFFF"/>
                </a:highlight>
                <a:latin typeface="Consolas" panose="020B0609020204030204" pitchFamily="49" charset="0"/>
              </a:rPr>
              <a:t>scanf</a:t>
            </a:r>
            <a:r>
              <a:rPr lang="nl-NL" sz="2000" dirty="0">
                <a:solidFill>
                  <a:srgbClr val="000000"/>
                </a:solidFill>
                <a:highlight>
                  <a:srgbClr val="FFFFFF"/>
                </a:highlight>
                <a:latin typeface="Consolas" panose="020B0609020204030204" pitchFamily="49" charset="0"/>
              </a:rPr>
              <a:t>(</a:t>
            </a:r>
            <a:r>
              <a:rPr lang="nl-NL" sz="2000" dirty="0">
                <a:solidFill>
                  <a:srgbClr val="A31515"/>
                </a:solidFill>
                <a:highlight>
                  <a:srgbClr val="FFFFFF"/>
                </a:highlight>
                <a:latin typeface="Consolas" panose="020B0609020204030204" pitchFamily="49" charset="0"/>
              </a:rPr>
              <a:t>"%f"</a:t>
            </a:r>
            <a:r>
              <a:rPr lang="nl-NL" sz="2000" dirty="0">
                <a:solidFill>
                  <a:srgbClr val="000000"/>
                </a:solidFill>
                <a:highlight>
                  <a:srgbClr val="FFFFFF"/>
                </a:highlight>
                <a:latin typeface="Consolas" panose="020B0609020204030204" pitchFamily="49" charset="0"/>
              </a:rPr>
              <a:t>, &amp;F);</a:t>
            </a:r>
          </a:p>
          <a:p>
            <a:r>
              <a:rPr lang="nl-NL" sz="2000" dirty="0" smtClean="0">
                <a:solidFill>
                  <a:srgbClr val="000000"/>
                </a:solidFill>
                <a:highlight>
                  <a:srgbClr val="FFFFFF"/>
                </a:highlight>
                <a:latin typeface="Consolas" panose="020B0609020204030204" pitchFamily="49" charset="0"/>
              </a:rPr>
              <a:t> C </a:t>
            </a:r>
            <a:r>
              <a:rPr lang="nl-NL" sz="2000" dirty="0">
                <a:solidFill>
                  <a:srgbClr val="000000"/>
                </a:solidFill>
                <a:highlight>
                  <a:srgbClr val="FFFFFF"/>
                </a:highlight>
                <a:latin typeface="Consolas" panose="020B0609020204030204" pitchFamily="49" charset="0"/>
              </a:rPr>
              <a:t>= (F - 32) * 5 / 9;</a:t>
            </a:r>
          </a:p>
          <a:p>
            <a:r>
              <a:rPr lang="nl-NL" sz="2000" dirty="0" smtClean="0">
                <a:solidFill>
                  <a:srgbClr val="000000"/>
                </a:solidFill>
                <a:highlight>
                  <a:srgbClr val="FFFFFF"/>
                </a:highlight>
                <a:latin typeface="Consolas" panose="020B0609020204030204" pitchFamily="49" charset="0"/>
              </a:rPr>
              <a:t> </a:t>
            </a:r>
            <a:r>
              <a:rPr lang="nl-NL" sz="2000" dirty="0" err="1" smtClean="0">
                <a:solidFill>
                  <a:srgbClr val="000000"/>
                </a:solidFill>
                <a:highlight>
                  <a:srgbClr val="FFFFFF"/>
                </a:highlight>
                <a:latin typeface="Consolas" panose="020B0609020204030204" pitchFamily="49" charset="0"/>
              </a:rPr>
              <a:t>printf</a:t>
            </a:r>
            <a:r>
              <a:rPr lang="nl-NL" sz="2000" dirty="0">
                <a:solidFill>
                  <a:srgbClr val="000000"/>
                </a:solidFill>
                <a:highlight>
                  <a:srgbClr val="FFFFFF"/>
                </a:highlight>
                <a:latin typeface="Consolas" panose="020B0609020204030204" pitchFamily="49" charset="0"/>
              </a:rPr>
              <a:t>(</a:t>
            </a:r>
            <a:r>
              <a:rPr lang="nl-NL" sz="2000" dirty="0">
                <a:solidFill>
                  <a:srgbClr val="A31515"/>
                </a:solidFill>
                <a:highlight>
                  <a:srgbClr val="FFFFFF"/>
                </a:highlight>
                <a:latin typeface="Consolas" panose="020B0609020204030204" pitchFamily="49" charset="0"/>
              </a:rPr>
              <a:t>"De temperatuur in graden </a:t>
            </a:r>
            <a:r>
              <a:rPr lang="nl-NL" sz="2000" dirty="0" err="1">
                <a:solidFill>
                  <a:srgbClr val="A31515"/>
                </a:solidFill>
                <a:highlight>
                  <a:srgbClr val="FFFFFF"/>
                </a:highlight>
                <a:latin typeface="Consolas" panose="020B0609020204030204" pitchFamily="49" charset="0"/>
              </a:rPr>
              <a:t>Celcius</a:t>
            </a:r>
            <a:r>
              <a:rPr lang="nl-NL" sz="2000" dirty="0">
                <a:solidFill>
                  <a:srgbClr val="A31515"/>
                </a:solidFill>
                <a:highlight>
                  <a:srgbClr val="FFFFFF"/>
                </a:highlight>
                <a:latin typeface="Consolas" panose="020B0609020204030204" pitchFamily="49" charset="0"/>
              </a:rPr>
              <a:t> is: %.2f\n"</a:t>
            </a:r>
            <a:r>
              <a:rPr lang="nl-NL" sz="2000" dirty="0">
                <a:solidFill>
                  <a:srgbClr val="000000"/>
                </a:solidFill>
                <a:highlight>
                  <a:srgbClr val="FFFFFF"/>
                </a:highlight>
                <a:latin typeface="Consolas" panose="020B0609020204030204" pitchFamily="49" charset="0"/>
              </a:rPr>
              <a:t>, C);</a:t>
            </a:r>
          </a:p>
          <a:p>
            <a:r>
              <a:rPr lang="nl-NL" sz="2000" dirty="0" smtClean="0">
                <a:solidFill>
                  <a:srgbClr val="000000"/>
                </a:solidFill>
                <a:highlight>
                  <a:srgbClr val="FFFFFF"/>
                </a:highlight>
                <a:latin typeface="Consolas" panose="020B0609020204030204" pitchFamily="49" charset="0"/>
              </a:rPr>
              <a:t> </a:t>
            </a:r>
            <a:r>
              <a:rPr lang="nl-NL" sz="2000" dirty="0" err="1" smtClean="0">
                <a:solidFill>
                  <a:srgbClr val="000000"/>
                </a:solidFill>
                <a:highlight>
                  <a:srgbClr val="FFFFFF"/>
                </a:highlight>
                <a:latin typeface="Consolas" panose="020B0609020204030204" pitchFamily="49" charset="0"/>
              </a:rPr>
              <a:t>fflush</a:t>
            </a:r>
            <a:r>
              <a:rPr lang="nl-NL" sz="2000" dirty="0" smtClean="0">
                <a:solidFill>
                  <a:srgbClr val="000000"/>
                </a:solidFill>
                <a:highlight>
                  <a:srgbClr val="FFFFFF"/>
                </a:highlight>
                <a:latin typeface="Consolas" panose="020B0609020204030204" pitchFamily="49" charset="0"/>
              </a:rPr>
              <a:t>(</a:t>
            </a:r>
            <a:r>
              <a:rPr lang="nl-NL" sz="2000" dirty="0" err="1" smtClean="0">
                <a:solidFill>
                  <a:srgbClr val="6F008A"/>
                </a:solidFill>
                <a:highlight>
                  <a:srgbClr val="FFFFFF"/>
                </a:highlight>
                <a:latin typeface="Consolas" panose="020B0609020204030204" pitchFamily="49" charset="0"/>
              </a:rPr>
              <a:t>stdin</a:t>
            </a:r>
            <a:r>
              <a:rPr lang="nl-NL" sz="2000" dirty="0">
                <a:solidFill>
                  <a:srgbClr val="000000"/>
                </a:solidFill>
                <a:highlight>
                  <a:srgbClr val="FFFFFF"/>
                </a:highlight>
                <a:latin typeface="Consolas" panose="020B0609020204030204" pitchFamily="49" charset="0"/>
              </a:rPr>
              <a:t>);</a:t>
            </a:r>
          </a:p>
          <a:p>
            <a:r>
              <a:rPr lang="nl-NL" sz="2000" dirty="0" smtClean="0">
                <a:solidFill>
                  <a:srgbClr val="000000"/>
                </a:solidFill>
                <a:highlight>
                  <a:srgbClr val="FFFFFF"/>
                </a:highlight>
                <a:latin typeface="Consolas" panose="020B0609020204030204" pitchFamily="49" charset="0"/>
              </a:rPr>
              <a:t> </a:t>
            </a:r>
            <a:r>
              <a:rPr lang="nl-NL" sz="2000" dirty="0" err="1" smtClean="0">
                <a:solidFill>
                  <a:srgbClr val="000000"/>
                </a:solidFill>
                <a:highlight>
                  <a:srgbClr val="FFFFFF"/>
                </a:highlight>
                <a:latin typeface="Consolas" panose="020B0609020204030204" pitchFamily="49" charset="0"/>
              </a:rPr>
              <a:t>getchar</a:t>
            </a:r>
            <a:r>
              <a:rPr lang="nl-NL" sz="2000" dirty="0">
                <a:solidFill>
                  <a:srgbClr val="000000"/>
                </a:solidFill>
                <a:highlight>
                  <a:srgbClr val="FFFFFF"/>
                </a:highlight>
                <a:latin typeface="Consolas" panose="020B0609020204030204" pitchFamily="49" charset="0"/>
              </a:rPr>
              <a:t>();</a:t>
            </a:r>
          </a:p>
          <a:p>
            <a:r>
              <a:rPr lang="nl-NL" sz="2000" dirty="0" smtClean="0">
                <a:solidFill>
                  <a:srgbClr val="0000FF"/>
                </a:solidFill>
                <a:highlight>
                  <a:srgbClr val="FFFFFF"/>
                </a:highlight>
                <a:latin typeface="Consolas" panose="020B0609020204030204" pitchFamily="49" charset="0"/>
              </a:rPr>
              <a:t> return</a:t>
            </a:r>
            <a:r>
              <a:rPr lang="nl-NL" sz="2000" dirty="0" smtClean="0">
                <a:solidFill>
                  <a:srgbClr val="000000"/>
                </a:solidFill>
                <a:highlight>
                  <a:srgbClr val="FFFFFF"/>
                </a:highlight>
                <a:latin typeface="Consolas" panose="020B0609020204030204" pitchFamily="49" charset="0"/>
              </a:rPr>
              <a:t> </a:t>
            </a:r>
            <a:r>
              <a:rPr lang="nl-NL" sz="2000" dirty="0">
                <a:solidFill>
                  <a:srgbClr val="000000"/>
                </a:solidFill>
                <a:highlight>
                  <a:srgbClr val="FFFFFF"/>
                </a:highlight>
                <a:latin typeface="Consolas" panose="020B0609020204030204" pitchFamily="49" charset="0"/>
              </a:rPr>
              <a:t>0;</a:t>
            </a:r>
          </a:p>
          <a:p>
            <a:r>
              <a:rPr lang="nl-NL" sz="2000" dirty="0">
                <a:solidFill>
                  <a:srgbClr val="000000"/>
                </a:solidFill>
                <a:highlight>
                  <a:srgbClr val="FFFFFF"/>
                </a:highlight>
                <a:latin typeface="Consolas" panose="020B0609020204030204" pitchFamily="49" charset="0"/>
              </a:rPr>
              <a:t>}</a:t>
            </a:r>
            <a:endParaRPr lang="nl-NL" sz="2000" dirty="0">
              <a:latin typeface="Consolas"/>
            </a:endParaRPr>
          </a:p>
        </p:txBody>
      </p:sp>
      <p:sp>
        <p:nvSpPr>
          <p:cNvPr id="8" name="Text Box 16"/>
          <p:cNvSpPr txBox="1">
            <a:spLocks noChangeArrowheads="1"/>
          </p:cNvSpPr>
          <p:nvPr/>
        </p:nvSpPr>
        <p:spPr bwMode="auto">
          <a:xfrm>
            <a:off x="2195736" y="4830919"/>
            <a:ext cx="6542590" cy="46166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spcBef>
                <a:spcPct val="20000"/>
              </a:spcBef>
              <a:buClr>
                <a:schemeClr val="hlink"/>
              </a:buClr>
              <a:buSzPct val="90000"/>
              <a:buFont typeface="Wingdings" pitchFamily="2" charset="2"/>
              <a:buNone/>
            </a:pPr>
            <a:r>
              <a:rPr lang="en-US" dirty="0" err="1" smtClean="0">
                <a:latin typeface="+mn-lt"/>
              </a:rPr>
              <a:t>Werkt</a:t>
            </a:r>
            <a:r>
              <a:rPr lang="en-US" sz="2000" dirty="0" smtClean="0">
                <a:latin typeface="Consolas"/>
              </a:rPr>
              <a:t> </a:t>
            </a:r>
            <a:r>
              <a:rPr lang="en-US" sz="2000" dirty="0">
                <a:solidFill>
                  <a:schemeClr val="tx1"/>
                </a:solidFill>
                <a:latin typeface="Consolas"/>
              </a:rPr>
              <a:t>C = 5 / 9 * (F – 32) </a:t>
            </a:r>
            <a:r>
              <a:rPr lang="en-US" dirty="0" err="1">
                <a:latin typeface="+mn-lt"/>
              </a:rPr>
              <a:t>ook</a:t>
            </a:r>
            <a:r>
              <a:rPr lang="en-US" dirty="0">
                <a:latin typeface="+mn-lt"/>
              </a:rPr>
              <a:t> </a:t>
            </a:r>
            <a:r>
              <a:rPr lang="en-US" dirty="0" err="1">
                <a:latin typeface="+mn-lt"/>
              </a:rPr>
              <a:t>goed</a:t>
            </a:r>
            <a:r>
              <a:rPr lang="en-US" dirty="0">
                <a:latin typeface="+mn-lt"/>
              </a:rPr>
              <a:t>?</a:t>
            </a:r>
          </a:p>
        </p:txBody>
      </p:sp>
      <p:sp>
        <p:nvSpPr>
          <p:cNvPr id="9" name="Text Box 16"/>
          <p:cNvSpPr txBox="1">
            <a:spLocks noChangeArrowheads="1"/>
          </p:cNvSpPr>
          <p:nvPr/>
        </p:nvSpPr>
        <p:spPr bwMode="auto">
          <a:xfrm>
            <a:off x="3121702" y="3861048"/>
            <a:ext cx="5616624" cy="9048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spcBef>
                <a:spcPct val="20000"/>
              </a:spcBef>
              <a:buClr>
                <a:schemeClr val="hlink"/>
              </a:buClr>
              <a:buSzPct val="90000"/>
              <a:buFont typeface="Wingdings" pitchFamily="2" charset="2"/>
              <a:buNone/>
            </a:pPr>
            <a:r>
              <a:rPr lang="en-US" dirty="0" err="1" smtClean="0">
                <a:latin typeface="+mn-lt"/>
              </a:rPr>
              <a:t>Waarom</a:t>
            </a:r>
            <a:r>
              <a:rPr lang="en-US" dirty="0" smtClean="0">
                <a:latin typeface="Consolas"/>
              </a:rPr>
              <a:t> </a:t>
            </a:r>
            <a:r>
              <a:rPr lang="en-US" dirty="0" err="1" smtClean="0">
                <a:latin typeface="Consolas"/>
              </a:rPr>
              <a:t>werkt</a:t>
            </a:r>
            <a:endParaRPr lang="en-US" dirty="0" smtClean="0">
              <a:latin typeface="Consolas"/>
            </a:endParaRPr>
          </a:p>
          <a:p>
            <a:pPr>
              <a:spcBef>
                <a:spcPct val="20000"/>
              </a:spcBef>
              <a:buClr>
                <a:schemeClr val="hlink"/>
              </a:buClr>
              <a:buSzPct val="90000"/>
              <a:buFont typeface="Wingdings" pitchFamily="2" charset="2"/>
              <a:buNone/>
            </a:pPr>
            <a:r>
              <a:rPr lang="en-US" sz="2000" dirty="0" smtClean="0">
                <a:solidFill>
                  <a:schemeClr val="tx1"/>
                </a:solidFill>
                <a:latin typeface="Consolas"/>
              </a:rPr>
              <a:t>C </a:t>
            </a:r>
            <a:r>
              <a:rPr lang="en-US" sz="2000" dirty="0">
                <a:solidFill>
                  <a:schemeClr val="tx1"/>
                </a:solidFill>
                <a:latin typeface="Consolas"/>
              </a:rPr>
              <a:t>= </a:t>
            </a:r>
            <a:r>
              <a:rPr lang="en-US" sz="2000" dirty="0" smtClean="0">
                <a:solidFill>
                  <a:schemeClr val="tx1"/>
                </a:solidFill>
                <a:latin typeface="Consolas"/>
              </a:rPr>
              <a:t>(</a:t>
            </a:r>
            <a:r>
              <a:rPr lang="en-US" sz="2000" dirty="0">
                <a:solidFill>
                  <a:schemeClr val="tx1"/>
                </a:solidFill>
                <a:latin typeface="Consolas"/>
              </a:rPr>
              <a:t>F – 32) * 5 / 9 </a:t>
            </a:r>
            <a:r>
              <a:rPr lang="en-US" dirty="0" smtClean="0">
                <a:latin typeface="+mn-lt"/>
              </a:rPr>
              <a:t>nu </a:t>
            </a:r>
            <a:r>
              <a:rPr lang="en-US" dirty="0" err="1" smtClean="0">
                <a:latin typeface="+mn-lt"/>
              </a:rPr>
              <a:t>wel</a:t>
            </a:r>
            <a:r>
              <a:rPr lang="en-US" dirty="0" smtClean="0">
                <a:latin typeface="+mn-lt"/>
              </a:rPr>
              <a:t> </a:t>
            </a:r>
            <a:r>
              <a:rPr lang="en-US" dirty="0" err="1" smtClean="0">
                <a:latin typeface="+mn-lt"/>
              </a:rPr>
              <a:t>goed</a:t>
            </a:r>
            <a:r>
              <a:rPr lang="en-US" dirty="0">
                <a:latin typeface="+mn-lt"/>
              </a:rPr>
              <a:t>?</a:t>
            </a:r>
          </a:p>
        </p:txBody>
      </p:sp>
      <p:pic>
        <p:nvPicPr>
          <p:cNvPr id="4" name="Afbeelding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27604" y="5417345"/>
            <a:ext cx="5999800" cy="1306668"/>
          </a:xfrm>
          <a:prstGeom prst="rect">
            <a:avLst/>
          </a:prstGeom>
        </p:spPr>
      </p:pic>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46</a:t>
            </a:fld>
            <a:endParaRPr lang="en-US" dirty="0"/>
          </a:p>
        </p:txBody>
      </p:sp>
    </p:spTree>
    <p:extLst>
      <p:ext uri="{BB962C8B-B14F-4D97-AF65-F5344CB8AC3E}">
        <p14:creationId xmlns:p14="http://schemas.microsoft.com/office/powerpoint/2010/main" val="3785474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normAutofit/>
          </a:bodyPr>
          <a:lstStyle/>
          <a:p>
            <a:r>
              <a:rPr lang="en-US" dirty="0" err="1" smtClean="0"/>
              <a:t>Huiswerk</a:t>
            </a:r>
            <a:endParaRPr lang="nl-NL" dirty="0" smtClean="0"/>
          </a:p>
        </p:txBody>
      </p:sp>
      <p:sp>
        <p:nvSpPr>
          <p:cNvPr id="29700" name="Rectangle 3"/>
          <p:cNvSpPr>
            <a:spLocks noGrp="1" noChangeArrowheads="1"/>
          </p:cNvSpPr>
          <p:nvPr>
            <p:ph idx="1"/>
          </p:nvPr>
        </p:nvSpPr>
        <p:spPr/>
        <p:txBody>
          <a:bodyPr>
            <a:normAutofit/>
          </a:bodyPr>
          <a:lstStyle/>
          <a:p>
            <a:r>
              <a:rPr lang="en-US" dirty="0" err="1" smtClean="0"/>
              <a:t>Bestudeer</a:t>
            </a:r>
            <a:r>
              <a:rPr lang="en-US" dirty="0" smtClean="0"/>
              <a:t> C </a:t>
            </a:r>
            <a:r>
              <a:rPr lang="en-US" dirty="0" err="1" smtClean="0"/>
              <a:t>boek</a:t>
            </a:r>
            <a:r>
              <a:rPr lang="en-US" dirty="0" smtClean="0"/>
              <a:t>:</a:t>
            </a:r>
          </a:p>
          <a:p>
            <a:pPr lvl="1"/>
            <a:r>
              <a:rPr lang="en-US" dirty="0" err="1" smtClean="0"/>
              <a:t>paragrafen</a:t>
            </a:r>
            <a:r>
              <a:rPr lang="en-US" dirty="0" smtClean="0"/>
              <a:t> 2.3 t/m 2.6.</a:t>
            </a:r>
          </a:p>
          <a:p>
            <a:pPr lvl="1"/>
            <a:r>
              <a:rPr lang="en-US" dirty="0" err="1" smtClean="0"/>
              <a:t>paragrafen</a:t>
            </a:r>
            <a:r>
              <a:rPr lang="en-US" dirty="0" smtClean="0"/>
              <a:t> 2.8 t/m 2.9.</a:t>
            </a:r>
          </a:p>
          <a:p>
            <a:pPr lvl="1"/>
            <a:r>
              <a:rPr lang="en-US" dirty="0" err="1" smtClean="0"/>
              <a:t>paragraaf</a:t>
            </a:r>
            <a:r>
              <a:rPr lang="en-US" dirty="0" smtClean="0"/>
              <a:t> 3.1.</a:t>
            </a:r>
          </a:p>
          <a:p>
            <a:pPr lvl="1"/>
            <a:r>
              <a:rPr lang="en-US" dirty="0" err="1" smtClean="0"/>
              <a:t>paragraaf</a:t>
            </a:r>
            <a:r>
              <a:rPr lang="en-US" dirty="0" smtClean="0"/>
              <a:t> 3.4.</a:t>
            </a:r>
          </a:p>
          <a:p>
            <a:pPr lvl="1"/>
            <a:r>
              <a:rPr lang="en-US" dirty="0" err="1" smtClean="0"/>
              <a:t>paragraaf</a:t>
            </a:r>
            <a:r>
              <a:rPr lang="en-US" dirty="0" smtClean="0"/>
              <a:t> 3.6.</a:t>
            </a:r>
          </a:p>
          <a:p>
            <a:pPr lvl="1"/>
            <a:endParaRPr lang="en-US" dirty="0" smtClean="0"/>
          </a:p>
          <a:p>
            <a:r>
              <a:rPr lang="en-US" dirty="0" err="1" smtClean="0"/>
              <a:t>Maak</a:t>
            </a:r>
            <a:r>
              <a:rPr lang="en-US" dirty="0" smtClean="0"/>
              <a:t> </a:t>
            </a:r>
            <a:r>
              <a:rPr lang="en-US" dirty="0" err="1" smtClean="0"/>
              <a:t>opdrachten</a:t>
            </a:r>
            <a:r>
              <a:rPr lang="en-US" dirty="0" smtClean="0"/>
              <a:t>:</a:t>
            </a:r>
          </a:p>
          <a:p>
            <a:pPr lvl="1"/>
            <a:r>
              <a:rPr lang="en-US" dirty="0" smtClean="0"/>
              <a:t>5, 7 en 9 van </a:t>
            </a:r>
            <a:r>
              <a:rPr lang="en-US" dirty="0" err="1" smtClean="0"/>
              <a:t>paragraaf</a:t>
            </a:r>
            <a:r>
              <a:rPr lang="en-US" dirty="0" smtClean="0"/>
              <a:t> 2.15.</a:t>
            </a:r>
          </a:p>
          <a:p>
            <a:pPr lvl="1"/>
            <a:r>
              <a:rPr lang="en-US" dirty="0" smtClean="0"/>
              <a:t>1 van </a:t>
            </a:r>
            <a:r>
              <a:rPr lang="en-US" dirty="0" err="1" smtClean="0"/>
              <a:t>paragraaf</a:t>
            </a:r>
            <a:r>
              <a:rPr lang="en-US" dirty="0" smtClean="0"/>
              <a:t> 3.13.</a:t>
            </a:r>
            <a:endParaRPr lang="nl-NL" dirty="0" smtClean="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47</a:t>
            </a:fld>
            <a:endParaRPr lang="en-US" dirty="0"/>
          </a:p>
        </p:txBody>
      </p:sp>
    </p:spTree>
    <p:extLst>
      <p:ext uri="{BB962C8B-B14F-4D97-AF65-F5344CB8AC3E}">
        <p14:creationId xmlns:p14="http://schemas.microsoft.com/office/powerpoint/2010/main" val="19351119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subTitle" sz="quarter" idx="1"/>
          </p:nvPr>
        </p:nvSpPr>
        <p:spPr>
          <a:solidFill>
            <a:schemeClr val="bg1"/>
          </a:solidFill>
        </p:spPr>
        <p:txBody>
          <a:bodyPr/>
          <a:lstStyle/>
          <a:p>
            <a:r>
              <a:rPr lang="en-US" dirty="0" err="1" smtClean="0"/>
              <a:t>Vergelijken</a:t>
            </a:r>
            <a:r>
              <a:rPr lang="en-US" dirty="0" smtClean="0"/>
              <a:t> &amp; </a:t>
            </a:r>
            <a:r>
              <a:rPr lang="en-US" dirty="0" err="1" smtClean="0"/>
              <a:t>herhalen</a:t>
            </a:r>
            <a:endParaRPr lang="nl-NL" dirty="0" smtClean="0"/>
          </a:p>
        </p:txBody>
      </p:sp>
      <p:sp>
        <p:nvSpPr>
          <p:cNvPr id="4" name="Tekstvak 3"/>
          <p:cNvSpPr txBox="1"/>
          <p:nvPr/>
        </p:nvSpPr>
        <p:spPr>
          <a:xfrm>
            <a:off x="5637535" y="260648"/>
            <a:ext cx="360040" cy="769441"/>
          </a:xfrm>
          <a:prstGeom prst="rect">
            <a:avLst/>
          </a:prstGeom>
          <a:noFill/>
        </p:spPr>
        <p:txBody>
          <a:bodyPr wrap="square" rtlCol="0">
            <a:spAutoFit/>
          </a:bodyPr>
          <a:lstStyle/>
          <a:p>
            <a:r>
              <a:rPr lang="en-US" sz="4400" b="1" dirty="0" smtClean="0">
                <a:solidFill>
                  <a:schemeClr val="bg1">
                    <a:lumMod val="50000"/>
                  </a:schemeClr>
                </a:solidFill>
              </a:rPr>
              <a:t>3</a:t>
            </a:r>
            <a:endParaRPr lang="nl-NL" sz="4400" b="1" dirty="0">
              <a:solidFill>
                <a:schemeClr val="bg1">
                  <a:lumMod val="50000"/>
                </a:schemeClr>
              </a:solidFill>
            </a:endParaRPr>
          </a:p>
        </p:txBody>
      </p:sp>
    </p:spTree>
    <p:extLst>
      <p:ext uri="{BB962C8B-B14F-4D97-AF65-F5344CB8AC3E}">
        <p14:creationId xmlns:p14="http://schemas.microsoft.com/office/powerpoint/2010/main" val="10990585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290" name="Picture 2" descr="http://4.bp.blogspot.com/_uNi_xhL8KwQ/S-OdKF26FnI/AAAAAAAAFqI/SxAaCQok3yo/s1600/032503_ermey_header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0050" y="3276796"/>
            <a:ext cx="3369854" cy="3596901"/>
          </a:xfrm>
          <a:prstGeom prst="rect">
            <a:avLst/>
          </a:prstGeom>
          <a:noFill/>
          <a:extLst>
            <a:ext uri="{909E8E84-426E-40DD-AFC4-6F175D3DCCD1}">
              <a14:hiddenFill xmlns:a14="http://schemas.microsoft.com/office/drawing/2010/main">
                <a:solidFill>
                  <a:srgbClr val="FFFFFF"/>
                </a:solidFill>
              </a14:hiddenFill>
            </a:ext>
          </a:extLst>
        </p:spPr>
      </p:pic>
      <p:sp>
        <p:nvSpPr>
          <p:cNvPr id="9219" name="Rectangle 2"/>
          <p:cNvSpPr>
            <a:spLocks noGrp="1" noChangeArrowheads="1"/>
          </p:cNvSpPr>
          <p:nvPr>
            <p:ph type="title"/>
          </p:nvPr>
        </p:nvSpPr>
        <p:spPr/>
        <p:txBody>
          <a:bodyPr>
            <a:normAutofit/>
          </a:bodyPr>
          <a:lstStyle/>
          <a:p>
            <a:r>
              <a:rPr lang="nl-NL" smtClean="0"/>
              <a:t>Programmeren</a:t>
            </a:r>
          </a:p>
        </p:txBody>
      </p:sp>
      <p:sp>
        <p:nvSpPr>
          <p:cNvPr id="1212419" name="Rectangle 3"/>
          <p:cNvSpPr>
            <a:spLocks noGrp="1" noChangeArrowheads="1"/>
          </p:cNvSpPr>
          <p:nvPr>
            <p:ph idx="1"/>
          </p:nvPr>
        </p:nvSpPr>
        <p:spPr>
          <a:xfrm>
            <a:off x="457200" y="1484784"/>
            <a:ext cx="8229600" cy="4752528"/>
          </a:xfrm>
        </p:spPr>
        <p:txBody>
          <a:bodyPr/>
          <a:lstStyle/>
          <a:p>
            <a:r>
              <a:rPr lang="nl-NL" sz="2400" dirty="0" smtClean="0"/>
              <a:t>Welke basisbewerkingen zijn er?</a:t>
            </a:r>
          </a:p>
          <a:p>
            <a:pPr lvl="1"/>
            <a:r>
              <a:rPr lang="nl-NL" sz="2000" dirty="0" smtClean="0"/>
              <a:t>Lezen en schrijven (invoer en uitvoer)</a:t>
            </a:r>
          </a:p>
          <a:p>
            <a:pPr lvl="1"/>
            <a:r>
              <a:rPr lang="nl-NL" sz="2000" dirty="0" smtClean="0"/>
              <a:t>Onthouden (variabelen)</a:t>
            </a:r>
          </a:p>
          <a:p>
            <a:pPr lvl="1"/>
            <a:r>
              <a:rPr lang="nl-NL" sz="2000" dirty="0" smtClean="0"/>
              <a:t>Rekenen</a:t>
            </a:r>
          </a:p>
          <a:p>
            <a:pPr lvl="1"/>
            <a:r>
              <a:rPr lang="nl-NL" sz="2000" dirty="0" smtClean="0"/>
              <a:t>Herhalen</a:t>
            </a:r>
          </a:p>
          <a:p>
            <a:pPr lvl="1"/>
            <a:r>
              <a:rPr lang="nl-NL" sz="2000" dirty="0" smtClean="0"/>
              <a:t>Beslissen</a:t>
            </a:r>
          </a:p>
          <a:p>
            <a:pPr marL="457200" lvl="1" indent="0">
              <a:buNone/>
            </a:pPr>
            <a:endParaRPr lang="en-US" sz="2000" dirty="0" smtClean="0"/>
          </a:p>
          <a:p>
            <a:pPr marL="457200" lvl="1" indent="0">
              <a:buNone/>
            </a:pPr>
            <a:r>
              <a:rPr lang="en-US" sz="2000" dirty="0" err="1" smtClean="0"/>
              <a:t>Subcategorie</a:t>
            </a:r>
            <a:r>
              <a:rPr lang="en-US" sz="2000" dirty="0" smtClean="0"/>
              <a:t>:</a:t>
            </a:r>
            <a:endParaRPr lang="nl-NL" sz="2000" dirty="0" smtClean="0"/>
          </a:p>
          <a:p>
            <a:pPr lvl="2"/>
            <a:r>
              <a:rPr lang="en-US" sz="1800" dirty="0" err="1" smtClean="0"/>
              <a:t>Vergelijken</a:t>
            </a:r>
            <a:endParaRPr lang="nl-NL" sz="1800" b="1" dirty="0" smtClean="0"/>
          </a:p>
          <a:p>
            <a:pPr lvl="1"/>
            <a:endParaRPr lang="en-US" sz="2000" dirty="0" smtClean="0"/>
          </a:p>
          <a:p>
            <a:pPr marL="457200" lvl="1" indent="0">
              <a:buNone/>
            </a:pPr>
            <a:endParaRPr lang="nl-NL" sz="2000" dirty="0" smtClean="0"/>
          </a:p>
        </p:txBody>
      </p:sp>
      <p:sp>
        <p:nvSpPr>
          <p:cNvPr id="9" name="U-vormige pijl 8"/>
          <p:cNvSpPr/>
          <p:nvPr/>
        </p:nvSpPr>
        <p:spPr>
          <a:xfrm rot="5400000">
            <a:off x="2167838" y="3401102"/>
            <a:ext cx="1872205" cy="1351942"/>
          </a:xfrm>
          <a:prstGeom prst="uturnArrow">
            <a:avLst>
              <a:gd name="adj1" fmla="val 31455"/>
              <a:gd name="adj2" fmla="val 23279"/>
              <a:gd name="adj3" fmla="val 22606"/>
              <a:gd name="adj4" fmla="val 43750"/>
              <a:gd name="adj5" fmla="val 7310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solidFill>
                <a:schemeClr val="tx1"/>
              </a:solidFill>
            </a:endParaRPr>
          </a:p>
        </p:txBody>
      </p:sp>
      <p:sp>
        <p:nvSpPr>
          <p:cNvPr id="4" name="PIJL-RECHTS 3"/>
          <p:cNvSpPr/>
          <p:nvPr/>
        </p:nvSpPr>
        <p:spPr>
          <a:xfrm rot="10800000" flipV="1">
            <a:off x="2339752" y="2706974"/>
            <a:ext cx="2144030" cy="108012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err="1" smtClean="0"/>
              <a:t>Deze</a:t>
            </a:r>
            <a:r>
              <a:rPr lang="en-US" sz="2800" b="1" dirty="0" smtClean="0"/>
              <a:t> les </a:t>
            </a:r>
            <a:endParaRPr lang="nl-NL" sz="2800" b="1" dirty="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49</a:t>
            </a:fld>
            <a:endParaRPr lang="en-US" dirty="0"/>
          </a:p>
        </p:txBody>
      </p:sp>
    </p:spTree>
    <p:extLst>
      <p:ext uri="{BB962C8B-B14F-4D97-AF65-F5344CB8AC3E}">
        <p14:creationId xmlns:p14="http://schemas.microsoft.com/office/powerpoint/2010/main" val="7223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2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2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2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2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2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124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1241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12419">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26" presetClass="emph" presetSubtype="0" repeatCount="indefinite" fill="hold" grpId="0" nodeType="withEffect">
                                  <p:stCondLst>
                                    <p:cond delay="0"/>
                                  </p:stCondLst>
                                  <p:childTnLst>
                                    <p:animEffect transition="out" filter="fade">
                                      <p:cBhvr>
                                        <p:cTn id="42" dur="1000" tmFilter="0, 0; .2, .5; .8, .5; 1, 0"/>
                                        <p:tgtEl>
                                          <p:spTgt spid="4"/>
                                        </p:tgtEl>
                                      </p:cBhvr>
                                    </p:animEffect>
                                    <p:animScale>
                                      <p:cBhvr>
                                        <p:cTn id="43" dur="500" autoRev="1" fill="hold"/>
                                        <p:tgtEl>
                                          <p:spTgt spid="4"/>
                                        </p:tgtEl>
                                      </p:cBhvr>
                                      <p:by x="105000" y="105000"/>
                                    </p:animScale>
                                  </p:childTnLst>
                                </p:cTn>
                              </p:par>
                              <p:par>
                                <p:cTn id="44" presetID="1" presetClass="exit" presetSubtype="0" fill="hold" grpId="1" nodeType="withEffect">
                                  <p:stCondLst>
                                    <p:cond delay="0"/>
                                  </p:stCondLst>
                                  <p:childTnLst>
                                    <p:set>
                                      <p:cBhvr>
                                        <p:cTn id="45"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419" grpId="0" uiExpand="1" build="p"/>
      <p:bldP spid="9" grpId="0" animBg="1"/>
      <p:bldP spid="9" grpId="1" animBg="1"/>
      <p:bldP spid="4" grpId="0" animBg="1"/>
      <p:bldP spid="4" grpId="1"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smtClean="0"/>
              <a:t>Samenhang en belang</a:t>
            </a:r>
            <a:endParaRPr lang="nl-NL" dirty="0"/>
          </a:p>
        </p:txBody>
      </p:sp>
      <p:pic>
        <p:nvPicPr>
          <p:cNvPr id="7" name="Afbeelding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16789"/>
            <a:ext cx="8229600" cy="5274840"/>
          </a:xfrm>
          <a:prstGeom prst="rect">
            <a:avLst/>
          </a:prstGeom>
        </p:spPr>
      </p:pic>
      <p:sp>
        <p:nvSpPr>
          <p:cNvPr id="8" name="Rechthoek 7"/>
          <p:cNvSpPr/>
          <p:nvPr/>
        </p:nvSpPr>
        <p:spPr>
          <a:xfrm>
            <a:off x="1539875" y="5210175"/>
            <a:ext cx="936625" cy="40004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NL"/>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5</a:t>
            </a:fld>
            <a:endParaRPr lang="en-US" dirty="0"/>
          </a:p>
        </p:txBody>
      </p:sp>
    </p:spTree>
    <p:extLst>
      <p:ext uri="{BB962C8B-B14F-4D97-AF65-F5344CB8AC3E}">
        <p14:creationId xmlns:p14="http://schemas.microsoft.com/office/powerpoint/2010/main" val="2705906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a:xfrm>
            <a:off x="358775" y="358775"/>
            <a:ext cx="7476493" cy="684213"/>
          </a:xfrm>
        </p:spPr>
        <p:txBody>
          <a:bodyPr>
            <a:normAutofit fontScale="90000"/>
          </a:bodyPr>
          <a:lstStyle/>
          <a:p>
            <a:r>
              <a:rPr lang="en-US" dirty="0" err="1" smtClean="0"/>
              <a:t>Vergelijken</a:t>
            </a:r>
            <a:endParaRPr lang="nl-NL" dirty="0" smtClean="0"/>
          </a:p>
        </p:txBody>
      </p:sp>
      <p:graphicFrame>
        <p:nvGraphicFramePr>
          <p:cNvPr id="1251417" name="Group 89"/>
          <p:cNvGraphicFramePr>
            <a:graphicFrameLocks noGrp="1"/>
          </p:cNvGraphicFramePr>
          <p:nvPr>
            <p:ph idx="4294967295"/>
            <p:extLst>
              <p:ext uri="{D42A27DB-BD31-4B8C-83A1-F6EECF244321}">
                <p14:modId xmlns:p14="http://schemas.microsoft.com/office/powerpoint/2010/main" val="1077462751"/>
              </p:ext>
            </p:extLst>
          </p:nvPr>
        </p:nvGraphicFramePr>
        <p:xfrm>
          <a:off x="611560" y="1988840"/>
          <a:ext cx="7920881" cy="3243263"/>
        </p:xfrm>
        <a:graphic>
          <a:graphicData uri="http://schemas.openxmlformats.org/drawingml/2006/table">
            <a:tbl>
              <a:tblPr firstRow="1"/>
              <a:tblGrid>
                <a:gridCol w="2448272"/>
                <a:gridCol w="2530758"/>
                <a:gridCol w="2941851"/>
              </a:tblGrid>
              <a:tr h="366431">
                <a:tc>
                  <a:txBody>
                    <a:bodyPr/>
                    <a:lstStyle/>
                    <a:p>
                      <a:pPr marL="0" marR="0" lvl="0" indent="0" algn="ctr" defTabSz="449263" rtl="0" eaLnBrk="0" fontAlgn="base" latinLnBrk="0" hangingPunct="0">
                        <a:lnSpc>
                          <a:spcPct val="100000"/>
                        </a:lnSpc>
                        <a:spcBef>
                          <a:spcPct val="20000"/>
                        </a:spcBef>
                        <a:spcAft>
                          <a:spcPct val="0"/>
                        </a:spcAft>
                        <a:buClr>
                          <a:schemeClr val="hlink"/>
                        </a:buClr>
                        <a:buSzPct val="90000"/>
                        <a:buFont typeface="Wingdings" pitchFamily="2" charset="2"/>
                        <a:buNone/>
                        <a:tabLst>
                          <a:tab pos="723900" algn="l"/>
                          <a:tab pos="1447800" algn="l"/>
                          <a:tab pos="2171700" algn="l"/>
                          <a:tab pos="2895600" algn="l"/>
                          <a:tab pos="3619500" algn="l"/>
                          <a:tab pos="4343400" algn="l"/>
                          <a:tab pos="5067300" algn="l"/>
                          <a:tab pos="5791200" algn="l"/>
                          <a:tab pos="6515100" algn="l"/>
                        </a:tabLst>
                      </a:pPr>
                      <a:r>
                        <a:rPr kumimoji="1" lang="nl-NL" sz="2000" b="1" i="0" u="none" strike="noStrike" cap="none" normalizeH="0" baseline="0" dirty="0" smtClean="0">
                          <a:ln>
                            <a:noFill/>
                          </a:ln>
                          <a:solidFill>
                            <a:schemeClr val="bg1"/>
                          </a:solidFill>
                          <a:effectLst/>
                          <a:latin typeface="+mn-lt"/>
                          <a:cs typeface="Lucida Sans Unicode" pitchFamily="34" charset="0"/>
                        </a:rPr>
                        <a:t>Relationele operator</a:t>
                      </a:r>
                    </a:p>
                  </a:txBody>
                  <a:tcPr marL="101845" marR="101845" marT="15878" marB="45724"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449263" rtl="0" eaLnBrk="0" fontAlgn="base" latinLnBrk="0" hangingPunct="0">
                        <a:lnSpc>
                          <a:spcPct val="100000"/>
                        </a:lnSpc>
                        <a:spcBef>
                          <a:spcPct val="20000"/>
                        </a:spcBef>
                        <a:spcAft>
                          <a:spcPct val="0"/>
                        </a:spcAft>
                        <a:buClr>
                          <a:schemeClr val="hlink"/>
                        </a:buClr>
                        <a:buSzPct val="90000"/>
                        <a:buFont typeface="Wingdings" pitchFamily="2" charset="2"/>
                        <a:buNone/>
                        <a:tabLst>
                          <a:tab pos="723900" algn="l"/>
                          <a:tab pos="1447800" algn="l"/>
                          <a:tab pos="2171700" algn="l"/>
                          <a:tab pos="2895600" algn="l"/>
                          <a:tab pos="3619500" algn="l"/>
                          <a:tab pos="4343400" algn="l"/>
                          <a:tab pos="5067300" algn="l"/>
                          <a:tab pos="5791200" algn="l"/>
                          <a:tab pos="6515100" algn="l"/>
                        </a:tabLst>
                      </a:pPr>
                      <a:r>
                        <a:rPr kumimoji="1" lang="nl-NL" sz="2000" b="1" i="0" u="none" strike="noStrike" cap="none" normalizeH="0" baseline="0" dirty="0" smtClean="0">
                          <a:ln>
                            <a:noFill/>
                          </a:ln>
                          <a:solidFill>
                            <a:schemeClr val="bg1"/>
                          </a:solidFill>
                          <a:effectLst/>
                          <a:latin typeface="+mn-lt"/>
                          <a:cs typeface="Lucida Sans Unicode" pitchFamily="34" charset="0"/>
                        </a:rPr>
                        <a:t>Betekenis</a:t>
                      </a:r>
                    </a:p>
                  </a:txBody>
                  <a:tcPr marL="101845" marR="101845" marT="15878" marB="45724"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449263" rtl="0" eaLnBrk="0" fontAlgn="base" latinLnBrk="0" hangingPunct="0">
                        <a:lnSpc>
                          <a:spcPct val="100000"/>
                        </a:lnSpc>
                        <a:spcBef>
                          <a:spcPct val="20000"/>
                        </a:spcBef>
                        <a:spcAft>
                          <a:spcPct val="0"/>
                        </a:spcAft>
                        <a:buClr>
                          <a:schemeClr val="hlink"/>
                        </a:buClr>
                        <a:buSzPct val="90000"/>
                        <a:buFont typeface="Wingdings" pitchFamily="2" charset="2"/>
                        <a:buNone/>
                        <a:tabLst>
                          <a:tab pos="723900" algn="l"/>
                          <a:tab pos="1447800" algn="l"/>
                          <a:tab pos="2171700" algn="l"/>
                          <a:tab pos="2895600" algn="l"/>
                          <a:tab pos="3619500" algn="l"/>
                          <a:tab pos="4343400" algn="l"/>
                          <a:tab pos="5067300" algn="l"/>
                          <a:tab pos="5791200" algn="l"/>
                          <a:tab pos="6515100" algn="l"/>
                        </a:tabLst>
                      </a:pPr>
                      <a:r>
                        <a:rPr kumimoji="1" lang="nl-NL" sz="2000" b="1" i="0" u="none" strike="noStrike" cap="none" normalizeH="0" baseline="0" dirty="0" smtClean="0">
                          <a:ln>
                            <a:noFill/>
                          </a:ln>
                          <a:solidFill>
                            <a:schemeClr val="bg1"/>
                          </a:solidFill>
                          <a:effectLst/>
                          <a:latin typeface="+mn-lt"/>
                          <a:cs typeface="Lucida Sans Unicode" pitchFamily="34" charset="0"/>
                        </a:rPr>
                        <a:t>Teken in de wiskunde</a:t>
                      </a:r>
                    </a:p>
                  </a:txBody>
                  <a:tcPr marL="101845" marR="101845" marT="15878" marB="45724"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hlink"/>
                    </a:solidFill>
                  </a:tcPr>
                </a:tc>
              </a:tr>
              <a:tr h="484235">
                <a:tc>
                  <a:txBody>
                    <a:bodyPr/>
                    <a:lstStyle/>
                    <a:p>
                      <a:pPr marL="0" marR="0" lvl="0" indent="0" algn="ctr" defTabSz="449263" rtl="0" eaLnBrk="0" fontAlgn="base" latinLnBrk="0" hangingPunct="0">
                        <a:lnSpc>
                          <a:spcPct val="100000"/>
                        </a:lnSpc>
                        <a:spcBef>
                          <a:spcPct val="20000"/>
                        </a:spcBef>
                        <a:spcAft>
                          <a:spcPct val="0"/>
                        </a:spcAft>
                        <a:buClr>
                          <a:schemeClr val="hlink"/>
                        </a:buClr>
                        <a:buSzPct val="90000"/>
                        <a:buFont typeface="Wingdings" pitchFamily="2" charset="2"/>
                        <a:buNone/>
                        <a:tabLst>
                          <a:tab pos="723900" algn="l"/>
                          <a:tab pos="1447800" algn="l"/>
                          <a:tab pos="2171700" algn="l"/>
                          <a:tab pos="2895600" algn="l"/>
                          <a:tab pos="3619500" algn="l"/>
                          <a:tab pos="4343400" algn="l"/>
                          <a:tab pos="5067300" algn="l"/>
                          <a:tab pos="5791200" algn="l"/>
                          <a:tab pos="6515100" algn="l"/>
                        </a:tabLst>
                      </a:pPr>
                      <a:r>
                        <a:rPr kumimoji="1" lang="nl-NL" sz="2000" b="0" i="0" u="none" strike="noStrike" cap="none" normalizeH="0" baseline="0" dirty="0" smtClean="0">
                          <a:ln>
                            <a:noFill/>
                          </a:ln>
                          <a:solidFill>
                            <a:schemeClr val="tx1"/>
                          </a:solidFill>
                          <a:effectLst/>
                          <a:latin typeface="+mn-lt"/>
                          <a:cs typeface="Lucida Sans Unicode" pitchFamily="34" charset="0"/>
                        </a:rPr>
                        <a:t>&gt;</a:t>
                      </a:r>
                    </a:p>
                  </a:txBody>
                  <a:tcPr marL="101845" marR="101845" marT="15878" marB="45724"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ct val="20000"/>
                        </a:spcBef>
                        <a:spcAft>
                          <a:spcPct val="0"/>
                        </a:spcAft>
                        <a:buClr>
                          <a:schemeClr val="hlink"/>
                        </a:buClr>
                        <a:buSzPct val="90000"/>
                        <a:buFont typeface="Wingdings" pitchFamily="2" charset="2"/>
                        <a:buNone/>
                        <a:tabLst>
                          <a:tab pos="723900" algn="l"/>
                          <a:tab pos="1447800" algn="l"/>
                          <a:tab pos="2171700" algn="l"/>
                          <a:tab pos="2895600" algn="l"/>
                          <a:tab pos="3619500" algn="l"/>
                          <a:tab pos="4343400" algn="l"/>
                          <a:tab pos="5067300" algn="l"/>
                          <a:tab pos="5791200" algn="l"/>
                          <a:tab pos="6515100" algn="l"/>
                        </a:tabLst>
                      </a:pPr>
                      <a:r>
                        <a:rPr kumimoji="1" lang="nl-NL" sz="2000" b="0" i="0" u="none" strike="noStrike" cap="none" normalizeH="0" baseline="0" dirty="0" smtClean="0">
                          <a:ln>
                            <a:noFill/>
                          </a:ln>
                          <a:solidFill>
                            <a:schemeClr val="tx1"/>
                          </a:solidFill>
                          <a:effectLst/>
                          <a:latin typeface="+mn-lt"/>
                          <a:cs typeface="Lucida Sans Unicode" pitchFamily="34" charset="0"/>
                        </a:rPr>
                        <a:t>Groter dan</a:t>
                      </a:r>
                    </a:p>
                  </a:txBody>
                  <a:tcPr marL="101845" marR="101845" marT="15878" marB="45724"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ct val="20000"/>
                        </a:spcBef>
                        <a:spcAft>
                          <a:spcPct val="0"/>
                        </a:spcAft>
                        <a:buClr>
                          <a:schemeClr val="hlink"/>
                        </a:buClr>
                        <a:buSzPct val="90000"/>
                        <a:buFont typeface="Wingdings" pitchFamily="2" charset="2"/>
                        <a:buNone/>
                        <a:tabLst>
                          <a:tab pos="723900" algn="l"/>
                          <a:tab pos="1447800" algn="l"/>
                          <a:tab pos="2171700" algn="l"/>
                          <a:tab pos="2895600" algn="l"/>
                          <a:tab pos="3619500" algn="l"/>
                          <a:tab pos="4343400" algn="l"/>
                          <a:tab pos="5067300" algn="l"/>
                          <a:tab pos="5791200" algn="l"/>
                          <a:tab pos="6515100" algn="l"/>
                        </a:tabLst>
                      </a:pPr>
                      <a:r>
                        <a:rPr kumimoji="1" lang="nl-NL" sz="2000" b="0" i="0" u="none" strike="noStrike" cap="none" normalizeH="0" baseline="0" dirty="0" smtClean="0">
                          <a:ln>
                            <a:noFill/>
                          </a:ln>
                          <a:solidFill>
                            <a:schemeClr val="tx1"/>
                          </a:solidFill>
                          <a:effectLst/>
                          <a:latin typeface="+mn-lt"/>
                          <a:cs typeface="Lucida Sans Unicode" pitchFamily="34" charset="0"/>
                        </a:rPr>
                        <a:t>&gt;</a:t>
                      </a:r>
                    </a:p>
                  </a:txBody>
                  <a:tcPr marL="101845" marR="101845" marT="15878" marB="45724"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r>
              <a:tr h="484235">
                <a:tc>
                  <a:txBody>
                    <a:bodyPr/>
                    <a:lstStyle/>
                    <a:p>
                      <a:pPr marL="0" marR="0" lvl="0" indent="0" algn="ctr" defTabSz="449263" rtl="0" eaLnBrk="0" fontAlgn="base" latinLnBrk="0" hangingPunct="0">
                        <a:lnSpc>
                          <a:spcPct val="100000"/>
                        </a:lnSpc>
                        <a:spcBef>
                          <a:spcPct val="20000"/>
                        </a:spcBef>
                        <a:spcAft>
                          <a:spcPct val="0"/>
                        </a:spcAft>
                        <a:buClr>
                          <a:schemeClr val="hlink"/>
                        </a:buClr>
                        <a:buSzPct val="90000"/>
                        <a:buFont typeface="Wingdings" pitchFamily="2" charset="2"/>
                        <a:buNone/>
                        <a:tabLst>
                          <a:tab pos="723900" algn="l"/>
                          <a:tab pos="1447800" algn="l"/>
                          <a:tab pos="2171700" algn="l"/>
                          <a:tab pos="2895600" algn="l"/>
                          <a:tab pos="3619500" algn="l"/>
                          <a:tab pos="4343400" algn="l"/>
                          <a:tab pos="5067300" algn="l"/>
                          <a:tab pos="5791200" algn="l"/>
                          <a:tab pos="6515100" algn="l"/>
                        </a:tabLst>
                      </a:pPr>
                      <a:r>
                        <a:rPr kumimoji="1" lang="nl-NL" sz="2000" b="0" i="0" u="none" strike="noStrike" cap="none" normalizeH="0" baseline="0" dirty="0" smtClean="0">
                          <a:ln>
                            <a:noFill/>
                          </a:ln>
                          <a:solidFill>
                            <a:schemeClr val="tx1"/>
                          </a:solidFill>
                          <a:effectLst/>
                          <a:latin typeface="+mn-lt"/>
                          <a:cs typeface="Lucida Sans Unicode" pitchFamily="34" charset="0"/>
                        </a:rPr>
                        <a:t>&lt;</a:t>
                      </a:r>
                    </a:p>
                  </a:txBody>
                  <a:tcPr marL="101845" marR="101845" marT="15878" marB="45724"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ct val="20000"/>
                        </a:spcBef>
                        <a:spcAft>
                          <a:spcPct val="0"/>
                        </a:spcAft>
                        <a:buClr>
                          <a:schemeClr val="hlink"/>
                        </a:buClr>
                        <a:buSzPct val="90000"/>
                        <a:buFont typeface="Wingdings" pitchFamily="2" charset="2"/>
                        <a:buNone/>
                        <a:tabLst>
                          <a:tab pos="723900" algn="l"/>
                          <a:tab pos="1447800" algn="l"/>
                          <a:tab pos="2171700" algn="l"/>
                          <a:tab pos="2895600" algn="l"/>
                          <a:tab pos="3619500" algn="l"/>
                          <a:tab pos="4343400" algn="l"/>
                          <a:tab pos="5067300" algn="l"/>
                          <a:tab pos="5791200" algn="l"/>
                          <a:tab pos="6515100" algn="l"/>
                        </a:tabLst>
                      </a:pPr>
                      <a:r>
                        <a:rPr kumimoji="1" lang="nl-NL" sz="2000" b="0" i="0" u="none" strike="noStrike" cap="none" normalizeH="0" baseline="0" dirty="0" smtClean="0">
                          <a:ln>
                            <a:noFill/>
                          </a:ln>
                          <a:solidFill>
                            <a:schemeClr val="tx1"/>
                          </a:solidFill>
                          <a:effectLst/>
                          <a:latin typeface="+mn-lt"/>
                          <a:cs typeface="Lucida Sans Unicode" pitchFamily="34" charset="0"/>
                        </a:rPr>
                        <a:t>Kleiner dan</a:t>
                      </a:r>
                    </a:p>
                  </a:txBody>
                  <a:tcPr marL="101845" marR="101845" marT="15878" marB="45724"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ct val="20000"/>
                        </a:spcBef>
                        <a:spcAft>
                          <a:spcPct val="0"/>
                        </a:spcAft>
                        <a:buClr>
                          <a:schemeClr val="hlink"/>
                        </a:buClr>
                        <a:buSzPct val="90000"/>
                        <a:buFont typeface="Wingdings" pitchFamily="2" charset="2"/>
                        <a:buNone/>
                        <a:tabLst>
                          <a:tab pos="723900" algn="l"/>
                          <a:tab pos="1447800" algn="l"/>
                          <a:tab pos="2171700" algn="l"/>
                          <a:tab pos="2895600" algn="l"/>
                          <a:tab pos="3619500" algn="l"/>
                          <a:tab pos="4343400" algn="l"/>
                          <a:tab pos="5067300" algn="l"/>
                          <a:tab pos="5791200" algn="l"/>
                          <a:tab pos="6515100" algn="l"/>
                        </a:tabLst>
                      </a:pPr>
                      <a:r>
                        <a:rPr kumimoji="1" lang="nl-NL" sz="2000" b="0" i="0" u="none" strike="noStrike" cap="none" normalizeH="0" baseline="0" smtClean="0">
                          <a:ln>
                            <a:noFill/>
                          </a:ln>
                          <a:solidFill>
                            <a:schemeClr val="tx1"/>
                          </a:solidFill>
                          <a:effectLst/>
                          <a:latin typeface="+mn-lt"/>
                          <a:cs typeface="Lucida Sans Unicode" pitchFamily="34" charset="0"/>
                        </a:rPr>
                        <a:t>&lt;</a:t>
                      </a:r>
                    </a:p>
                  </a:txBody>
                  <a:tcPr marL="101845" marR="101845" marT="15878" marB="45724"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r>
              <a:tr h="484235">
                <a:tc>
                  <a:txBody>
                    <a:bodyPr/>
                    <a:lstStyle/>
                    <a:p>
                      <a:pPr marL="0" marR="0" lvl="0" indent="0" algn="ctr" defTabSz="449263" rtl="0" eaLnBrk="0" fontAlgn="base" latinLnBrk="0" hangingPunct="0">
                        <a:lnSpc>
                          <a:spcPct val="100000"/>
                        </a:lnSpc>
                        <a:spcBef>
                          <a:spcPct val="20000"/>
                        </a:spcBef>
                        <a:spcAft>
                          <a:spcPct val="0"/>
                        </a:spcAft>
                        <a:buClr>
                          <a:schemeClr val="hlink"/>
                        </a:buClr>
                        <a:buSzPct val="90000"/>
                        <a:buFont typeface="Wingdings" pitchFamily="2" charset="2"/>
                        <a:buNone/>
                        <a:tabLst>
                          <a:tab pos="723900" algn="l"/>
                          <a:tab pos="1447800" algn="l"/>
                          <a:tab pos="2171700" algn="l"/>
                          <a:tab pos="2895600" algn="l"/>
                          <a:tab pos="3619500" algn="l"/>
                          <a:tab pos="4343400" algn="l"/>
                          <a:tab pos="5067300" algn="l"/>
                          <a:tab pos="5791200" algn="l"/>
                          <a:tab pos="6515100" algn="l"/>
                        </a:tabLst>
                      </a:pPr>
                      <a:r>
                        <a:rPr kumimoji="1" lang="nl-NL" sz="2000" b="0" i="0" u="none" strike="noStrike" cap="none" normalizeH="0" baseline="0" smtClean="0">
                          <a:ln>
                            <a:noFill/>
                          </a:ln>
                          <a:solidFill>
                            <a:schemeClr val="tx1"/>
                          </a:solidFill>
                          <a:effectLst/>
                          <a:latin typeface="+mn-lt"/>
                          <a:cs typeface="Lucida Sans Unicode" pitchFamily="34" charset="0"/>
                        </a:rPr>
                        <a:t>&gt;=</a:t>
                      </a:r>
                    </a:p>
                  </a:txBody>
                  <a:tcPr marL="101845" marR="101845" marT="15878" marB="45724"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ct val="20000"/>
                        </a:spcBef>
                        <a:spcAft>
                          <a:spcPct val="0"/>
                        </a:spcAft>
                        <a:buClr>
                          <a:schemeClr val="hlink"/>
                        </a:buClr>
                        <a:buSzPct val="90000"/>
                        <a:buFont typeface="Wingdings" pitchFamily="2" charset="2"/>
                        <a:buNone/>
                        <a:tabLst>
                          <a:tab pos="723900" algn="l"/>
                          <a:tab pos="1447800" algn="l"/>
                          <a:tab pos="2171700" algn="l"/>
                          <a:tab pos="2895600" algn="l"/>
                          <a:tab pos="3619500" algn="l"/>
                          <a:tab pos="4343400" algn="l"/>
                          <a:tab pos="5067300" algn="l"/>
                          <a:tab pos="5791200" algn="l"/>
                          <a:tab pos="6515100" algn="l"/>
                        </a:tabLst>
                      </a:pPr>
                      <a:r>
                        <a:rPr kumimoji="1" lang="nl-NL" sz="2000" b="0" i="0" u="none" strike="noStrike" cap="none" normalizeH="0" baseline="0" smtClean="0">
                          <a:ln>
                            <a:noFill/>
                          </a:ln>
                          <a:solidFill>
                            <a:schemeClr val="tx1"/>
                          </a:solidFill>
                          <a:effectLst/>
                          <a:latin typeface="+mn-lt"/>
                          <a:cs typeface="Lucida Sans Unicode" pitchFamily="34" charset="0"/>
                        </a:rPr>
                        <a:t>Groter of gelijk aan</a:t>
                      </a:r>
                    </a:p>
                  </a:txBody>
                  <a:tcPr marL="101845" marR="101845" marT="15878" marB="45724"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ct val="20000"/>
                        </a:spcBef>
                        <a:spcAft>
                          <a:spcPct val="0"/>
                        </a:spcAft>
                        <a:buClr>
                          <a:schemeClr val="hlink"/>
                        </a:buClr>
                        <a:buSzPct val="90000"/>
                        <a:buFont typeface="Wingdings" pitchFamily="2" charset="2"/>
                        <a:buNone/>
                        <a:tabLst>
                          <a:tab pos="723900" algn="l"/>
                          <a:tab pos="1447800" algn="l"/>
                          <a:tab pos="2171700" algn="l"/>
                          <a:tab pos="2895600" algn="l"/>
                          <a:tab pos="3619500" algn="l"/>
                          <a:tab pos="4343400" algn="l"/>
                          <a:tab pos="5067300" algn="l"/>
                          <a:tab pos="5791200" algn="l"/>
                          <a:tab pos="6515100" algn="l"/>
                        </a:tabLst>
                      </a:pPr>
                      <a:r>
                        <a:rPr kumimoji="1" lang="nl-NL" sz="2000" b="0" i="0" u="none" strike="noStrike" cap="none" normalizeH="0" baseline="0" smtClean="0">
                          <a:ln>
                            <a:noFill/>
                          </a:ln>
                          <a:solidFill>
                            <a:schemeClr val="tx1"/>
                          </a:solidFill>
                          <a:effectLst/>
                          <a:latin typeface="+mn-lt"/>
                          <a:cs typeface="Arial" charset="0"/>
                        </a:rPr>
                        <a:t>≥</a:t>
                      </a:r>
                    </a:p>
                  </a:txBody>
                  <a:tcPr marL="101845" marR="101845" marT="15878" marB="45724"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r>
              <a:tr h="484235">
                <a:tc>
                  <a:txBody>
                    <a:bodyPr/>
                    <a:lstStyle/>
                    <a:p>
                      <a:pPr marL="0" marR="0" lvl="0" indent="0" algn="ctr" defTabSz="449263" rtl="0" eaLnBrk="0" fontAlgn="base" latinLnBrk="0" hangingPunct="0">
                        <a:lnSpc>
                          <a:spcPct val="100000"/>
                        </a:lnSpc>
                        <a:spcBef>
                          <a:spcPct val="20000"/>
                        </a:spcBef>
                        <a:spcAft>
                          <a:spcPct val="0"/>
                        </a:spcAft>
                        <a:buClr>
                          <a:schemeClr val="hlink"/>
                        </a:buClr>
                        <a:buSzPct val="90000"/>
                        <a:buFont typeface="Wingdings" pitchFamily="2" charset="2"/>
                        <a:buNone/>
                        <a:tabLst>
                          <a:tab pos="723900" algn="l"/>
                          <a:tab pos="1447800" algn="l"/>
                          <a:tab pos="2171700" algn="l"/>
                          <a:tab pos="2895600" algn="l"/>
                          <a:tab pos="3619500" algn="l"/>
                          <a:tab pos="4343400" algn="l"/>
                          <a:tab pos="5067300" algn="l"/>
                          <a:tab pos="5791200" algn="l"/>
                          <a:tab pos="6515100" algn="l"/>
                        </a:tabLst>
                      </a:pPr>
                      <a:r>
                        <a:rPr kumimoji="1" lang="nl-NL" sz="2000" b="0" i="0" u="none" strike="noStrike" cap="none" normalizeH="0" baseline="0" smtClean="0">
                          <a:ln>
                            <a:noFill/>
                          </a:ln>
                          <a:solidFill>
                            <a:schemeClr val="tx1"/>
                          </a:solidFill>
                          <a:effectLst/>
                          <a:latin typeface="+mn-lt"/>
                          <a:cs typeface="Lucida Sans Unicode" pitchFamily="34" charset="0"/>
                        </a:rPr>
                        <a:t>&lt;=</a:t>
                      </a:r>
                    </a:p>
                  </a:txBody>
                  <a:tcPr marL="101845" marR="101845" marT="15878" marB="45724"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ct val="20000"/>
                        </a:spcBef>
                        <a:spcAft>
                          <a:spcPct val="0"/>
                        </a:spcAft>
                        <a:buClr>
                          <a:schemeClr val="hlink"/>
                        </a:buClr>
                        <a:buSzPct val="90000"/>
                        <a:buFont typeface="Wingdings" pitchFamily="2" charset="2"/>
                        <a:buNone/>
                        <a:tabLst>
                          <a:tab pos="723900" algn="l"/>
                          <a:tab pos="1447800" algn="l"/>
                          <a:tab pos="2171700" algn="l"/>
                          <a:tab pos="2895600" algn="l"/>
                          <a:tab pos="3619500" algn="l"/>
                          <a:tab pos="4343400" algn="l"/>
                          <a:tab pos="5067300" algn="l"/>
                          <a:tab pos="5791200" algn="l"/>
                          <a:tab pos="6515100" algn="l"/>
                        </a:tabLst>
                      </a:pPr>
                      <a:r>
                        <a:rPr kumimoji="1" lang="nl-NL" sz="2000" b="0" i="0" u="none" strike="noStrike" cap="none" normalizeH="0" baseline="0" dirty="0" smtClean="0">
                          <a:ln>
                            <a:noFill/>
                          </a:ln>
                          <a:solidFill>
                            <a:schemeClr val="tx1"/>
                          </a:solidFill>
                          <a:effectLst/>
                          <a:latin typeface="+mn-lt"/>
                          <a:cs typeface="Lucida Sans Unicode" pitchFamily="34" charset="0"/>
                        </a:rPr>
                        <a:t>Kleiner of gelijk aan</a:t>
                      </a:r>
                    </a:p>
                  </a:txBody>
                  <a:tcPr marL="101845" marR="101845" marT="15878" marB="45724"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ct val="20000"/>
                        </a:spcBef>
                        <a:spcAft>
                          <a:spcPct val="0"/>
                        </a:spcAft>
                        <a:buClr>
                          <a:schemeClr val="hlink"/>
                        </a:buClr>
                        <a:buSzPct val="90000"/>
                        <a:buFont typeface="Wingdings" pitchFamily="2" charset="2"/>
                        <a:buNone/>
                        <a:tabLst>
                          <a:tab pos="723900" algn="l"/>
                          <a:tab pos="1447800" algn="l"/>
                          <a:tab pos="2171700" algn="l"/>
                          <a:tab pos="2895600" algn="l"/>
                          <a:tab pos="3619500" algn="l"/>
                          <a:tab pos="4343400" algn="l"/>
                          <a:tab pos="5067300" algn="l"/>
                          <a:tab pos="5791200" algn="l"/>
                          <a:tab pos="6515100" algn="l"/>
                        </a:tabLst>
                      </a:pPr>
                      <a:r>
                        <a:rPr kumimoji="1" lang="nl-NL" sz="2000" b="0" i="0" u="none" strike="noStrike" cap="none" normalizeH="0" baseline="0" smtClean="0">
                          <a:ln>
                            <a:noFill/>
                          </a:ln>
                          <a:solidFill>
                            <a:schemeClr val="tx1"/>
                          </a:solidFill>
                          <a:effectLst/>
                          <a:latin typeface="+mn-lt"/>
                          <a:cs typeface="Arial" charset="0"/>
                        </a:rPr>
                        <a:t>≤</a:t>
                      </a:r>
                    </a:p>
                  </a:txBody>
                  <a:tcPr marL="101845" marR="101845" marT="15878" marB="45724"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r>
              <a:tr h="484235">
                <a:tc>
                  <a:txBody>
                    <a:bodyPr/>
                    <a:lstStyle/>
                    <a:p>
                      <a:pPr marL="0" marR="0" lvl="0" indent="0" algn="ctr" defTabSz="449263" rtl="0" eaLnBrk="0" fontAlgn="base" latinLnBrk="0" hangingPunct="0">
                        <a:lnSpc>
                          <a:spcPct val="100000"/>
                        </a:lnSpc>
                        <a:spcBef>
                          <a:spcPct val="20000"/>
                        </a:spcBef>
                        <a:spcAft>
                          <a:spcPct val="0"/>
                        </a:spcAft>
                        <a:buClr>
                          <a:schemeClr val="hlink"/>
                        </a:buClr>
                        <a:buSzPct val="90000"/>
                        <a:buFont typeface="Wingdings" pitchFamily="2" charset="2"/>
                        <a:buNone/>
                        <a:tabLst>
                          <a:tab pos="723900" algn="l"/>
                          <a:tab pos="1447800" algn="l"/>
                          <a:tab pos="2171700" algn="l"/>
                          <a:tab pos="2895600" algn="l"/>
                          <a:tab pos="3619500" algn="l"/>
                          <a:tab pos="4343400" algn="l"/>
                          <a:tab pos="5067300" algn="l"/>
                          <a:tab pos="5791200" algn="l"/>
                          <a:tab pos="6515100" algn="l"/>
                        </a:tabLst>
                      </a:pPr>
                      <a:r>
                        <a:rPr kumimoji="1" lang="nl-NL" sz="2000" b="0" i="0" u="none" strike="noStrike" cap="none" normalizeH="0" baseline="0" smtClean="0">
                          <a:ln>
                            <a:noFill/>
                          </a:ln>
                          <a:solidFill>
                            <a:schemeClr val="tx1"/>
                          </a:solidFill>
                          <a:effectLst/>
                          <a:latin typeface="+mn-lt"/>
                          <a:cs typeface="Lucida Sans Unicode" pitchFamily="34" charset="0"/>
                        </a:rPr>
                        <a:t>==</a:t>
                      </a:r>
                    </a:p>
                  </a:txBody>
                  <a:tcPr marL="101845" marR="101845" marT="15878" marB="45724"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ct val="20000"/>
                        </a:spcBef>
                        <a:spcAft>
                          <a:spcPct val="0"/>
                        </a:spcAft>
                        <a:buClr>
                          <a:schemeClr val="hlink"/>
                        </a:buClr>
                        <a:buSzPct val="90000"/>
                        <a:buFont typeface="Wingdings" pitchFamily="2" charset="2"/>
                        <a:buNone/>
                        <a:tabLst>
                          <a:tab pos="723900" algn="l"/>
                          <a:tab pos="1447800" algn="l"/>
                          <a:tab pos="2171700" algn="l"/>
                          <a:tab pos="2895600" algn="l"/>
                          <a:tab pos="3619500" algn="l"/>
                          <a:tab pos="4343400" algn="l"/>
                          <a:tab pos="5067300" algn="l"/>
                          <a:tab pos="5791200" algn="l"/>
                          <a:tab pos="6515100" algn="l"/>
                        </a:tabLst>
                      </a:pPr>
                      <a:r>
                        <a:rPr kumimoji="1" lang="nl-NL" sz="2000" b="0" i="0" u="none" strike="noStrike" cap="none" normalizeH="0" baseline="0" smtClean="0">
                          <a:ln>
                            <a:noFill/>
                          </a:ln>
                          <a:solidFill>
                            <a:schemeClr val="tx1"/>
                          </a:solidFill>
                          <a:effectLst/>
                          <a:latin typeface="+mn-lt"/>
                          <a:cs typeface="Lucida Sans Unicode" pitchFamily="34" charset="0"/>
                        </a:rPr>
                        <a:t>Is gelijk aan</a:t>
                      </a:r>
                    </a:p>
                  </a:txBody>
                  <a:tcPr marL="101845" marR="101845" marT="15878" marB="45724"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ct val="20000"/>
                        </a:spcBef>
                        <a:spcAft>
                          <a:spcPct val="0"/>
                        </a:spcAft>
                        <a:buClr>
                          <a:schemeClr val="hlink"/>
                        </a:buClr>
                        <a:buSzPct val="90000"/>
                        <a:buFont typeface="Wingdings" pitchFamily="2" charset="2"/>
                        <a:buNone/>
                        <a:tabLst>
                          <a:tab pos="723900" algn="l"/>
                          <a:tab pos="1447800" algn="l"/>
                          <a:tab pos="2171700" algn="l"/>
                          <a:tab pos="2895600" algn="l"/>
                          <a:tab pos="3619500" algn="l"/>
                          <a:tab pos="4343400" algn="l"/>
                          <a:tab pos="5067300" algn="l"/>
                          <a:tab pos="5791200" algn="l"/>
                          <a:tab pos="6515100" algn="l"/>
                        </a:tabLst>
                      </a:pPr>
                      <a:r>
                        <a:rPr kumimoji="1" lang="nl-NL" sz="2000" b="0" i="0" u="none" strike="noStrike" cap="none" normalizeH="0" baseline="0" smtClean="0">
                          <a:ln>
                            <a:noFill/>
                          </a:ln>
                          <a:solidFill>
                            <a:schemeClr val="tx1"/>
                          </a:solidFill>
                          <a:effectLst/>
                          <a:latin typeface="+mn-lt"/>
                          <a:cs typeface="Lucida Sans Unicode" pitchFamily="34" charset="0"/>
                        </a:rPr>
                        <a:t>=</a:t>
                      </a:r>
                    </a:p>
                  </a:txBody>
                  <a:tcPr marL="101845" marR="101845" marT="15878" marB="45724"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r>
              <a:tr h="455657">
                <a:tc>
                  <a:txBody>
                    <a:bodyPr/>
                    <a:lstStyle/>
                    <a:p>
                      <a:pPr marL="0" marR="0" lvl="0" indent="0" algn="ctr" defTabSz="449263" rtl="0" eaLnBrk="0" fontAlgn="base" latinLnBrk="0" hangingPunct="0">
                        <a:lnSpc>
                          <a:spcPct val="100000"/>
                        </a:lnSpc>
                        <a:spcBef>
                          <a:spcPct val="20000"/>
                        </a:spcBef>
                        <a:spcAft>
                          <a:spcPct val="0"/>
                        </a:spcAft>
                        <a:buClr>
                          <a:schemeClr val="hlink"/>
                        </a:buClr>
                        <a:buSzPct val="90000"/>
                        <a:buFont typeface="Wingdings" pitchFamily="2" charset="2"/>
                        <a:buNone/>
                        <a:tabLst>
                          <a:tab pos="723900" algn="l"/>
                          <a:tab pos="1447800" algn="l"/>
                          <a:tab pos="2171700" algn="l"/>
                          <a:tab pos="2895600" algn="l"/>
                          <a:tab pos="3619500" algn="l"/>
                          <a:tab pos="4343400" algn="l"/>
                          <a:tab pos="5067300" algn="l"/>
                          <a:tab pos="5791200" algn="l"/>
                          <a:tab pos="6515100" algn="l"/>
                        </a:tabLst>
                      </a:pPr>
                      <a:r>
                        <a:rPr kumimoji="1" lang="nl-NL" sz="2000" b="0" i="0" u="none" strike="noStrike" cap="none" normalizeH="0" baseline="0" dirty="0" smtClean="0">
                          <a:ln>
                            <a:noFill/>
                          </a:ln>
                          <a:solidFill>
                            <a:schemeClr val="tx1"/>
                          </a:solidFill>
                          <a:effectLst/>
                          <a:latin typeface="+mn-lt"/>
                          <a:cs typeface="Lucida Sans Unicode" pitchFamily="34" charset="0"/>
                        </a:rPr>
                        <a:t>!=</a:t>
                      </a:r>
                    </a:p>
                  </a:txBody>
                  <a:tcPr marL="101845" marR="101845" marT="15878" marB="45724"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ct val="20000"/>
                        </a:spcBef>
                        <a:spcAft>
                          <a:spcPct val="0"/>
                        </a:spcAft>
                        <a:buClr>
                          <a:schemeClr val="hlink"/>
                        </a:buClr>
                        <a:buSzPct val="90000"/>
                        <a:buFont typeface="Wingdings" pitchFamily="2" charset="2"/>
                        <a:buNone/>
                        <a:tabLst>
                          <a:tab pos="723900" algn="l"/>
                          <a:tab pos="1447800" algn="l"/>
                          <a:tab pos="2171700" algn="l"/>
                          <a:tab pos="2895600" algn="l"/>
                          <a:tab pos="3619500" algn="l"/>
                          <a:tab pos="4343400" algn="l"/>
                          <a:tab pos="5067300" algn="l"/>
                          <a:tab pos="5791200" algn="l"/>
                          <a:tab pos="6515100" algn="l"/>
                        </a:tabLst>
                      </a:pPr>
                      <a:r>
                        <a:rPr kumimoji="1" lang="nl-NL" sz="2000" b="0" i="0" u="none" strike="noStrike" cap="none" normalizeH="0" baseline="0" smtClean="0">
                          <a:ln>
                            <a:noFill/>
                          </a:ln>
                          <a:solidFill>
                            <a:schemeClr val="tx1"/>
                          </a:solidFill>
                          <a:effectLst/>
                          <a:latin typeface="+mn-lt"/>
                          <a:cs typeface="Lucida Sans Unicode" pitchFamily="34" charset="0"/>
                        </a:rPr>
                        <a:t>Ongelijk aan</a:t>
                      </a:r>
                    </a:p>
                  </a:txBody>
                  <a:tcPr marL="101845" marR="101845" marT="15878" marB="45724"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449263" rtl="0" eaLnBrk="0" fontAlgn="base" latinLnBrk="0" hangingPunct="0">
                        <a:lnSpc>
                          <a:spcPct val="100000"/>
                        </a:lnSpc>
                        <a:spcBef>
                          <a:spcPct val="20000"/>
                        </a:spcBef>
                        <a:spcAft>
                          <a:spcPct val="0"/>
                        </a:spcAft>
                        <a:buClr>
                          <a:schemeClr val="hlink"/>
                        </a:buClr>
                        <a:buSzPct val="90000"/>
                        <a:buFont typeface="Wingdings" pitchFamily="2" charset="2"/>
                        <a:buNone/>
                        <a:tabLst>
                          <a:tab pos="723900" algn="l"/>
                          <a:tab pos="1447800" algn="l"/>
                          <a:tab pos="2171700" algn="l"/>
                          <a:tab pos="2895600" algn="l"/>
                          <a:tab pos="3619500" algn="l"/>
                          <a:tab pos="4343400" algn="l"/>
                          <a:tab pos="5067300" algn="l"/>
                          <a:tab pos="5791200" algn="l"/>
                          <a:tab pos="6515100" algn="l"/>
                        </a:tabLst>
                      </a:pPr>
                      <a:r>
                        <a:rPr kumimoji="1" lang="nl-NL" sz="2000" b="0" i="0" u="none" strike="noStrike" cap="none" normalizeH="0" baseline="0" dirty="0" smtClean="0">
                          <a:ln>
                            <a:noFill/>
                          </a:ln>
                          <a:solidFill>
                            <a:schemeClr val="tx1"/>
                          </a:solidFill>
                          <a:effectLst/>
                          <a:latin typeface="+mn-lt"/>
                          <a:cs typeface="Arial" charset="0"/>
                        </a:rPr>
                        <a:t>≠</a:t>
                      </a:r>
                    </a:p>
                  </a:txBody>
                  <a:tcPr marL="101845" marR="101845" marT="15878" marB="45724"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34820" name="Rectangle 3"/>
          <p:cNvSpPr>
            <a:spLocks noGrp="1" noChangeArrowheads="1"/>
          </p:cNvSpPr>
          <p:nvPr>
            <p:ph type="body" sz="half" idx="4294967295"/>
          </p:nvPr>
        </p:nvSpPr>
        <p:spPr>
          <a:xfrm>
            <a:off x="719138" y="1228725"/>
            <a:ext cx="8424862" cy="544513"/>
          </a:xfrm>
        </p:spPr>
        <p:txBody>
          <a:bodyPr>
            <a:normAutofit lnSpcReduction="10000"/>
          </a:bodyPr>
          <a:lstStyle/>
          <a:p>
            <a:r>
              <a:rPr lang="en-US" dirty="0" err="1" smtClean="0"/>
              <a:t>Relationele</a:t>
            </a:r>
            <a:r>
              <a:rPr lang="en-US" dirty="0" smtClean="0"/>
              <a:t> </a:t>
            </a:r>
            <a:r>
              <a:rPr lang="en-US" dirty="0" err="1" smtClean="0"/>
              <a:t>operatoren</a:t>
            </a:r>
            <a:r>
              <a:rPr lang="en-US" dirty="0" smtClean="0"/>
              <a:t>:</a:t>
            </a:r>
            <a:endParaRPr lang="nl-NL" dirty="0" smtClean="0"/>
          </a:p>
        </p:txBody>
      </p:sp>
      <p:sp>
        <p:nvSpPr>
          <p:cNvPr id="34855" name="Text Box 90"/>
          <p:cNvSpPr txBox="1">
            <a:spLocks noChangeArrowheads="1"/>
          </p:cNvSpPr>
          <p:nvPr/>
        </p:nvSpPr>
        <p:spPr bwMode="auto">
          <a:xfrm>
            <a:off x="1521792" y="5289801"/>
            <a:ext cx="6100429" cy="46384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ctr"/>
            <a:r>
              <a:rPr lang="en-US" dirty="0" smtClean="0">
                <a:latin typeface="+mn-lt"/>
              </a:rPr>
              <a:t>Resultaat</a:t>
            </a:r>
            <a:r>
              <a:rPr lang="en-US" dirty="0">
                <a:latin typeface="+mn-lt"/>
              </a:rPr>
              <a:t> is </a:t>
            </a:r>
            <a:r>
              <a:rPr lang="en-US" dirty="0" err="1">
                <a:latin typeface="+mn-lt"/>
              </a:rPr>
              <a:t>een</a:t>
            </a:r>
            <a:r>
              <a:rPr lang="en-US" dirty="0">
                <a:latin typeface="+mn-lt"/>
              </a:rPr>
              <a:t> </a:t>
            </a:r>
            <a:r>
              <a:rPr lang="en-US" dirty="0" err="1">
                <a:latin typeface="+mn-lt"/>
              </a:rPr>
              <a:t>int</a:t>
            </a:r>
            <a:r>
              <a:rPr lang="en-US" dirty="0">
                <a:latin typeface="+mn-lt"/>
              </a:rPr>
              <a:t> </a:t>
            </a:r>
            <a:r>
              <a:rPr lang="en-US" dirty="0" smtClean="0">
                <a:latin typeface="+mn-lt"/>
              </a:rPr>
              <a:t>(</a:t>
            </a:r>
            <a:r>
              <a:rPr lang="en-US" dirty="0" smtClean="0">
                <a:latin typeface="+mn-lt"/>
                <a:sym typeface="Wingdings" pitchFamily="2" charset="2"/>
              </a:rPr>
              <a:t>ONWAAR  0, WAAR  1)</a:t>
            </a:r>
            <a:endParaRPr lang="nl-NL" dirty="0">
              <a:latin typeface="+mn-lt"/>
            </a:endParaRPr>
          </a:p>
        </p:txBody>
      </p:sp>
      <p:sp>
        <p:nvSpPr>
          <p:cNvPr id="1251420" name="Text Box 92"/>
          <p:cNvSpPr txBox="1">
            <a:spLocks noChangeArrowheads="1"/>
          </p:cNvSpPr>
          <p:nvPr/>
        </p:nvSpPr>
        <p:spPr bwMode="auto">
          <a:xfrm>
            <a:off x="1691482" y="5877272"/>
            <a:ext cx="5761037" cy="463846"/>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ctr"/>
            <a:r>
              <a:rPr lang="nl-NL" dirty="0">
                <a:latin typeface="+mn-lt"/>
              </a:rPr>
              <a:t>Let op verschil in C tussen </a:t>
            </a:r>
            <a:r>
              <a:rPr lang="nl-NL" b="1" dirty="0">
                <a:latin typeface="Consolas"/>
              </a:rPr>
              <a:t>=</a:t>
            </a:r>
            <a:r>
              <a:rPr lang="nl-NL" dirty="0">
                <a:latin typeface="+mn-lt"/>
              </a:rPr>
              <a:t> en </a:t>
            </a:r>
            <a:r>
              <a:rPr lang="nl-NL" b="1" dirty="0">
                <a:latin typeface="Consolas"/>
              </a:rPr>
              <a:t>==</a:t>
            </a:r>
            <a:endParaRPr lang="nl-NL" b="1" dirty="0">
              <a:solidFill>
                <a:schemeClr val="folHlink"/>
              </a:solidFill>
              <a:latin typeface="Consolas"/>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50</a:t>
            </a:fld>
            <a:endParaRPr lang="en-US" dirty="0"/>
          </a:p>
        </p:txBody>
      </p:sp>
    </p:spTree>
    <p:extLst>
      <p:ext uri="{BB962C8B-B14F-4D97-AF65-F5344CB8AC3E}">
        <p14:creationId xmlns:p14="http://schemas.microsoft.com/office/powerpoint/2010/main" val="29833501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1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55" grpId="0"/>
      <p:bldP spid="1251420"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Tijdelijke aanduiding voor inhoud 13"/>
          <p:cNvSpPr>
            <a:spLocks noGrp="1"/>
          </p:cNvSpPr>
          <p:nvPr>
            <p:ph idx="15"/>
          </p:nvPr>
        </p:nvSpPr>
        <p:spPr/>
        <p:txBody>
          <a:bodyPr>
            <a:normAutofit fontScale="70000" lnSpcReduction="20000"/>
          </a:bodyPr>
          <a:lstStyle/>
          <a:p>
            <a:r>
              <a:rPr lang="pt-BR" dirty="0">
                <a:solidFill>
                  <a:srgbClr val="000000"/>
                </a:solidFill>
                <a:highlight>
                  <a:srgbClr val="FFFFFF"/>
                </a:highlight>
              </a:rPr>
              <a:t> </a:t>
            </a:r>
            <a:endParaRPr lang="pt-BR" dirty="0" smtClean="0">
              <a:solidFill>
                <a:srgbClr val="000000"/>
              </a:solidFill>
              <a:highlight>
                <a:srgbClr val="FFFFFF"/>
              </a:highlight>
            </a:endParaRPr>
          </a:p>
          <a:p>
            <a:endParaRPr lang="pt-BR" dirty="0">
              <a:solidFill>
                <a:srgbClr val="000000"/>
              </a:solidFill>
              <a:highlight>
                <a:srgbClr val="FFFFFF"/>
              </a:highlight>
            </a:endParaRPr>
          </a:p>
          <a:p>
            <a:endParaRPr lang="pt-BR" dirty="0" smtClean="0">
              <a:solidFill>
                <a:srgbClr val="000000"/>
              </a:solidFill>
              <a:highlight>
                <a:srgbClr val="FFFFFF"/>
              </a:highlight>
            </a:endParaRPr>
          </a:p>
          <a:p>
            <a:r>
              <a:rPr lang="pt-BR" dirty="0">
                <a:solidFill>
                  <a:srgbClr val="000000"/>
                </a:solidFill>
                <a:highlight>
                  <a:srgbClr val="FFFFFF"/>
                </a:highlight>
              </a:rPr>
              <a:t> </a:t>
            </a:r>
            <a:r>
              <a:rPr lang="pt-BR" dirty="0" smtClean="0">
                <a:solidFill>
                  <a:srgbClr val="000000"/>
                </a:solidFill>
                <a:highlight>
                  <a:srgbClr val="FFFFFF"/>
                </a:highlight>
              </a:rPr>
              <a:t>printf</a:t>
            </a:r>
            <a:r>
              <a:rPr lang="pt-BR" dirty="0">
                <a:solidFill>
                  <a:srgbClr val="000000"/>
                </a:solidFill>
                <a:highlight>
                  <a:srgbClr val="FFFFFF"/>
                </a:highlight>
              </a:rPr>
              <a:t>(</a:t>
            </a:r>
            <a:r>
              <a:rPr lang="pt-BR" dirty="0">
                <a:solidFill>
                  <a:srgbClr val="A31515"/>
                </a:solidFill>
                <a:highlight>
                  <a:srgbClr val="FFFFFF"/>
                </a:highlight>
              </a:rPr>
              <a:t>"5 == 5  -&gt; %d \n"</a:t>
            </a:r>
            <a:r>
              <a:rPr lang="pt-BR" dirty="0">
                <a:solidFill>
                  <a:srgbClr val="000000"/>
                </a:solidFill>
                <a:highlight>
                  <a:srgbClr val="FFFFFF"/>
                </a:highlight>
              </a:rPr>
              <a:t>, 5 == 5);</a:t>
            </a:r>
          </a:p>
          <a:p>
            <a:r>
              <a:rPr lang="pt-BR" dirty="0">
                <a:solidFill>
                  <a:srgbClr val="000000"/>
                </a:solidFill>
                <a:highlight>
                  <a:srgbClr val="FFFFFF"/>
                </a:highlight>
              </a:rPr>
              <a:t> printf(</a:t>
            </a:r>
            <a:r>
              <a:rPr lang="pt-BR" dirty="0">
                <a:solidFill>
                  <a:srgbClr val="A31515"/>
                </a:solidFill>
                <a:highlight>
                  <a:srgbClr val="FFFFFF"/>
                </a:highlight>
              </a:rPr>
              <a:t>"5 == 3  -&gt; %d \n"</a:t>
            </a:r>
            <a:r>
              <a:rPr lang="pt-BR" dirty="0">
                <a:solidFill>
                  <a:srgbClr val="000000"/>
                </a:solidFill>
                <a:highlight>
                  <a:srgbClr val="FFFFFF"/>
                </a:highlight>
              </a:rPr>
              <a:t>, 5 == 3);</a:t>
            </a:r>
          </a:p>
          <a:p>
            <a:r>
              <a:rPr lang="pt-BR" dirty="0">
                <a:solidFill>
                  <a:srgbClr val="000000"/>
                </a:solidFill>
                <a:highlight>
                  <a:srgbClr val="FFFFFF"/>
                </a:highlight>
              </a:rPr>
              <a:t> printf(</a:t>
            </a:r>
            <a:r>
              <a:rPr lang="pt-BR" dirty="0">
                <a:solidFill>
                  <a:srgbClr val="A31515"/>
                </a:solidFill>
                <a:highlight>
                  <a:srgbClr val="FFFFFF"/>
                </a:highlight>
              </a:rPr>
              <a:t>"a == a  -&gt; %d \n"</a:t>
            </a:r>
            <a:r>
              <a:rPr lang="pt-BR" dirty="0">
                <a:solidFill>
                  <a:srgbClr val="000000"/>
                </a:solidFill>
                <a:highlight>
                  <a:srgbClr val="FFFFFF"/>
                </a:highlight>
              </a:rPr>
              <a:t>, a == a);</a:t>
            </a:r>
          </a:p>
          <a:p>
            <a:r>
              <a:rPr lang="pt-BR" dirty="0">
                <a:solidFill>
                  <a:srgbClr val="000000"/>
                </a:solidFill>
                <a:highlight>
                  <a:srgbClr val="FFFFFF"/>
                </a:highlight>
              </a:rPr>
              <a:t> printf(</a:t>
            </a:r>
            <a:r>
              <a:rPr lang="pt-BR" dirty="0">
                <a:solidFill>
                  <a:srgbClr val="A31515"/>
                </a:solidFill>
                <a:highlight>
                  <a:srgbClr val="FFFFFF"/>
                </a:highlight>
              </a:rPr>
              <a:t>"b == a  -&gt; %d \n"</a:t>
            </a:r>
            <a:r>
              <a:rPr lang="pt-BR" dirty="0">
                <a:solidFill>
                  <a:srgbClr val="000000"/>
                </a:solidFill>
                <a:highlight>
                  <a:srgbClr val="FFFFFF"/>
                </a:highlight>
              </a:rPr>
              <a:t>, b == a);</a:t>
            </a:r>
          </a:p>
          <a:p>
            <a:endParaRPr lang="pt-BR" dirty="0">
              <a:solidFill>
                <a:srgbClr val="000000"/>
              </a:solidFill>
              <a:highlight>
                <a:srgbClr val="FFFFFF"/>
              </a:highlight>
            </a:endParaRPr>
          </a:p>
          <a:p>
            <a:r>
              <a:rPr lang="pt-BR" dirty="0">
                <a:solidFill>
                  <a:srgbClr val="000000"/>
                </a:solidFill>
                <a:highlight>
                  <a:srgbClr val="FFFFFF"/>
                </a:highlight>
              </a:rPr>
              <a:t> printf(</a:t>
            </a:r>
            <a:r>
              <a:rPr lang="pt-BR" dirty="0">
                <a:solidFill>
                  <a:srgbClr val="A31515"/>
                </a:solidFill>
                <a:highlight>
                  <a:srgbClr val="FFFFFF"/>
                </a:highlight>
              </a:rPr>
              <a:t>"5 != 5  -&gt; %d \n"</a:t>
            </a:r>
            <a:r>
              <a:rPr lang="pt-BR" dirty="0">
                <a:solidFill>
                  <a:srgbClr val="000000"/>
                </a:solidFill>
                <a:highlight>
                  <a:srgbClr val="FFFFFF"/>
                </a:highlight>
              </a:rPr>
              <a:t>, 5 != </a:t>
            </a:r>
            <a:r>
              <a:rPr lang="pt-BR" dirty="0" smtClean="0">
                <a:solidFill>
                  <a:srgbClr val="000000"/>
                </a:solidFill>
                <a:highlight>
                  <a:srgbClr val="FFFFFF"/>
                </a:highlight>
              </a:rPr>
              <a:t>5);</a:t>
            </a:r>
            <a:endParaRPr lang="pt-BR" dirty="0">
              <a:solidFill>
                <a:srgbClr val="000000"/>
              </a:solidFill>
              <a:highlight>
                <a:srgbClr val="FFFFFF"/>
              </a:highlight>
            </a:endParaRPr>
          </a:p>
          <a:p>
            <a:r>
              <a:rPr lang="pt-BR" dirty="0">
                <a:solidFill>
                  <a:srgbClr val="000000"/>
                </a:solidFill>
                <a:highlight>
                  <a:srgbClr val="FFFFFF"/>
                </a:highlight>
              </a:rPr>
              <a:t> printf(</a:t>
            </a:r>
            <a:r>
              <a:rPr lang="pt-BR" dirty="0">
                <a:solidFill>
                  <a:srgbClr val="A31515"/>
                </a:solidFill>
                <a:highlight>
                  <a:srgbClr val="FFFFFF"/>
                </a:highlight>
              </a:rPr>
              <a:t>"5 != 3  -&gt; %d \n"</a:t>
            </a:r>
            <a:r>
              <a:rPr lang="pt-BR" dirty="0">
                <a:solidFill>
                  <a:srgbClr val="000000"/>
                </a:solidFill>
                <a:highlight>
                  <a:srgbClr val="FFFFFF"/>
                </a:highlight>
              </a:rPr>
              <a:t>, 5 != 3);</a:t>
            </a:r>
          </a:p>
          <a:p>
            <a:r>
              <a:rPr lang="pt-BR" dirty="0">
                <a:solidFill>
                  <a:srgbClr val="000000"/>
                </a:solidFill>
                <a:highlight>
                  <a:srgbClr val="FFFFFF"/>
                </a:highlight>
              </a:rPr>
              <a:t> printf(</a:t>
            </a:r>
            <a:r>
              <a:rPr lang="pt-BR" dirty="0">
                <a:solidFill>
                  <a:srgbClr val="A31515"/>
                </a:solidFill>
                <a:highlight>
                  <a:srgbClr val="FFFFFF"/>
                </a:highlight>
              </a:rPr>
              <a:t>"a != a  -&gt; %d \n"</a:t>
            </a:r>
            <a:r>
              <a:rPr lang="pt-BR" dirty="0">
                <a:solidFill>
                  <a:srgbClr val="000000"/>
                </a:solidFill>
                <a:highlight>
                  <a:srgbClr val="FFFFFF"/>
                </a:highlight>
              </a:rPr>
              <a:t>, a != a);</a:t>
            </a:r>
          </a:p>
          <a:p>
            <a:r>
              <a:rPr lang="pt-BR" dirty="0">
                <a:solidFill>
                  <a:srgbClr val="000000"/>
                </a:solidFill>
                <a:highlight>
                  <a:srgbClr val="FFFFFF"/>
                </a:highlight>
              </a:rPr>
              <a:t> printf(</a:t>
            </a:r>
            <a:r>
              <a:rPr lang="pt-BR" dirty="0">
                <a:solidFill>
                  <a:srgbClr val="A31515"/>
                </a:solidFill>
                <a:highlight>
                  <a:srgbClr val="FFFFFF"/>
                </a:highlight>
              </a:rPr>
              <a:t>"b != a  -&gt; %d \n"</a:t>
            </a:r>
            <a:r>
              <a:rPr lang="pt-BR" dirty="0">
                <a:solidFill>
                  <a:srgbClr val="000000"/>
                </a:solidFill>
                <a:highlight>
                  <a:srgbClr val="FFFFFF"/>
                </a:highlight>
              </a:rPr>
              <a:t>, b != a);</a:t>
            </a:r>
          </a:p>
          <a:p>
            <a:endParaRPr lang="nl-NL" dirty="0">
              <a:solidFill>
                <a:srgbClr val="000000"/>
              </a:solidFill>
              <a:highlight>
                <a:srgbClr val="FFFFFF"/>
              </a:highlight>
            </a:endParaRPr>
          </a:p>
          <a:p>
            <a:r>
              <a:rPr lang="nl-NL" dirty="0">
                <a:solidFill>
                  <a:srgbClr val="000000"/>
                </a:solidFill>
                <a:highlight>
                  <a:srgbClr val="FFFFFF"/>
                </a:highlight>
              </a:rPr>
              <a:t> </a:t>
            </a:r>
            <a:r>
              <a:rPr lang="nl-NL" dirty="0" err="1">
                <a:solidFill>
                  <a:srgbClr val="000000"/>
                </a:solidFill>
                <a:highlight>
                  <a:srgbClr val="FFFFFF"/>
                </a:highlight>
              </a:rPr>
              <a:t>fflush</a:t>
            </a:r>
            <a:r>
              <a:rPr lang="nl-NL" dirty="0">
                <a:solidFill>
                  <a:srgbClr val="000000"/>
                </a:solidFill>
                <a:highlight>
                  <a:srgbClr val="FFFFFF"/>
                </a:highlight>
              </a:rPr>
              <a:t>(</a:t>
            </a:r>
            <a:r>
              <a:rPr lang="nl-NL" dirty="0" err="1">
                <a:solidFill>
                  <a:srgbClr val="6F008A"/>
                </a:solidFill>
                <a:highlight>
                  <a:srgbClr val="FFFFFF"/>
                </a:highlight>
              </a:rPr>
              <a:t>stdin</a:t>
            </a:r>
            <a:r>
              <a:rPr lang="nl-NL" dirty="0">
                <a:solidFill>
                  <a:srgbClr val="000000"/>
                </a:solidFill>
                <a:highlight>
                  <a:srgbClr val="FFFFFF"/>
                </a:highlight>
              </a:rPr>
              <a:t>); </a:t>
            </a:r>
            <a:r>
              <a:rPr lang="nl-NL" dirty="0" err="1">
                <a:solidFill>
                  <a:srgbClr val="000000"/>
                </a:solidFill>
                <a:highlight>
                  <a:srgbClr val="FFFFFF"/>
                </a:highlight>
              </a:rPr>
              <a:t>getchar</a:t>
            </a:r>
            <a:r>
              <a:rPr lang="nl-NL" dirty="0">
                <a:solidFill>
                  <a:srgbClr val="000000"/>
                </a:solidFill>
                <a:highlight>
                  <a:srgbClr val="FFFFFF"/>
                </a:highlight>
              </a:rPr>
              <a:t>(); </a:t>
            </a:r>
            <a:r>
              <a:rPr lang="nl-NL" dirty="0">
                <a:solidFill>
                  <a:srgbClr val="0000FF"/>
                </a:solidFill>
                <a:highlight>
                  <a:srgbClr val="FFFFFF"/>
                </a:highlight>
              </a:rPr>
              <a:t>return</a:t>
            </a:r>
            <a:r>
              <a:rPr lang="nl-NL" dirty="0">
                <a:solidFill>
                  <a:srgbClr val="000000"/>
                </a:solidFill>
                <a:highlight>
                  <a:srgbClr val="FFFFFF"/>
                </a:highlight>
              </a:rPr>
              <a:t> 0;</a:t>
            </a:r>
          </a:p>
          <a:p>
            <a:r>
              <a:rPr lang="nl-NL" dirty="0">
                <a:solidFill>
                  <a:srgbClr val="000000"/>
                </a:solidFill>
                <a:highlight>
                  <a:srgbClr val="FFFFFF"/>
                </a:highlight>
              </a:rPr>
              <a:t>}</a:t>
            </a:r>
            <a:endParaRPr lang="pt-BR" dirty="0">
              <a:solidFill>
                <a:srgbClr val="000000"/>
              </a:solidFill>
              <a:highlight>
                <a:srgbClr val="FFFFFF"/>
              </a:highlight>
            </a:endParaRPr>
          </a:p>
        </p:txBody>
      </p:sp>
      <p:sp>
        <p:nvSpPr>
          <p:cNvPr id="2" name="Tijdelijke aanduiding voor inhoud 1"/>
          <p:cNvSpPr>
            <a:spLocks noGrp="1"/>
          </p:cNvSpPr>
          <p:nvPr>
            <p:ph idx="16"/>
          </p:nvPr>
        </p:nvSpPr>
        <p:spPr>
          <a:xfrm>
            <a:off x="5076270" y="5517232"/>
            <a:ext cx="3610530" cy="1224136"/>
          </a:xfrm>
        </p:spPr>
        <p:txBody>
          <a:bodyPr>
            <a:normAutofit fontScale="85000" lnSpcReduction="20000"/>
          </a:bodyPr>
          <a:lstStyle/>
          <a:p>
            <a:r>
              <a:rPr lang="pt-BR" dirty="0"/>
              <a:t>a == a  -&gt; 1</a:t>
            </a:r>
          </a:p>
          <a:p>
            <a:r>
              <a:rPr lang="pt-BR" dirty="0"/>
              <a:t>b == a  -&gt; 0</a:t>
            </a:r>
          </a:p>
          <a:p>
            <a:r>
              <a:rPr lang="pt-BR" dirty="0"/>
              <a:t>5 != 5  -&gt; 0</a:t>
            </a:r>
          </a:p>
          <a:p>
            <a:r>
              <a:rPr lang="pt-BR" dirty="0"/>
              <a:t>5 != 3  -&gt; 1</a:t>
            </a:r>
          </a:p>
          <a:p>
            <a:r>
              <a:rPr lang="pt-BR" dirty="0"/>
              <a:t>a != a  -&gt; 0</a:t>
            </a:r>
          </a:p>
          <a:p>
            <a:r>
              <a:rPr lang="pt-BR" dirty="0"/>
              <a:t>b != a  -&gt; 1</a:t>
            </a:r>
          </a:p>
          <a:p>
            <a:endParaRPr lang="nl-NL" dirty="0"/>
          </a:p>
        </p:txBody>
      </p:sp>
      <p:sp>
        <p:nvSpPr>
          <p:cNvPr id="10" name="Titel 9"/>
          <p:cNvSpPr>
            <a:spLocks noGrp="1"/>
          </p:cNvSpPr>
          <p:nvPr>
            <p:ph type="title"/>
          </p:nvPr>
        </p:nvSpPr>
        <p:spPr/>
        <p:txBody>
          <a:bodyPr>
            <a:normAutofit/>
          </a:bodyPr>
          <a:lstStyle/>
          <a:p>
            <a:r>
              <a:rPr lang="en-US" sz="3600" smtClean="0"/>
              <a:t>Vergelijken met relationele operatoren</a:t>
            </a:r>
            <a:endParaRPr lang="nl-NL" sz="3600" dirty="0"/>
          </a:p>
        </p:txBody>
      </p:sp>
      <p:sp>
        <p:nvSpPr>
          <p:cNvPr id="11" name="Tijdelijke aanduiding voor inhoud 10"/>
          <p:cNvSpPr>
            <a:spLocks noGrp="1"/>
          </p:cNvSpPr>
          <p:nvPr>
            <p:ph idx="1"/>
          </p:nvPr>
        </p:nvSpPr>
        <p:spPr/>
        <p:txBody>
          <a:bodyPr>
            <a:normAutofit/>
          </a:bodyPr>
          <a:lstStyle/>
          <a:p>
            <a:r>
              <a:rPr lang="en-US" sz="1800" dirty="0" smtClean="0"/>
              <a:t>OPDRACHT: </a:t>
            </a:r>
            <a:r>
              <a:rPr lang="en-US" sz="1800" dirty="0" err="1" smtClean="0"/>
              <a:t>pak</a:t>
            </a:r>
            <a:r>
              <a:rPr lang="en-US" sz="1800" dirty="0" smtClean="0"/>
              <a:t> pen en </a:t>
            </a:r>
            <a:r>
              <a:rPr lang="en-US" sz="1800" dirty="0" err="1" smtClean="0"/>
              <a:t>papier</a:t>
            </a:r>
            <a:r>
              <a:rPr lang="en-US" sz="1800" dirty="0" smtClean="0"/>
              <a:t> en </a:t>
            </a:r>
            <a:r>
              <a:rPr lang="en-US" sz="1800" dirty="0" err="1" smtClean="0"/>
              <a:t>schrijf</a:t>
            </a:r>
            <a:r>
              <a:rPr lang="en-US" sz="1800" dirty="0" smtClean="0"/>
              <a:t> </a:t>
            </a:r>
            <a:r>
              <a:rPr lang="en-US" sz="1800" dirty="0" err="1" smtClean="0"/>
              <a:t>voor</a:t>
            </a:r>
            <a:r>
              <a:rPr lang="en-US" sz="1800" dirty="0" smtClean="0"/>
              <a:t> </a:t>
            </a:r>
            <a:r>
              <a:rPr lang="en-US" sz="1800" dirty="0" err="1" smtClean="0"/>
              <a:t>elke</a:t>
            </a:r>
            <a:r>
              <a:rPr lang="en-US" sz="1800" dirty="0" smtClean="0"/>
              <a:t> </a:t>
            </a:r>
            <a:r>
              <a:rPr lang="en-US" sz="1800" dirty="0" err="1" smtClean="0"/>
              <a:t>onderstaande</a:t>
            </a:r>
            <a:r>
              <a:rPr lang="en-US" sz="1800" dirty="0" smtClean="0"/>
              <a:t> </a:t>
            </a:r>
            <a:r>
              <a:rPr lang="en-US" sz="1800" i="1" u="sng" dirty="0" err="1" smtClean="0"/>
              <a:t>printf</a:t>
            </a:r>
            <a:r>
              <a:rPr lang="en-US" sz="1800" i="1" u="sng" dirty="0" smtClean="0"/>
              <a:t>()</a:t>
            </a:r>
            <a:r>
              <a:rPr lang="en-US" sz="1800" i="1" dirty="0" smtClean="0"/>
              <a:t>, </a:t>
            </a:r>
            <a:r>
              <a:rPr lang="en-US" sz="1800" dirty="0" err="1" smtClean="0"/>
              <a:t>waarin</a:t>
            </a:r>
            <a:r>
              <a:rPr lang="en-US" sz="1800" dirty="0" smtClean="0"/>
              <a:t> </a:t>
            </a:r>
            <a:r>
              <a:rPr lang="en-US" sz="1800" dirty="0" err="1" smtClean="0"/>
              <a:t>een</a:t>
            </a:r>
            <a:r>
              <a:rPr lang="en-US" sz="1800" dirty="0" smtClean="0"/>
              <a:t> </a:t>
            </a:r>
            <a:r>
              <a:rPr lang="en-US" sz="1800" dirty="0" err="1" smtClean="0"/>
              <a:t>relationele</a:t>
            </a:r>
            <a:r>
              <a:rPr lang="en-US" sz="1800" dirty="0" smtClean="0"/>
              <a:t> </a:t>
            </a:r>
            <a:r>
              <a:rPr lang="en-US" sz="1800" dirty="0" err="1" smtClean="0"/>
              <a:t>vergelijking</a:t>
            </a:r>
            <a:r>
              <a:rPr lang="en-US" sz="1800" dirty="0" smtClean="0"/>
              <a:t> </a:t>
            </a:r>
            <a:r>
              <a:rPr lang="en-US" sz="1800" dirty="0" err="1" smtClean="0"/>
              <a:t>staat</a:t>
            </a:r>
            <a:r>
              <a:rPr lang="en-US" sz="1800" dirty="0" smtClean="0"/>
              <a:t>, </a:t>
            </a:r>
            <a:r>
              <a:rPr lang="en-US" sz="1800" dirty="0" err="1" smtClean="0"/>
              <a:t>wat</a:t>
            </a:r>
            <a:r>
              <a:rPr lang="en-US" sz="1800" dirty="0" smtClean="0"/>
              <a:t> de </a:t>
            </a:r>
            <a:r>
              <a:rPr lang="en-US" sz="1800" dirty="0" err="1" smtClean="0"/>
              <a:t>uitvoer</a:t>
            </a:r>
            <a:r>
              <a:rPr lang="en-US" sz="1800" dirty="0" smtClean="0"/>
              <a:t> </a:t>
            </a:r>
            <a:r>
              <a:rPr lang="en-US" sz="1800" dirty="0" err="1" smtClean="0"/>
              <a:t>moet</a:t>
            </a:r>
            <a:r>
              <a:rPr lang="en-US" sz="1800" dirty="0" smtClean="0"/>
              <a:t> </a:t>
            </a:r>
            <a:r>
              <a:rPr lang="en-US" sz="1800" dirty="0" err="1" smtClean="0"/>
              <a:t>zijn</a:t>
            </a:r>
            <a:r>
              <a:rPr lang="en-US" sz="1800" dirty="0" smtClean="0"/>
              <a:t>.</a:t>
            </a:r>
            <a:endParaRPr lang="nl-NL" sz="1800" dirty="0"/>
          </a:p>
        </p:txBody>
      </p:sp>
      <p:sp>
        <p:nvSpPr>
          <p:cNvPr id="13" name="Tijdelijke aanduiding voor inhoud 12"/>
          <p:cNvSpPr>
            <a:spLocks noGrp="1"/>
          </p:cNvSpPr>
          <p:nvPr>
            <p:ph idx="14"/>
          </p:nvPr>
        </p:nvSpPr>
        <p:spPr>
          <a:xfrm>
            <a:off x="1394768" y="5517232"/>
            <a:ext cx="3681288" cy="1224136"/>
          </a:xfrm>
        </p:spPr>
        <p:txBody>
          <a:bodyPr>
            <a:noAutofit/>
          </a:bodyPr>
          <a:lstStyle/>
          <a:p>
            <a:r>
              <a:rPr lang="pt-BR" sz="900" dirty="0"/>
              <a:t>5 &gt; 3   -&gt; 1</a:t>
            </a:r>
          </a:p>
          <a:p>
            <a:r>
              <a:rPr lang="pt-BR" sz="900" dirty="0"/>
              <a:t>3 &gt; 5   -&gt; 0</a:t>
            </a:r>
          </a:p>
          <a:p>
            <a:r>
              <a:rPr lang="pt-BR" sz="900" dirty="0"/>
              <a:t>5 &gt;= 5  -&gt; 1</a:t>
            </a:r>
          </a:p>
          <a:p>
            <a:r>
              <a:rPr lang="pt-BR" sz="900" dirty="0"/>
              <a:t>5 &gt;= 3  -&gt; 1</a:t>
            </a:r>
          </a:p>
          <a:p>
            <a:r>
              <a:rPr lang="pt-BR" sz="900" dirty="0"/>
              <a:t>3 &gt;= 5  -&gt; 0</a:t>
            </a:r>
          </a:p>
          <a:p>
            <a:r>
              <a:rPr lang="pt-BR" sz="900" dirty="0"/>
              <a:t>5 == 5  -&gt; 1</a:t>
            </a:r>
          </a:p>
          <a:p>
            <a:r>
              <a:rPr lang="pt-BR" sz="900" dirty="0"/>
              <a:t>5 == 3  -&gt; 0</a:t>
            </a:r>
          </a:p>
          <a:p>
            <a:endParaRPr lang="nl-NL" sz="1000" dirty="0"/>
          </a:p>
        </p:txBody>
      </p:sp>
      <p:sp>
        <p:nvSpPr>
          <p:cNvPr id="12" name="Tijdelijke aanduiding voor inhoud 11"/>
          <p:cNvSpPr>
            <a:spLocks noGrp="1"/>
          </p:cNvSpPr>
          <p:nvPr>
            <p:ph idx="13"/>
          </p:nvPr>
        </p:nvSpPr>
        <p:spPr/>
        <p:txBody>
          <a:bodyPr>
            <a:normAutofit fontScale="70000" lnSpcReduction="20000"/>
          </a:bodyPr>
          <a:lstStyle/>
          <a:p>
            <a:pPr lvl="0">
              <a:buClr>
                <a:srgbClr val="F79646">
                  <a:lumMod val="75000"/>
                </a:srgbClr>
              </a:buClr>
            </a:pPr>
            <a:r>
              <a:rPr lang="nl-NL" dirty="0">
                <a:solidFill>
                  <a:srgbClr val="0000FF"/>
                </a:solidFill>
                <a:highlight>
                  <a:srgbClr val="FFFFFF"/>
                </a:highlight>
              </a:rPr>
              <a:t>#</a:t>
            </a:r>
            <a:r>
              <a:rPr lang="nl-NL" dirty="0" err="1">
                <a:solidFill>
                  <a:srgbClr val="0000FF"/>
                </a:solidFill>
                <a:highlight>
                  <a:srgbClr val="FFFFFF"/>
                </a:highlight>
              </a:rPr>
              <a:t>include</a:t>
            </a:r>
            <a:r>
              <a:rPr lang="nl-NL" dirty="0">
                <a:solidFill>
                  <a:srgbClr val="000000"/>
                </a:solidFill>
                <a:highlight>
                  <a:srgbClr val="FFFFFF"/>
                </a:highlight>
              </a:rPr>
              <a:t> </a:t>
            </a:r>
            <a:r>
              <a:rPr lang="nl-NL" dirty="0">
                <a:solidFill>
                  <a:srgbClr val="A31515"/>
                </a:solidFill>
                <a:highlight>
                  <a:srgbClr val="FFFFFF"/>
                </a:highlight>
              </a:rPr>
              <a:t>&lt;</a:t>
            </a:r>
            <a:r>
              <a:rPr lang="nl-NL" dirty="0" err="1">
                <a:solidFill>
                  <a:srgbClr val="A31515"/>
                </a:solidFill>
                <a:highlight>
                  <a:srgbClr val="FFFFFF"/>
                </a:highlight>
              </a:rPr>
              <a:t>stdio.h</a:t>
            </a:r>
            <a:r>
              <a:rPr lang="nl-NL" dirty="0">
                <a:solidFill>
                  <a:srgbClr val="A31515"/>
                </a:solidFill>
                <a:highlight>
                  <a:srgbClr val="FFFFFF"/>
                </a:highlight>
              </a:rPr>
              <a:t>&gt;</a:t>
            </a:r>
            <a:endParaRPr lang="nl-NL" dirty="0">
              <a:solidFill>
                <a:srgbClr val="000000"/>
              </a:solidFill>
              <a:highlight>
                <a:srgbClr val="FFFFFF"/>
              </a:highlight>
            </a:endParaRPr>
          </a:p>
          <a:p>
            <a:pPr lvl="0">
              <a:buClr>
                <a:srgbClr val="F79646">
                  <a:lumMod val="75000"/>
                </a:srgbClr>
              </a:buClr>
            </a:pPr>
            <a:endParaRPr lang="nl-NL" dirty="0">
              <a:solidFill>
                <a:srgbClr val="000000"/>
              </a:solidFill>
              <a:highlight>
                <a:srgbClr val="FFFFFF"/>
              </a:highlight>
            </a:endParaRPr>
          </a:p>
          <a:p>
            <a:pPr lvl="0">
              <a:buClr>
                <a:srgbClr val="F79646">
                  <a:lumMod val="75000"/>
                </a:srgbClr>
              </a:buClr>
            </a:pPr>
            <a:r>
              <a:rPr lang="nl-NL" dirty="0">
                <a:solidFill>
                  <a:srgbClr val="0000FF"/>
                </a:solidFill>
                <a:highlight>
                  <a:srgbClr val="FFFFFF"/>
                </a:highlight>
              </a:rPr>
              <a:t>int</a:t>
            </a:r>
            <a:r>
              <a:rPr lang="nl-NL" dirty="0">
                <a:solidFill>
                  <a:srgbClr val="000000"/>
                </a:solidFill>
                <a:highlight>
                  <a:srgbClr val="FFFFFF"/>
                </a:highlight>
              </a:rPr>
              <a:t> </a:t>
            </a:r>
            <a:r>
              <a:rPr lang="nl-NL" dirty="0" err="1">
                <a:solidFill>
                  <a:srgbClr val="000000"/>
                </a:solidFill>
                <a:highlight>
                  <a:srgbClr val="FFFFFF"/>
                </a:highlight>
              </a:rPr>
              <a:t>main</a:t>
            </a:r>
            <a:r>
              <a:rPr lang="nl-NL" dirty="0">
                <a:solidFill>
                  <a:srgbClr val="000000"/>
                </a:solidFill>
                <a:highlight>
                  <a:srgbClr val="FFFFFF"/>
                </a:highlight>
              </a:rPr>
              <a:t>(</a:t>
            </a:r>
            <a:r>
              <a:rPr lang="nl-NL" dirty="0" err="1">
                <a:solidFill>
                  <a:srgbClr val="0000FF"/>
                </a:solidFill>
                <a:highlight>
                  <a:srgbClr val="FFFFFF"/>
                </a:highlight>
              </a:rPr>
              <a:t>void</a:t>
            </a:r>
            <a:r>
              <a:rPr lang="nl-NL" dirty="0">
                <a:solidFill>
                  <a:srgbClr val="000000"/>
                </a:solidFill>
                <a:highlight>
                  <a:srgbClr val="FFFFFF"/>
                </a:highlight>
              </a:rPr>
              <a:t>) {</a:t>
            </a:r>
          </a:p>
          <a:p>
            <a:pPr lvl="0">
              <a:buClr>
                <a:srgbClr val="F79646">
                  <a:lumMod val="75000"/>
                </a:srgbClr>
              </a:buClr>
            </a:pPr>
            <a:r>
              <a:rPr lang="nl-NL" dirty="0">
                <a:solidFill>
                  <a:srgbClr val="0000FF"/>
                </a:solidFill>
                <a:highlight>
                  <a:srgbClr val="FFFFFF"/>
                </a:highlight>
              </a:rPr>
              <a:t> </a:t>
            </a:r>
            <a:r>
              <a:rPr lang="nl-NL" dirty="0" err="1">
                <a:solidFill>
                  <a:srgbClr val="0000FF"/>
                </a:solidFill>
                <a:highlight>
                  <a:srgbClr val="FFFFFF"/>
                </a:highlight>
              </a:rPr>
              <a:t>char</a:t>
            </a:r>
            <a:r>
              <a:rPr lang="nl-NL" dirty="0">
                <a:solidFill>
                  <a:srgbClr val="000000"/>
                </a:solidFill>
                <a:highlight>
                  <a:srgbClr val="FFFFFF"/>
                </a:highlight>
              </a:rPr>
              <a:t> a = </a:t>
            </a:r>
            <a:r>
              <a:rPr lang="nl-NL" dirty="0">
                <a:solidFill>
                  <a:srgbClr val="A31515"/>
                </a:solidFill>
                <a:highlight>
                  <a:srgbClr val="FFFFFF"/>
                </a:highlight>
              </a:rPr>
              <a:t>'a'</a:t>
            </a:r>
            <a:r>
              <a:rPr lang="nl-NL" dirty="0">
                <a:solidFill>
                  <a:srgbClr val="000000"/>
                </a:solidFill>
                <a:highlight>
                  <a:srgbClr val="FFFFFF"/>
                </a:highlight>
              </a:rPr>
              <a:t>;</a:t>
            </a:r>
          </a:p>
          <a:p>
            <a:pPr lvl="0">
              <a:buClr>
                <a:srgbClr val="F79646">
                  <a:lumMod val="75000"/>
                </a:srgbClr>
              </a:buClr>
            </a:pPr>
            <a:r>
              <a:rPr lang="nl-NL" dirty="0">
                <a:solidFill>
                  <a:srgbClr val="0000FF"/>
                </a:solidFill>
                <a:highlight>
                  <a:srgbClr val="FFFFFF"/>
                </a:highlight>
              </a:rPr>
              <a:t> </a:t>
            </a:r>
            <a:r>
              <a:rPr lang="nl-NL" dirty="0" err="1">
                <a:solidFill>
                  <a:srgbClr val="0000FF"/>
                </a:solidFill>
                <a:highlight>
                  <a:srgbClr val="FFFFFF"/>
                </a:highlight>
              </a:rPr>
              <a:t>char</a:t>
            </a:r>
            <a:r>
              <a:rPr lang="nl-NL" dirty="0">
                <a:solidFill>
                  <a:srgbClr val="000000"/>
                </a:solidFill>
                <a:highlight>
                  <a:srgbClr val="FFFFFF"/>
                </a:highlight>
              </a:rPr>
              <a:t> b = </a:t>
            </a:r>
            <a:r>
              <a:rPr lang="nl-NL" dirty="0">
                <a:solidFill>
                  <a:srgbClr val="A31515"/>
                </a:solidFill>
                <a:highlight>
                  <a:srgbClr val="FFFFFF"/>
                </a:highlight>
              </a:rPr>
              <a:t>'b'</a:t>
            </a:r>
            <a:r>
              <a:rPr lang="nl-NL" dirty="0">
                <a:solidFill>
                  <a:srgbClr val="000000"/>
                </a:solidFill>
                <a:highlight>
                  <a:srgbClr val="FFFFFF"/>
                </a:highlight>
              </a:rPr>
              <a:t>;</a:t>
            </a:r>
          </a:p>
          <a:p>
            <a:pPr lvl="0">
              <a:buClr>
                <a:srgbClr val="F79646">
                  <a:lumMod val="75000"/>
                </a:srgbClr>
              </a:buClr>
            </a:pPr>
            <a:endParaRPr lang="nl-NL" dirty="0">
              <a:solidFill>
                <a:srgbClr val="000000"/>
              </a:solidFill>
              <a:highlight>
                <a:srgbClr val="FFFFFF"/>
              </a:highlight>
            </a:endParaRPr>
          </a:p>
          <a:p>
            <a:pPr lvl="0">
              <a:buClr>
                <a:srgbClr val="F79646">
                  <a:lumMod val="75000"/>
                </a:srgbClr>
              </a:buClr>
            </a:pPr>
            <a:r>
              <a:rPr lang="nl-NL" dirty="0">
                <a:solidFill>
                  <a:srgbClr val="000000"/>
                </a:solidFill>
                <a:highlight>
                  <a:srgbClr val="FFFFFF"/>
                </a:highlight>
              </a:rPr>
              <a:t> </a:t>
            </a:r>
            <a:r>
              <a:rPr lang="nl-NL" dirty="0" err="1">
                <a:solidFill>
                  <a:srgbClr val="000000"/>
                </a:solidFill>
                <a:highlight>
                  <a:srgbClr val="FFFFFF"/>
                </a:highlight>
              </a:rPr>
              <a:t>printf</a:t>
            </a:r>
            <a:r>
              <a:rPr lang="nl-NL" dirty="0">
                <a:solidFill>
                  <a:srgbClr val="000000"/>
                </a:solidFill>
                <a:highlight>
                  <a:srgbClr val="FFFFFF"/>
                </a:highlight>
              </a:rPr>
              <a:t>(</a:t>
            </a:r>
            <a:r>
              <a:rPr lang="nl-NL" dirty="0">
                <a:solidFill>
                  <a:srgbClr val="A31515"/>
                </a:solidFill>
                <a:highlight>
                  <a:srgbClr val="FFFFFF"/>
                </a:highlight>
              </a:rPr>
              <a:t>"VERGELIJKEN MAAR! \n"</a:t>
            </a:r>
            <a:r>
              <a:rPr lang="nl-NL" dirty="0">
                <a:solidFill>
                  <a:srgbClr val="000000"/>
                </a:solidFill>
                <a:highlight>
                  <a:srgbClr val="FFFFFF"/>
                </a:highlight>
              </a:rPr>
              <a:t>);</a:t>
            </a:r>
          </a:p>
          <a:p>
            <a:pPr lvl="0">
              <a:buClr>
                <a:srgbClr val="F79646">
                  <a:lumMod val="75000"/>
                </a:srgbClr>
              </a:buClr>
            </a:pPr>
            <a:r>
              <a:rPr lang="pt-BR" dirty="0">
                <a:solidFill>
                  <a:srgbClr val="000000"/>
                </a:solidFill>
                <a:highlight>
                  <a:srgbClr val="FFFFFF"/>
                </a:highlight>
              </a:rPr>
              <a:t> printf(</a:t>
            </a:r>
            <a:r>
              <a:rPr lang="pt-BR" dirty="0">
                <a:solidFill>
                  <a:srgbClr val="A31515"/>
                </a:solidFill>
                <a:highlight>
                  <a:srgbClr val="FFFFFF"/>
                </a:highlight>
              </a:rPr>
              <a:t>"5 &gt; 3   -&gt; %d \n"</a:t>
            </a:r>
            <a:r>
              <a:rPr lang="pt-BR" dirty="0">
                <a:solidFill>
                  <a:srgbClr val="000000"/>
                </a:solidFill>
                <a:highlight>
                  <a:srgbClr val="FFFFFF"/>
                </a:highlight>
              </a:rPr>
              <a:t>, </a:t>
            </a:r>
            <a:r>
              <a:rPr lang="pt-BR" dirty="0" smtClean="0">
                <a:solidFill>
                  <a:srgbClr val="000000"/>
                </a:solidFill>
                <a:highlight>
                  <a:srgbClr val="FFFFFF"/>
                </a:highlight>
              </a:rPr>
              <a:t>5 &gt; 3</a:t>
            </a:r>
            <a:r>
              <a:rPr lang="pt-BR" dirty="0">
                <a:solidFill>
                  <a:srgbClr val="000000"/>
                </a:solidFill>
                <a:highlight>
                  <a:srgbClr val="FFFFFF"/>
                </a:highlight>
              </a:rPr>
              <a:t>);</a:t>
            </a:r>
          </a:p>
          <a:p>
            <a:pPr lvl="0">
              <a:buClr>
                <a:srgbClr val="F79646">
                  <a:lumMod val="75000"/>
                </a:srgbClr>
              </a:buClr>
            </a:pPr>
            <a:r>
              <a:rPr lang="pt-BR" dirty="0">
                <a:solidFill>
                  <a:srgbClr val="000000"/>
                </a:solidFill>
                <a:highlight>
                  <a:srgbClr val="FFFFFF"/>
                </a:highlight>
              </a:rPr>
              <a:t> printf(</a:t>
            </a:r>
            <a:r>
              <a:rPr lang="pt-BR" dirty="0">
                <a:solidFill>
                  <a:srgbClr val="A31515"/>
                </a:solidFill>
                <a:highlight>
                  <a:srgbClr val="FFFFFF"/>
                </a:highlight>
              </a:rPr>
              <a:t>"3 &gt; 5   -&gt; %d \n"</a:t>
            </a:r>
            <a:r>
              <a:rPr lang="pt-BR" dirty="0">
                <a:solidFill>
                  <a:srgbClr val="000000"/>
                </a:solidFill>
                <a:highlight>
                  <a:srgbClr val="FFFFFF"/>
                </a:highlight>
              </a:rPr>
              <a:t>, </a:t>
            </a:r>
            <a:r>
              <a:rPr lang="pt-BR" dirty="0" smtClean="0">
                <a:solidFill>
                  <a:srgbClr val="000000"/>
                </a:solidFill>
                <a:highlight>
                  <a:srgbClr val="FFFFFF"/>
                </a:highlight>
              </a:rPr>
              <a:t>3 &gt; 5</a:t>
            </a:r>
            <a:r>
              <a:rPr lang="pt-BR" dirty="0">
                <a:solidFill>
                  <a:srgbClr val="000000"/>
                </a:solidFill>
                <a:highlight>
                  <a:srgbClr val="FFFFFF"/>
                </a:highlight>
              </a:rPr>
              <a:t>);</a:t>
            </a:r>
          </a:p>
          <a:p>
            <a:pPr lvl="0">
              <a:buClr>
                <a:srgbClr val="F79646">
                  <a:lumMod val="75000"/>
                </a:srgbClr>
              </a:buClr>
            </a:pPr>
            <a:endParaRPr lang="nl-NL" dirty="0">
              <a:solidFill>
                <a:srgbClr val="000000"/>
              </a:solidFill>
              <a:highlight>
                <a:srgbClr val="FFFFFF"/>
              </a:highlight>
            </a:endParaRPr>
          </a:p>
          <a:p>
            <a:pPr lvl="0">
              <a:buClr>
                <a:srgbClr val="F79646">
                  <a:lumMod val="75000"/>
                </a:srgbClr>
              </a:buClr>
            </a:pPr>
            <a:r>
              <a:rPr lang="pt-BR" dirty="0">
                <a:solidFill>
                  <a:srgbClr val="000000"/>
                </a:solidFill>
                <a:highlight>
                  <a:srgbClr val="FFFFFF"/>
                </a:highlight>
              </a:rPr>
              <a:t> printf(</a:t>
            </a:r>
            <a:r>
              <a:rPr lang="pt-BR" dirty="0">
                <a:solidFill>
                  <a:srgbClr val="A31515"/>
                </a:solidFill>
                <a:highlight>
                  <a:srgbClr val="FFFFFF"/>
                </a:highlight>
              </a:rPr>
              <a:t>"5 &gt;= 5  -&gt; %d \n"</a:t>
            </a:r>
            <a:r>
              <a:rPr lang="pt-BR" dirty="0">
                <a:solidFill>
                  <a:srgbClr val="000000"/>
                </a:solidFill>
                <a:highlight>
                  <a:srgbClr val="FFFFFF"/>
                </a:highlight>
              </a:rPr>
              <a:t>, 5 &gt;= 5);</a:t>
            </a:r>
          </a:p>
          <a:p>
            <a:pPr lvl="0">
              <a:buClr>
                <a:srgbClr val="F79646">
                  <a:lumMod val="75000"/>
                </a:srgbClr>
              </a:buClr>
            </a:pPr>
            <a:r>
              <a:rPr lang="pt-BR" dirty="0">
                <a:solidFill>
                  <a:srgbClr val="000000"/>
                </a:solidFill>
                <a:highlight>
                  <a:srgbClr val="FFFFFF"/>
                </a:highlight>
              </a:rPr>
              <a:t> printf(</a:t>
            </a:r>
            <a:r>
              <a:rPr lang="pt-BR" dirty="0">
                <a:solidFill>
                  <a:srgbClr val="A31515"/>
                </a:solidFill>
                <a:highlight>
                  <a:srgbClr val="FFFFFF"/>
                </a:highlight>
              </a:rPr>
              <a:t>"5 &gt;= 3  -&gt; %d \n"</a:t>
            </a:r>
            <a:r>
              <a:rPr lang="pt-BR" dirty="0">
                <a:solidFill>
                  <a:srgbClr val="000000"/>
                </a:solidFill>
                <a:highlight>
                  <a:srgbClr val="FFFFFF"/>
                </a:highlight>
              </a:rPr>
              <a:t>, 5 &gt;= 3 </a:t>
            </a:r>
            <a:r>
              <a:rPr lang="pt-BR" dirty="0" smtClean="0">
                <a:solidFill>
                  <a:srgbClr val="000000"/>
                </a:solidFill>
                <a:highlight>
                  <a:srgbClr val="FFFFFF"/>
                </a:highlight>
              </a:rPr>
              <a:t>);</a:t>
            </a:r>
          </a:p>
          <a:p>
            <a:pPr>
              <a:buClr>
                <a:srgbClr val="F79646">
                  <a:lumMod val="75000"/>
                </a:srgbClr>
              </a:buClr>
            </a:pPr>
            <a:r>
              <a:rPr lang="pt-BR" dirty="0" smtClean="0">
                <a:solidFill>
                  <a:srgbClr val="000000"/>
                </a:solidFill>
                <a:highlight>
                  <a:srgbClr val="FFFFFF"/>
                </a:highlight>
              </a:rPr>
              <a:t> printf</a:t>
            </a:r>
            <a:r>
              <a:rPr lang="pt-BR" dirty="0">
                <a:solidFill>
                  <a:srgbClr val="000000"/>
                </a:solidFill>
                <a:highlight>
                  <a:srgbClr val="FFFFFF"/>
                </a:highlight>
              </a:rPr>
              <a:t>(</a:t>
            </a:r>
            <a:r>
              <a:rPr lang="pt-BR" dirty="0">
                <a:solidFill>
                  <a:srgbClr val="A31515"/>
                </a:solidFill>
                <a:highlight>
                  <a:srgbClr val="FFFFFF"/>
                </a:highlight>
              </a:rPr>
              <a:t>"3 &gt;= 5  -&gt; %d \n"</a:t>
            </a:r>
            <a:r>
              <a:rPr lang="pt-BR" dirty="0">
                <a:solidFill>
                  <a:srgbClr val="000000"/>
                </a:solidFill>
                <a:highlight>
                  <a:srgbClr val="FFFFFF"/>
                </a:highlight>
              </a:rPr>
              <a:t>, 3 &gt;= 5);</a:t>
            </a:r>
          </a:p>
          <a:p>
            <a:pPr lvl="0">
              <a:buClr>
                <a:srgbClr val="F79646">
                  <a:lumMod val="75000"/>
                </a:srgbClr>
              </a:buClr>
            </a:pPr>
            <a:endParaRPr lang="pt-BR" dirty="0">
              <a:solidFill>
                <a:srgbClr val="000000"/>
              </a:solidFill>
              <a:highlight>
                <a:srgbClr val="FFFFFF"/>
              </a:highlight>
            </a:endParaRPr>
          </a:p>
        </p:txBody>
      </p:sp>
      <p:sp>
        <p:nvSpPr>
          <p:cNvPr id="5" name="Tijdelijke aanduiding voor datum 4"/>
          <p:cNvSpPr>
            <a:spLocks noGrp="1"/>
          </p:cNvSpPr>
          <p:nvPr>
            <p:ph type="dt" sz="half" idx="17"/>
          </p:nvPr>
        </p:nvSpPr>
        <p:spPr/>
        <p:txBody>
          <a:bodyPr/>
          <a:lstStyle/>
          <a:p>
            <a:r>
              <a:rPr lang="nl-NL" smtClean="0"/>
              <a:t>GESPRG 2014-2015</a:t>
            </a:r>
            <a:endParaRPr lang="en-US" dirty="0"/>
          </a:p>
        </p:txBody>
      </p:sp>
      <p:sp>
        <p:nvSpPr>
          <p:cNvPr id="6" name="Tijdelijke aanduiding voor dianummer 5"/>
          <p:cNvSpPr>
            <a:spLocks noGrp="1"/>
          </p:cNvSpPr>
          <p:nvPr>
            <p:ph type="sldNum" sz="quarter" idx="19"/>
          </p:nvPr>
        </p:nvSpPr>
        <p:spPr/>
        <p:txBody>
          <a:bodyPr/>
          <a:lstStyle/>
          <a:p>
            <a:fld id="{520F5AE5-675F-4C53-86B8-6BB4E175C417}" type="slidenum">
              <a:rPr lang="en-US" smtClean="0"/>
              <a:pPr/>
              <a:t>51</a:t>
            </a:fld>
            <a:endParaRPr lang="en-US" dirty="0"/>
          </a:p>
        </p:txBody>
      </p:sp>
    </p:spTree>
    <p:extLst>
      <p:ext uri="{BB962C8B-B14F-4D97-AF65-F5344CB8AC3E}">
        <p14:creationId xmlns:p14="http://schemas.microsoft.com/office/powerpoint/2010/main" val="364766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endCondLst>
                                    <p:cond delay="0"/>
                                  </p:end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endCondLst>
                                    <p:cond delay="0"/>
                                  </p:end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endCondLst>
                                    <p:cond delay="0"/>
                                  </p:end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endCondLst>
                                    <p:cond delay="0"/>
                                  </p:end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endCondLst>
                                    <p:cond delay="0"/>
                                  </p:endCondLst>
                                  <p:childTnLst>
                                    <p:set>
                                      <p:cBhvr>
                                        <p:cTn id="20" dur="1" fill="hold">
                                          <p:stCondLst>
                                            <p:cond delay="0"/>
                                          </p:stCondLst>
                                        </p:cTn>
                                        <p:tgtEl>
                                          <p:spTgt spid="1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endCondLst>
                                    <p:cond delay="0"/>
                                  </p:endCondLst>
                                  <p:childTnLst>
                                    <p:set>
                                      <p:cBhvr>
                                        <p:cTn id="22" dur="1" fill="hold">
                                          <p:stCondLst>
                                            <p:cond delay="0"/>
                                          </p:stCondLst>
                                        </p:cTn>
                                        <p:tgtEl>
                                          <p:spTgt spid="1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endCondLst>
                                    <p:cond delay="0"/>
                                  </p:endCondLst>
                                  <p:childTnLst>
                                    <p:set>
                                      <p:cBhvr>
                                        <p:cTn id="24" dur="1" fill="hold">
                                          <p:stCondLst>
                                            <p:cond delay="0"/>
                                          </p:stCondLst>
                                        </p:cTn>
                                        <p:tgtEl>
                                          <p:spTgt spid="12">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endCondLst>
                                    <p:cond delay="0"/>
                                  </p:endCondLst>
                                  <p:childTnLst>
                                    <p:set>
                                      <p:cBhvr>
                                        <p:cTn id="26" dur="1" fill="hold">
                                          <p:stCondLst>
                                            <p:cond delay="0"/>
                                          </p:stCondLst>
                                        </p:cTn>
                                        <p:tgtEl>
                                          <p:spTgt spid="12">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endCondLst>
                                    <p:cond delay="0"/>
                                  </p:endCondLst>
                                  <p:childTnLst>
                                    <p:set>
                                      <p:cBhvr>
                                        <p:cTn id="28" dur="1" fill="hold">
                                          <p:stCondLst>
                                            <p:cond delay="0"/>
                                          </p:stCondLst>
                                        </p:cTn>
                                        <p:tgtEl>
                                          <p:spTgt spid="12">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endCondLst>
                                    <p:cond delay="0"/>
                                  </p:endCondLst>
                                  <p:childTnLst>
                                    <p:set>
                                      <p:cBhvr>
                                        <p:cTn id="30" dur="1" fill="hold">
                                          <p:stCondLst>
                                            <p:cond delay="0"/>
                                          </p:stCondLst>
                                        </p:cTn>
                                        <p:tgtEl>
                                          <p:spTgt spid="12">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endCondLst>
                                    <p:cond delay="0"/>
                                  </p:endCondLst>
                                  <p:childTnLst>
                                    <p:set>
                                      <p:cBhvr>
                                        <p:cTn id="32" dur="1" fill="hold">
                                          <p:stCondLst>
                                            <p:cond delay="0"/>
                                          </p:stCondLst>
                                        </p:cTn>
                                        <p:tgtEl>
                                          <p:spTgt spid="14">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endCondLst>
                                    <p:cond delay="0"/>
                                  </p:endCondLst>
                                  <p:childTnLst>
                                    <p:set>
                                      <p:cBhvr>
                                        <p:cTn id="34" dur="1" fill="hold">
                                          <p:stCondLst>
                                            <p:cond delay="0"/>
                                          </p:stCondLst>
                                        </p:cTn>
                                        <p:tgtEl>
                                          <p:spTgt spid="14">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endCondLst>
                                    <p:cond delay="0"/>
                                  </p:endCondLst>
                                  <p:childTnLst>
                                    <p:set>
                                      <p:cBhvr>
                                        <p:cTn id="36" dur="1" fill="hold">
                                          <p:stCondLst>
                                            <p:cond delay="0"/>
                                          </p:stCondLst>
                                        </p:cTn>
                                        <p:tgtEl>
                                          <p:spTgt spid="14">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endCondLst>
                                    <p:cond delay="0"/>
                                  </p:endCondLst>
                                  <p:childTnLst>
                                    <p:set>
                                      <p:cBhvr>
                                        <p:cTn id="38" dur="1" fill="hold">
                                          <p:stCondLst>
                                            <p:cond delay="0"/>
                                          </p:stCondLst>
                                        </p:cTn>
                                        <p:tgtEl>
                                          <p:spTgt spid="14">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endCondLst>
                                    <p:cond delay="0"/>
                                  </p:endCondLst>
                                  <p:childTnLst>
                                    <p:set>
                                      <p:cBhvr>
                                        <p:cTn id="40" dur="1" fill="hold">
                                          <p:stCondLst>
                                            <p:cond delay="0"/>
                                          </p:stCondLst>
                                        </p:cTn>
                                        <p:tgtEl>
                                          <p:spTgt spid="14">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endCondLst>
                                    <p:cond delay="0"/>
                                  </p:endCondLst>
                                  <p:childTnLst>
                                    <p:set>
                                      <p:cBhvr>
                                        <p:cTn id="42" dur="1" fill="hold">
                                          <p:stCondLst>
                                            <p:cond delay="0"/>
                                          </p:stCondLst>
                                        </p:cTn>
                                        <p:tgtEl>
                                          <p:spTgt spid="14">
                                            <p:txEl>
                                              <p:pRg st="8" end="8"/>
                                            </p:txEl>
                                          </p:spTgt>
                                        </p:tgtEl>
                                        <p:attrNameLst>
                                          <p:attrName>style.visibility</p:attrName>
                                        </p:attrNameLst>
                                      </p:cBhvr>
                                      <p:to>
                                        <p:strVal val="visible"/>
                                      </p:to>
                                    </p:set>
                                  </p:childTnLst>
                                </p:cTn>
                              </p:par>
                              <p:par>
                                <p:cTn id="43" presetID="1" presetClass="entr" presetSubtype="0" fill="hold" grpId="0" nodeType="withEffect">
                                  <p:stCondLst>
                                    <p:cond delay="0"/>
                                  </p:stCondLst>
                                  <p:endCondLst>
                                    <p:cond delay="0"/>
                                  </p:endCondLst>
                                  <p:childTnLst>
                                    <p:set>
                                      <p:cBhvr>
                                        <p:cTn id="44" dur="1" fill="hold">
                                          <p:stCondLst>
                                            <p:cond delay="0"/>
                                          </p:stCondLst>
                                        </p:cTn>
                                        <p:tgtEl>
                                          <p:spTgt spid="14">
                                            <p:txEl>
                                              <p:pRg st="9" end="9"/>
                                            </p:txEl>
                                          </p:spTgt>
                                        </p:tgtEl>
                                        <p:attrNameLst>
                                          <p:attrName>style.visibility</p:attrName>
                                        </p:attrNameLst>
                                      </p:cBhvr>
                                      <p:to>
                                        <p:strVal val="visible"/>
                                      </p:to>
                                    </p:set>
                                  </p:childTnLst>
                                </p:cTn>
                              </p:par>
                              <p:par>
                                <p:cTn id="45" presetID="1" presetClass="entr" presetSubtype="0" fill="hold" grpId="0" nodeType="withEffect">
                                  <p:stCondLst>
                                    <p:cond delay="0"/>
                                  </p:stCondLst>
                                  <p:endCondLst>
                                    <p:cond delay="0"/>
                                  </p:endCondLst>
                                  <p:childTnLst>
                                    <p:set>
                                      <p:cBhvr>
                                        <p:cTn id="46" dur="1" fill="hold">
                                          <p:stCondLst>
                                            <p:cond delay="0"/>
                                          </p:stCondLst>
                                        </p:cTn>
                                        <p:tgtEl>
                                          <p:spTgt spid="14">
                                            <p:txEl>
                                              <p:pRg st="10" end="10"/>
                                            </p:txEl>
                                          </p:spTgt>
                                        </p:tgtEl>
                                        <p:attrNameLst>
                                          <p:attrName>style.visibility</p:attrName>
                                        </p:attrNameLst>
                                      </p:cBhvr>
                                      <p:to>
                                        <p:strVal val="visible"/>
                                      </p:to>
                                    </p:set>
                                  </p:childTnLst>
                                </p:cTn>
                              </p:par>
                              <p:par>
                                <p:cTn id="47" presetID="1" presetClass="entr" presetSubtype="0" fill="hold" grpId="0" nodeType="withEffect">
                                  <p:stCondLst>
                                    <p:cond delay="0"/>
                                  </p:stCondLst>
                                  <p:endCondLst>
                                    <p:cond delay="0"/>
                                  </p:endCondLst>
                                  <p:childTnLst>
                                    <p:set>
                                      <p:cBhvr>
                                        <p:cTn id="48" dur="1" fill="hold">
                                          <p:stCondLst>
                                            <p:cond delay="0"/>
                                          </p:stCondLst>
                                        </p:cTn>
                                        <p:tgtEl>
                                          <p:spTgt spid="14">
                                            <p:txEl>
                                              <p:pRg st="11" end="11"/>
                                            </p:txEl>
                                          </p:spTgt>
                                        </p:tgtEl>
                                        <p:attrNameLst>
                                          <p:attrName>style.visibility</p:attrName>
                                        </p:attrNameLst>
                                      </p:cBhvr>
                                      <p:to>
                                        <p:strVal val="visible"/>
                                      </p:to>
                                    </p:set>
                                  </p:childTnLst>
                                </p:cTn>
                              </p:par>
                              <p:par>
                                <p:cTn id="49" presetID="1" presetClass="entr" presetSubtype="0" fill="hold" grpId="0" nodeType="withEffect">
                                  <p:stCondLst>
                                    <p:cond delay="0"/>
                                  </p:stCondLst>
                                  <p:endCondLst>
                                    <p:cond delay="0"/>
                                  </p:endCondLst>
                                  <p:childTnLst>
                                    <p:set>
                                      <p:cBhvr>
                                        <p:cTn id="50" dur="1" fill="hold">
                                          <p:stCondLst>
                                            <p:cond delay="0"/>
                                          </p:stCondLst>
                                        </p:cTn>
                                        <p:tgtEl>
                                          <p:spTgt spid="14">
                                            <p:txEl>
                                              <p:pRg st="13" end="13"/>
                                            </p:txEl>
                                          </p:spTgt>
                                        </p:tgtEl>
                                        <p:attrNameLst>
                                          <p:attrName>style.visibility</p:attrName>
                                        </p:attrNameLst>
                                      </p:cBhvr>
                                      <p:to>
                                        <p:strVal val="visible"/>
                                      </p:to>
                                    </p:set>
                                  </p:childTnLst>
                                </p:cTn>
                              </p:par>
                              <p:par>
                                <p:cTn id="51" presetID="1" presetClass="entr" presetSubtype="0" fill="hold" grpId="0" nodeType="withEffect">
                                  <p:stCondLst>
                                    <p:cond delay="0"/>
                                  </p:stCondLst>
                                  <p:endCondLst>
                                    <p:cond delay="0"/>
                                  </p:endCondLst>
                                  <p:childTnLst>
                                    <p:set>
                                      <p:cBhvr>
                                        <p:cTn id="52" dur="1" fill="hold">
                                          <p:stCondLst>
                                            <p:cond delay="0"/>
                                          </p:stCondLst>
                                        </p:cTn>
                                        <p:tgtEl>
                                          <p:spTgt spid="14">
                                            <p:txEl>
                                              <p:pRg st="14" end="1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endCondLst>
                                    <p:cond delay="0"/>
                                  </p:endCondLst>
                                  <p:childTnLst>
                                    <p:set>
                                      <p:cBhvr>
                                        <p:cTn id="5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endCondLst>
                                    <p:cond delay="0"/>
                                  </p:endCondLst>
                                  <p:childTnLst>
                                    <p:set>
                                      <p:cBhvr>
                                        <p:cTn id="6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endCondLst>
                                    <p:cond delay="0"/>
                                  </p:endCondLst>
                                  <p:childTnLst>
                                    <p:set>
                                      <p:cBhvr>
                                        <p:cTn id="6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endCondLst>
                                    <p:cond delay="0"/>
                                  </p:endCondLst>
                                  <p:childTnLst>
                                    <p:set>
                                      <p:cBhvr>
                                        <p:cTn id="6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endCondLst>
                                    <p:cond delay="0"/>
                                  </p:endCondLst>
                                  <p:childTnLst>
                                    <p:set>
                                      <p:cBhvr>
                                        <p:cTn id="7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endCondLst>
                                    <p:cond delay="0"/>
                                  </p:endCondLst>
                                  <p:childTnLst>
                                    <p:set>
                                      <p:cBhvr>
                                        <p:cTn id="7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endCondLst>
                                    <p:cond delay="0"/>
                                  </p:endCondLst>
                                  <p:childTnLst>
                                    <p:set>
                                      <p:cBhvr>
                                        <p:cTn id="80" dur="1" fill="hold">
                                          <p:stCondLst>
                                            <p:cond delay="0"/>
                                          </p:stCondLst>
                                        </p:cTn>
                                        <p:tgtEl>
                                          <p:spTgt spid="13">
                                            <p:txEl>
                                              <p:pRg st="6" end="6"/>
                                            </p:txEl>
                                          </p:spTgt>
                                        </p:tgtEl>
                                        <p:attrNameLst>
                                          <p:attrName>style.visibility</p:attrName>
                                        </p:attrNameLst>
                                      </p:cBhvr>
                                      <p:to>
                                        <p:strVal val="visible"/>
                                      </p:to>
                                    </p:set>
                                  </p:childTnLst>
                                </p:cTn>
                              </p:par>
                              <p:par>
                                <p:cTn id="81" presetID="1" presetClass="entr" presetSubtype="0" fill="hold" grpId="0" nodeType="withEffect">
                                  <p:stCondLst>
                                    <p:cond delay="0"/>
                                  </p:stCondLst>
                                  <p:endCondLst>
                                    <p:cond delay="0"/>
                                  </p:endCondLst>
                                  <p:childTnLst>
                                    <p:set>
                                      <p:cBhvr>
                                        <p:cTn id="82" dur="1" fill="hold">
                                          <p:stCondLst>
                                            <p:cond delay="0"/>
                                          </p:stCondLst>
                                        </p:cTn>
                                        <p:tgtEl>
                                          <p:spTgt spid="2">
                                            <p:txEl>
                                              <p:pRg st="0" end="0"/>
                                            </p:txEl>
                                          </p:spTgt>
                                        </p:tgtEl>
                                        <p:attrNameLst>
                                          <p:attrName>style.visibility</p:attrName>
                                        </p:attrNameLst>
                                      </p:cBhvr>
                                      <p:to>
                                        <p:strVal val="visible"/>
                                      </p:to>
                                    </p:set>
                                  </p:childTnLst>
                                </p:cTn>
                              </p:par>
                              <p:par>
                                <p:cTn id="83" presetID="1" presetClass="entr" presetSubtype="0" fill="hold" grpId="0" nodeType="withEffect">
                                  <p:stCondLst>
                                    <p:cond delay="0"/>
                                  </p:stCondLst>
                                  <p:endCondLst>
                                    <p:cond delay="0"/>
                                  </p:endCondLst>
                                  <p:childTnLst>
                                    <p:set>
                                      <p:cBhvr>
                                        <p:cTn id="84" dur="1" fill="hold">
                                          <p:stCondLst>
                                            <p:cond delay="0"/>
                                          </p:stCondLst>
                                        </p:cTn>
                                        <p:tgtEl>
                                          <p:spTgt spid="2">
                                            <p:txEl>
                                              <p:pRg st="1" end="1"/>
                                            </p:txEl>
                                          </p:spTgt>
                                        </p:tgtEl>
                                        <p:attrNameLst>
                                          <p:attrName>style.visibility</p:attrName>
                                        </p:attrNameLst>
                                      </p:cBhvr>
                                      <p:to>
                                        <p:strVal val="visible"/>
                                      </p:to>
                                    </p:set>
                                  </p:childTnLst>
                                </p:cTn>
                              </p:par>
                              <p:par>
                                <p:cTn id="85" presetID="1" presetClass="entr" presetSubtype="0" fill="hold" grpId="0" nodeType="withEffect">
                                  <p:stCondLst>
                                    <p:cond delay="0"/>
                                  </p:stCondLst>
                                  <p:endCondLst>
                                    <p:cond delay="0"/>
                                  </p:endCondLst>
                                  <p:childTnLst>
                                    <p:set>
                                      <p:cBhvr>
                                        <p:cTn id="86" dur="1" fill="hold">
                                          <p:stCondLst>
                                            <p:cond delay="0"/>
                                          </p:stCondLst>
                                        </p:cTn>
                                        <p:tgtEl>
                                          <p:spTgt spid="2">
                                            <p:txEl>
                                              <p:pRg st="2" end="2"/>
                                            </p:txEl>
                                          </p:spTgt>
                                        </p:tgtEl>
                                        <p:attrNameLst>
                                          <p:attrName>style.visibility</p:attrName>
                                        </p:attrNameLst>
                                      </p:cBhvr>
                                      <p:to>
                                        <p:strVal val="visible"/>
                                      </p:to>
                                    </p:set>
                                  </p:childTnLst>
                                </p:cTn>
                              </p:par>
                              <p:par>
                                <p:cTn id="87" presetID="1" presetClass="entr" presetSubtype="0" fill="hold" grpId="0" nodeType="withEffect">
                                  <p:stCondLst>
                                    <p:cond delay="0"/>
                                  </p:stCondLst>
                                  <p:endCondLst>
                                    <p:cond delay="0"/>
                                  </p:endCondLst>
                                  <p:childTnLst>
                                    <p:set>
                                      <p:cBhvr>
                                        <p:cTn id="88" dur="1" fill="hold">
                                          <p:stCondLst>
                                            <p:cond delay="0"/>
                                          </p:stCondLst>
                                        </p:cTn>
                                        <p:tgtEl>
                                          <p:spTgt spid="2">
                                            <p:txEl>
                                              <p:pRg st="3" end="3"/>
                                            </p:txEl>
                                          </p:spTgt>
                                        </p:tgtEl>
                                        <p:attrNameLst>
                                          <p:attrName>style.visibility</p:attrName>
                                        </p:attrNameLst>
                                      </p:cBhvr>
                                      <p:to>
                                        <p:strVal val="visible"/>
                                      </p:to>
                                    </p:set>
                                  </p:childTnLst>
                                </p:cTn>
                              </p:par>
                              <p:par>
                                <p:cTn id="89" presetID="1" presetClass="entr" presetSubtype="0" fill="hold" grpId="0" nodeType="withEffect">
                                  <p:stCondLst>
                                    <p:cond delay="0"/>
                                  </p:stCondLst>
                                  <p:endCondLst>
                                    <p:cond delay="0"/>
                                  </p:endCondLst>
                                  <p:childTnLst>
                                    <p:set>
                                      <p:cBhvr>
                                        <p:cTn id="90" dur="1" fill="hold">
                                          <p:stCondLst>
                                            <p:cond delay="0"/>
                                          </p:stCondLst>
                                        </p:cTn>
                                        <p:tgtEl>
                                          <p:spTgt spid="2">
                                            <p:txEl>
                                              <p:pRg st="4" end="4"/>
                                            </p:txEl>
                                          </p:spTgt>
                                        </p:tgtEl>
                                        <p:attrNameLst>
                                          <p:attrName>style.visibility</p:attrName>
                                        </p:attrNameLst>
                                      </p:cBhvr>
                                      <p:to>
                                        <p:strVal val="visible"/>
                                      </p:to>
                                    </p:set>
                                  </p:childTnLst>
                                </p:cTn>
                              </p:par>
                              <p:par>
                                <p:cTn id="91" presetID="1" presetClass="entr" presetSubtype="0" fill="hold" grpId="0" nodeType="withEffect">
                                  <p:stCondLst>
                                    <p:cond delay="0"/>
                                  </p:stCondLst>
                                  <p:endCondLst>
                                    <p:cond delay="0"/>
                                  </p:endCondLst>
                                  <p:childTnLst>
                                    <p:set>
                                      <p:cBhvr>
                                        <p:cTn id="9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2" grpId="0" uiExpand="1" build="p"/>
      <p:bldP spid="11" grpId="0" build="p" animBg="1"/>
      <p:bldP spid="13" grpId="0" uiExpand="1" build="p"/>
      <p:bldP spid="1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normAutofit/>
          </a:bodyPr>
          <a:lstStyle/>
          <a:p>
            <a:r>
              <a:rPr lang="en-US" smtClean="0"/>
              <a:t>Herhalen</a:t>
            </a:r>
            <a:endParaRPr lang="nl-NL" smtClean="0"/>
          </a:p>
        </p:txBody>
      </p:sp>
      <p:sp>
        <p:nvSpPr>
          <p:cNvPr id="32772" name="Rectangle 3"/>
          <p:cNvSpPr>
            <a:spLocks noGrp="1" noChangeArrowheads="1"/>
          </p:cNvSpPr>
          <p:nvPr>
            <p:ph idx="1"/>
          </p:nvPr>
        </p:nvSpPr>
        <p:spPr/>
        <p:txBody>
          <a:bodyPr/>
          <a:lstStyle/>
          <a:p>
            <a:r>
              <a:rPr lang="en-US" dirty="0" err="1" smtClean="0"/>
              <a:t>Er</a:t>
            </a:r>
            <a:r>
              <a:rPr lang="en-US" dirty="0" smtClean="0"/>
              <a:t> </a:t>
            </a:r>
            <a:r>
              <a:rPr lang="en-US" dirty="0" err="1" smtClean="0"/>
              <a:t>zijn</a:t>
            </a:r>
            <a:r>
              <a:rPr lang="en-US" dirty="0" smtClean="0"/>
              <a:t> in C </a:t>
            </a:r>
            <a:r>
              <a:rPr lang="en-US" b="1" dirty="0" smtClean="0"/>
              <a:t>3</a:t>
            </a:r>
            <a:r>
              <a:rPr lang="en-US" dirty="0" smtClean="0"/>
              <a:t> </a:t>
            </a:r>
            <a:r>
              <a:rPr lang="en-US" dirty="0" err="1" smtClean="0"/>
              <a:t>herhalingsopdrachten</a:t>
            </a:r>
            <a:endParaRPr lang="en-US" dirty="0" smtClean="0"/>
          </a:p>
          <a:p>
            <a:pPr lvl="1"/>
            <a:r>
              <a:rPr lang="en-US" dirty="0" smtClean="0">
                <a:solidFill>
                  <a:schemeClr val="hlink"/>
                </a:solidFill>
                <a:latin typeface="Consolas"/>
              </a:rPr>
              <a:t>for</a:t>
            </a:r>
          </a:p>
          <a:p>
            <a:pPr lvl="1"/>
            <a:r>
              <a:rPr lang="en-US" dirty="0" smtClean="0">
                <a:solidFill>
                  <a:schemeClr val="hlink"/>
                </a:solidFill>
                <a:latin typeface="Consolas"/>
              </a:rPr>
              <a:t>do while</a:t>
            </a:r>
          </a:p>
          <a:p>
            <a:pPr lvl="1"/>
            <a:r>
              <a:rPr lang="en-US" dirty="0" smtClean="0">
                <a:solidFill>
                  <a:schemeClr val="hlink"/>
                </a:solidFill>
                <a:latin typeface="Consolas"/>
              </a:rPr>
              <a:t>while</a:t>
            </a:r>
          </a:p>
          <a:p>
            <a:pPr lvl="1"/>
            <a:endParaRPr lang="nl-NL" dirty="0" smtClean="0">
              <a:solidFill>
                <a:schemeClr val="hlink"/>
              </a:solidFill>
            </a:endParaRPr>
          </a:p>
        </p:txBody>
      </p:sp>
      <p:sp>
        <p:nvSpPr>
          <p:cNvPr id="1239048" name="Text Box 8"/>
          <p:cNvSpPr txBox="1">
            <a:spLocks noChangeArrowheads="1"/>
          </p:cNvSpPr>
          <p:nvPr/>
        </p:nvSpPr>
        <p:spPr bwMode="auto">
          <a:xfrm>
            <a:off x="3995738" y="2781300"/>
            <a:ext cx="3960812" cy="1571842"/>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mn-lt"/>
              </a:rPr>
              <a:t>In het boek wordt </a:t>
            </a:r>
            <a:r>
              <a:rPr lang="nl-NL" b="1" dirty="0">
                <a:solidFill>
                  <a:schemeClr val="tx2"/>
                </a:solidFill>
                <a:latin typeface="+mn-lt"/>
              </a:rPr>
              <a:t>niet</a:t>
            </a:r>
            <a:r>
              <a:rPr lang="nl-NL" dirty="0">
                <a:latin typeface="+mn-lt"/>
              </a:rPr>
              <a:t> uitgelegd wanneer je welke herhalingsopdracht moet gebruiken!</a:t>
            </a:r>
            <a:endParaRPr lang="nl-NL" dirty="0">
              <a:solidFill>
                <a:schemeClr val="folHlink"/>
              </a:solidFill>
              <a:latin typeface="+mn-lt"/>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52</a:t>
            </a:fld>
            <a:endParaRPr lang="en-US" dirty="0"/>
          </a:p>
        </p:txBody>
      </p:sp>
    </p:spTree>
    <p:extLst>
      <p:ext uri="{BB962C8B-B14F-4D97-AF65-F5344CB8AC3E}">
        <p14:creationId xmlns:p14="http://schemas.microsoft.com/office/powerpoint/2010/main" val="825940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90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77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77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build="p"/>
      <p:bldP spid="123904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normAutofit/>
          </a:bodyPr>
          <a:lstStyle/>
          <a:p>
            <a:r>
              <a:rPr lang="en-US" dirty="0" smtClean="0">
                <a:latin typeface="Consolas"/>
              </a:rPr>
              <a:t>for</a:t>
            </a:r>
            <a:endParaRPr lang="nl-NL" dirty="0" smtClean="0">
              <a:latin typeface="Consolas"/>
            </a:endParaRPr>
          </a:p>
        </p:txBody>
      </p:sp>
      <p:sp>
        <p:nvSpPr>
          <p:cNvPr id="33797" name="Rectangle 3"/>
          <p:cNvSpPr>
            <a:spLocks noGrp="1" noChangeArrowheads="1"/>
          </p:cNvSpPr>
          <p:nvPr>
            <p:ph idx="1"/>
          </p:nvPr>
        </p:nvSpPr>
        <p:spPr/>
        <p:txBody>
          <a:bodyPr/>
          <a:lstStyle/>
          <a:p>
            <a:r>
              <a:rPr lang="en-US" dirty="0" err="1" smtClean="0"/>
              <a:t>Gebruik</a:t>
            </a:r>
            <a:r>
              <a:rPr lang="en-US" dirty="0" smtClean="0"/>
              <a:t> </a:t>
            </a:r>
            <a:r>
              <a:rPr lang="en-US" dirty="0" err="1" smtClean="0"/>
              <a:t>een</a:t>
            </a:r>
            <a:r>
              <a:rPr lang="en-US" dirty="0" smtClean="0"/>
              <a:t> </a:t>
            </a:r>
            <a:r>
              <a:rPr lang="en-US" b="1" dirty="0" smtClean="0">
                <a:solidFill>
                  <a:schemeClr val="hlink"/>
                </a:solidFill>
                <a:latin typeface="Consolas"/>
              </a:rPr>
              <a:t>for</a:t>
            </a:r>
            <a:r>
              <a:rPr lang="en-US" dirty="0" smtClean="0"/>
              <a:t> </a:t>
            </a:r>
            <a:r>
              <a:rPr lang="en-US" dirty="0" err="1" smtClean="0"/>
              <a:t>als</a:t>
            </a:r>
            <a:r>
              <a:rPr lang="en-US" dirty="0" smtClean="0"/>
              <a:t> het </a:t>
            </a:r>
            <a:r>
              <a:rPr lang="en-US" dirty="0" err="1" smtClean="0">
                <a:solidFill>
                  <a:schemeClr val="accent2"/>
                </a:solidFill>
              </a:rPr>
              <a:t>aantal</a:t>
            </a:r>
            <a:r>
              <a:rPr lang="en-US" dirty="0" smtClean="0">
                <a:solidFill>
                  <a:schemeClr val="accent2"/>
                </a:solidFill>
              </a:rPr>
              <a:t> </a:t>
            </a:r>
            <a:r>
              <a:rPr lang="en-US" dirty="0" err="1" smtClean="0"/>
              <a:t>herhalingen</a:t>
            </a:r>
            <a:r>
              <a:rPr lang="en-US" dirty="0" smtClean="0"/>
              <a:t> </a:t>
            </a:r>
            <a:r>
              <a:rPr lang="en-US" dirty="0" err="1" smtClean="0"/>
              <a:t>bij</a:t>
            </a:r>
            <a:r>
              <a:rPr lang="en-US" dirty="0" smtClean="0"/>
              <a:t> het </a:t>
            </a:r>
            <a:r>
              <a:rPr lang="en-US" dirty="0" err="1" smtClean="0"/>
              <a:t>programmeren</a:t>
            </a:r>
            <a:r>
              <a:rPr lang="en-US" dirty="0" smtClean="0"/>
              <a:t> “</a:t>
            </a:r>
            <a:r>
              <a:rPr lang="en-US" dirty="0" err="1" smtClean="0">
                <a:solidFill>
                  <a:schemeClr val="accent2"/>
                </a:solidFill>
              </a:rPr>
              <a:t>bekend</a:t>
            </a:r>
            <a:r>
              <a:rPr lang="en-US" dirty="0" smtClean="0"/>
              <a:t>” is.</a:t>
            </a:r>
            <a:endParaRPr lang="nl-NL" dirty="0" smtClean="0"/>
          </a:p>
        </p:txBody>
      </p:sp>
      <p:sp>
        <p:nvSpPr>
          <p:cNvPr id="4" name="Tekstvak 3"/>
          <p:cNvSpPr txBox="1"/>
          <p:nvPr/>
        </p:nvSpPr>
        <p:spPr>
          <a:xfrm>
            <a:off x="2133600" y="2396221"/>
            <a:ext cx="6736226" cy="3170099"/>
          </a:xfrm>
          <a:prstGeom prst="rect">
            <a:avLst/>
          </a:prstGeom>
          <a:noFill/>
        </p:spPr>
        <p:txBody>
          <a:bodyPr wrap="square" rtlCol="0">
            <a:spAutoFit/>
          </a:bodyPr>
          <a:lstStyle/>
          <a:p>
            <a:pPr algn="l"/>
            <a:r>
              <a:rPr lang="nl-NL" sz="2000" dirty="0">
                <a:solidFill>
                  <a:srgbClr val="0000FF"/>
                </a:solidFill>
                <a:latin typeface="Consolas"/>
              </a:rPr>
              <a:t>#</a:t>
            </a:r>
            <a:r>
              <a:rPr lang="nl-NL" sz="2000" dirty="0" err="1">
                <a:solidFill>
                  <a:srgbClr val="0000FF"/>
                </a:solidFill>
                <a:latin typeface="Consolas"/>
              </a:rPr>
              <a:t>include</a:t>
            </a:r>
            <a:r>
              <a:rPr lang="nl-NL" sz="2000" dirty="0">
                <a:solidFill>
                  <a:srgbClr val="0000FF"/>
                </a:solidFill>
                <a:latin typeface="Consolas"/>
              </a:rPr>
              <a:t> </a:t>
            </a:r>
            <a:r>
              <a:rPr lang="nl-NL" sz="2000" dirty="0">
                <a:solidFill>
                  <a:srgbClr val="A31515"/>
                </a:solidFill>
                <a:latin typeface="Consolas"/>
              </a:rPr>
              <a:t>&lt;</a:t>
            </a:r>
            <a:r>
              <a:rPr lang="nl-NL" sz="2000" dirty="0" err="1">
                <a:solidFill>
                  <a:srgbClr val="A31515"/>
                </a:solidFill>
                <a:latin typeface="Consolas"/>
              </a:rPr>
              <a:t>stdio.h</a:t>
            </a:r>
            <a:r>
              <a:rPr lang="nl-NL" sz="2000" dirty="0">
                <a:solidFill>
                  <a:srgbClr val="A31515"/>
                </a:solidFill>
                <a:latin typeface="Consolas"/>
              </a:rPr>
              <a:t>&gt;</a:t>
            </a:r>
          </a:p>
          <a:p>
            <a:pPr algn="l"/>
            <a:endParaRPr lang="nl-NL" sz="2000" dirty="0">
              <a:solidFill>
                <a:schemeClr val="tx1"/>
              </a:solidFill>
              <a:latin typeface="Consolas"/>
            </a:endParaRPr>
          </a:p>
          <a:p>
            <a:pPr algn="l"/>
            <a:r>
              <a:rPr lang="nl-NL" sz="2000" dirty="0">
                <a:solidFill>
                  <a:srgbClr val="0000FF"/>
                </a:solidFill>
                <a:latin typeface="Consolas"/>
              </a:rPr>
              <a:t>int</a:t>
            </a:r>
            <a:r>
              <a:rPr lang="nl-NL" sz="2000" dirty="0">
                <a:solidFill>
                  <a:schemeClr val="tx1"/>
                </a:solidFill>
                <a:latin typeface="Consolas"/>
              </a:rPr>
              <a:t> </a:t>
            </a:r>
            <a:r>
              <a:rPr lang="nl-NL" sz="2000" dirty="0" err="1" smtClean="0">
                <a:solidFill>
                  <a:schemeClr val="tx1"/>
                </a:solidFill>
                <a:latin typeface="Consolas"/>
              </a:rPr>
              <a:t>main</a:t>
            </a:r>
            <a:r>
              <a:rPr lang="nl-NL" sz="2000" dirty="0" smtClean="0">
                <a:solidFill>
                  <a:schemeClr val="tx1"/>
                </a:solidFill>
                <a:latin typeface="Consolas"/>
              </a:rPr>
              <a:t>(</a:t>
            </a:r>
            <a:r>
              <a:rPr lang="nl-NL" sz="2000" dirty="0" err="1" smtClean="0">
                <a:solidFill>
                  <a:srgbClr val="0000FF"/>
                </a:solidFill>
                <a:latin typeface="Consolas"/>
              </a:rPr>
              <a:t>void</a:t>
            </a:r>
            <a:r>
              <a:rPr lang="nl-NL" sz="2000" dirty="0" smtClean="0">
                <a:solidFill>
                  <a:schemeClr val="tx1"/>
                </a:solidFill>
                <a:latin typeface="Consolas"/>
              </a:rPr>
              <a:t>) </a:t>
            </a:r>
            <a:r>
              <a:rPr lang="nl-NL" sz="2000" dirty="0">
                <a:solidFill>
                  <a:schemeClr val="tx1"/>
                </a:solidFill>
                <a:latin typeface="Consolas"/>
              </a:rPr>
              <a:t>{</a:t>
            </a:r>
          </a:p>
          <a:p>
            <a:pPr algn="l"/>
            <a:r>
              <a:rPr lang="nl-NL" sz="2000" dirty="0" smtClean="0">
                <a:solidFill>
                  <a:srgbClr val="0000FF"/>
                </a:solidFill>
                <a:latin typeface="Consolas"/>
              </a:rPr>
              <a:t>    int</a:t>
            </a:r>
            <a:r>
              <a:rPr lang="nl-NL" sz="2000" dirty="0" smtClean="0">
                <a:solidFill>
                  <a:schemeClr val="tx1"/>
                </a:solidFill>
                <a:latin typeface="Consolas"/>
              </a:rPr>
              <a:t> </a:t>
            </a:r>
            <a:r>
              <a:rPr lang="nl-NL" sz="2000" dirty="0">
                <a:solidFill>
                  <a:schemeClr val="tx1"/>
                </a:solidFill>
                <a:latin typeface="Consolas"/>
              </a:rPr>
              <a:t>i;</a:t>
            </a:r>
          </a:p>
          <a:p>
            <a:pPr algn="l"/>
            <a:r>
              <a:rPr lang="nn-NO" sz="2000" dirty="0" smtClean="0">
                <a:solidFill>
                  <a:srgbClr val="0000FF"/>
                </a:solidFill>
                <a:latin typeface="Consolas"/>
              </a:rPr>
              <a:t>    for</a:t>
            </a:r>
            <a:r>
              <a:rPr lang="nn-NO" sz="2000" dirty="0" smtClean="0">
                <a:solidFill>
                  <a:schemeClr val="tx1"/>
                </a:solidFill>
                <a:latin typeface="Consolas"/>
              </a:rPr>
              <a:t> </a:t>
            </a:r>
            <a:r>
              <a:rPr lang="nn-NO" sz="2000" dirty="0">
                <a:solidFill>
                  <a:schemeClr val="tx1"/>
                </a:solidFill>
                <a:latin typeface="Consolas"/>
              </a:rPr>
              <a:t>(i = 1; i </a:t>
            </a:r>
            <a:r>
              <a:rPr lang="nn-NO" sz="2000" dirty="0" smtClean="0">
                <a:solidFill>
                  <a:schemeClr val="tx1"/>
                </a:solidFill>
                <a:latin typeface="Consolas"/>
              </a:rPr>
              <a:t>!= </a:t>
            </a:r>
            <a:r>
              <a:rPr lang="nn-NO" sz="2000" dirty="0">
                <a:solidFill>
                  <a:schemeClr val="tx1"/>
                </a:solidFill>
                <a:latin typeface="Consolas"/>
              </a:rPr>
              <a:t>10; i = i + 1) {</a:t>
            </a:r>
          </a:p>
          <a:p>
            <a:pPr algn="l"/>
            <a:r>
              <a:rPr lang="nl-NL" sz="2000" dirty="0" smtClean="0">
                <a:solidFill>
                  <a:schemeClr val="tx1"/>
                </a:solidFill>
                <a:latin typeface="Consolas"/>
              </a:rPr>
              <a:t>        </a:t>
            </a:r>
            <a:r>
              <a:rPr lang="nl-NL" sz="2000" dirty="0" err="1" smtClean="0">
                <a:solidFill>
                  <a:schemeClr val="tx1"/>
                </a:solidFill>
                <a:latin typeface="Consolas"/>
              </a:rPr>
              <a:t>printf</a:t>
            </a:r>
            <a:r>
              <a:rPr lang="nl-NL" sz="2000" dirty="0">
                <a:solidFill>
                  <a:schemeClr val="tx1"/>
                </a:solidFill>
                <a:latin typeface="Consolas"/>
              </a:rPr>
              <a:t>(</a:t>
            </a:r>
            <a:r>
              <a:rPr lang="nl-NL" sz="2000" dirty="0">
                <a:solidFill>
                  <a:srgbClr val="A31515"/>
                </a:solidFill>
                <a:latin typeface="Consolas"/>
              </a:rPr>
              <a:t>"</a:t>
            </a:r>
            <a:r>
              <a:rPr lang="nl-NL" sz="2000" dirty="0" smtClean="0">
                <a:solidFill>
                  <a:srgbClr val="A31515"/>
                </a:solidFill>
                <a:latin typeface="Consolas"/>
              </a:rPr>
              <a:t>hallo %d\n"</a:t>
            </a:r>
            <a:r>
              <a:rPr lang="nl-NL" sz="2000" dirty="0" smtClean="0">
                <a:solidFill>
                  <a:schemeClr val="tx1"/>
                </a:solidFill>
                <a:latin typeface="Consolas"/>
              </a:rPr>
              <a:t>, i);</a:t>
            </a:r>
            <a:endParaRPr lang="nl-NL" sz="2000" dirty="0">
              <a:solidFill>
                <a:schemeClr val="tx1"/>
              </a:solidFill>
              <a:latin typeface="Consolas"/>
            </a:endParaRPr>
          </a:p>
          <a:p>
            <a:pPr algn="l"/>
            <a:r>
              <a:rPr lang="nl-NL" sz="2000" dirty="0" smtClean="0">
                <a:solidFill>
                  <a:schemeClr val="tx1"/>
                </a:solidFill>
                <a:latin typeface="Consolas"/>
              </a:rPr>
              <a:t>    }</a:t>
            </a:r>
            <a:endParaRPr lang="nl-NL" sz="2000" dirty="0">
              <a:solidFill>
                <a:schemeClr val="tx1"/>
              </a:solidFill>
              <a:latin typeface="Consolas"/>
            </a:endParaRPr>
          </a:p>
          <a:p>
            <a:pPr algn="l"/>
            <a:r>
              <a:rPr lang="nl-NL" sz="2000" dirty="0" smtClean="0">
                <a:solidFill>
                  <a:schemeClr val="tx1"/>
                </a:solidFill>
                <a:latin typeface="Consolas"/>
              </a:rPr>
              <a:t>    </a:t>
            </a:r>
            <a:r>
              <a:rPr lang="nl-NL" sz="2000" dirty="0" err="1" smtClean="0">
                <a:solidFill>
                  <a:schemeClr val="tx1"/>
                </a:solidFill>
                <a:latin typeface="Consolas"/>
              </a:rPr>
              <a:t>getchar</a:t>
            </a:r>
            <a:r>
              <a:rPr lang="nl-NL" sz="2000" dirty="0">
                <a:solidFill>
                  <a:schemeClr val="tx1"/>
                </a:solidFill>
                <a:latin typeface="Consolas"/>
              </a:rPr>
              <a:t>();</a:t>
            </a:r>
          </a:p>
          <a:p>
            <a:pPr algn="l"/>
            <a:r>
              <a:rPr lang="nl-NL" sz="2000" dirty="0" smtClean="0">
                <a:solidFill>
                  <a:srgbClr val="0000FF"/>
                </a:solidFill>
                <a:latin typeface="Consolas"/>
              </a:rPr>
              <a:t>    return</a:t>
            </a:r>
            <a:r>
              <a:rPr lang="nl-NL" sz="2000" dirty="0" smtClean="0">
                <a:solidFill>
                  <a:schemeClr val="tx1"/>
                </a:solidFill>
                <a:latin typeface="Consolas"/>
              </a:rPr>
              <a:t> </a:t>
            </a:r>
            <a:r>
              <a:rPr lang="nl-NL" sz="2000" dirty="0">
                <a:solidFill>
                  <a:schemeClr val="tx1"/>
                </a:solidFill>
                <a:latin typeface="Consolas"/>
              </a:rPr>
              <a:t>0;</a:t>
            </a:r>
          </a:p>
          <a:p>
            <a:pPr algn="l"/>
            <a:r>
              <a:rPr lang="nl-NL" sz="2000" dirty="0" smtClean="0">
                <a:solidFill>
                  <a:schemeClr val="tx1"/>
                </a:solidFill>
                <a:latin typeface="Consolas"/>
              </a:rPr>
              <a:t>}</a:t>
            </a:r>
            <a:endParaRPr lang="nl-NL" sz="2000" dirty="0">
              <a:solidFill>
                <a:schemeClr val="tx1"/>
              </a:solidFill>
              <a:latin typeface="Consolas"/>
            </a:endParaRPr>
          </a:p>
        </p:txBody>
      </p:sp>
      <p:sp>
        <p:nvSpPr>
          <p:cNvPr id="1249293" name="AutoShape 13"/>
          <p:cNvSpPr>
            <a:spLocks noChangeArrowheads="1"/>
          </p:cNvSpPr>
          <p:nvPr/>
        </p:nvSpPr>
        <p:spPr bwMode="auto">
          <a:xfrm>
            <a:off x="298761" y="3729651"/>
            <a:ext cx="1800225" cy="503237"/>
          </a:xfrm>
          <a:prstGeom prst="wedgeRoundRectCallout">
            <a:avLst>
              <a:gd name="adj1" fmla="val 119471"/>
              <a:gd name="adj2" fmla="val 4290"/>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mn-lt"/>
              </a:rPr>
              <a:t>initialisatie</a:t>
            </a:r>
          </a:p>
        </p:txBody>
      </p:sp>
      <p:sp>
        <p:nvSpPr>
          <p:cNvPr id="1249294" name="AutoShape 14"/>
          <p:cNvSpPr>
            <a:spLocks noChangeArrowheads="1"/>
          </p:cNvSpPr>
          <p:nvPr/>
        </p:nvSpPr>
        <p:spPr bwMode="auto">
          <a:xfrm>
            <a:off x="5219089" y="2370100"/>
            <a:ext cx="2376264" cy="841975"/>
          </a:xfrm>
          <a:prstGeom prst="wedgeRoundRectCallout">
            <a:avLst>
              <a:gd name="adj1" fmla="val -61783"/>
              <a:gd name="adj2" fmla="val 111190"/>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smtClean="0">
                <a:latin typeface="+mn-lt"/>
              </a:rPr>
              <a:t>Zolang de voorwaarde WAAR is</a:t>
            </a:r>
            <a:endParaRPr lang="nl-NL" dirty="0">
              <a:latin typeface="+mn-lt"/>
            </a:endParaRPr>
          </a:p>
        </p:txBody>
      </p:sp>
      <p:sp>
        <p:nvSpPr>
          <p:cNvPr id="1249295" name="AutoShape 15"/>
          <p:cNvSpPr>
            <a:spLocks noChangeArrowheads="1"/>
          </p:cNvSpPr>
          <p:nvPr/>
        </p:nvSpPr>
        <p:spPr bwMode="auto">
          <a:xfrm>
            <a:off x="6782263" y="4869904"/>
            <a:ext cx="2087563" cy="863600"/>
          </a:xfrm>
          <a:prstGeom prst="wedgeRoundRectCallout">
            <a:avLst>
              <a:gd name="adj1" fmla="val -54532"/>
              <a:gd name="adj2" fmla="val -155717"/>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mn-lt"/>
              </a:rPr>
              <a:t>doe telkens aan einde</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53</a:t>
            </a:fld>
            <a:endParaRPr lang="en-US" dirty="0"/>
          </a:p>
        </p:txBody>
      </p:sp>
    </p:spTree>
    <p:extLst>
      <p:ext uri="{BB962C8B-B14F-4D97-AF65-F5344CB8AC3E}">
        <p14:creationId xmlns:p14="http://schemas.microsoft.com/office/powerpoint/2010/main" val="11926868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492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492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49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49293" grpId="0" animBg="1"/>
      <p:bldP spid="1249294" grpId="0" animBg="1"/>
      <p:bldP spid="124929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inhoud 12"/>
          <p:cNvSpPr>
            <a:spLocks noGrp="1"/>
          </p:cNvSpPr>
          <p:nvPr>
            <p:ph idx="15"/>
          </p:nvPr>
        </p:nvSpPr>
        <p:spPr/>
        <p:txBody>
          <a:bodyPr/>
          <a:lstStyle/>
          <a:p>
            <a:r>
              <a:rPr lang="nl-NL" dirty="0"/>
              <a:t>hallo 6</a:t>
            </a:r>
          </a:p>
          <a:p>
            <a:r>
              <a:rPr lang="nl-NL" dirty="0"/>
              <a:t>hallo 7</a:t>
            </a:r>
          </a:p>
          <a:p>
            <a:r>
              <a:rPr lang="nl-NL" dirty="0"/>
              <a:t>hallo 8</a:t>
            </a:r>
          </a:p>
          <a:p>
            <a:r>
              <a:rPr lang="nl-NL" dirty="0"/>
              <a:t>hallo 9</a:t>
            </a:r>
          </a:p>
          <a:p>
            <a:endParaRPr lang="nl-NL" dirty="0"/>
          </a:p>
        </p:txBody>
      </p:sp>
      <p:sp>
        <p:nvSpPr>
          <p:cNvPr id="14" name="Tijdelijke aanduiding voor inhoud 13"/>
          <p:cNvSpPr>
            <a:spLocks noGrp="1"/>
          </p:cNvSpPr>
          <p:nvPr>
            <p:ph idx="16"/>
          </p:nvPr>
        </p:nvSpPr>
        <p:spPr/>
        <p:txBody>
          <a:bodyPr/>
          <a:lstStyle/>
          <a:p>
            <a:r>
              <a:rPr lang="nl-NL" dirty="0"/>
              <a:t>hallo </a:t>
            </a:r>
            <a:r>
              <a:rPr lang="nl-NL" dirty="0" smtClean="0"/>
              <a:t>6</a:t>
            </a:r>
            <a:endParaRPr lang="nl-NL" dirty="0"/>
          </a:p>
          <a:p>
            <a:r>
              <a:rPr lang="nl-NL" dirty="0"/>
              <a:t>hallo </a:t>
            </a:r>
            <a:r>
              <a:rPr lang="nl-NL" dirty="0" smtClean="0"/>
              <a:t>7</a:t>
            </a:r>
            <a:endParaRPr lang="nl-NL" dirty="0"/>
          </a:p>
          <a:p>
            <a:r>
              <a:rPr lang="nl-NL" dirty="0"/>
              <a:t>hallo </a:t>
            </a:r>
            <a:r>
              <a:rPr lang="nl-NL" dirty="0" smtClean="0"/>
              <a:t>8</a:t>
            </a:r>
            <a:endParaRPr lang="nl-NL" dirty="0"/>
          </a:p>
          <a:p>
            <a:r>
              <a:rPr lang="nl-NL" dirty="0"/>
              <a:t>hallo </a:t>
            </a:r>
            <a:r>
              <a:rPr lang="nl-NL" dirty="0" smtClean="0"/>
              <a:t>9</a:t>
            </a:r>
            <a:endParaRPr lang="nl-NL" dirty="0"/>
          </a:p>
          <a:p>
            <a:endParaRPr lang="nl-NL" dirty="0"/>
          </a:p>
          <a:p>
            <a:endParaRPr lang="nl-NL" dirty="0"/>
          </a:p>
        </p:txBody>
      </p:sp>
      <p:sp>
        <p:nvSpPr>
          <p:cNvPr id="10" name="Titel 9"/>
          <p:cNvSpPr>
            <a:spLocks noGrp="1"/>
          </p:cNvSpPr>
          <p:nvPr>
            <p:ph type="title"/>
          </p:nvPr>
        </p:nvSpPr>
        <p:spPr/>
        <p:txBody>
          <a:bodyPr>
            <a:normAutofit/>
          </a:bodyPr>
          <a:lstStyle/>
          <a:p>
            <a:r>
              <a:rPr lang="en-US" dirty="0" err="1"/>
              <a:t>Uitvoer</a:t>
            </a:r>
            <a:r>
              <a:rPr lang="en-US" dirty="0"/>
              <a:t> van </a:t>
            </a:r>
            <a:r>
              <a:rPr lang="en-US" dirty="0" err="1"/>
              <a:t>een</a:t>
            </a:r>
            <a:r>
              <a:rPr lang="en-US" dirty="0"/>
              <a:t> </a:t>
            </a:r>
            <a:r>
              <a:rPr lang="en-US" dirty="0" smtClean="0"/>
              <a:t>for-</a:t>
            </a:r>
            <a:r>
              <a:rPr lang="en-US" dirty="0" err="1" smtClean="0"/>
              <a:t>lus</a:t>
            </a:r>
            <a:endParaRPr lang="nl-NL" dirty="0"/>
          </a:p>
        </p:txBody>
      </p:sp>
      <p:sp>
        <p:nvSpPr>
          <p:cNvPr id="11" name="Tijdelijke aanduiding voor inhoud 10"/>
          <p:cNvSpPr>
            <a:spLocks noGrp="1"/>
          </p:cNvSpPr>
          <p:nvPr>
            <p:ph idx="14"/>
          </p:nvPr>
        </p:nvSpPr>
        <p:spPr/>
        <p:txBody>
          <a:bodyPr>
            <a:normAutofit/>
          </a:bodyPr>
          <a:lstStyle/>
          <a:p>
            <a:r>
              <a:rPr lang="nl-NL" dirty="0" smtClean="0"/>
              <a:t>hallo </a:t>
            </a:r>
            <a:r>
              <a:rPr lang="nl-NL" dirty="0"/>
              <a:t>1</a:t>
            </a:r>
          </a:p>
          <a:p>
            <a:r>
              <a:rPr lang="nl-NL" dirty="0"/>
              <a:t>hallo 2</a:t>
            </a:r>
          </a:p>
          <a:p>
            <a:r>
              <a:rPr lang="nl-NL" dirty="0"/>
              <a:t>hallo 3</a:t>
            </a:r>
          </a:p>
          <a:p>
            <a:r>
              <a:rPr lang="nl-NL" dirty="0"/>
              <a:t>hallo 4</a:t>
            </a:r>
          </a:p>
          <a:p>
            <a:r>
              <a:rPr lang="nl-NL" dirty="0"/>
              <a:t>hallo 5</a:t>
            </a:r>
          </a:p>
          <a:p>
            <a:endParaRPr lang="nl-NL" dirty="0"/>
          </a:p>
        </p:txBody>
      </p:sp>
      <p:sp>
        <p:nvSpPr>
          <p:cNvPr id="6" name="Tijdelijke aanduiding voor inhoud 5"/>
          <p:cNvSpPr>
            <a:spLocks noGrp="1"/>
          </p:cNvSpPr>
          <p:nvPr>
            <p:ph idx="13"/>
          </p:nvPr>
        </p:nvSpPr>
        <p:spPr>
          <a:xfrm>
            <a:off x="1394768" y="1248643"/>
            <a:ext cx="7292032" cy="3568402"/>
          </a:xfrm>
        </p:spPr>
        <p:txBody>
          <a:bodyPr>
            <a:normAutofit lnSpcReduction="10000"/>
          </a:bodyPr>
          <a:lstStyle/>
          <a:p>
            <a:pPr lvl="0">
              <a:spcBef>
                <a:spcPts val="0"/>
              </a:spcBef>
              <a:buClrTx/>
            </a:pPr>
            <a:r>
              <a:rPr lang="nl-NL" sz="2400" dirty="0">
                <a:solidFill>
                  <a:srgbClr val="0000FF"/>
                </a:solidFill>
                <a:latin typeface="Consolas"/>
              </a:rPr>
              <a:t>#</a:t>
            </a:r>
            <a:r>
              <a:rPr lang="nl-NL" sz="2400" dirty="0" err="1">
                <a:solidFill>
                  <a:srgbClr val="0000FF"/>
                </a:solidFill>
                <a:latin typeface="Consolas"/>
              </a:rPr>
              <a:t>include</a:t>
            </a:r>
            <a:r>
              <a:rPr lang="nl-NL" sz="2400" dirty="0">
                <a:solidFill>
                  <a:srgbClr val="0000FF"/>
                </a:solidFill>
                <a:latin typeface="Consolas"/>
              </a:rPr>
              <a:t> </a:t>
            </a:r>
            <a:r>
              <a:rPr lang="nl-NL" sz="2400" dirty="0">
                <a:solidFill>
                  <a:srgbClr val="A31515"/>
                </a:solidFill>
                <a:latin typeface="Consolas"/>
              </a:rPr>
              <a:t>&lt;</a:t>
            </a:r>
            <a:r>
              <a:rPr lang="nl-NL" sz="2400" dirty="0" err="1">
                <a:solidFill>
                  <a:srgbClr val="A31515"/>
                </a:solidFill>
                <a:latin typeface="Consolas"/>
              </a:rPr>
              <a:t>stdio.h</a:t>
            </a:r>
            <a:r>
              <a:rPr lang="nl-NL" sz="2400" dirty="0">
                <a:solidFill>
                  <a:srgbClr val="A31515"/>
                </a:solidFill>
                <a:latin typeface="Consolas"/>
              </a:rPr>
              <a:t>&gt;</a:t>
            </a:r>
          </a:p>
          <a:p>
            <a:pPr lvl="0">
              <a:spcBef>
                <a:spcPts val="0"/>
              </a:spcBef>
              <a:buClrTx/>
            </a:pPr>
            <a:endParaRPr lang="nl-NL" sz="2400" dirty="0">
              <a:solidFill>
                <a:prstClr val="black"/>
              </a:solidFill>
              <a:latin typeface="Consolas"/>
            </a:endParaRPr>
          </a:p>
          <a:p>
            <a:pPr lvl="0">
              <a:spcBef>
                <a:spcPts val="0"/>
              </a:spcBef>
              <a:buClrTx/>
            </a:pPr>
            <a:r>
              <a:rPr lang="nl-NL" sz="2400" dirty="0">
                <a:solidFill>
                  <a:srgbClr val="0000FF"/>
                </a:solidFill>
                <a:latin typeface="Consolas"/>
              </a:rPr>
              <a:t>int</a:t>
            </a:r>
            <a:r>
              <a:rPr lang="nl-NL" sz="2400" dirty="0">
                <a:solidFill>
                  <a:prstClr val="black"/>
                </a:solidFill>
                <a:latin typeface="Consolas"/>
              </a:rPr>
              <a:t> </a:t>
            </a:r>
            <a:r>
              <a:rPr lang="nl-NL" sz="2400" dirty="0" err="1">
                <a:solidFill>
                  <a:prstClr val="black"/>
                </a:solidFill>
                <a:latin typeface="Consolas"/>
              </a:rPr>
              <a:t>main</a:t>
            </a:r>
            <a:r>
              <a:rPr lang="nl-NL" sz="2400" dirty="0">
                <a:solidFill>
                  <a:prstClr val="black"/>
                </a:solidFill>
                <a:latin typeface="Consolas"/>
              </a:rPr>
              <a:t>(</a:t>
            </a:r>
            <a:r>
              <a:rPr lang="nl-NL" sz="2400" dirty="0" err="1">
                <a:solidFill>
                  <a:srgbClr val="0000FF"/>
                </a:solidFill>
                <a:latin typeface="Consolas"/>
              </a:rPr>
              <a:t>void</a:t>
            </a:r>
            <a:r>
              <a:rPr lang="nl-NL" sz="2400" dirty="0">
                <a:solidFill>
                  <a:prstClr val="black"/>
                </a:solidFill>
                <a:latin typeface="Consolas"/>
              </a:rPr>
              <a:t>) {</a:t>
            </a:r>
          </a:p>
          <a:p>
            <a:pPr lvl="0">
              <a:spcBef>
                <a:spcPts val="0"/>
              </a:spcBef>
              <a:buClrTx/>
            </a:pPr>
            <a:r>
              <a:rPr lang="nl-NL" sz="2400" dirty="0" smtClean="0">
                <a:solidFill>
                  <a:srgbClr val="0000FF"/>
                </a:solidFill>
                <a:latin typeface="Consolas"/>
              </a:rPr>
              <a:t>    int</a:t>
            </a:r>
            <a:r>
              <a:rPr lang="nl-NL" sz="2400" dirty="0" smtClean="0">
                <a:solidFill>
                  <a:prstClr val="black"/>
                </a:solidFill>
                <a:latin typeface="Consolas"/>
              </a:rPr>
              <a:t> </a:t>
            </a:r>
            <a:r>
              <a:rPr lang="nl-NL" sz="2400" dirty="0">
                <a:solidFill>
                  <a:prstClr val="black"/>
                </a:solidFill>
                <a:latin typeface="Consolas"/>
              </a:rPr>
              <a:t>i;</a:t>
            </a:r>
          </a:p>
          <a:p>
            <a:pPr lvl="0">
              <a:spcBef>
                <a:spcPts val="0"/>
              </a:spcBef>
              <a:buClrTx/>
            </a:pPr>
            <a:r>
              <a:rPr lang="nn-NO" sz="2400" dirty="0" smtClean="0">
                <a:solidFill>
                  <a:srgbClr val="0000FF"/>
                </a:solidFill>
                <a:latin typeface="Consolas"/>
              </a:rPr>
              <a:t>    for</a:t>
            </a:r>
            <a:r>
              <a:rPr lang="nn-NO" sz="2400" dirty="0" smtClean="0">
                <a:solidFill>
                  <a:prstClr val="black"/>
                </a:solidFill>
                <a:latin typeface="Consolas"/>
              </a:rPr>
              <a:t> </a:t>
            </a:r>
            <a:r>
              <a:rPr lang="nn-NO" sz="2400" dirty="0">
                <a:solidFill>
                  <a:prstClr val="black"/>
                </a:solidFill>
                <a:latin typeface="Consolas"/>
              </a:rPr>
              <a:t>(i = 1; </a:t>
            </a:r>
            <a:r>
              <a:rPr lang="nn-NO" sz="2400" b="1" dirty="0">
                <a:solidFill>
                  <a:prstClr val="black"/>
                </a:solidFill>
                <a:latin typeface="Consolas"/>
              </a:rPr>
              <a:t>i != 10; </a:t>
            </a:r>
            <a:r>
              <a:rPr lang="nn-NO" sz="2400" dirty="0">
                <a:solidFill>
                  <a:prstClr val="black"/>
                </a:solidFill>
                <a:latin typeface="Consolas"/>
              </a:rPr>
              <a:t>i = i + </a:t>
            </a:r>
            <a:r>
              <a:rPr lang="nn-NO" sz="2400" dirty="0" smtClean="0">
                <a:solidFill>
                  <a:prstClr val="black"/>
                </a:solidFill>
                <a:latin typeface="Consolas"/>
              </a:rPr>
              <a:t>1) </a:t>
            </a:r>
            <a:r>
              <a:rPr lang="nn-NO" sz="2400" dirty="0">
                <a:solidFill>
                  <a:prstClr val="black"/>
                </a:solidFill>
                <a:latin typeface="Consolas"/>
              </a:rPr>
              <a:t>{</a:t>
            </a:r>
          </a:p>
          <a:p>
            <a:pPr lvl="0">
              <a:spcBef>
                <a:spcPts val="0"/>
              </a:spcBef>
              <a:buClrTx/>
            </a:pPr>
            <a:r>
              <a:rPr lang="nl-NL" sz="2400" dirty="0" smtClean="0">
                <a:solidFill>
                  <a:prstClr val="black"/>
                </a:solidFill>
                <a:latin typeface="Consolas"/>
              </a:rPr>
              <a:t>        </a:t>
            </a:r>
            <a:r>
              <a:rPr lang="nl-NL" sz="2400" dirty="0" err="1" smtClean="0">
                <a:solidFill>
                  <a:prstClr val="black"/>
                </a:solidFill>
                <a:latin typeface="Consolas"/>
              </a:rPr>
              <a:t>printf</a:t>
            </a:r>
            <a:r>
              <a:rPr lang="nl-NL" sz="2400" dirty="0">
                <a:solidFill>
                  <a:prstClr val="black"/>
                </a:solidFill>
                <a:latin typeface="Consolas"/>
              </a:rPr>
              <a:t>(</a:t>
            </a:r>
            <a:r>
              <a:rPr lang="nl-NL" sz="2400" dirty="0">
                <a:solidFill>
                  <a:srgbClr val="A31515"/>
                </a:solidFill>
                <a:latin typeface="Consolas"/>
              </a:rPr>
              <a:t>"hallo %d\n"</a:t>
            </a:r>
            <a:r>
              <a:rPr lang="nl-NL" sz="2400" dirty="0">
                <a:solidFill>
                  <a:prstClr val="black"/>
                </a:solidFill>
                <a:latin typeface="Consolas"/>
              </a:rPr>
              <a:t>, i);</a:t>
            </a:r>
          </a:p>
          <a:p>
            <a:pPr lvl="0">
              <a:spcBef>
                <a:spcPts val="0"/>
              </a:spcBef>
              <a:buClrTx/>
            </a:pPr>
            <a:r>
              <a:rPr lang="nl-NL" sz="2400" dirty="0" smtClean="0">
                <a:solidFill>
                  <a:prstClr val="black"/>
                </a:solidFill>
                <a:latin typeface="Consolas"/>
              </a:rPr>
              <a:t>    }</a:t>
            </a:r>
            <a:endParaRPr lang="nl-NL" sz="2400" dirty="0">
              <a:solidFill>
                <a:prstClr val="black"/>
              </a:solidFill>
              <a:latin typeface="Consolas"/>
            </a:endParaRPr>
          </a:p>
          <a:p>
            <a:pPr lvl="0">
              <a:spcBef>
                <a:spcPts val="0"/>
              </a:spcBef>
              <a:buClrTx/>
            </a:pPr>
            <a:r>
              <a:rPr lang="nl-NL" sz="2400" dirty="0" smtClean="0">
                <a:solidFill>
                  <a:prstClr val="black"/>
                </a:solidFill>
                <a:latin typeface="Consolas"/>
              </a:rPr>
              <a:t>    </a:t>
            </a:r>
            <a:r>
              <a:rPr lang="nl-NL" sz="2400" dirty="0" err="1" smtClean="0">
                <a:solidFill>
                  <a:prstClr val="black"/>
                </a:solidFill>
                <a:latin typeface="Consolas"/>
              </a:rPr>
              <a:t>getchar</a:t>
            </a:r>
            <a:r>
              <a:rPr lang="nl-NL" sz="2400" dirty="0">
                <a:solidFill>
                  <a:prstClr val="black"/>
                </a:solidFill>
                <a:latin typeface="Consolas"/>
              </a:rPr>
              <a:t>();</a:t>
            </a:r>
          </a:p>
          <a:p>
            <a:pPr lvl="0">
              <a:spcBef>
                <a:spcPts val="0"/>
              </a:spcBef>
              <a:buClrTx/>
            </a:pPr>
            <a:r>
              <a:rPr lang="nl-NL" sz="2400" dirty="0" smtClean="0">
                <a:solidFill>
                  <a:srgbClr val="0000FF"/>
                </a:solidFill>
                <a:latin typeface="Consolas"/>
              </a:rPr>
              <a:t>    return</a:t>
            </a:r>
            <a:r>
              <a:rPr lang="nl-NL" sz="2400" dirty="0" smtClean="0">
                <a:solidFill>
                  <a:prstClr val="black"/>
                </a:solidFill>
                <a:latin typeface="Consolas"/>
              </a:rPr>
              <a:t> </a:t>
            </a:r>
            <a:r>
              <a:rPr lang="nl-NL" sz="2400" dirty="0">
                <a:solidFill>
                  <a:prstClr val="black"/>
                </a:solidFill>
                <a:latin typeface="Consolas"/>
              </a:rPr>
              <a:t>0;</a:t>
            </a:r>
          </a:p>
          <a:p>
            <a:pPr lvl="0">
              <a:spcBef>
                <a:spcPts val="0"/>
              </a:spcBef>
              <a:buClrTx/>
            </a:pPr>
            <a:r>
              <a:rPr lang="nl-NL" sz="2400" dirty="0">
                <a:solidFill>
                  <a:prstClr val="black"/>
                </a:solidFill>
                <a:latin typeface="Consolas"/>
              </a:rPr>
              <a:t>}</a:t>
            </a:r>
          </a:p>
          <a:p>
            <a:endParaRPr lang="nl-NL" dirty="0"/>
          </a:p>
        </p:txBody>
      </p:sp>
      <p:sp>
        <p:nvSpPr>
          <p:cNvPr id="4" name="Tijdelijke aanduiding voor datum 3"/>
          <p:cNvSpPr>
            <a:spLocks noGrp="1"/>
          </p:cNvSpPr>
          <p:nvPr>
            <p:ph type="dt" sz="half" idx="17"/>
          </p:nvPr>
        </p:nvSpPr>
        <p:spPr/>
        <p:txBody>
          <a:bodyPr/>
          <a:lstStyle/>
          <a:p>
            <a:r>
              <a:rPr lang="nl-NL" smtClean="0"/>
              <a:t>GESPRG 2014-2015</a:t>
            </a:r>
            <a:endParaRPr lang="en-US" dirty="0"/>
          </a:p>
        </p:txBody>
      </p:sp>
      <p:sp>
        <p:nvSpPr>
          <p:cNvPr id="5" name="Tijdelijke aanduiding voor dianummer 4"/>
          <p:cNvSpPr>
            <a:spLocks noGrp="1"/>
          </p:cNvSpPr>
          <p:nvPr>
            <p:ph type="sldNum" sz="quarter" idx="19"/>
          </p:nvPr>
        </p:nvSpPr>
        <p:spPr/>
        <p:txBody>
          <a:bodyPr/>
          <a:lstStyle/>
          <a:p>
            <a:fld id="{520F5AE5-675F-4C53-86B8-6BB4E175C417}" type="slidenum">
              <a:rPr lang="en-US" smtClean="0"/>
              <a:pPr/>
              <a:t>54</a:t>
            </a:fld>
            <a:endParaRPr lang="en-US" dirty="0"/>
          </a:p>
        </p:txBody>
      </p:sp>
    </p:spTree>
    <p:extLst>
      <p:ext uri="{BB962C8B-B14F-4D97-AF65-F5344CB8AC3E}">
        <p14:creationId xmlns:p14="http://schemas.microsoft.com/office/powerpoint/2010/main" val="122851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inhoud 8"/>
          <p:cNvSpPr>
            <a:spLocks noGrp="1"/>
          </p:cNvSpPr>
          <p:nvPr>
            <p:ph idx="15"/>
          </p:nvPr>
        </p:nvSpPr>
        <p:spPr/>
        <p:txBody>
          <a:bodyPr>
            <a:normAutofit/>
          </a:bodyPr>
          <a:lstStyle/>
          <a:p>
            <a:endParaRPr lang="nl-NL" dirty="0"/>
          </a:p>
        </p:txBody>
      </p:sp>
      <p:sp>
        <p:nvSpPr>
          <p:cNvPr id="6" name="Tijdelijke aanduiding voor inhoud 5"/>
          <p:cNvSpPr>
            <a:spLocks noGrp="1"/>
          </p:cNvSpPr>
          <p:nvPr>
            <p:ph idx="16"/>
          </p:nvPr>
        </p:nvSpPr>
        <p:spPr/>
        <p:txBody>
          <a:bodyPr>
            <a:noAutofit/>
          </a:bodyPr>
          <a:lstStyle/>
          <a:p>
            <a:r>
              <a:rPr lang="nl-NL" sz="1600" dirty="0"/>
              <a:t>hallo 11</a:t>
            </a:r>
          </a:p>
          <a:p>
            <a:r>
              <a:rPr lang="nl-NL" sz="1600" dirty="0"/>
              <a:t>hallo 13</a:t>
            </a:r>
          </a:p>
          <a:p>
            <a:r>
              <a:rPr lang="nl-NL" sz="1600" dirty="0"/>
              <a:t>hallo 15</a:t>
            </a:r>
          </a:p>
          <a:p>
            <a:r>
              <a:rPr lang="nl-NL" sz="1600" dirty="0"/>
              <a:t>hallo 17</a:t>
            </a:r>
          </a:p>
          <a:p>
            <a:r>
              <a:rPr lang="en-US" sz="1600" dirty="0" smtClean="0"/>
              <a:t>…</a:t>
            </a:r>
            <a:endParaRPr lang="nl-NL" sz="1600" dirty="0"/>
          </a:p>
        </p:txBody>
      </p:sp>
      <p:sp>
        <p:nvSpPr>
          <p:cNvPr id="10" name="Titel 9"/>
          <p:cNvSpPr>
            <a:spLocks noGrp="1"/>
          </p:cNvSpPr>
          <p:nvPr>
            <p:ph type="title"/>
          </p:nvPr>
        </p:nvSpPr>
        <p:spPr/>
        <p:txBody>
          <a:bodyPr>
            <a:normAutofit/>
          </a:bodyPr>
          <a:lstStyle/>
          <a:p>
            <a:r>
              <a:rPr lang="en-US" dirty="0" err="1"/>
              <a:t>Uitvoer</a:t>
            </a:r>
            <a:r>
              <a:rPr lang="en-US" dirty="0"/>
              <a:t> van </a:t>
            </a:r>
            <a:r>
              <a:rPr lang="en-US" dirty="0" err="1"/>
              <a:t>een</a:t>
            </a:r>
            <a:r>
              <a:rPr lang="en-US" dirty="0"/>
              <a:t> </a:t>
            </a:r>
            <a:r>
              <a:rPr lang="en-US" dirty="0" smtClean="0"/>
              <a:t>for-</a:t>
            </a:r>
            <a:r>
              <a:rPr lang="en-US" dirty="0" err="1" smtClean="0"/>
              <a:t>lus</a:t>
            </a:r>
            <a:endParaRPr lang="nl-NL" dirty="0"/>
          </a:p>
        </p:txBody>
      </p:sp>
      <p:sp>
        <p:nvSpPr>
          <p:cNvPr id="8" name="Tijdelijke aanduiding voor inhoud 7"/>
          <p:cNvSpPr>
            <a:spLocks noGrp="1"/>
          </p:cNvSpPr>
          <p:nvPr>
            <p:ph idx="14"/>
          </p:nvPr>
        </p:nvSpPr>
        <p:spPr/>
        <p:txBody>
          <a:bodyPr>
            <a:normAutofit lnSpcReduction="10000"/>
          </a:bodyPr>
          <a:lstStyle/>
          <a:p>
            <a:r>
              <a:rPr lang="nl-NL" sz="1700" dirty="0"/>
              <a:t>hallo 1</a:t>
            </a:r>
          </a:p>
          <a:p>
            <a:r>
              <a:rPr lang="nl-NL" sz="1700" dirty="0"/>
              <a:t>hallo 3</a:t>
            </a:r>
          </a:p>
          <a:p>
            <a:r>
              <a:rPr lang="nl-NL" sz="1700" dirty="0"/>
              <a:t>hallo 5</a:t>
            </a:r>
          </a:p>
          <a:p>
            <a:r>
              <a:rPr lang="nl-NL" sz="1700" dirty="0"/>
              <a:t>hallo 7</a:t>
            </a:r>
          </a:p>
          <a:p>
            <a:r>
              <a:rPr lang="nl-NL" sz="1700" dirty="0"/>
              <a:t>hallo 9</a:t>
            </a:r>
          </a:p>
          <a:p>
            <a:pPr lvl="0">
              <a:spcBef>
                <a:spcPts val="0"/>
              </a:spcBef>
              <a:buClrTx/>
            </a:pPr>
            <a:endParaRPr lang="nl-NL" sz="2000" dirty="0">
              <a:solidFill>
                <a:prstClr val="black"/>
              </a:solidFill>
              <a:latin typeface="Consolas"/>
            </a:endParaRPr>
          </a:p>
        </p:txBody>
      </p:sp>
      <p:sp>
        <p:nvSpPr>
          <p:cNvPr id="7" name="Tijdelijke aanduiding voor inhoud 6"/>
          <p:cNvSpPr>
            <a:spLocks noGrp="1"/>
          </p:cNvSpPr>
          <p:nvPr>
            <p:ph idx="13"/>
          </p:nvPr>
        </p:nvSpPr>
        <p:spPr>
          <a:xfrm>
            <a:off x="1394768" y="1248643"/>
            <a:ext cx="7292032" cy="3568402"/>
          </a:xfrm>
        </p:spPr>
        <p:txBody>
          <a:bodyPr>
            <a:noAutofit/>
          </a:bodyPr>
          <a:lstStyle/>
          <a:p>
            <a:pPr lvl="0">
              <a:spcBef>
                <a:spcPts val="0"/>
              </a:spcBef>
              <a:buClrTx/>
            </a:pPr>
            <a:r>
              <a:rPr lang="nl-NL" sz="2300" dirty="0">
                <a:solidFill>
                  <a:srgbClr val="0000FF"/>
                </a:solidFill>
                <a:latin typeface="Consolas"/>
              </a:rPr>
              <a:t>#</a:t>
            </a:r>
            <a:r>
              <a:rPr lang="nl-NL" sz="2300" dirty="0" err="1">
                <a:solidFill>
                  <a:srgbClr val="0000FF"/>
                </a:solidFill>
                <a:latin typeface="Consolas"/>
              </a:rPr>
              <a:t>include</a:t>
            </a:r>
            <a:r>
              <a:rPr lang="nl-NL" sz="2300" dirty="0">
                <a:solidFill>
                  <a:srgbClr val="0000FF"/>
                </a:solidFill>
                <a:latin typeface="Consolas"/>
              </a:rPr>
              <a:t> </a:t>
            </a:r>
            <a:r>
              <a:rPr lang="nl-NL" sz="2300" dirty="0">
                <a:solidFill>
                  <a:srgbClr val="A31515"/>
                </a:solidFill>
                <a:latin typeface="Consolas"/>
              </a:rPr>
              <a:t>&lt;</a:t>
            </a:r>
            <a:r>
              <a:rPr lang="nl-NL" sz="2300" dirty="0" err="1">
                <a:solidFill>
                  <a:srgbClr val="A31515"/>
                </a:solidFill>
                <a:latin typeface="Consolas"/>
              </a:rPr>
              <a:t>stdio.h</a:t>
            </a:r>
            <a:r>
              <a:rPr lang="nl-NL" sz="2300" dirty="0">
                <a:solidFill>
                  <a:srgbClr val="A31515"/>
                </a:solidFill>
                <a:latin typeface="Consolas"/>
              </a:rPr>
              <a:t>&gt;</a:t>
            </a:r>
          </a:p>
          <a:p>
            <a:pPr lvl="0">
              <a:spcBef>
                <a:spcPts val="0"/>
              </a:spcBef>
              <a:buClrTx/>
            </a:pPr>
            <a:endParaRPr lang="nl-NL" sz="2300" dirty="0">
              <a:solidFill>
                <a:prstClr val="black"/>
              </a:solidFill>
              <a:latin typeface="Consolas"/>
            </a:endParaRPr>
          </a:p>
          <a:p>
            <a:pPr lvl="0">
              <a:spcBef>
                <a:spcPts val="0"/>
              </a:spcBef>
              <a:buClrTx/>
            </a:pPr>
            <a:r>
              <a:rPr lang="nl-NL" sz="2300" dirty="0">
                <a:solidFill>
                  <a:srgbClr val="0000FF"/>
                </a:solidFill>
                <a:latin typeface="Consolas"/>
              </a:rPr>
              <a:t>int</a:t>
            </a:r>
            <a:r>
              <a:rPr lang="nl-NL" sz="2300" dirty="0">
                <a:solidFill>
                  <a:prstClr val="black"/>
                </a:solidFill>
                <a:latin typeface="Consolas"/>
              </a:rPr>
              <a:t> </a:t>
            </a:r>
            <a:r>
              <a:rPr lang="nl-NL" sz="2300" dirty="0" err="1">
                <a:solidFill>
                  <a:prstClr val="black"/>
                </a:solidFill>
                <a:latin typeface="Consolas"/>
              </a:rPr>
              <a:t>main</a:t>
            </a:r>
            <a:r>
              <a:rPr lang="nl-NL" sz="2300" dirty="0">
                <a:solidFill>
                  <a:prstClr val="black"/>
                </a:solidFill>
                <a:latin typeface="Consolas"/>
              </a:rPr>
              <a:t>(</a:t>
            </a:r>
            <a:r>
              <a:rPr lang="nl-NL" sz="2300" dirty="0" err="1">
                <a:solidFill>
                  <a:srgbClr val="0000FF"/>
                </a:solidFill>
                <a:latin typeface="Consolas"/>
              </a:rPr>
              <a:t>void</a:t>
            </a:r>
            <a:r>
              <a:rPr lang="nl-NL" sz="2300" dirty="0">
                <a:solidFill>
                  <a:prstClr val="black"/>
                </a:solidFill>
                <a:latin typeface="Consolas"/>
              </a:rPr>
              <a:t>) {</a:t>
            </a:r>
          </a:p>
          <a:p>
            <a:pPr lvl="0">
              <a:spcBef>
                <a:spcPts val="0"/>
              </a:spcBef>
              <a:buClrTx/>
            </a:pPr>
            <a:r>
              <a:rPr lang="nl-NL" sz="2300" dirty="0">
                <a:solidFill>
                  <a:srgbClr val="0000FF"/>
                </a:solidFill>
                <a:latin typeface="Consolas"/>
              </a:rPr>
              <a:t>    int</a:t>
            </a:r>
            <a:r>
              <a:rPr lang="nl-NL" sz="2300" dirty="0">
                <a:solidFill>
                  <a:prstClr val="black"/>
                </a:solidFill>
                <a:latin typeface="Consolas"/>
              </a:rPr>
              <a:t> i;</a:t>
            </a:r>
          </a:p>
          <a:p>
            <a:pPr lvl="0">
              <a:spcBef>
                <a:spcPts val="0"/>
              </a:spcBef>
              <a:buClrTx/>
            </a:pPr>
            <a:r>
              <a:rPr lang="nn-NO" sz="2300" dirty="0">
                <a:solidFill>
                  <a:srgbClr val="0000FF"/>
                </a:solidFill>
                <a:latin typeface="Consolas"/>
              </a:rPr>
              <a:t>    for</a:t>
            </a:r>
            <a:r>
              <a:rPr lang="nn-NO" sz="2300" dirty="0">
                <a:solidFill>
                  <a:prstClr val="black"/>
                </a:solidFill>
                <a:latin typeface="Consolas"/>
              </a:rPr>
              <a:t> (i = 1; i != 10; </a:t>
            </a:r>
            <a:r>
              <a:rPr lang="nn-NO" sz="2300" b="1" dirty="0">
                <a:solidFill>
                  <a:prstClr val="black"/>
                </a:solidFill>
                <a:latin typeface="Consolas"/>
              </a:rPr>
              <a:t>i = i + 2</a:t>
            </a:r>
            <a:r>
              <a:rPr lang="nn-NO" sz="2300" dirty="0">
                <a:solidFill>
                  <a:prstClr val="black"/>
                </a:solidFill>
                <a:latin typeface="Consolas"/>
              </a:rPr>
              <a:t>) {</a:t>
            </a:r>
          </a:p>
          <a:p>
            <a:pPr lvl="0">
              <a:spcBef>
                <a:spcPts val="0"/>
              </a:spcBef>
              <a:buClrTx/>
            </a:pPr>
            <a:r>
              <a:rPr lang="nl-NL" sz="2300" dirty="0">
                <a:solidFill>
                  <a:prstClr val="black"/>
                </a:solidFill>
                <a:latin typeface="Consolas"/>
              </a:rPr>
              <a:t>        </a:t>
            </a:r>
            <a:r>
              <a:rPr lang="nl-NL" sz="2300" dirty="0" err="1">
                <a:solidFill>
                  <a:prstClr val="black"/>
                </a:solidFill>
                <a:latin typeface="Consolas"/>
              </a:rPr>
              <a:t>printf</a:t>
            </a:r>
            <a:r>
              <a:rPr lang="nl-NL" sz="2300" dirty="0">
                <a:solidFill>
                  <a:prstClr val="black"/>
                </a:solidFill>
                <a:latin typeface="Consolas"/>
              </a:rPr>
              <a:t>(</a:t>
            </a:r>
            <a:r>
              <a:rPr lang="nl-NL" sz="2300" dirty="0">
                <a:solidFill>
                  <a:srgbClr val="A31515"/>
                </a:solidFill>
                <a:latin typeface="Consolas"/>
              </a:rPr>
              <a:t>"hallo %d\n"</a:t>
            </a:r>
            <a:r>
              <a:rPr lang="nl-NL" sz="2300" dirty="0">
                <a:solidFill>
                  <a:prstClr val="black"/>
                </a:solidFill>
                <a:latin typeface="Consolas"/>
              </a:rPr>
              <a:t>, i);</a:t>
            </a:r>
          </a:p>
          <a:p>
            <a:pPr lvl="0">
              <a:spcBef>
                <a:spcPts val="0"/>
              </a:spcBef>
              <a:buClrTx/>
            </a:pPr>
            <a:r>
              <a:rPr lang="nl-NL" sz="2300" dirty="0">
                <a:solidFill>
                  <a:prstClr val="black"/>
                </a:solidFill>
                <a:latin typeface="Consolas"/>
              </a:rPr>
              <a:t>    }</a:t>
            </a:r>
          </a:p>
          <a:p>
            <a:pPr lvl="0">
              <a:spcBef>
                <a:spcPts val="0"/>
              </a:spcBef>
              <a:buClrTx/>
            </a:pPr>
            <a:r>
              <a:rPr lang="nl-NL" sz="2300" dirty="0">
                <a:solidFill>
                  <a:prstClr val="black"/>
                </a:solidFill>
                <a:latin typeface="Consolas"/>
              </a:rPr>
              <a:t>    </a:t>
            </a:r>
            <a:r>
              <a:rPr lang="nl-NL" sz="2300" dirty="0" err="1">
                <a:solidFill>
                  <a:prstClr val="black"/>
                </a:solidFill>
                <a:latin typeface="Consolas"/>
              </a:rPr>
              <a:t>getchar</a:t>
            </a:r>
            <a:r>
              <a:rPr lang="nl-NL" sz="2300" dirty="0">
                <a:solidFill>
                  <a:prstClr val="black"/>
                </a:solidFill>
                <a:latin typeface="Consolas"/>
              </a:rPr>
              <a:t>();</a:t>
            </a:r>
          </a:p>
          <a:p>
            <a:pPr lvl="0">
              <a:spcBef>
                <a:spcPts val="0"/>
              </a:spcBef>
              <a:buClrTx/>
            </a:pPr>
            <a:r>
              <a:rPr lang="nl-NL" sz="2300" dirty="0">
                <a:solidFill>
                  <a:srgbClr val="0000FF"/>
                </a:solidFill>
                <a:latin typeface="Consolas"/>
              </a:rPr>
              <a:t>    return</a:t>
            </a:r>
            <a:r>
              <a:rPr lang="nl-NL" sz="2300" dirty="0">
                <a:solidFill>
                  <a:prstClr val="black"/>
                </a:solidFill>
                <a:latin typeface="Consolas"/>
              </a:rPr>
              <a:t> 0;</a:t>
            </a:r>
          </a:p>
          <a:p>
            <a:pPr lvl="0">
              <a:spcBef>
                <a:spcPts val="0"/>
              </a:spcBef>
              <a:buClrTx/>
            </a:pPr>
            <a:r>
              <a:rPr lang="nl-NL" sz="2300" dirty="0">
                <a:solidFill>
                  <a:prstClr val="black"/>
                </a:solidFill>
                <a:latin typeface="Consolas"/>
              </a:rPr>
              <a:t>}</a:t>
            </a:r>
          </a:p>
        </p:txBody>
      </p:sp>
      <p:sp>
        <p:nvSpPr>
          <p:cNvPr id="4" name="Tekstvak 3"/>
          <p:cNvSpPr txBox="1"/>
          <p:nvPr/>
        </p:nvSpPr>
        <p:spPr>
          <a:xfrm>
            <a:off x="4788024" y="1840647"/>
            <a:ext cx="2592288" cy="400110"/>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000" dirty="0" err="1">
                <a:solidFill>
                  <a:sysClr val="windowText" lastClr="000000"/>
                </a:solidFill>
              </a:rPr>
              <a:t>Gaat</a:t>
            </a:r>
            <a:r>
              <a:rPr lang="en-US" sz="2000" dirty="0">
                <a:solidFill>
                  <a:sysClr val="windowText" lastClr="000000"/>
                </a:solidFill>
              </a:rPr>
              <a:t> het nu nog </a:t>
            </a:r>
            <a:r>
              <a:rPr lang="en-US" sz="2000" dirty="0" err="1">
                <a:solidFill>
                  <a:sysClr val="windowText" lastClr="000000"/>
                </a:solidFill>
              </a:rPr>
              <a:t>goed</a:t>
            </a:r>
            <a:r>
              <a:rPr lang="en-US" sz="2000" dirty="0">
                <a:solidFill>
                  <a:sysClr val="windowText" lastClr="000000"/>
                </a:solidFill>
              </a:rPr>
              <a:t>?</a:t>
            </a:r>
            <a:endParaRPr lang="nl-NL" sz="2000" dirty="0">
              <a:solidFill>
                <a:sysClr val="windowText" lastClr="000000"/>
              </a:solidFill>
            </a:endParaRPr>
          </a:p>
        </p:txBody>
      </p:sp>
      <p:sp>
        <p:nvSpPr>
          <p:cNvPr id="5" name="Tijdelijke aanduiding voor datum 4"/>
          <p:cNvSpPr>
            <a:spLocks noGrp="1"/>
          </p:cNvSpPr>
          <p:nvPr>
            <p:ph type="dt" sz="half" idx="17"/>
          </p:nvPr>
        </p:nvSpPr>
        <p:spPr/>
        <p:txBody>
          <a:bodyPr/>
          <a:lstStyle/>
          <a:p>
            <a:r>
              <a:rPr lang="nl-NL" smtClean="0"/>
              <a:t>GESPRG 2014-2015</a:t>
            </a:r>
            <a:endParaRPr lang="en-US" dirty="0"/>
          </a:p>
        </p:txBody>
      </p:sp>
      <p:sp>
        <p:nvSpPr>
          <p:cNvPr id="11" name="Tijdelijke aanduiding voor dianummer 10"/>
          <p:cNvSpPr>
            <a:spLocks noGrp="1"/>
          </p:cNvSpPr>
          <p:nvPr>
            <p:ph type="sldNum" sz="quarter" idx="19"/>
          </p:nvPr>
        </p:nvSpPr>
        <p:spPr/>
        <p:txBody>
          <a:bodyPr/>
          <a:lstStyle/>
          <a:p>
            <a:fld id="{520F5AE5-675F-4C53-86B8-6BB4E175C417}" type="slidenum">
              <a:rPr lang="en-US" smtClean="0"/>
              <a:pPr/>
              <a:t>55</a:t>
            </a:fld>
            <a:endParaRPr lang="en-US" dirty="0"/>
          </a:p>
        </p:txBody>
      </p:sp>
    </p:spTree>
    <p:extLst>
      <p:ext uri="{BB962C8B-B14F-4D97-AF65-F5344CB8AC3E}">
        <p14:creationId xmlns:p14="http://schemas.microsoft.com/office/powerpoint/2010/main" val="35606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3"/>
          <p:cNvSpPr>
            <a:spLocks noGrp="1" noChangeArrowheads="1"/>
          </p:cNvSpPr>
          <p:nvPr>
            <p:ph type="title"/>
          </p:nvPr>
        </p:nvSpPr>
        <p:spPr/>
        <p:txBody>
          <a:bodyPr/>
          <a:lstStyle/>
          <a:p>
            <a:r>
              <a:rPr lang="en-US" dirty="0" err="1" smtClean="0"/>
              <a:t>Alternatieve</a:t>
            </a:r>
            <a:r>
              <a:rPr lang="en-US" dirty="0" smtClean="0"/>
              <a:t> </a:t>
            </a:r>
            <a:r>
              <a:rPr lang="en-US" dirty="0" err="1" smtClean="0"/>
              <a:t>voorwaarde</a:t>
            </a:r>
            <a:endParaRPr lang="nl-NL" dirty="0" smtClean="0"/>
          </a:p>
        </p:txBody>
      </p:sp>
      <p:sp>
        <p:nvSpPr>
          <p:cNvPr id="1265674" name="Text Box 10"/>
          <p:cNvSpPr txBox="1">
            <a:spLocks noChangeArrowheads="1"/>
          </p:cNvSpPr>
          <p:nvPr/>
        </p:nvSpPr>
        <p:spPr bwMode="auto">
          <a:xfrm>
            <a:off x="2771775" y="4868863"/>
            <a:ext cx="2232025" cy="463846"/>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mn-lt"/>
              </a:rPr>
              <a:t>Is dit beter ?</a:t>
            </a:r>
            <a:endParaRPr lang="nl-NL" b="1" dirty="0">
              <a:solidFill>
                <a:schemeClr val="folHlink"/>
              </a:solidFill>
              <a:latin typeface="+mn-lt"/>
            </a:endParaRPr>
          </a:p>
        </p:txBody>
      </p:sp>
      <p:sp>
        <p:nvSpPr>
          <p:cNvPr id="7" name="Tekstvak 6"/>
          <p:cNvSpPr txBox="1"/>
          <p:nvPr/>
        </p:nvSpPr>
        <p:spPr>
          <a:xfrm>
            <a:off x="457200" y="1196752"/>
            <a:ext cx="8291264" cy="3231654"/>
          </a:xfrm>
          <a:prstGeom prst="rect">
            <a:avLst/>
          </a:prstGeom>
          <a:noFill/>
        </p:spPr>
        <p:txBody>
          <a:bodyPr wrap="square" rtlCol="0">
            <a:spAutoFit/>
          </a:bodyPr>
          <a:lstStyle/>
          <a:p>
            <a:pPr algn="l"/>
            <a:r>
              <a:rPr lang="nl-NL" sz="2000" dirty="0">
                <a:solidFill>
                  <a:srgbClr val="0000FF"/>
                </a:solidFill>
                <a:latin typeface="Consolas"/>
              </a:rPr>
              <a:t>#</a:t>
            </a:r>
            <a:r>
              <a:rPr lang="nl-NL" sz="2000" dirty="0" err="1">
                <a:solidFill>
                  <a:srgbClr val="0000FF"/>
                </a:solidFill>
                <a:latin typeface="Consolas"/>
              </a:rPr>
              <a:t>include</a:t>
            </a:r>
            <a:r>
              <a:rPr lang="nl-NL" sz="2000" dirty="0">
                <a:solidFill>
                  <a:srgbClr val="0000FF"/>
                </a:solidFill>
                <a:latin typeface="Consolas"/>
              </a:rPr>
              <a:t> </a:t>
            </a:r>
            <a:r>
              <a:rPr lang="nl-NL" sz="2000" dirty="0">
                <a:solidFill>
                  <a:srgbClr val="A31515"/>
                </a:solidFill>
                <a:latin typeface="Consolas"/>
              </a:rPr>
              <a:t>&lt;</a:t>
            </a:r>
            <a:r>
              <a:rPr lang="nl-NL" sz="2000" dirty="0" err="1">
                <a:solidFill>
                  <a:srgbClr val="A31515"/>
                </a:solidFill>
                <a:latin typeface="Consolas"/>
              </a:rPr>
              <a:t>stdio.h</a:t>
            </a:r>
            <a:r>
              <a:rPr lang="nl-NL" sz="2000" dirty="0">
                <a:solidFill>
                  <a:srgbClr val="A31515"/>
                </a:solidFill>
                <a:latin typeface="Consolas"/>
              </a:rPr>
              <a:t>&gt;</a:t>
            </a:r>
          </a:p>
          <a:p>
            <a:pPr algn="l"/>
            <a:endParaRPr lang="nl-NL" sz="2000" dirty="0">
              <a:solidFill>
                <a:schemeClr val="tx1"/>
              </a:solidFill>
              <a:latin typeface="Consolas"/>
            </a:endParaRPr>
          </a:p>
          <a:p>
            <a:pPr algn="l"/>
            <a:r>
              <a:rPr lang="nl-NL" sz="2000" dirty="0">
                <a:solidFill>
                  <a:srgbClr val="0000FF"/>
                </a:solidFill>
                <a:latin typeface="Consolas"/>
              </a:rPr>
              <a:t>int</a:t>
            </a:r>
            <a:r>
              <a:rPr lang="nl-NL" sz="2000" dirty="0">
                <a:solidFill>
                  <a:schemeClr val="tx1"/>
                </a:solidFill>
                <a:latin typeface="Consolas"/>
              </a:rPr>
              <a:t> </a:t>
            </a:r>
            <a:r>
              <a:rPr lang="nl-NL" sz="2000" dirty="0" err="1" smtClean="0">
                <a:solidFill>
                  <a:schemeClr val="tx1"/>
                </a:solidFill>
                <a:latin typeface="Consolas"/>
              </a:rPr>
              <a:t>main</a:t>
            </a:r>
            <a:r>
              <a:rPr lang="nl-NL" sz="2000" dirty="0" smtClean="0">
                <a:solidFill>
                  <a:schemeClr val="tx1"/>
                </a:solidFill>
                <a:latin typeface="Consolas"/>
              </a:rPr>
              <a:t>(</a:t>
            </a:r>
            <a:r>
              <a:rPr lang="nl-NL" sz="2000" dirty="0" err="1" smtClean="0">
                <a:solidFill>
                  <a:srgbClr val="0000FF"/>
                </a:solidFill>
                <a:latin typeface="Consolas"/>
              </a:rPr>
              <a:t>void</a:t>
            </a:r>
            <a:r>
              <a:rPr lang="nl-NL" sz="2000" dirty="0" smtClean="0">
                <a:solidFill>
                  <a:schemeClr val="tx1"/>
                </a:solidFill>
                <a:latin typeface="Consolas"/>
              </a:rPr>
              <a:t>) </a:t>
            </a:r>
            <a:r>
              <a:rPr lang="nl-NL" sz="2000" dirty="0">
                <a:solidFill>
                  <a:schemeClr val="tx1"/>
                </a:solidFill>
                <a:latin typeface="Consolas"/>
              </a:rPr>
              <a:t>{</a:t>
            </a:r>
          </a:p>
          <a:p>
            <a:pPr algn="l"/>
            <a:r>
              <a:rPr lang="nl-NL" sz="2000" dirty="0" smtClean="0">
                <a:solidFill>
                  <a:srgbClr val="0000FF"/>
                </a:solidFill>
                <a:latin typeface="Consolas"/>
              </a:rPr>
              <a:t>    int</a:t>
            </a:r>
            <a:r>
              <a:rPr lang="nl-NL" sz="2000" dirty="0" smtClean="0">
                <a:solidFill>
                  <a:schemeClr val="tx1"/>
                </a:solidFill>
                <a:latin typeface="Consolas"/>
              </a:rPr>
              <a:t> </a:t>
            </a:r>
            <a:r>
              <a:rPr lang="nl-NL" sz="2000" dirty="0">
                <a:solidFill>
                  <a:schemeClr val="tx1"/>
                </a:solidFill>
                <a:latin typeface="Consolas"/>
              </a:rPr>
              <a:t>i;</a:t>
            </a:r>
          </a:p>
          <a:p>
            <a:pPr algn="l"/>
            <a:r>
              <a:rPr lang="nn-NO" sz="2000" dirty="0" smtClean="0">
                <a:solidFill>
                  <a:srgbClr val="0000FF"/>
                </a:solidFill>
                <a:latin typeface="Consolas"/>
              </a:rPr>
              <a:t>    for</a:t>
            </a:r>
            <a:r>
              <a:rPr lang="nn-NO" sz="2000" dirty="0" smtClean="0">
                <a:solidFill>
                  <a:schemeClr val="tx1"/>
                </a:solidFill>
                <a:latin typeface="Consolas"/>
              </a:rPr>
              <a:t> </a:t>
            </a:r>
            <a:r>
              <a:rPr lang="nn-NO" sz="2000" dirty="0">
                <a:solidFill>
                  <a:schemeClr val="tx1"/>
                </a:solidFill>
                <a:latin typeface="Consolas"/>
              </a:rPr>
              <a:t>(i = 1; </a:t>
            </a:r>
            <a:r>
              <a:rPr lang="nn-NO" sz="2000" b="1" dirty="0">
                <a:solidFill>
                  <a:schemeClr val="tx1"/>
                </a:solidFill>
                <a:latin typeface="Consolas"/>
              </a:rPr>
              <a:t>i </a:t>
            </a:r>
            <a:r>
              <a:rPr lang="nn-NO" sz="2000" b="1" dirty="0" smtClean="0">
                <a:solidFill>
                  <a:schemeClr val="tx1"/>
                </a:solidFill>
                <a:latin typeface="Consolas"/>
              </a:rPr>
              <a:t>&lt; </a:t>
            </a:r>
            <a:r>
              <a:rPr lang="nn-NO" sz="2000" b="1" dirty="0">
                <a:solidFill>
                  <a:schemeClr val="tx1"/>
                </a:solidFill>
                <a:latin typeface="Consolas"/>
              </a:rPr>
              <a:t>10; </a:t>
            </a:r>
            <a:r>
              <a:rPr lang="nn-NO" sz="2000" dirty="0">
                <a:solidFill>
                  <a:schemeClr val="tx1"/>
                </a:solidFill>
                <a:latin typeface="Consolas"/>
              </a:rPr>
              <a:t>i = i + </a:t>
            </a:r>
            <a:r>
              <a:rPr lang="nn-NO" sz="2000" dirty="0">
                <a:latin typeface="Consolas"/>
              </a:rPr>
              <a:t>2</a:t>
            </a:r>
            <a:r>
              <a:rPr lang="nn-NO" sz="2000" dirty="0" smtClean="0">
                <a:solidFill>
                  <a:schemeClr val="tx1"/>
                </a:solidFill>
                <a:latin typeface="Consolas"/>
              </a:rPr>
              <a:t>) </a:t>
            </a:r>
            <a:r>
              <a:rPr lang="nn-NO" sz="2000" dirty="0">
                <a:solidFill>
                  <a:schemeClr val="tx1"/>
                </a:solidFill>
                <a:latin typeface="Consolas"/>
              </a:rPr>
              <a:t>{</a:t>
            </a:r>
          </a:p>
          <a:p>
            <a:pPr algn="l"/>
            <a:r>
              <a:rPr lang="nl-NL" sz="2000" dirty="0" smtClean="0">
                <a:solidFill>
                  <a:schemeClr val="tx1"/>
                </a:solidFill>
                <a:latin typeface="Consolas"/>
              </a:rPr>
              <a:t>        </a:t>
            </a:r>
            <a:r>
              <a:rPr lang="nl-NL" sz="2000" dirty="0" err="1" smtClean="0">
                <a:solidFill>
                  <a:schemeClr val="tx1"/>
                </a:solidFill>
                <a:latin typeface="Consolas"/>
              </a:rPr>
              <a:t>printf</a:t>
            </a:r>
            <a:r>
              <a:rPr lang="nl-NL" sz="2000" dirty="0">
                <a:solidFill>
                  <a:schemeClr val="tx1"/>
                </a:solidFill>
                <a:latin typeface="Consolas"/>
              </a:rPr>
              <a:t>(</a:t>
            </a:r>
            <a:r>
              <a:rPr lang="nl-NL" sz="2000" dirty="0">
                <a:solidFill>
                  <a:srgbClr val="A31515"/>
                </a:solidFill>
                <a:latin typeface="Consolas"/>
              </a:rPr>
              <a:t>"hallo %</a:t>
            </a:r>
            <a:r>
              <a:rPr lang="nl-NL" sz="2000" dirty="0" smtClean="0">
                <a:solidFill>
                  <a:srgbClr val="A31515"/>
                </a:solidFill>
                <a:latin typeface="Consolas"/>
              </a:rPr>
              <a:t>d\n"</a:t>
            </a:r>
            <a:r>
              <a:rPr lang="nl-NL" sz="2000" dirty="0" smtClean="0">
                <a:solidFill>
                  <a:schemeClr val="tx1"/>
                </a:solidFill>
                <a:latin typeface="Consolas"/>
              </a:rPr>
              <a:t>, </a:t>
            </a:r>
            <a:r>
              <a:rPr lang="nl-NL" sz="2000" dirty="0">
                <a:solidFill>
                  <a:schemeClr val="tx1"/>
                </a:solidFill>
                <a:latin typeface="Consolas"/>
              </a:rPr>
              <a:t>i);</a:t>
            </a:r>
          </a:p>
          <a:p>
            <a:pPr algn="l"/>
            <a:r>
              <a:rPr lang="nl-NL" sz="2000" dirty="0" smtClean="0">
                <a:solidFill>
                  <a:schemeClr val="tx1"/>
                </a:solidFill>
                <a:latin typeface="Consolas"/>
              </a:rPr>
              <a:t>    }</a:t>
            </a:r>
            <a:endParaRPr lang="nl-NL" sz="2000" dirty="0">
              <a:solidFill>
                <a:schemeClr val="tx1"/>
              </a:solidFill>
              <a:latin typeface="Consolas"/>
            </a:endParaRPr>
          </a:p>
          <a:p>
            <a:pPr algn="l"/>
            <a:r>
              <a:rPr lang="nl-NL" sz="2000" dirty="0" smtClean="0">
                <a:solidFill>
                  <a:schemeClr val="tx1"/>
                </a:solidFill>
                <a:latin typeface="Consolas"/>
              </a:rPr>
              <a:t>    </a:t>
            </a:r>
            <a:r>
              <a:rPr lang="nl-NL" sz="2000" dirty="0" err="1" smtClean="0">
                <a:solidFill>
                  <a:schemeClr val="tx1"/>
                </a:solidFill>
                <a:latin typeface="Consolas"/>
              </a:rPr>
              <a:t>getchar</a:t>
            </a:r>
            <a:r>
              <a:rPr lang="nl-NL" sz="2000" dirty="0" smtClean="0">
                <a:solidFill>
                  <a:schemeClr val="tx1"/>
                </a:solidFill>
                <a:latin typeface="Consolas"/>
              </a:rPr>
              <a:t>();</a:t>
            </a:r>
          </a:p>
          <a:p>
            <a:pPr algn="l"/>
            <a:r>
              <a:rPr lang="nl-NL" sz="2000" dirty="0" smtClean="0">
                <a:solidFill>
                  <a:srgbClr val="0000FF"/>
                </a:solidFill>
                <a:latin typeface="Consolas"/>
              </a:rPr>
              <a:t>    return</a:t>
            </a:r>
            <a:r>
              <a:rPr lang="nl-NL" sz="2000" dirty="0" smtClean="0">
                <a:solidFill>
                  <a:schemeClr val="tx1"/>
                </a:solidFill>
                <a:latin typeface="Consolas"/>
              </a:rPr>
              <a:t> 0;</a:t>
            </a:r>
          </a:p>
          <a:p>
            <a:pPr algn="l"/>
            <a:r>
              <a:rPr lang="nl-NL" sz="2000" dirty="0" smtClean="0">
                <a:solidFill>
                  <a:schemeClr val="tx1"/>
                </a:solidFill>
                <a:latin typeface="Consolas"/>
              </a:rPr>
              <a:t>}</a:t>
            </a:r>
            <a:endParaRPr lang="nl-NL" sz="2000" dirty="0">
              <a:solidFill>
                <a:schemeClr val="tx1"/>
              </a:solidFill>
              <a:latin typeface="Consolas"/>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56</a:t>
            </a:fld>
            <a:endParaRPr lang="en-US" dirty="0"/>
          </a:p>
        </p:txBody>
      </p:sp>
    </p:spTree>
    <p:extLst>
      <p:ext uri="{BB962C8B-B14F-4D97-AF65-F5344CB8AC3E}">
        <p14:creationId xmlns:p14="http://schemas.microsoft.com/office/powerpoint/2010/main" val="373060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5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567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p:cNvSpPr txBox="1"/>
          <p:nvPr/>
        </p:nvSpPr>
        <p:spPr>
          <a:xfrm>
            <a:off x="611560" y="3437880"/>
            <a:ext cx="7200800" cy="2923877"/>
          </a:xfrm>
          <a:prstGeom prst="rect">
            <a:avLst/>
          </a:prstGeom>
          <a:noFill/>
        </p:spPr>
        <p:txBody>
          <a:bodyPr wrap="square" rtlCol="0">
            <a:spAutoFit/>
          </a:bodyPr>
          <a:lstStyle/>
          <a:p>
            <a:pPr algn="l"/>
            <a:r>
              <a:rPr lang="nl-NL" sz="2000" dirty="0">
                <a:solidFill>
                  <a:srgbClr val="0000FF"/>
                </a:solidFill>
                <a:latin typeface="Consolas"/>
              </a:rPr>
              <a:t>#</a:t>
            </a:r>
            <a:r>
              <a:rPr lang="nl-NL" sz="2000" dirty="0" err="1">
                <a:solidFill>
                  <a:srgbClr val="0000FF"/>
                </a:solidFill>
                <a:latin typeface="Consolas"/>
              </a:rPr>
              <a:t>include</a:t>
            </a:r>
            <a:r>
              <a:rPr lang="nl-NL" sz="2000" dirty="0">
                <a:solidFill>
                  <a:srgbClr val="0000FF"/>
                </a:solidFill>
                <a:latin typeface="Consolas"/>
              </a:rPr>
              <a:t> </a:t>
            </a:r>
            <a:r>
              <a:rPr lang="nl-NL" sz="2000" dirty="0">
                <a:solidFill>
                  <a:srgbClr val="A31515"/>
                </a:solidFill>
                <a:latin typeface="Consolas"/>
              </a:rPr>
              <a:t>&lt;</a:t>
            </a:r>
            <a:r>
              <a:rPr lang="nl-NL" sz="2000" dirty="0" err="1">
                <a:solidFill>
                  <a:srgbClr val="A31515"/>
                </a:solidFill>
                <a:latin typeface="Consolas"/>
              </a:rPr>
              <a:t>stdio.h</a:t>
            </a:r>
            <a:r>
              <a:rPr lang="nl-NL" sz="2000" dirty="0">
                <a:solidFill>
                  <a:srgbClr val="A31515"/>
                </a:solidFill>
                <a:latin typeface="Consolas"/>
              </a:rPr>
              <a:t>&gt;</a:t>
            </a:r>
          </a:p>
          <a:p>
            <a:pPr algn="l"/>
            <a:endParaRPr lang="nl-NL" sz="2000" dirty="0">
              <a:solidFill>
                <a:schemeClr val="tx1"/>
              </a:solidFill>
              <a:latin typeface="Consolas"/>
            </a:endParaRPr>
          </a:p>
          <a:p>
            <a:pPr algn="l"/>
            <a:r>
              <a:rPr lang="nl-NL" sz="2000" dirty="0">
                <a:solidFill>
                  <a:srgbClr val="0000FF"/>
                </a:solidFill>
                <a:latin typeface="Consolas"/>
              </a:rPr>
              <a:t>int</a:t>
            </a:r>
            <a:r>
              <a:rPr lang="nl-NL" sz="2000" dirty="0">
                <a:solidFill>
                  <a:schemeClr val="tx1"/>
                </a:solidFill>
                <a:latin typeface="Consolas"/>
              </a:rPr>
              <a:t> </a:t>
            </a:r>
            <a:r>
              <a:rPr lang="nl-NL" sz="2000" dirty="0" err="1" smtClean="0">
                <a:solidFill>
                  <a:schemeClr val="tx1"/>
                </a:solidFill>
                <a:latin typeface="Consolas"/>
              </a:rPr>
              <a:t>main</a:t>
            </a:r>
            <a:r>
              <a:rPr lang="nl-NL" sz="2000" dirty="0" smtClean="0">
                <a:solidFill>
                  <a:schemeClr val="tx1"/>
                </a:solidFill>
                <a:latin typeface="Consolas"/>
              </a:rPr>
              <a:t>(</a:t>
            </a:r>
            <a:r>
              <a:rPr lang="nl-NL" sz="2000" dirty="0" err="1" smtClean="0">
                <a:solidFill>
                  <a:srgbClr val="0000FF"/>
                </a:solidFill>
                <a:latin typeface="Consolas"/>
              </a:rPr>
              <a:t>void</a:t>
            </a:r>
            <a:r>
              <a:rPr lang="nl-NL" sz="2000" dirty="0" smtClean="0">
                <a:solidFill>
                  <a:schemeClr val="tx1"/>
                </a:solidFill>
                <a:latin typeface="Consolas"/>
              </a:rPr>
              <a:t>) </a:t>
            </a:r>
            <a:r>
              <a:rPr lang="nl-NL" sz="2000" dirty="0">
                <a:solidFill>
                  <a:schemeClr val="tx1"/>
                </a:solidFill>
                <a:latin typeface="Consolas"/>
              </a:rPr>
              <a:t>{</a:t>
            </a:r>
          </a:p>
          <a:p>
            <a:pPr algn="l"/>
            <a:r>
              <a:rPr lang="nl-NL" sz="2000" dirty="0" smtClean="0">
                <a:solidFill>
                  <a:srgbClr val="0000FF"/>
                </a:solidFill>
                <a:latin typeface="Consolas"/>
              </a:rPr>
              <a:t>    int</a:t>
            </a:r>
            <a:r>
              <a:rPr lang="nl-NL" sz="2000" dirty="0" smtClean="0">
                <a:solidFill>
                  <a:schemeClr val="tx1"/>
                </a:solidFill>
                <a:latin typeface="Consolas"/>
              </a:rPr>
              <a:t> </a:t>
            </a:r>
            <a:r>
              <a:rPr lang="nl-NL" sz="2000" dirty="0">
                <a:solidFill>
                  <a:schemeClr val="tx1"/>
                </a:solidFill>
                <a:latin typeface="Consolas"/>
              </a:rPr>
              <a:t>i;</a:t>
            </a:r>
          </a:p>
          <a:p>
            <a:pPr algn="l"/>
            <a:r>
              <a:rPr lang="nn-NO" sz="2000" dirty="0" smtClean="0">
                <a:solidFill>
                  <a:srgbClr val="0000FF"/>
                </a:solidFill>
                <a:latin typeface="Consolas"/>
              </a:rPr>
              <a:t>    for</a:t>
            </a:r>
            <a:r>
              <a:rPr lang="nn-NO" sz="2000" dirty="0" smtClean="0">
                <a:solidFill>
                  <a:schemeClr val="tx1"/>
                </a:solidFill>
                <a:latin typeface="Consolas"/>
              </a:rPr>
              <a:t> </a:t>
            </a:r>
            <a:r>
              <a:rPr lang="nn-NO" sz="2000" dirty="0">
                <a:solidFill>
                  <a:schemeClr val="tx1"/>
                </a:solidFill>
                <a:latin typeface="Consolas"/>
              </a:rPr>
              <a:t>(i = 1; i </a:t>
            </a:r>
            <a:r>
              <a:rPr lang="nn-NO" sz="2000" dirty="0" smtClean="0">
                <a:solidFill>
                  <a:schemeClr val="tx1"/>
                </a:solidFill>
                <a:latin typeface="Consolas"/>
              </a:rPr>
              <a:t>&lt; </a:t>
            </a:r>
            <a:r>
              <a:rPr lang="nn-NO" sz="2000" dirty="0">
                <a:solidFill>
                  <a:schemeClr val="tx1"/>
                </a:solidFill>
                <a:latin typeface="Consolas"/>
              </a:rPr>
              <a:t>10; i = i + 1) </a:t>
            </a:r>
          </a:p>
          <a:p>
            <a:pPr algn="l"/>
            <a:r>
              <a:rPr lang="nl-NL" sz="2000" dirty="0" smtClean="0">
                <a:solidFill>
                  <a:schemeClr val="tx1"/>
                </a:solidFill>
                <a:latin typeface="Consolas"/>
              </a:rPr>
              <a:t>        </a:t>
            </a:r>
            <a:r>
              <a:rPr lang="nl-NL" sz="2000" dirty="0" err="1" smtClean="0">
                <a:solidFill>
                  <a:schemeClr val="tx1"/>
                </a:solidFill>
                <a:latin typeface="Consolas"/>
              </a:rPr>
              <a:t>printf</a:t>
            </a:r>
            <a:r>
              <a:rPr lang="nl-NL" sz="2000" dirty="0">
                <a:solidFill>
                  <a:schemeClr val="tx1"/>
                </a:solidFill>
                <a:latin typeface="Consolas"/>
              </a:rPr>
              <a:t>(</a:t>
            </a:r>
            <a:r>
              <a:rPr lang="nl-NL" sz="2000" dirty="0">
                <a:solidFill>
                  <a:srgbClr val="A31515"/>
                </a:solidFill>
                <a:latin typeface="Consolas"/>
              </a:rPr>
              <a:t>"hallo %d\n"</a:t>
            </a:r>
            <a:r>
              <a:rPr lang="nl-NL" sz="2000" dirty="0">
                <a:solidFill>
                  <a:schemeClr val="tx1"/>
                </a:solidFill>
                <a:latin typeface="Consolas"/>
              </a:rPr>
              <a:t>, i);</a:t>
            </a:r>
          </a:p>
          <a:p>
            <a:pPr algn="l"/>
            <a:r>
              <a:rPr lang="nl-NL" sz="2000" dirty="0" smtClean="0">
                <a:solidFill>
                  <a:schemeClr val="tx1"/>
                </a:solidFill>
                <a:latin typeface="Consolas"/>
              </a:rPr>
              <a:t>    </a:t>
            </a:r>
            <a:r>
              <a:rPr lang="nl-NL" sz="2000" dirty="0" err="1" smtClean="0">
                <a:solidFill>
                  <a:schemeClr val="tx1"/>
                </a:solidFill>
                <a:latin typeface="Consolas"/>
              </a:rPr>
              <a:t>getchar</a:t>
            </a:r>
            <a:r>
              <a:rPr lang="nl-NL" sz="2000" dirty="0">
                <a:solidFill>
                  <a:schemeClr val="tx1"/>
                </a:solidFill>
                <a:latin typeface="Consolas"/>
              </a:rPr>
              <a:t>();</a:t>
            </a:r>
          </a:p>
          <a:p>
            <a:pPr algn="l"/>
            <a:r>
              <a:rPr lang="nl-NL" sz="2000" dirty="0" smtClean="0">
                <a:solidFill>
                  <a:srgbClr val="0000FF"/>
                </a:solidFill>
                <a:latin typeface="Consolas"/>
              </a:rPr>
              <a:t>    return</a:t>
            </a:r>
            <a:r>
              <a:rPr lang="nl-NL" sz="2000" dirty="0" smtClean="0">
                <a:solidFill>
                  <a:schemeClr val="tx1"/>
                </a:solidFill>
                <a:latin typeface="Consolas"/>
              </a:rPr>
              <a:t> </a:t>
            </a:r>
            <a:r>
              <a:rPr lang="nl-NL" sz="2000" dirty="0">
                <a:solidFill>
                  <a:schemeClr val="tx1"/>
                </a:solidFill>
                <a:latin typeface="Consolas"/>
              </a:rPr>
              <a:t>0;</a:t>
            </a:r>
          </a:p>
          <a:p>
            <a:pPr algn="l"/>
            <a:r>
              <a:rPr lang="nl-NL" sz="2000" dirty="0" smtClean="0">
                <a:solidFill>
                  <a:schemeClr val="tx1"/>
                </a:solidFill>
                <a:latin typeface="Consolas"/>
              </a:rPr>
              <a:t>}</a:t>
            </a:r>
            <a:endParaRPr lang="nl-NL" sz="2000" dirty="0">
              <a:solidFill>
                <a:schemeClr val="tx1"/>
              </a:solidFill>
              <a:latin typeface="Consolas"/>
            </a:endParaRPr>
          </a:p>
        </p:txBody>
      </p:sp>
      <p:sp>
        <p:nvSpPr>
          <p:cNvPr id="36867" name="Rectangle 2"/>
          <p:cNvSpPr>
            <a:spLocks noGrp="1" noChangeArrowheads="1"/>
          </p:cNvSpPr>
          <p:nvPr>
            <p:ph type="title"/>
          </p:nvPr>
        </p:nvSpPr>
        <p:spPr/>
        <p:txBody>
          <a:bodyPr>
            <a:normAutofit/>
          </a:bodyPr>
          <a:lstStyle/>
          <a:p>
            <a:r>
              <a:rPr lang="en-US" dirty="0" smtClean="0">
                <a:latin typeface="Consolas"/>
              </a:rPr>
              <a:t>{ </a:t>
            </a:r>
            <a:r>
              <a:rPr lang="en-US" dirty="0" err="1" smtClean="0">
                <a:latin typeface="Consolas"/>
              </a:rPr>
              <a:t>bla</a:t>
            </a:r>
            <a:r>
              <a:rPr lang="en-US" dirty="0" smtClean="0">
                <a:latin typeface="Consolas"/>
              </a:rPr>
              <a:t>; </a:t>
            </a:r>
            <a:r>
              <a:rPr lang="en-US" dirty="0" err="1" smtClean="0">
                <a:latin typeface="Consolas"/>
              </a:rPr>
              <a:t>bla</a:t>
            </a:r>
            <a:r>
              <a:rPr lang="en-US" dirty="0" smtClean="0">
                <a:latin typeface="Consolas"/>
              </a:rPr>
              <a:t>; </a:t>
            </a:r>
            <a:r>
              <a:rPr lang="en-US" dirty="0" err="1" smtClean="0">
                <a:latin typeface="Consolas"/>
              </a:rPr>
              <a:t>bla</a:t>
            </a:r>
            <a:r>
              <a:rPr lang="en-US" dirty="0" smtClean="0">
                <a:latin typeface="Consolas"/>
              </a:rPr>
              <a:t>; }</a:t>
            </a:r>
            <a:endParaRPr lang="nl-NL" dirty="0" smtClean="0">
              <a:latin typeface="Consolas"/>
            </a:endParaRPr>
          </a:p>
        </p:txBody>
      </p:sp>
      <p:sp>
        <p:nvSpPr>
          <p:cNvPr id="36868" name="Rectangle 3"/>
          <p:cNvSpPr>
            <a:spLocks noGrp="1" noChangeArrowheads="1"/>
          </p:cNvSpPr>
          <p:nvPr>
            <p:ph idx="1"/>
          </p:nvPr>
        </p:nvSpPr>
        <p:spPr>
          <a:xfrm>
            <a:off x="457200" y="1484785"/>
            <a:ext cx="8229600" cy="1717500"/>
          </a:xfrm>
        </p:spPr>
        <p:txBody>
          <a:bodyPr>
            <a:normAutofit fontScale="92500" lnSpcReduction="20000"/>
          </a:bodyPr>
          <a:lstStyle/>
          <a:p>
            <a:r>
              <a:rPr lang="en-US" dirty="0" smtClean="0"/>
              <a:t>Compound statement</a:t>
            </a:r>
          </a:p>
          <a:p>
            <a:pPr lvl="1"/>
            <a:r>
              <a:rPr lang="en-US" dirty="0" smtClean="0"/>
              <a:t>Body van </a:t>
            </a:r>
            <a:r>
              <a:rPr lang="en-US" dirty="0" err="1" smtClean="0"/>
              <a:t>een</a:t>
            </a:r>
            <a:r>
              <a:rPr lang="en-US" dirty="0" smtClean="0"/>
              <a:t> statement</a:t>
            </a:r>
          </a:p>
          <a:p>
            <a:pPr lvl="1"/>
            <a:r>
              <a:rPr lang="en-US" dirty="0" err="1" smtClean="0"/>
              <a:t>Als</a:t>
            </a:r>
            <a:r>
              <a:rPr lang="en-US" dirty="0" smtClean="0"/>
              <a:t> </a:t>
            </a:r>
            <a:r>
              <a:rPr lang="en-US" dirty="0" err="1" smtClean="0"/>
              <a:t>een</a:t>
            </a:r>
            <a:r>
              <a:rPr lang="en-US" dirty="0" smtClean="0"/>
              <a:t> compound statement </a:t>
            </a:r>
            <a:r>
              <a:rPr lang="en-US" dirty="0" err="1" smtClean="0"/>
              <a:t>uit</a:t>
            </a:r>
            <a:r>
              <a:rPr lang="en-US" dirty="0" smtClean="0"/>
              <a:t> </a:t>
            </a:r>
            <a:r>
              <a:rPr lang="en-US" dirty="0" err="1" smtClean="0"/>
              <a:t>slechts</a:t>
            </a:r>
            <a:r>
              <a:rPr lang="en-US" dirty="0" smtClean="0"/>
              <a:t> </a:t>
            </a:r>
            <a:r>
              <a:rPr lang="en-US" dirty="0" smtClean="0">
                <a:solidFill>
                  <a:schemeClr val="hlink"/>
                </a:solidFill>
              </a:rPr>
              <a:t>1</a:t>
            </a:r>
            <a:r>
              <a:rPr lang="en-US" dirty="0" smtClean="0"/>
              <a:t> statement </a:t>
            </a:r>
            <a:r>
              <a:rPr lang="en-US" dirty="0" err="1" smtClean="0"/>
              <a:t>bestaat</a:t>
            </a:r>
            <a:r>
              <a:rPr lang="en-US" dirty="0" smtClean="0"/>
              <a:t> </a:t>
            </a:r>
            <a:r>
              <a:rPr lang="en-US" dirty="0" err="1" smtClean="0"/>
              <a:t>dan</a:t>
            </a:r>
            <a:r>
              <a:rPr lang="en-US" dirty="0" smtClean="0"/>
              <a:t> </a:t>
            </a:r>
            <a:r>
              <a:rPr lang="en-US" dirty="0" err="1" smtClean="0"/>
              <a:t>wordt</a:t>
            </a:r>
            <a:r>
              <a:rPr lang="en-US" dirty="0" smtClean="0"/>
              <a:t> je </a:t>
            </a:r>
            <a:r>
              <a:rPr lang="en-US" dirty="0" err="1" smtClean="0"/>
              <a:t>niet</a:t>
            </a:r>
            <a:r>
              <a:rPr lang="en-US" dirty="0" smtClean="0"/>
              <a:t> </a:t>
            </a:r>
            <a:r>
              <a:rPr lang="en-US" dirty="0" err="1" smtClean="0"/>
              <a:t>verplicht</a:t>
            </a:r>
            <a:r>
              <a:rPr lang="en-US" dirty="0" smtClean="0"/>
              <a:t> accolade </a:t>
            </a:r>
            <a:r>
              <a:rPr lang="en-US" dirty="0" err="1" smtClean="0"/>
              <a:t>punctuatoren</a:t>
            </a:r>
            <a:r>
              <a:rPr lang="en-US" dirty="0" smtClean="0"/>
              <a:t> </a:t>
            </a:r>
            <a:r>
              <a:rPr lang="en-US" dirty="0" err="1" smtClean="0"/>
              <a:t>te</a:t>
            </a:r>
            <a:r>
              <a:rPr lang="en-US" dirty="0" smtClean="0"/>
              <a:t> </a:t>
            </a:r>
            <a:r>
              <a:rPr lang="en-US" dirty="0" err="1" smtClean="0"/>
              <a:t>gebruiken</a:t>
            </a:r>
            <a:r>
              <a:rPr lang="en-US" dirty="0" smtClean="0"/>
              <a:t>. Maar je </a:t>
            </a:r>
            <a:r>
              <a:rPr lang="en-US" dirty="0" err="1" smtClean="0"/>
              <a:t>kunt</a:t>
            </a:r>
            <a:r>
              <a:rPr lang="en-US" dirty="0" smtClean="0"/>
              <a:t> </a:t>
            </a:r>
            <a:r>
              <a:rPr lang="en-US" dirty="0" err="1" smtClean="0"/>
              <a:t>dan</a:t>
            </a:r>
            <a:r>
              <a:rPr lang="en-US" dirty="0" smtClean="0"/>
              <a:t> </a:t>
            </a:r>
            <a:r>
              <a:rPr lang="en-US" dirty="0" err="1" smtClean="0">
                <a:solidFill>
                  <a:schemeClr val="hlink"/>
                </a:solidFill>
              </a:rPr>
              <a:t>alleen</a:t>
            </a:r>
            <a:r>
              <a:rPr lang="en-US" dirty="0" smtClean="0"/>
              <a:t> </a:t>
            </a:r>
            <a:r>
              <a:rPr lang="en-US" dirty="0" err="1" smtClean="0"/>
              <a:t>dat</a:t>
            </a:r>
            <a:r>
              <a:rPr lang="en-US" dirty="0" smtClean="0"/>
              <a:t> </a:t>
            </a:r>
            <a:r>
              <a:rPr lang="en-US" dirty="0" err="1" smtClean="0"/>
              <a:t>ene</a:t>
            </a:r>
            <a:r>
              <a:rPr lang="en-US" dirty="0" smtClean="0"/>
              <a:t> statement </a:t>
            </a:r>
            <a:r>
              <a:rPr lang="en-US" dirty="0" err="1" smtClean="0"/>
              <a:t>gebruiken</a:t>
            </a:r>
            <a:r>
              <a:rPr lang="en-US" dirty="0" smtClean="0"/>
              <a:t>.</a:t>
            </a:r>
            <a:endParaRPr lang="nl-NL" dirty="0" smtClean="0"/>
          </a:p>
        </p:txBody>
      </p:sp>
      <p:sp>
        <p:nvSpPr>
          <p:cNvPr id="1253383" name="Text Box 7"/>
          <p:cNvSpPr txBox="1">
            <a:spLocks noChangeArrowheads="1"/>
          </p:cNvSpPr>
          <p:nvPr/>
        </p:nvSpPr>
        <p:spPr bwMode="auto">
          <a:xfrm>
            <a:off x="5014279" y="5589240"/>
            <a:ext cx="2582058" cy="463846"/>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mn-lt"/>
              </a:rPr>
              <a:t>Is dit aan te raden?</a:t>
            </a:r>
            <a:endParaRPr lang="nl-NL" b="1" dirty="0">
              <a:solidFill>
                <a:schemeClr val="folHlink"/>
              </a:solidFill>
              <a:latin typeface="+mn-lt"/>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57</a:t>
            </a:fld>
            <a:endParaRPr lang="en-US" dirty="0"/>
          </a:p>
        </p:txBody>
      </p:sp>
    </p:spTree>
    <p:extLst>
      <p:ext uri="{BB962C8B-B14F-4D97-AF65-F5344CB8AC3E}">
        <p14:creationId xmlns:p14="http://schemas.microsoft.com/office/powerpoint/2010/main" val="955029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53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6868" grpId="0" build="p"/>
      <p:bldP spid="125338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p:cNvSpPr txBox="1"/>
          <p:nvPr/>
        </p:nvSpPr>
        <p:spPr>
          <a:xfrm>
            <a:off x="677109" y="2420784"/>
            <a:ext cx="8424936" cy="3477875"/>
          </a:xfrm>
          <a:prstGeom prst="rect">
            <a:avLst/>
          </a:prstGeom>
          <a:noFill/>
        </p:spPr>
        <p:txBody>
          <a:bodyPr wrap="square" rtlCol="0">
            <a:spAutoFit/>
          </a:bodyPr>
          <a:lstStyle/>
          <a:p>
            <a:pPr algn="l"/>
            <a:r>
              <a:rPr lang="nl-NL" sz="2000" dirty="0">
                <a:solidFill>
                  <a:srgbClr val="0000FF"/>
                </a:solidFill>
                <a:latin typeface="Consolas"/>
              </a:rPr>
              <a:t>#</a:t>
            </a:r>
            <a:r>
              <a:rPr lang="nl-NL" sz="2000" dirty="0" err="1">
                <a:solidFill>
                  <a:srgbClr val="0000FF"/>
                </a:solidFill>
                <a:latin typeface="Consolas"/>
              </a:rPr>
              <a:t>include</a:t>
            </a:r>
            <a:r>
              <a:rPr lang="nl-NL" sz="2000" dirty="0">
                <a:solidFill>
                  <a:srgbClr val="0000FF"/>
                </a:solidFill>
                <a:latin typeface="Consolas"/>
              </a:rPr>
              <a:t> </a:t>
            </a:r>
            <a:r>
              <a:rPr lang="nl-NL" sz="2000" dirty="0">
                <a:solidFill>
                  <a:srgbClr val="A31515"/>
                </a:solidFill>
                <a:latin typeface="Consolas"/>
              </a:rPr>
              <a:t>&lt;</a:t>
            </a:r>
            <a:r>
              <a:rPr lang="nl-NL" sz="2000" dirty="0" err="1">
                <a:solidFill>
                  <a:srgbClr val="A31515"/>
                </a:solidFill>
                <a:latin typeface="Consolas"/>
              </a:rPr>
              <a:t>stdio.h</a:t>
            </a:r>
            <a:r>
              <a:rPr lang="nl-NL" sz="2000" dirty="0" smtClean="0">
                <a:solidFill>
                  <a:srgbClr val="A31515"/>
                </a:solidFill>
                <a:latin typeface="Consolas"/>
              </a:rPr>
              <a:t>&gt;</a:t>
            </a:r>
            <a:endParaRPr lang="nl-NL" sz="2000" dirty="0" smtClean="0">
              <a:solidFill>
                <a:srgbClr val="0000FF"/>
              </a:solidFill>
              <a:latin typeface="Consolas"/>
            </a:endParaRPr>
          </a:p>
          <a:p>
            <a:pPr algn="l"/>
            <a:r>
              <a:rPr lang="nl-NL" sz="2000" dirty="0" smtClean="0">
                <a:solidFill>
                  <a:srgbClr val="0000FF"/>
                </a:solidFill>
                <a:latin typeface="Consolas"/>
              </a:rPr>
              <a:t>int</a:t>
            </a:r>
            <a:r>
              <a:rPr lang="nl-NL" sz="2000" dirty="0" smtClean="0">
                <a:solidFill>
                  <a:schemeClr val="tx1"/>
                </a:solidFill>
                <a:latin typeface="Consolas"/>
              </a:rPr>
              <a:t> </a:t>
            </a:r>
            <a:r>
              <a:rPr lang="nl-NL" sz="2000" dirty="0" err="1" smtClean="0">
                <a:solidFill>
                  <a:schemeClr val="tx1"/>
                </a:solidFill>
                <a:latin typeface="Consolas"/>
              </a:rPr>
              <a:t>main</a:t>
            </a:r>
            <a:r>
              <a:rPr lang="nl-NL" sz="2000" dirty="0" smtClean="0">
                <a:solidFill>
                  <a:schemeClr val="tx1"/>
                </a:solidFill>
                <a:latin typeface="Consolas"/>
              </a:rPr>
              <a:t>(</a:t>
            </a:r>
            <a:r>
              <a:rPr lang="nl-NL" sz="2000" dirty="0" err="1" smtClean="0">
                <a:solidFill>
                  <a:srgbClr val="0000FF"/>
                </a:solidFill>
                <a:latin typeface="Consolas"/>
              </a:rPr>
              <a:t>void</a:t>
            </a:r>
            <a:r>
              <a:rPr lang="nl-NL" sz="2000" dirty="0" smtClean="0">
                <a:solidFill>
                  <a:schemeClr val="tx1"/>
                </a:solidFill>
                <a:latin typeface="Consolas"/>
              </a:rPr>
              <a:t>) </a:t>
            </a:r>
          </a:p>
          <a:p>
            <a:pPr algn="l"/>
            <a:r>
              <a:rPr lang="nl-NL" sz="2000" dirty="0" smtClean="0">
                <a:solidFill>
                  <a:schemeClr val="tx1"/>
                </a:solidFill>
                <a:latin typeface="Consolas"/>
              </a:rPr>
              <a:t>{</a:t>
            </a:r>
          </a:p>
          <a:p>
            <a:pPr algn="l"/>
            <a:r>
              <a:rPr lang="nl-NL" sz="2000" dirty="0" smtClean="0">
                <a:solidFill>
                  <a:srgbClr val="0000FF"/>
                </a:solidFill>
                <a:latin typeface="Consolas"/>
              </a:rPr>
              <a:t>int</a:t>
            </a:r>
            <a:r>
              <a:rPr lang="nl-NL" sz="2000" dirty="0" smtClean="0">
                <a:solidFill>
                  <a:schemeClr val="tx1"/>
                </a:solidFill>
                <a:latin typeface="Consolas"/>
              </a:rPr>
              <a:t> i;</a:t>
            </a:r>
          </a:p>
          <a:p>
            <a:pPr algn="l"/>
            <a:r>
              <a:rPr lang="nn-NO" sz="2000" dirty="0" smtClean="0">
                <a:solidFill>
                  <a:srgbClr val="0000FF"/>
                </a:solidFill>
                <a:latin typeface="Consolas"/>
              </a:rPr>
              <a:t>for</a:t>
            </a:r>
            <a:r>
              <a:rPr lang="nn-NO" sz="2000" dirty="0" smtClean="0">
                <a:solidFill>
                  <a:schemeClr val="tx1"/>
                </a:solidFill>
                <a:latin typeface="Consolas"/>
              </a:rPr>
              <a:t> (i = 1; i &lt; 10; i = i + 1) </a:t>
            </a:r>
          </a:p>
          <a:p>
            <a:pPr algn="l"/>
            <a:r>
              <a:rPr lang="nn-NO" sz="2000" dirty="0" smtClean="0">
                <a:solidFill>
                  <a:schemeClr val="tx1"/>
                </a:solidFill>
                <a:latin typeface="Consolas"/>
              </a:rPr>
              <a:t>{</a:t>
            </a:r>
          </a:p>
          <a:p>
            <a:pPr algn="l"/>
            <a:r>
              <a:rPr lang="nl-NL" sz="2000" dirty="0" err="1" smtClean="0">
                <a:solidFill>
                  <a:schemeClr val="tx1"/>
                </a:solidFill>
                <a:latin typeface="Consolas"/>
              </a:rPr>
              <a:t>printf</a:t>
            </a:r>
            <a:r>
              <a:rPr lang="nl-NL" sz="2000" dirty="0">
                <a:solidFill>
                  <a:schemeClr val="tx1"/>
                </a:solidFill>
                <a:latin typeface="Consolas"/>
              </a:rPr>
              <a:t>(</a:t>
            </a:r>
            <a:r>
              <a:rPr lang="nl-NL" sz="2000" dirty="0">
                <a:solidFill>
                  <a:srgbClr val="A31515"/>
                </a:solidFill>
                <a:latin typeface="Consolas"/>
              </a:rPr>
              <a:t>"hallo %d\n"</a:t>
            </a:r>
            <a:r>
              <a:rPr lang="nl-NL" sz="2000" dirty="0">
                <a:solidFill>
                  <a:schemeClr val="tx1"/>
                </a:solidFill>
                <a:latin typeface="Consolas"/>
              </a:rPr>
              <a:t>, i</a:t>
            </a:r>
            <a:r>
              <a:rPr lang="nl-NL" sz="2000" dirty="0" smtClean="0">
                <a:solidFill>
                  <a:schemeClr val="tx1"/>
                </a:solidFill>
                <a:latin typeface="Consolas"/>
              </a:rPr>
              <a:t>);</a:t>
            </a:r>
          </a:p>
          <a:p>
            <a:pPr algn="l"/>
            <a:r>
              <a:rPr lang="nl-NL" sz="2000" dirty="0" smtClean="0">
                <a:solidFill>
                  <a:schemeClr val="tx1"/>
                </a:solidFill>
                <a:latin typeface="Consolas"/>
              </a:rPr>
              <a:t>}</a:t>
            </a:r>
            <a:endParaRPr lang="nl-NL" sz="2000" dirty="0">
              <a:solidFill>
                <a:schemeClr val="tx1"/>
              </a:solidFill>
              <a:latin typeface="Consolas"/>
            </a:endParaRPr>
          </a:p>
          <a:p>
            <a:pPr algn="l"/>
            <a:r>
              <a:rPr lang="nl-NL" sz="2000" dirty="0" err="1" smtClean="0">
                <a:solidFill>
                  <a:schemeClr val="tx1"/>
                </a:solidFill>
                <a:latin typeface="Consolas"/>
              </a:rPr>
              <a:t>getchar</a:t>
            </a:r>
            <a:r>
              <a:rPr lang="nl-NL" sz="2000" dirty="0">
                <a:solidFill>
                  <a:schemeClr val="tx1"/>
                </a:solidFill>
                <a:latin typeface="Consolas"/>
              </a:rPr>
              <a:t>();</a:t>
            </a:r>
          </a:p>
          <a:p>
            <a:pPr algn="l"/>
            <a:r>
              <a:rPr lang="nl-NL" sz="2000" dirty="0" smtClean="0">
                <a:solidFill>
                  <a:srgbClr val="0000FF"/>
                </a:solidFill>
                <a:latin typeface="Consolas"/>
              </a:rPr>
              <a:t>return</a:t>
            </a:r>
            <a:r>
              <a:rPr lang="nl-NL" sz="2000" dirty="0" smtClean="0">
                <a:solidFill>
                  <a:schemeClr val="tx1"/>
                </a:solidFill>
                <a:latin typeface="Consolas"/>
              </a:rPr>
              <a:t> </a:t>
            </a:r>
            <a:r>
              <a:rPr lang="nl-NL" sz="2000" dirty="0">
                <a:solidFill>
                  <a:schemeClr val="tx1"/>
                </a:solidFill>
                <a:latin typeface="Consolas"/>
              </a:rPr>
              <a:t>0</a:t>
            </a:r>
            <a:r>
              <a:rPr lang="nl-NL" sz="2000" dirty="0" smtClean="0">
                <a:solidFill>
                  <a:schemeClr val="tx1"/>
                </a:solidFill>
                <a:latin typeface="Consolas"/>
              </a:rPr>
              <a:t>;</a:t>
            </a:r>
          </a:p>
          <a:p>
            <a:pPr algn="l"/>
            <a:r>
              <a:rPr lang="nl-NL" sz="2000" dirty="0" smtClean="0">
                <a:solidFill>
                  <a:schemeClr val="tx1"/>
                </a:solidFill>
                <a:latin typeface="Consolas"/>
              </a:rPr>
              <a:t>}</a:t>
            </a:r>
            <a:endParaRPr lang="nl-NL" sz="2000" dirty="0">
              <a:solidFill>
                <a:schemeClr val="tx1"/>
              </a:solidFill>
              <a:latin typeface="Consolas"/>
            </a:endParaRPr>
          </a:p>
        </p:txBody>
      </p:sp>
      <p:sp>
        <p:nvSpPr>
          <p:cNvPr id="37892" name="Rectangle 2"/>
          <p:cNvSpPr>
            <a:spLocks noGrp="1" noChangeArrowheads="1"/>
          </p:cNvSpPr>
          <p:nvPr>
            <p:ph type="title"/>
          </p:nvPr>
        </p:nvSpPr>
        <p:spPr/>
        <p:txBody>
          <a:bodyPr>
            <a:normAutofit/>
          </a:bodyPr>
          <a:lstStyle/>
          <a:p>
            <a:r>
              <a:rPr lang="en-US" smtClean="0"/>
              <a:t>Inspringen</a:t>
            </a:r>
            <a:endParaRPr lang="nl-NL" smtClean="0"/>
          </a:p>
        </p:txBody>
      </p:sp>
      <p:sp>
        <p:nvSpPr>
          <p:cNvPr id="37893" name="Rectangle 3"/>
          <p:cNvSpPr>
            <a:spLocks noGrp="1" noChangeArrowheads="1"/>
          </p:cNvSpPr>
          <p:nvPr>
            <p:ph idx="1"/>
          </p:nvPr>
        </p:nvSpPr>
        <p:spPr>
          <a:xfrm>
            <a:off x="474531" y="1259037"/>
            <a:ext cx="8229600" cy="1089843"/>
          </a:xfrm>
        </p:spPr>
        <p:txBody>
          <a:bodyPr>
            <a:normAutofit/>
          </a:bodyPr>
          <a:lstStyle/>
          <a:p>
            <a:r>
              <a:rPr lang="en-US" dirty="0" err="1" smtClean="0"/>
              <a:t>Maak</a:t>
            </a:r>
            <a:r>
              <a:rPr lang="en-US" dirty="0" smtClean="0"/>
              <a:t> je </a:t>
            </a:r>
            <a:r>
              <a:rPr lang="en-US" dirty="0" err="1" smtClean="0"/>
              <a:t>programma</a:t>
            </a:r>
            <a:r>
              <a:rPr lang="en-US" dirty="0" smtClean="0"/>
              <a:t> </a:t>
            </a:r>
            <a:r>
              <a:rPr lang="en-US" dirty="0" err="1" smtClean="0">
                <a:solidFill>
                  <a:schemeClr val="hlink"/>
                </a:solidFill>
              </a:rPr>
              <a:t>leesbaar</a:t>
            </a:r>
            <a:r>
              <a:rPr lang="en-US" dirty="0" smtClean="0"/>
              <a:t> door </a:t>
            </a:r>
            <a:r>
              <a:rPr lang="en-US" dirty="0" err="1" smtClean="0"/>
              <a:t>netjes</a:t>
            </a:r>
            <a:r>
              <a:rPr lang="en-US" dirty="0" smtClean="0"/>
              <a:t> in </a:t>
            </a:r>
            <a:r>
              <a:rPr lang="en-US" dirty="0" err="1" smtClean="0"/>
              <a:t>te</a:t>
            </a:r>
            <a:r>
              <a:rPr lang="en-US" dirty="0" smtClean="0"/>
              <a:t> </a:t>
            </a:r>
            <a:r>
              <a:rPr lang="en-US" dirty="0" err="1" smtClean="0"/>
              <a:t>springen</a:t>
            </a:r>
            <a:r>
              <a:rPr lang="en-US" dirty="0" smtClean="0"/>
              <a:t>.</a:t>
            </a:r>
            <a:endParaRPr lang="nl-NL" dirty="0" smtClean="0"/>
          </a:p>
        </p:txBody>
      </p:sp>
      <p:sp>
        <p:nvSpPr>
          <p:cNvPr id="1254409" name="Text Box 9"/>
          <p:cNvSpPr txBox="1">
            <a:spLocks noChangeArrowheads="1"/>
          </p:cNvSpPr>
          <p:nvPr/>
        </p:nvSpPr>
        <p:spPr bwMode="auto">
          <a:xfrm>
            <a:off x="2544007" y="6502526"/>
            <a:ext cx="4090648" cy="3715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1800" dirty="0">
                <a:latin typeface="+mn-lt"/>
                <a:hlinkClick r:id="rId3"/>
              </a:rPr>
              <a:t>http://en.wikipedia.org/wiki/Indent_style</a:t>
            </a:r>
            <a:endParaRPr lang="nl-NL" sz="1800" dirty="0">
              <a:latin typeface="+mn-lt"/>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58</a:t>
            </a:fld>
            <a:endParaRPr lang="en-US" dirty="0"/>
          </a:p>
        </p:txBody>
      </p:sp>
    </p:spTree>
    <p:extLst>
      <p:ext uri="{BB962C8B-B14F-4D97-AF65-F5344CB8AC3E}">
        <p14:creationId xmlns:p14="http://schemas.microsoft.com/office/powerpoint/2010/main" val="7927842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544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5440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p:cNvSpPr txBox="1"/>
          <p:nvPr/>
        </p:nvSpPr>
        <p:spPr>
          <a:xfrm>
            <a:off x="677109" y="2420784"/>
            <a:ext cx="8424936" cy="3785652"/>
          </a:xfrm>
          <a:prstGeom prst="rect">
            <a:avLst/>
          </a:prstGeom>
          <a:noFill/>
        </p:spPr>
        <p:txBody>
          <a:bodyPr wrap="square" rtlCol="0">
            <a:spAutoFit/>
          </a:bodyPr>
          <a:lstStyle/>
          <a:p>
            <a:pPr algn="l"/>
            <a:r>
              <a:rPr lang="nl-NL" sz="2000" dirty="0">
                <a:solidFill>
                  <a:srgbClr val="0000FF"/>
                </a:solidFill>
                <a:latin typeface="Consolas"/>
              </a:rPr>
              <a:t>#</a:t>
            </a:r>
            <a:r>
              <a:rPr lang="nl-NL" sz="2000" dirty="0" err="1">
                <a:solidFill>
                  <a:srgbClr val="0000FF"/>
                </a:solidFill>
                <a:latin typeface="Consolas"/>
              </a:rPr>
              <a:t>include</a:t>
            </a:r>
            <a:r>
              <a:rPr lang="nl-NL" sz="2000" dirty="0">
                <a:solidFill>
                  <a:srgbClr val="0000FF"/>
                </a:solidFill>
                <a:latin typeface="Consolas"/>
              </a:rPr>
              <a:t> </a:t>
            </a:r>
            <a:r>
              <a:rPr lang="nl-NL" sz="2000" dirty="0">
                <a:solidFill>
                  <a:srgbClr val="A31515"/>
                </a:solidFill>
                <a:latin typeface="Consolas"/>
              </a:rPr>
              <a:t>&lt;</a:t>
            </a:r>
            <a:r>
              <a:rPr lang="nl-NL" sz="2000" dirty="0" err="1">
                <a:solidFill>
                  <a:srgbClr val="A31515"/>
                </a:solidFill>
                <a:latin typeface="Consolas"/>
              </a:rPr>
              <a:t>stdio.h</a:t>
            </a:r>
            <a:r>
              <a:rPr lang="nl-NL" sz="2000" dirty="0" smtClean="0">
                <a:solidFill>
                  <a:srgbClr val="A31515"/>
                </a:solidFill>
                <a:latin typeface="Consolas"/>
              </a:rPr>
              <a:t>&gt;</a:t>
            </a:r>
            <a:endParaRPr lang="nl-NL" sz="2000" dirty="0">
              <a:solidFill>
                <a:srgbClr val="A31515"/>
              </a:solidFill>
              <a:latin typeface="Consolas"/>
            </a:endParaRPr>
          </a:p>
          <a:p>
            <a:pPr algn="l"/>
            <a:endParaRPr lang="nl-NL" sz="2000" dirty="0" smtClean="0">
              <a:solidFill>
                <a:srgbClr val="0000FF"/>
              </a:solidFill>
              <a:latin typeface="Consolas"/>
            </a:endParaRPr>
          </a:p>
          <a:p>
            <a:pPr algn="l"/>
            <a:r>
              <a:rPr lang="nl-NL" sz="2000" dirty="0" smtClean="0">
                <a:solidFill>
                  <a:srgbClr val="0000FF"/>
                </a:solidFill>
                <a:latin typeface="Consolas"/>
              </a:rPr>
              <a:t>int</a:t>
            </a:r>
            <a:r>
              <a:rPr lang="nl-NL" sz="2000" dirty="0" smtClean="0">
                <a:solidFill>
                  <a:schemeClr val="tx1"/>
                </a:solidFill>
                <a:latin typeface="Consolas"/>
              </a:rPr>
              <a:t> </a:t>
            </a:r>
            <a:r>
              <a:rPr lang="nl-NL" sz="2000" dirty="0" err="1" smtClean="0">
                <a:solidFill>
                  <a:schemeClr val="tx1"/>
                </a:solidFill>
                <a:latin typeface="Consolas"/>
              </a:rPr>
              <a:t>main</a:t>
            </a:r>
            <a:r>
              <a:rPr lang="nl-NL" sz="2000" dirty="0" smtClean="0">
                <a:solidFill>
                  <a:schemeClr val="tx1"/>
                </a:solidFill>
                <a:latin typeface="Consolas"/>
              </a:rPr>
              <a:t>(</a:t>
            </a:r>
            <a:r>
              <a:rPr lang="nl-NL" sz="2000" dirty="0" err="1" smtClean="0">
                <a:solidFill>
                  <a:srgbClr val="0000FF"/>
                </a:solidFill>
                <a:latin typeface="Consolas"/>
              </a:rPr>
              <a:t>void</a:t>
            </a:r>
            <a:r>
              <a:rPr lang="nl-NL" sz="2000" dirty="0" smtClean="0">
                <a:solidFill>
                  <a:schemeClr val="tx1"/>
                </a:solidFill>
                <a:latin typeface="Consolas"/>
              </a:rPr>
              <a:t>) </a:t>
            </a:r>
          </a:p>
          <a:p>
            <a:pPr algn="l"/>
            <a:r>
              <a:rPr lang="nl-NL" sz="2000" dirty="0" smtClean="0">
                <a:solidFill>
                  <a:schemeClr val="tx1"/>
                </a:solidFill>
                <a:latin typeface="Consolas"/>
              </a:rPr>
              <a:t>{</a:t>
            </a:r>
          </a:p>
          <a:p>
            <a:pPr algn="l"/>
            <a:r>
              <a:rPr lang="nl-NL" sz="2000" smtClean="0">
                <a:solidFill>
                  <a:srgbClr val="0000FF"/>
                </a:solidFill>
                <a:latin typeface="Consolas"/>
              </a:rPr>
              <a:t>    int</a:t>
            </a:r>
            <a:r>
              <a:rPr lang="nl-NL" sz="2000" smtClean="0">
                <a:solidFill>
                  <a:schemeClr val="tx1"/>
                </a:solidFill>
                <a:latin typeface="Consolas"/>
              </a:rPr>
              <a:t> </a:t>
            </a:r>
            <a:r>
              <a:rPr lang="nl-NL" sz="2000" dirty="0">
                <a:solidFill>
                  <a:schemeClr val="tx1"/>
                </a:solidFill>
                <a:latin typeface="Consolas"/>
              </a:rPr>
              <a:t>i;</a:t>
            </a:r>
          </a:p>
          <a:p>
            <a:pPr algn="l"/>
            <a:r>
              <a:rPr lang="nn-NO" sz="2000" smtClean="0">
                <a:solidFill>
                  <a:srgbClr val="0000FF"/>
                </a:solidFill>
                <a:latin typeface="Consolas"/>
              </a:rPr>
              <a:t>    for</a:t>
            </a:r>
            <a:r>
              <a:rPr lang="nn-NO" sz="2000" smtClean="0">
                <a:solidFill>
                  <a:schemeClr val="tx1"/>
                </a:solidFill>
                <a:latin typeface="Consolas"/>
              </a:rPr>
              <a:t> </a:t>
            </a:r>
            <a:r>
              <a:rPr lang="nn-NO" sz="2000" dirty="0">
                <a:solidFill>
                  <a:schemeClr val="tx1"/>
                </a:solidFill>
                <a:latin typeface="Consolas"/>
              </a:rPr>
              <a:t>(i = 1; i </a:t>
            </a:r>
            <a:r>
              <a:rPr lang="nn-NO" sz="2000" dirty="0" smtClean="0">
                <a:solidFill>
                  <a:schemeClr val="tx1"/>
                </a:solidFill>
                <a:latin typeface="Consolas"/>
              </a:rPr>
              <a:t>&lt; </a:t>
            </a:r>
            <a:r>
              <a:rPr lang="nn-NO" sz="2000" dirty="0">
                <a:solidFill>
                  <a:schemeClr val="tx1"/>
                </a:solidFill>
                <a:latin typeface="Consolas"/>
              </a:rPr>
              <a:t>10; i = i + 1) </a:t>
            </a:r>
            <a:endParaRPr lang="nn-NO" sz="2000" dirty="0" smtClean="0">
              <a:solidFill>
                <a:schemeClr val="tx1"/>
              </a:solidFill>
              <a:latin typeface="Consolas"/>
            </a:endParaRPr>
          </a:p>
          <a:p>
            <a:pPr algn="l"/>
            <a:r>
              <a:rPr lang="nn-NO" sz="2000" smtClean="0">
                <a:solidFill>
                  <a:schemeClr val="tx1"/>
                </a:solidFill>
                <a:latin typeface="Consolas"/>
              </a:rPr>
              <a:t>    {</a:t>
            </a:r>
            <a:endParaRPr lang="nn-NO" sz="2000" dirty="0">
              <a:solidFill>
                <a:schemeClr val="tx1"/>
              </a:solidFill>
              <a:latin typeface="Consolas"/>
            </a:endParaRPr>
          </a:p>
          <a:p>
            <a:pPr algn="l"/>
            <a:r>
              <a:rPr lang="nl-NL" sz="2000" smtClean="0">
                <a:solidFill>
                  <a:schemeClr val="tx1"/>
                </a:solidFill>
                <a:latin typeface="Consolas"/>
              </a:rPr>
              <a:t>        printf</a:t>
            </a:r>
            <a:r>
              <a:rPr lang="nl-NL" sz="2000" dirty="0">
                <a:solidFill>
                  <a:schemeClr val="tx1"/>
                </a:solidFill>
                <a:latin typeface="Consolas"/>
              </a:rPr>
              <a:t>(</a:t>
            </a:r>
            <a:r>
              <a:rPr lang="nl-NL" sz="2000" dirty="0">
                <a:solidFill>
                  <a:srgbClr val="A31515"/>
                </a:solidFill>
                <a:latin typeface="Consolas"/>
              </a:rPr>
              <a:t>"hallo %d\n"</a:t>
            </a:r>
            <a:r>
              <a:rPr lang="nl-NL" sz="2000" dirty="0">
                <a:solidFill>
                  <a:schemeClr val="tx1"/>
                </a:solidFill>
                <a:latin typeface="Consolas"/>
              </a:rPr>
              <a:t>, i);</a:t>
            </a:r>
          </a:p>
          <a:p>
            <a:pPr algn="l"/>
            <a:r>
              <a:rPr lang="nl-NL" sz="2000" smtClean="0">
                <a:solidFill>
                  <a:schemeClr val="tx1"/>
                </a:solidFill>
                <a:latin typeface="Consolas"/>
              </a:rPr>
              <a:t>    }</a:t>
            </a:r>
            <a:endParaRPr lang="nl-NL" sz="2000" dirty="0">
              <a:solidFill>
                <a:schemeClr val="tx1"/>
              </a:solidFill>
              <a:latin typeface="Consolas"/>
            </a:endParaRPr>
          </a:p>
          <a:p>
            <a:pPr algn="l"/>
            <a:r>
              <a:rPr lang="nl-NL" sz="2000" smtClean="0">
                <a:solidFill>
                  <a:schemeClr val="tx1"/>
                </a:solidFill>
                <a:latin typeface="Consolas"/>
              </a:rPr>
              <a:t>    getchar</a:t>
            </a:r>
            <a:r>
              <a:rPr lang="nl-NL" sz="2000" dirty="0">
                <a:solidFill>
                  <a:schemeClr val="tx1"/>
                </a:solidFill>
                <a:latin typeface="Consolas"/>
              </a:rPr>
              <a:t>();</a:t>
            </a:r>
          </a:p>
          <a:p>
            <a:pPr algn="l"/>
            <a:r>
              <a:rPr lang="nl-NL" sz="2000" smtClean="0">
                <a:solidFill>
                  <a:srgbClr val="0000FF"/>
                </a:solidFill>
                <a:latin typeface="Consolas"/>
              </a:rPr>
              <a:t>    return</a:t>
            </a:r>
            <a:r>
              <a:rPr lang="nl-NL" sz="2000" smtClean="0">
                <a:solidFill>
                  <a:schemeClr val="tx1"/>
                </a:solidFill>
                <a:latin typeface="Consolas"/>
              </a:rPr>
              <a:t> </a:t>
            </a:r>
            <a:r>
              <a:rPr lang="nl-NL" sz="2000" dirty="0">
                <a:solidFill>
                  <a:schemeClr val="tx1"/>
                </a:solidFill>
                <a:latin typeface="Consolas"/>
              </a:rPr>
              <a:t>0;</a:t>
            </a:r>
          </a:p>
          <a:p>
            <a:pPr algn="l"/>
            <a:r>
              <a:rPr lang="nl-NL" sz="2000" dirty="0" smtClean="0">
                <a:solidFill>
                  <a:schemeClr val="tx1"/>
                </a:solidFill>
                <a:latin typeface="Consolas"/>
              </a:rPr>
              <a:t>}</a:t>
            </a:r>
            <a:endParaRPr lang="nl-NL" sz="2000" dirty="0">
              <a:solidFill>
                <a:schemeClr val="tx1"/>
              </a:solidFill>
              <a:latin typeface="Consolas"/>
            </a:endParaRPr>
          </a:p>
        </p:txBody>
      </p:sp>
      <p:sp>
        <p:nvSpPr>
          <p:cNvPr id="37892" name="Rectangle 2"/>
          <p:cNvSpPr>
            <a:spLocks noGrp="1" noChangeArrowheads="1"/>
          </p:cNvSpPr>
          <p:nvPr>
            <p:ph type="title"/>
          </p:nvPr>
        </p:nvSpPr>
        <p:spPr/>
        <p:txBody>
          <a:bodyPr>
            <a:normAutofit/>
          </a:bodyPr>
          <a:lstStyle/>
          <a:p>
            <a:r>
              <a:rPr lang="en-US" smtClean="0"/>
              <a:t>Inspringen</a:t>
            </a:r>
            <a:endParaRPr lang="nl-NL" smtClean="0"/>
          </a:p>
        </p:txBody>
      </p:sp>
      <p:sp>
        <p:nvSpPr>
          <p:cNvPr id="37893" name="Rectangle 3"/>
          <p:cNvSpPr>
            <a:spLocks noGrp="1" noChangeArrowheads="1"/>
          </p:cNvSpPr>
          <p:nvPr>
            <p:ph idx="1"/>
          </p:nvPr>
        </p:nvSpPr>
        <p:spPr>
          <a:xfrm>
            <a:off x="474531" y="1259037"/>
            <a:ext cx="8229600" cy="1089843"/>
          </a:xfrm>
        </p:spPr>
        <p:txBody>
          <a:bodyPr>
            <a:normAutofit/>
          </a:bodyPr>
          <a:lstStyle/>
          <a:p>
            <a:r>
              <a:rPr lang="en-US" dirty="0" err="1" smtClean="0"/>
              <a:t>Maak</a:t>
            </a:r>
            <a:r>
              <a:rPr lang="en-US" dirty="0" smtClean="0"/>
              <a:t> je </a:t>
            </a:r>
            <a:r>
              <a:rPr lang="en-US" dirty="0" err="1" smtClean="0"/>
              <a:t>programma</a:t>
            </a:r>
            <a:r>
              <a:rPr lang="en-US" dirty="0" smtClean="0"/>
              <a:t> </a:t>
            </a:r>
            <a:r>
              <a:rPr lang="en-US" dirty="0" err="1" smtClean="0">
                <a:solidFill>
                  <a:schemeClr val="hlink"/>
                </a:solidFill>
              </a:rPr>
              <a:t>leesbaar</a:t>
            </a:r>
            <a:r>
              <a:rPr lang="en-US" dirty="0" smtClean="0"/>
              <a:t> door </a:t>
            </a:r>
            <a:r>
              <a:rPr lang="en-US" dirty="0" err="1" smtClean="0"/>
              <a:t>netjes</a:t>
            </a:r>
            <a:r>
              <a:rPr lang="en-US" dirty="0" smtClean="0"/>
              <a:t> in </a:t>
            </a:r>
            <a:r>
              <a:rPr lang="en-US" dirty="0" err="1" smtClean="0"/>
              <a:t>te</a:t>
            </a:r>
            <a:r>
              <a:rPr lang="en-US" dirty="0" smtClean="0"/>
              <a:t> </a:t>
            </a:r>
            <a:r>
              <a:rPr lang="en-US" dirty="0" err="1" smtClean="0"/>
              <a:t>springen</a:t>
            </a:r>
            <a:r>
              <a:rPr lang="en-US" dirty="0" smtClean="0"/>
              <a:t>.</a:t>
            </a:r>
            <a:endParaRPr lang="nl-NL" dirty="0" smtClean="0"/>
          </a:p>
        </p:txBody>
      </p:sp>
      <p:sp>
        <p:nvSpPr>
          <p:cNvPr id="1254408" name="Text Box 8"/>
          <p:cNvSpPr txBox="1">
            <a:spLocks noChangeArrowheads="1"/>
          </p:cNvSpPr>
          <p:nvPr/>
        </p:nvSpPr>
        <p:spPr bwMode="auto">
          <a:xfrm>
            <a:off x="4136121" y="2348880"/>
            <a:ext cx="3960812" cy="1202510"/>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mn-lt"/>
              </a:rPr>
              <a:t>Er zijn verschillende veel gebruikte manieren. Kies </a:t>
            </a:r>
            <a:r>
              <a:rPr lang="nl-NL" dirty="0" smtClean="0">
                <a:latin typeface="+mn-lt"/>
              </a:rPr>
              <a:t>zelf, </a:t>
            </a:r>
            <a:r>
              <a:rPr lang="nl-NL" dirty="0">
                <a:latin typeface="+mn-lt"/>
              </a:rPr>
              <a:t>maar blijf wel consequent!</a:t>
            </a:r>
          </a:p>
        </p:txBody>
      </p:sp>
      <p:sp>
        <p:nvSpPr>
          <p:cNvPr id="1254409" name="Text Box 9"/>
          <p:cNvSpPr txBox="1">
            <a:spLocks noChangeArrowheads="1"/>
          </p:cNvSpPr>
          <p:nvPr/>
        </p:nvSpPr>
        <p:spPr bwMode="auto">
          <a:xfrm>
            <a:off x="2544007" y="6502526"/>
            <a:ext cx="4090648" cy="3715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1800" dirty="0">
                <a:latin typeface="+mn-lt"/>
                <a:hlinkClick r:id="rId3"/>
              </a:rPr>
              <a:t>http://en.wikipedia.org/wiki/Indent_style</a:t>
            </a:r>
            <a:endParaRPr lang="nl-NL" sz="1800" dirty="0">
              <a:latin typeface="+mn-lt"/>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59</a:t>
            </a:fld>
            <a:endParaRPr lang="en-US" dirty="0"/>
          </a:p>
        </p:txBody>
      </p:sp>
    </p:spTree>
    <p:extLst>
      <p:ext uri="{BB962C8B-B14F-4D97-AF65-F5344CB8AC3E}">
        <p14:creationId xmlns:p14="http://schemas.microsoft.com/office/powerpoint/2010/main" val="19357506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440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544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54408" grpId="0" animBg="1"/>
      <p:bldP spid="125440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bd.eduweb.hhs.nl/semboek/2013/E%202013-2014%20duaal%20versie%20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268760"/>
            <a:ext cx="8049540" cy="5256584"/>
          </a:xfrm>
          <a:prstGeom prst="rect">
            <a:avLst/>
          </a:prstGeom>
          <a:noFill/>
          <a:extLst>
            <a:ext uri="{909E8E84-426E-40DD-AFC4-6F175D3DCCD1}">
              <a14:hiddenFill xmlns:a14="http://schemas.microsoft.com/office/drawing/2010/main">
                <a:solidFill>
                  <a:srgbClr val="FFFFFF"/>
                </a:solidFill>
              </a14:hiddenFill>
            </a:ext>
          </a:extLst>
        </p:spPr>
      </p:pic>
      <p:sp>
        <p:nvSpPr>
          <p:cNvPr id="6" name="Titel 5"/>
          <p:cNvSpPr>
            <a:spLocks noGrp="1"/>
          </p:cNvSpPr>
          <p:nvPr>
            <p:ph type="title"/>
          </p:nvPr>
        </p:nvSpPr>
        <p:spPr/>
        <p:txBody>
          <a:bodyPr/>
          <a:lstStyle/>
          <a:p>
            <a:r>
              <a:rPr lang="en-US" dirty="0" err="1" smtClean="0"/>
              <a:t>Samenhang</a:t>
            </a:r>
            <a:r>
              <a:rPr lang="en-US" dirty="0" smtClean="0"/>
              <a:t> en </a:t>
            </a:r>
            <a:r>
              <a:rPr lang="en-US" dirty="0" err="1" smtClean="0"/>
              <a:t>belang</a:t>
            </a:r>
            <a:endParaRPr lang="nl-NL" dirty="0"/>
          </a:p>
        </p:txBody>
      </p:sp>
      <p:sp>
        <p:nvSpPr>
          <p:cNvPr id="8" name="Rechthoek 7"/>
          <p:cNvSpPr/>
          <p:nvPr/>
        </p:nvSpPr>
        <p:spPr>
          <a:xfrm>
            <a:off x="2103050" y="4757501"/>
            <a:ext cx="748792" cy="40004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NL"/>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6</a:t>
            </a:fld>
            <a:endParaRPr lang="en-US" dirty="0"/>
          </a:p>
        </p:txBody>
      </p:sp>
    </p:spTree>
    <p:extLst>
      <p:ext uri="{BB962C8B-B14F-4D97-AF65-F5344CB8AC3E}">
        <p14:creationId xmlns:p14="http://schemas.microsoft.com/office/powerpoint/2010/main" val="4168562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p:cNvSpPr txBox="1"/>
          <p:nvPr/>
        </p:nvSpPr>
        <p:spPr>
          <a:xfrm>
            <a:off x="321770" y="1213578"/>
            <a:ext cx="8424936" cy="4093428"/>
          </a:xfrm>
          <a:prstGeom prst="rect">
            <a:avLst/>
          </a:prstGeom>
          <a:noFill/>
        </p:spPr>
        <p:txBody>
          <a:bodyPr wrap="square" rtlCol="0">
            <a:spAutoFit/>
          </a:bodyPr>
          <a:lstStyle/>
          <a:p>
            <a:pPr algn="l"/>
            <a:r>
              <a:rPr lang="nl-NL" sz="2000" dirty="0">
                <a:solidFill>
                  <a:srgbClr val="0000FF"/>
                </a:solidFill>
                <a:latin typeface="Consolas"/>
              </a:rPr>
              <a:t>#</a:t>
            </a:r>
            <a:r>
              <a:rPr lang="nl-NL" sz="2000" dirty="0" err="1">
                <a:solidFill>
                  <a:srgbClr val="0000FF"/>
                </a:solidFill>
                <a:latin typeface="Consolas"/>
              </a:rPr>
              <a:t>include</a:t>
            </a:r>
            <a:r>
              <a:rPr lang="nl-NL" sz="2000" dirty="0">
                <a:solidFill>
                  <a:schemeClr val="tx1"/>
                </a:solidFill>
                <a:latin typeface="Consolas"/>
              </a:rPr>
              <a:t> </a:t>
            </a:r>
            <a:r>
              <a:rPr lang="nl-NL" sz="2000" dirty="0">
                <a:solidFill>
                  <a:srgbClr val="A31515"/>
                </a:solidFill>
                <a:latin typeface="Consolas"/>
              </a:rPr>
              <a:t>&lt;</a:t>
            </a:r>
            <a:r>
              <a:rPr lang="nl-NL" sz="2000" dirty="0" err="1">
                <a:solidFill>
                  <a:srgbClr val="A31515"/>
                </a:solidFill>
                <a:latin typeface="Consolas"/>
              </a:rPr>
              <a:t>stdio.h</a:t>
            </a:r>
            <a:r>
              <a:rPr lang="nl-NL" sz="2000" dirty="0">
                <a:solidFill>
                  <a:srgbClr val="A31515"/>
                </a:solidFill>
                <a:latin typeface="Consolas"/>
              </a:rPr>
              <a:t>&gt;</a:t>
            </a:r>
          </a:p>
          <a:p>
            <a:pPr algn="l"/>
            <a:endParaRPr lang="nl-NL" sz="2000" dirty="0">
              <a:solidFill>
                <a:schemeClr val="tx1"/>
              </a:solidFill>
              <a:latin typeface="Consolas"/>
            </a:endParaRPr>
          </a:p>
          <a:p>
            <a:pPr algn="l"/>
            <a:r>
              <a:rPr lang="nl-NL" sz="2000" dirty="0">
                <a:solidFill>
                  <a:srgbClr val="0000FF"/>
                </a:solidFill>
                <a:latin typeface="Consolas"/>
              </a:rPr>
              <a:t>int</a:t>
            </a:r>
            <a:r>
              <a:rPr lang="nl-NL" sz="2000" dirty="0">
                <a:solidFill>
                  <a:schemeClr val="tx1"/>
                </a:solidFill>
                <a:latin typeface="Consolas"/>
              </a:rPr>
              <a:t> </a:t>
            </a:r>
            <a:r>
              <a:rPr lang="nl-NL" sz="2000" dirty="0" err="1" smtClean="0">
                <a:solidFill>
                  <a:schemeClr val="tx1"/>
                </a:solidFill>
                <a:latin typeface="Consolas"/>
              </a:rPr>
              <a:t>main</a:t>
            </a:r>
            <a:r>
              <a:rPr lang="nl-NL" sz="2000" dirty="0" smtClean="0">
                <a:solidFill>
                  <a:schemeClr val="tx1"/>
                </a:solidFill>
                <a:latin typeface="Consolas"/>
              </a:rPr>
              <a:t>(</a:t>
            </a:r>
            <a:r>
              <a:rPr lang="nl-NL" sz="2000" dirty="0" err="1" smtClean="0">
                <a:solidFill>
                  <a:srgbClr val="0000FF"/>
                </a:solidFill>
                <a:latin typeface="Consolas"/>
              </a:rPr>
              <a:t>void</a:t>
            </a:r>
            <a:r>
              <a:rPr lang="nl-NL" sz="2000" dirty="0" smtClean="0">
                <a:solidFill>
                  <a:schemeClr val="tx1"/>
                </a:solidFill>
                <a:latin typeface="Consolas"/>
              </a:rPr>
              <a:t>) </a:t>
            </a:r>
            <a:r>
              <a:rPr lang="nl-NL" sz="2000" dirty="0">
                <a:solidFill>
                  <a:schemeClr val="tx1"/>
                </a:solidFill>
                <a:latin typeface="Consolas"/>
              </a:rPr>
              <a:t>{</a:t>
            </a:r>
          </a:p>
          <a:p>
            <a:pPr algn="l"/>
            <a:r>
              <a:rPr lang="nl-NL" sz="2000" smtClean="0">
                <a:solidFill>
                  <a:schemeClr val="tx1"/>
                </a:solidFill>
                <a:latin typeface="Consolas"/>
              </a:rPr>
              <a:t>    </a:t>
            </a:r>
            <a:r>
              <a:rPr lang="nl-NL" sz="2000" smtClean="0">
                <a:solidFill>
                  <a:srgbClr val="0000FF"/>
                </a:solidFill>
                <a:latin typeface="Consolas"/>
              </a:rPr>
              <a:t>int</a:t>
            </a:r>
            <a:r>
              <a:rPr lang="nl-NL" sz="2000" smtClean="0">
                <a:solidFill>
                  <a:schemeClr val="tx1"/>
                </a:solidFill>
                <a:latin typeface="Consolas"/>
              </a:rPr>
              <a:t> </a:t>
            </a:r>
            <a:r>
              <a:rPr lang="nl-NL" sz="2000" dirty="0">
                <a:solidFill>
                  <a:schemeClr val="tx1"/>
                </a:solidFill>
                <a:latin typeface="Consolas"/>
              </a:rPr>
              <a:t>i, som = 0;</a:t>
            </a:r>
          </a:p>
          <a:p>
            <a:pPr algn="l"/>
            <a:r>
              <a:rPr lang="nn-NO" sz="2000" smtClean="0">
                <a:solidFill>
                  <a:schemeClr val="tx1"/>
                </a:solidFill>
                <a:latin typeface="Consolas"/>
              </a:rPr>
              <a:t>    </a:t>
            </a:r>
            <a:r>
              <a:rPr lang="nn-NO" sz="2000" smtClean="0">
                <a:solidFill>
                  <a:srgbClr val="0000FF"/>
                </a:solidFill>
                <a:latin typeface="Consolas"/>
              </a:rPr>
              <a:t>for</a:t>
            </a:r>
            <a:r>
              <a:rPr lang="nn-NO" sz="2000" smtClean="0">
                <a:solidFill>
                  <a:schemeClr val="tx1"/>
                </a:solidFill>
                <a:latin typeface="Consolas"/>
              </a:rPr>
              <a:t> </a:t>
            </a:r>
            <a:r>
              <a:rPr lang="nn-NO" sz="2000" dirty="0">
                <a:solidFill>
                  <a:schemeClr val="tx1"/>
                </a:solidFill>
                <a:latin typeface="Consolas"/>
              </a:rPr>
              <a:t>(i = 1; i &lt;= 100; i = i + 1) {</a:t>
            </a:r>
          </a:p>
          <a:p>
            <a:pPr algn="l"/>
            <a:r>
              <a:rPr lang="nl-NL" sz="2000" smtClean="0">
                <a:solidFill>
                  <a:schemeClr val="tx1"/>
                </a:solidFill>
                <a:latin typeface="Consolas"/>
              </a:rPr>
              <a:t>        som </a:t>
            </a:r>
            <a:r>
              <a:rPr lang="nl-NL" sz="2000" dirty="0">
                <a:solidFill>
                  <a:schemeClr val="tx1"/>
                </a:solidFill>
                <a:latin typeface="Consolas"/>
              </a:rPr>
              <a:t>= som + i;</a:t>
            </a:r>
          </a:p>
          <a:p>
            <a:pPr algn="l"/>
            <a:r>
              <a:rPr lang="nl-NL" sz="2000" smtClean="0">
                <a:solidFill>
                  <a:schemeClr val="tx1"/>
                </a:solidFill>
                <a:latin typeface="Consolas"/>
              </a:rPr>
              <a:t>    }</a:t>
            </a:r>
            <a:endParaRPr lang="nl-NL" sz="2000" dirty="0">
              <a:solidFill>
                <a:schemeClr val="tx1"/>
              </a:solidFill>
              <a:latin typeface="Consolas"/>
            </a:endParaRPr>
          </a:p>
          <a:p>
            <a:pPr algn="l"/>
            <a:r>
              <a:rPr lang="nl-NL" sz="2000" smtClean="0">
                <a:solidFill>
                  <a:schemeClr val="tx1"/>
                </a:solidFill>
                <a:latin typeface="Consolas"/>
              </a:rPr>
              <a:t>    printf</a:t>
            </a:r>
            <a:r>
              <a:rPr lang="nl-NL" sz="2000" dirty="0">
                <a:solidFill>
                  <a:schemeClr val="tx1"/>
                </a:solidFill>
                <a:latin typeface="Consolas"/>
              </a:rPr>
              <a:t>(</a:t>
            </a:r>
            <a:r>
              <a:rPr lang="nl-NL" sz="2000" dirty="0">
                <a:solidFill>
                  <a:srgbClr val="A31515"/>
                </a:solidFill>
                <a:latin typeface="Consolas"/>
              </a:rPr>
              <a:t>"som = %d\n"</a:t>
            </a:r>
            <a:r>
              <a:rPr lang="nl-NL" sz="2000" dirty="0">
                <a:solidFill>
                  <a:schemeClr val="tx1"/>
                </a:solidFill>
                <a:latin typeface="Consolas"/>
              </a:rPr>
              <a:t>, som);</a:t>
            </a:r>
          </a:p>
          <a:p>
            <a:pPr algn="l"/>
            <a:r>
              <a:rPr lang="nl-NL" sz="2000" smtClean="0">
                <a:solidFill>
                  <a:schemeClr val="tx1"/>
                </a:solidFill>
                <a:latin typeface="Consolas"/>
              </a:rPr>
              <a:t>    getchar</a:t>
            </a:r>
            <a:r>
              <a:rPr lang="nl-NL" sz="2000" dirty="0">
                <a:solidFill>
                  <a:schemeClr val="tx1"/>
                </a:solidFill>
                <a:latin typeface="Consolas"/>
              </a:rPr>
              <a:t>();</a:t>
            </a:r>
          </a:p>
          <a:p>
            <a:pPr algn="l"/>
            <a:r>
              <a:rPr lang="nl-NL" sz="2000" smtClean="0">
                <a:solidFill>
                  <a:schemeClr val="tx1"/>
                </a:solidFill>
                <a:latin typeface="Consolas"/>
              </a:rPr>
              <a:t>    </a:t>
            </a:r>
            <a:r>
              <a:rPr lang="nl-NL" sz="2000" smtClean="0">
                <a:solidFill>
                  <a:srgbClr val="0000FF"/>
                </a:solidFill>
                <a:latin typeface="Consolas"/>
              </a:rPr>
              <a:t>return</a:t>
            </a:r>
            <a:r>
              <a:rPr lang="nl-NL" sz="2000" smtClean="0">
                <a:solidFill>
                  <a:schemeClr val="tx1"/>
                </a:solidFill>
                <a:latin typeface="Consolas"/>
              </a:rPr>
              <a:t> </a:t>
            </a:r>
            <a:r>
              <a:rPr lang="nl-NL" sz="2000" dirty="0">
                <a:solidFill>
                  <a:schemeClr val="tx1"/>
                </a:solidFill>
                <a:latin typeface="Consolas"/>
              </a:rPr>
              <a:t>0;</a:t>
            </a:r>
          </a:p>
          <a:p>
            <a:pPr algn="l"/>
            <a:r>
              <a:rPr lang="nl-NL" sz="2000" dirty="0">
                <a:solidFill>
                  <a:schemeClr val="tx1"/>
                </a:solidFill>
                <a:latin typeface="Consolas"/>
              </a:rPr>
              <a:t>}</a:t>
            </a:r>
          </a:p>
          <a:p>
            <a:pPr algn="l"/>
            <a:endParaRPr lang="nl-NL" sz="2000" dirty="0">
              <a:solidFill>
                <a:schemeClr val="tx1"/>
              </a:solidFill>
              <a:latin typeface="Consolas"/>
            </a:endParaRPr>
          </a:p>
          <a:p>
            <a:pPr algn="l"/>
            <a:endParaRPr lang="nl-NL" sz="2000" dirty="0">
              <a:solidFill>
                <a:schemeClr val="tx1"/>
              </a:solidFill>
              <a:latin typeface="Consolas"/>
            </a:endParaRPr>
          </a:p>
        </p:txBody>
      </p:sp>
      <p:sp>
        <p:nvSpPr>
          <p:cNvPr id="38916" name="Rectangle 2"/>
          <p:cNvSpPr>
            <a:spLocks noGrp="1" noChangeArrowheads="1"/>
          </p:cNvSpPr>
          <p:nvPr>
            <p:ph type="title"/>
          </p:nvPr>
        </p:nvSpPr>
        <p:spPr>
          <a:xfrm>
            <a:off x="358775" y="358775"/>
            <a:ext cx="7476493" cy="684213"/>
          </a:xfrm>
        </p:spPr>
        <p:txBody>
          <a:bodyPr>
            <a:normAutofit fontScale="90000"/>
          </a:bodyPr>
          <a:lstStyle/>
          <a:p>
            <a:r>
              <a:rPr lang="en-US" dirty="0" err="1" smtClean="0"/>
              <a:t>Voorbeeld</a:t>
            </a:r>
            <a:r>
              <a:rPr lang="en-US" dirty="0" smtClean="0"/>
              <a:t>: 1+2+3+…+100 =?</a:t>
            </a:r>
            <a:endParaRPr lang="nl-NL" dirty="0" smtClean="0"/>
          </a:p>
        </p:txBody>
      </p:sp>
      <p:sp>
        <p:nvSpPr>
          <p:cNvPr id="1260550" name="Rectangle 6"/>
          <p:cNvSpPr>
            <a:spLocks noChangeArrowheads="1"/>
          </p:cNvSpPr>
          <p:nvPr/>
        </p:nvSpPr>
        <p:spPr bwMode="auto">
          <a:xfrm>
            <a:off x="1680708" y="2482719"/>
            <a:ext cx="3611372" cy="340735"/>
          </a:xfrm>
          <a:prstGeom prst="rect">
            <a:avLst/>
          </a:prstGeom>
          <a:solidFill>
            <a:srgbClr val="FFFF00"/>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r>
              <a:rPr lang="en-US" sz="1600" b="1" dirty="0">
                <a:latin typeface="+mn-lt"/>
              </a:rPr>
              <a:t>???</a:t>
            </a:r>
            <a:endParaRPr lang="nl-NL" sz="1600" b="1" dirty="0">
              <a:latin typeface="+mn-lt"/>
            </a:endParaRPr>
          </a:p>
        </p:txBody>
      </p:sp>
      <p:sp>
        <p:nvSpPr>
          <p:cNvPr id="1260551" name="Text Box 7"/>
          <p:cNvSpPr txBox="1">
            <a:spLocks noChangeArrowheads="1"/>
          </p:cNvSpPr>
          <p:nvPr/>
        </p:nvSpPr>
        <p:spPr bwMode="auto">
          <a:xfrm>
            <a:off x="827584" y="5085184"/>
            <a:ext cx="7632700" cy="833178"/>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mn-lt"/>
              </a:rPr>
              <a:t>Kan dit slimmer?</a:t>
            </a:r>
          </a:p>
          <a:p>
            <a:r>
              <a:rPr lang="nl-NL" dirty="0">
                <a:latin typeface="+mn-lt"/>
                <a:hlinkClick r:id="rId3"/>
              </a:rPr>
              <a:t>http://nl.wikipedia.org/wiki/Somformule_van_Gauss</a:t>
            </a:r>
            <a:r>
              <a:rPr lang="nl-NL" dirty="0">
                <a:latin typeface="+mn-lt"/>
              </a:rPr>
              <a:t> </a:t>
            </a:r>
          </a:p>
        </p:txBody>
      </p:sp>
      <p:sp>
        <p:nvSpPr>
          <p:cNvPr id="4" name="Actieknop: Informatie 3">
            <a:hlinkClick r:id="rId4" action="ppaction://hlinksldjump" highlightClick="1"/>
          </p:cNvPr>
          <p:cNvSpPr/>
          <p:nvPr/>
        </p:nvSpPr>
        <p:spPr>
          <a:xfrm>
            <a:off x="4392000" y="6498000"/>
            <a:ext cx="360000" cy="360000"/>
          </a:xfrm>
          <a:prstGeom prst="actionButtonInformat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60</a:t>
            </a:fld>
            <a:endParaRPr lang="en-US" dirty="0"/>
          </a:p>
        </p:txBody>
      </p:sp>
    </p:spTree>
    <p:extLst>
      <p:ext uri="{BB962C8B-B14F-4D97-AF65-F5344CB8AC3E}">
        <p14:creationId xmlns:p14="http://schemas.microsoft.com/office/powerpoint/2010/main" val="3425955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60550"/>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0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0550" grpId="0" animBg="1"/>
      <p:bldP spid="1260551"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jdelijke aanduiding voor inhoud 8"/>
          <p:cNvSpPr>
            <a:spLocks noGrp="1"/>
          </p:cNvSpPr>
          <p:nvPr>
            <p:ph idx="15"/>
          </p:nvPr>
        </p:nvSpPr>
        <p:spPr/>
        <p:txBody>
          <a:bodyPr>
            <a:normAutofit/>
          </a:bodyPr>
          <a:lstStyle/>
          <a:p>
            <a:endParaRPr lang="nl-NL" dirty="0"/>
          </a:p>
        </p:txBody>
      </p:sp>
      <p:sp>
        <p:nvSpPr>
          <p:cNvPr id="3" name="Tijdelijke aanduiding voor inhoud 2"/>
          <p:cNvSpPr>
            <a:spLocks noGrp="1"/>
          </p:cNvSpPr>
          <p:nvPr>
            <p:ph idx="16"/>
          </p:nvPr>
        </p:nvSpPr>
        <p:spPr/>
        <p:txBody>
          <a:bodyPr/>
          <a:lstStyle/>
          <a:p>
            <a:endParaRPr lang="nl-NL" dirty="0"/>
          </a:p>
        </p:txBody>
      </p:sp>
      <p:sp>
        <p:nvSpPr>
          <p:cNvPr id="6" name="Titel 5"/>
          <p:cNvSpPr>
            <a:spLocks noGrp="1"/>
          </p:cNvSpPr>
          <p:nvPr>
            <p:ph type="title"/>
          </p:nvPr>
        </p:nvSpPr>
        <p:spPr/>
        <p:txBody>
          <a:bodyPr/>
          <a:lstStyle/>
          <a:p>
            <a:r>
              <a:rPr lang="en-US" dirty="0"/>
              <a:t>1+2+3+…+100 =?</a:t>
            </a:r>
            <a:endParaRPr lang="nl-NL" dirty="0"/>
          </a:p>
        </p:txBody>
      </p:sp>
      <p:sp>
        <p:nvSpPr>
          <p:cNvPr id="8" name="Tijdelijke aanduiding voor inhoud 7"/>
          <p:cNvSpPr>
            <a:spLocks noGrp="1"/>
          </p:cNvSpPr>
          <p:nvPr>
            <p:ph idx="14"/>
          </p:nvPr>
        </p:nvSpPr>
        <p:spPr>
          <a:xfrm>
            <a:off x="1394768" y="5013176"/>
            <a:ext cx="6705624" cy="1512168"/>
          </a:xfrm>
        </p:spPr>
        <p:txBody>
          <a:bodyPr>
            <a:normAutofit/>
          </a:bodyPr>
          <a:lstStyle/>
          <a:p>
            <a:r>
              <a:rPr lang="nl-NL" sz="1600" dirty="0"/>
              <a:t>Geef een getal n op waarbij de som moet worden</a:t>
            </a:r>
          </a:p>
          <a:p>
            <a:r>
              <a:rPr lang="nl-NL" sz="1600" dirty="0"/>
              <a:t>bepaald van alle getallen van 1 tot n : 111</a:t>
            </a:r>
          </a:p>
          <a:p>
            <a:r>
              <a:rPr lang="nl-NL" sz="1600" dirty="0" smtClean="0"/>
              <a:t>somformule </a:t>
            </a:r>
            <a:r>
              <a:rPr lang="nl-NL" sz="1600" dirty="0"/>
              <a:t>van Gauss = 6216</a:t>
            </a:r>
          </a:p>
          <a:p>
            <a:endParaRPr lang="nl-NL" sz="1600" dirty="0"/>
          </a:p>
        </p:txBody>
      </p:sp>
      <p:sp>
        <p:nvSpPr>
          <p:cNvPr id="7" name="Tijdelijke aanduiding voor inhoud 6"/>
          <p:cNvSpPr>
            <a:spLocks noGrp="1"/>
          </p:cNvSpPr>
          <p:nvPr>
            <p:ph idx="13"/>
          </p:nvPr>
        </p:nvSpPr>
        <p:spPr>
          <a:xfrm>
            <a:off x="1394768" y="1248643"/>
            <a:ext cx="7292032" cy="3568402"/>
          </a:xfrm>
        </p:spPr>
        <p:txBody>
          <a:bodyPr>
            <a:normAutofit/>
          </a:bodyPr>
          <a:lstStyle/>
          <a:p>
            <a:r>
              <a:rPr lang="nl-NL" sz="1600" dirty="0">
                <a:solidFill>
                  <a:srgbClr val="0000FF"/>
                </a:solidFill>
                <a:highlight>
                  <a:srgbClr val="FFFFFF"/>
                </a:highlight>
              </a:rPr>
              <a:t>#</a:t>
            </a:r>
            <a:r>
              <a:rPr lang="nl-NL" sz="1600" dirty="0" err="1">
                <a:solidFill>
                  <a:srgbClr val="0000FF"/>
                </a:solidFill>
                <a:highlight>
                  <a:srgbClr val="FFFFFF"/>
                </a:highlight>
              </a:rPr>
              <a:t>include</a:t>
            </a:r>
            <a:r>
              <a:rPr lang="nl-NL" sz="1600" dirty="0">
                <a:solidFill>
                  <a:srgbClr val="000000"/>
                </a:solidFill>
                <a:highlight>
                  <a:srgbClr val="FFFFFF"/>
                </a:highlight>
              </a:rPr>
              <a:t> </a:t>
            </a:r>
            <a:r>
              <a:rPr lang="nl-NL" sz="1600" dirty="0">
                <a:solidFill>
                  <a:srgbClr val="A31515"/>
                </a:solidFill>
                <a:highlight>
                  <a:srgbClr val="FFFFFF"/>
                </a:highlight>
              </a:rPr>
              <a:t>&lt;</a:t>
            </a:r>
            <a:r>
              <a:rPr lang="nl-NL" sz="1600" dirty="0" err="1">
                <a:solidFill>
                  <a:srgbClr val="A31515"/>
                </a:solidFill>
                <a:highlight>
                  <a:srgbClr val="FFFFFF"/>
                </a:highlight>
              </a:rPr>
              <a:t>stdio.h</a:t>
            </a:r>
            <a:r>
              <a:rPr lang="nl-NL" sz="1600" dirty="0">
                <a:solidFill>
                  <a:srgbClr val="A31515"/>
                </a:solidFill>
                <a:highlight>
                  <a:srgbClr val="FFFFFF"/>
                </a:highlight>
              </a:rPr>
              <a:t>&gt;</a:t>
            </a:r>
            <a:endParaRPr lang="nl-NL" sz="1600" dirty="0">
              <a:solidFill>
                <a:srgbClr val="000000"/>
              </a:solidFill>
              <a:highlight>
                <a:srgbClr val="FFFFFF"/>
              </a:highlight>
            </a:endParaRPr>
          </a:p>
          <a:p>
            <a:endParaRPr lang="nl-NL" sz="1600" dirty="0">
              <a:solidFill>
                <a:srgbClr val="000000"/>
              </a:solidFill>
              <a:highlight>
                <a:srgbClr val="FFFFFF"/>
              </a:highlight>
            </a:endParaRPr>
          </a:p>
          <a:p>
            <a:r>
              <a:rPr lang="nl-NL" sz="1600" dirty="0">
                <a:solidFill>
                  <a:srgbClr val="0000FF"/>
                </a:solidFill>
                <a:highlight>
                  <a:srgbClr val="FFFFFF"/>
                </a:highlight>
              </a:rPr>
              <a:t>int</a:t>
            </a:r>
            <a:r>
              <a:rPr lang="nl-NL" sz="1600" dirty="0">
                <a:solidFill>
                  <a:srgbClr val="000000"/>
                </a:solidFill>
                <a:highlight>
                  <a:srgbClr val="FFFFFF"/>
                </a:highlight>
              </a:rPr>
              <a:t> </a:t>
            </a:r>
            <a:r>
              <a:rPr lang="nl-NL" sz="1600" dirty="0" err="1">
                <a:solidFill>
                  <a:srgbClr val="000000"/>
                </a:solidFill>
                <a:highlight>
                  <a:srgbClr val="FFFFFF"/>
                </a:highlight>
              </a:rPr>
              <a:t>main</a:t>
            </a:r>
            <a:r>
              <a:rPr lang="nl-NL" sz="1600" dirty="0">
                <a:solidFill>
                  <a:srgbClr val="000000"/>
                </a:solidFill>
                <a:highlight>
                  <a:srgbClr val="FFFFFF"/>
                </a:highlight>
              </a:rPr>
              <a:t>(</a:t>
            </a:r>
            <a:r>
              <a:rPr lang="nl-NL" sz="1600" dirty="0" err="1">
                <a:solidFill>
                  <a:srgbClr val="0000FF"/>
                </a:solidFill>
                <a:highlight>
                  <a:srgbClr val="FFFFFF"/>
                </a:highlight>
              </a:rPr>
              <a:t>void</a:t>
            </a:r>
            <a:r>
              <a:rPr lang="nl-NL" sz="1600" dirty="0">
                <a:solidFill>
                  <a:srgbClr val="000000"/>
                </a:solidFill>
                <a:highlight>
                  <a:srgbClr val="FFFFFF"/>
                </a:highlight>
              </a:rPr>
              <a:t>) {</a:t>
            </a:r>
          </a:p>
          <a:p>
            <a:r>
              <a:rPr lang="nl-NL" sz="1600" dirty="0">
                <a:solidFill>
                  <a:srgbClr val="0000FF"/>
                </a:solidFill>
                <a:highlight>
                  <a:srgbClr val="FFFFFF"/>
                </a:highlight>
              </a:rPr>
              <a:t>  int</a:t>
            </a:r>
            <a:r>
              <a:rPr lang="nl-NL" sz="1600" dirty="0">
                <a:solidFill>
                  <a:srgbClr val="000000"/>
                </a:solidFill>
                <a:highlight>
                  <a:srgbClr val="FFFFFF"/>
                </a:highlight>
              </a:rPr>
              <a:t> i, som = 0;</a:t>
            </a:r>
          </a:p>
          <a:p>
            <a:r>
              <a:rPr lang="nl-NL" sz="1600" dirty="0">
                <a:solidFill>
                  <a:srgbClr val="000000"/>
                </a:solidFill>
                <a:highlight>
                  <a:srgbClr val="FFFFFF"/>
                </a:highlight>
              </a:rPr>
              <a:t>  </a:t>
            </a:r>
            <a:r>
              <a:rPr lang="nl-NL" sz="1600" dirty="0" err="1">
                <a:solidFill>
                  <a:srgbClr val="000000"/>
                </a:solidFill>
                <a:highlight>
                  <a:srgbClr val="FFFFFF"/>
                </a:highlight>
              </a:rPr>
              <a:t>printf</a:t>
            </a:r>
            <a:r>
              <a:rPr lang="nl-NL" sz="1600" dirty="0">
                <a:solidFill>
                  <a:srgbClr val="000000"/>
                </a:solidFill>
                <a:highlight>
                  <a:srgbClr val="FFFFFF"/>
                </a:highlight>
              </a:rPr>
              <a:t>(</a:t>
            </a:r>
            <a:r>
              <a:rPr lang="nl-NL" sz="1600" dirty="0">
                <a:solidFill>
                  <a:srgbClr val="A31515"/>
                </a:solidFill>
                <a:highlight>
                  <a:srgbClr val="FFFFFF"/>
                </a:highlight>
              </a:rPr>
              <a:t>"Geef een getal n op waarbij de som moet worden\n"</a:t>
            </a:r>
            <a:r>
              <a:rPr lang="nl-NL" sz="1600" dirty="0">
                <a:solidFill>
                  <a:srgbClr val="000000"/>
                </a:solidFill>
                <a:highlight>
                  <a:srgbClr val="FFFFFF"/>
                </a:highlight>
              </a:rPr>
              <a:t>);</a:t>
            </a:r>
          </a:p>
          <a:p>
            <a:r>
              <a:rPr lang="nl-NL" sz="1600" dirty="0">
                <a:solidFill>
                  <a:srgbClr val="000000"/>
                </a:solidFill>
                <a:highlight>
                  <a:srgbClr val="FFFFFF"/>
                </a:highlight>
              </a:rPr>
              <a:t>  </a:t>
            </a:r>
            <a:r>
              <a:rPr lang="nl-NL" sz="1600" dirty="0" err="1">
                <a:solidFill>
                  <a:srgbClr val="000000"/>
                </a:solidFill>
                <a:highlight>
                  <a:srgbClr val="FFFFFF"/>
                </a:highlight>
              </a:rPr>
              <a:t>printf</a:t>
            </a:r>
            <a:r>
              <a:rPr lang="nl-NL" sz="1600" dirty="0">
                <a:solidFill>
                  <a:srgbClr val="000000"/>
                </a:solidFill>
                <a:highlight>
                  <a:srgbClr val="FFFFFF"/>
                </a:highlight>
              </a:rPr>
              <a:t>(</a:t>
            </a:r>
            <a:r>
              <a:rPr lang="nl-NL" sz="1600" dirty="0">
                <a:solidFill>
                  <a:srgbClr val="A31515"/>
                </a:solidFill>
                <a:highlight>
                  <a:srgbClr val="FFFFFF"/>
                </a:highlight>
              </a:rPr>
              <a:t>"bepaald van alle getallen van 1 tot n : "</a:t>
            </a:r>
            <a:r>
              <a:rPr lang="nl-NL" sz="1600" dirty="0">
                <a:solidFill>
                  <a:srgbClr val="000000"/>
                </a:solidFill>
                <a:highlight>
                  <a:srgbClr val="FFFFFF"/>
                </a:highlight>
              </a:rPr>
              <a:t>);</a:t>
            </a:r>
          </a:p>
          <a:p>
            <a:r>
              <a:rPr lang="nl-NL" sz="1600" dirty="0">
                <a:solidFill>
                  <a:srgbClr val="000000"/>
                </a:solidFill>
                <a:highlight>
                  <a:srgbClr val="FFFFFF"/>
                </a:highlight>
              </a:rPr>
              <a:t>  </a:t>
            </a:r>
            <a:r>
              <a:rPr lang="nl-NL" sz="1600" dirty="0" err="1">
                <a:solidFill>
                  <a:srgbClr val="000000"/>
                </a:solidFill>
                <a:highlight>
                  <a:srgbClr val="FFFFFF"/>
                </a:highlight>
              </a:rPr>
              <a:t>scanf</a:t>
            </a:r>
            <a:r>
              <a:rPr lang="nl-NL" sz="1600" dirty="0">
                <a:solidFill>
                  <a:srgbClr val="000000"/>
                </a:solidFill>
                <a:highlight>
                  <a:srgbClr val="FFFFFF"/>
                </a:highlight>
              </a:rPr>
              <a:t>(</a:t>
            </a:r>
            <a:r>
              <a:rPr lang="nl-NL" sz="1600" dirty="0">
                <a:solidFill>
                  <a:srgbClr val="A31515"/>
                </a:solidFill>
                <a:highlight>
                  <a:srgbClr val="FFFFFF"/>
                </a:highlight>
              </a:rPr>
              <a:t>"%d"</a:t>
            </a:r>
            <a:r>
              <a:rPr lang="nl-NL" sz="1600" dirty="0">
                <a:solidFill>
                  <a:srgbClr val="000000"/>
                </a:solidFill>
                <a:highlight>
                  <a:srgbClr val="FFFFFF"/>
                </a:highlight>
              </a:rPr>
              <a:t>, &amp;som);</a:t>
            </a:r>
          </a:p>
          <a:p>
            <a:r>
              <a:rPr lang="nl-NL" sz="1600" dirty="0">
                <a:solidFill>
                  <a:srgbClr val="000000"/>
                </a:solidFill>
                <a:highlight>
                  <a:srgbClr val="FFFFFF"/>
                </a:highlight>
              </a:rPr>
              <a:t>  </a:t>
            </a:r>
            <a:r>
              <a:rPr lang="nl-NL" sz="1600" dirty="0" err="1">
                <a:solidFill>
                  <a:srgbClr val="000000"/>
                </a:solidFill>
                <a:highlight>
                  <a:srgbClr val="FFFFFF"/>
                </a:highlight>
              </a:rPr>
              <a:t>printf</a:t>
            </a:r>
            <a:r>
              <a:rPr lang="nl-NL" sz="1600" dirty="0" smtClean="0">
                <a:solidFill>
                  <a:srgbClr val="000000"/>
                </a:solidFill>
                <a:highlight>
                  <a:srgbClr val="FFFFFF"/>
                </a:highlight>
              </a:rPr>
              <a:t>(</a:t>
            </a:r>
            <a:r>
              <a:rPr lang="nl-NL" sz="1600" dirty="0" smtClean="0">
                <a:solidFill>
                  <a:srgbClr val="A31515"/>
                </a:solidFill>
                <a:highlight>
                  <a:srgbClr val="FFFFFF"/>
                </a:highlight>
              </a:rPr>
              <a:t>"somformule </a:t>
            </a:r>
            <a:r>
              <a:rPr lang="nl-NL" sz="1600" dirty="0">
                <a:solidFill>
                  <a:srgbClr val="A31515"/>
                </a:solidFill>
                <a:highlight>
                  <a:srgbClr val="FFFFFF"/>
                </a:highlight>
              </a:rPr>
              <a:t>van Gauss = %d\n"</a:t>
            </a:r>
            <a:r>
              <a:rPr lang="nl-NL" sz="1600" dirty="0">
                <a:solidFill>
                  <a:srgbClr val="000000"/>
                </a:solidFill>
                <a:highlight>
                  <a:srgbClr val="FFFFFF"/>
                </a:highlight>
              </a:rPr>
              <a:t>, (som*(som+1))/2);</a:t>
            </a:r>
          </a:p>
          <a:p>
            <a:r>
              <a:rPr lang="nl-NL" sz="1600" dirty="0">
                <a:solidFill>
                  <a:srgbClr val="000000"/>
                </a:solidFill>
                <a:highlight>
                  <a:srgbClr val="FFFFFF"/>
                </a:highlight>
              </a:rPr>
              <a:t>  </a:t>
            </a:r>
            <a:r>
              <a:rPr lang="nl-NL" sz="1600" dirty="0" err="1">
                <a:solidFill>
                  <a:srgbClr val="000000"/>
                </a:solidFill>
                <a:highlight>
                  <a:srgbClr val="FFFFFF"/>
                </a:highlight>
              </a:rPr>
              <a:t>fflush</a:t>
            </a:r>
            <a:r>
              <a:rPr lang="nl-NL" sz="1600" dirty="0">
                <a:solidFill>
                  <a:srgbClr val="000000"/>
                </a:solidFill>
                <a:highlight>
                  <a:srgbClr val="FFFFFF"/>
                </a:highlight>
              </a:rPr>
              <a:t>(</a:t>
            </a:r>
            <a:r>
              <a:rPr lang="nl-NL" sz="1600" dirty="0" err="1">
                <a:solidFill>
                  <a:srgbClr val="6F008A"/>
                </a:solidFill>
                <a:highlight>
                  <a:srgbClr val="FFFFFF"/>
                </a:highlight>
              </a:rPr>
              <a:t>stdin</a:t>
            </a:r>
            <a:r>
              <a:rPr lang="nl-NL" sz="1600" dirty="0">
                <a:solidFill>
                  <a:srgbClr val="000000"/>
                </a:solidFill>
                <a:highlight>
                  <a:srgbClr val="FFFFFF"/>
                </a:highlight>
              </a:rPr>
              <a:t>);</a:t>
            </a:r>
          </a:p>
          <a:p>
            <a:r>
              <a:rPr lang="nl-NL" sz="1600" dirty="0">
                <a:solidFill>
                  <a:srgbClr val="000000"/>
                </a:solidFill>
                <a:highlight>
                  <a:srgbClr val="FFFFFF"/>
                </a:highlight>
              </a:rPr>
              <a:t>  </a:t>
            </a:r>
            <a:r>
              <a:rPr lang="nl-NL" sz="1600" dirty="0" err="1">
                <a:solidFill>
                  <a:srgbClr val="000000"/>
                </a:solidFill>
                <a:highlight>
                  <a:srgbClr val="FFFFFF"/>
                </a:highlight>
              </a:rPr>
              <a:t>getchar</a:t>
            </a:r>
            <a:r>
              <a:rPr lang="nl-NL" sz="1600" dirty="0">
                <a:solidFill>
                  <a:srgbClr val="000000"/>
                </a:solidFill>
                <a:highlight>
                  <a:srgbClr val="FFFFFF"/>
                </a:highlight>
              </a:rPr>
              <a:t>();</a:t>
            </a:r>
          </a:p>
          <a:p>
            <a:r>
              <a:rPr lang="nl-NL" sz="1600" dirty="0">
                <a:solidFill>
                  <a:srgbClr val="0000FF"/>
                </a:solidFill>
                <a:highlight>
                  <a:srgbClr val="FFFFFF"/>
                </a:highlight>
              </a:rPr>
              <a:t>  return</a:t>
            </a:r>
            <a:r>
              <a:rPr lang="nl-NL" sz="1600" dirty="0">
                <a:solidFill>
                  <a:srgbClr val="000000"/>
                </a:solidFill>
                <a:highlight>
                  <a:srgbClr val="FFFFFF"/>
                </a:highlight>
              </a:rPr>
              <a:t> 0;</a:t>
            </a:r>
          </a:p>
          <a:p>
            <a:r>
              <a:rPr lang="nl-NL" sz="1600" dirty="0">
                <a:solidFill>
                  <a:srgbClr val="000000"/>
                </a:solidFill>
                <a:highlight>
                  <a:srgbClr val="FFFFFF"/>
                </a:highlight>
              </a:rPr>
              <a:t>}</a:t>
            </a:r>
            <a:endParaRPr lang="nl-NL" sz="1600" dirty="0"/>
          </a:p>
          <a:p>
            <a:endParaRPr lang="en-US" sz="2000" dirty="0" smtClean="0"/>
          </a:p>
        </p:txBody>
      </p:sp>
      <p:sp>
        <p:nvSpPr>
          <p:cNvPr id="4" name="Tijdelijke aanduiding voor datum 3"/>
          <p:cNvSpPr>
            <a:spLocks noGrp="1"/>
          </p:cNvSpPr>
          <p:nvPr>
            <p:ph type="dt" sz="half" idx="17"/>
          </p:nvPr>
        </p:nvSpPr>
        <p:spPr/>
        <p:txBody>
          <a:bodyPr/>
          <a:lstStyle/>
          <a:p>
            <a:r>
              <a:rPr lang="nl-NL" smtClean="0"/>
              <a:t>GESPRG 2014-2015</a:t>
            </a:r>
            <a:endParaRPr lang="en-US" dirty="0"/>
          </a:p>
        </p:txBody>
      </p:sp>
      <p:sp>
        <p:nvSpPr>
          <p:cNvPr id="10" name="Tijdelijke aanduiding voor dianummer 9"/>
          <p:cNvSpPr>
            <a:spLocks noGrp="1"/>
          </p:cNvSpPr>
          <p:nvPr>
            <p:ph type="sldNum" sz="quarter" idx="19"/>
          </p:nvPr>
        </p:nvSpPr>
        <p:spPr/>
        <p:txBody>
          <a:bodyPr/>
          <a:lstStyle/>
          <a:p>
            <a:fld id="{520F5AE5-675F-4C53-86B8-6BB4E175C417}" type="slidenum">
              <a:rPr lang="en-US" smtClean="0"/>
              <a:pPr/>
              <a:t>61</a:t>
            </a:fld>
            <a:endParaRPr lang="en-US" dirty="0"/>
          </a:p>
        </p:txBody>
      </p:sp>
    </p:spTree>
    <p:extLst>
      <p:ext uri="{BB962C8B-B14F-4D97-AF65-F5344CB8AC3E}">
        <p14:creationId xmlns:p14="http://schemas.microsoft.com/office/powerpoint/2010/main" val="4155902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p:cNvSpPr txBox="1"/>
          <p:nvPr/>
        </p:nvSpPr>
        <p:spPr>
          <a:xfrm>
            <a:off x="1066800" y="2459297"/>
            <a:ext cx="7105600" cy="4093428"/>
          </a:xfrm>
          <a:prstGeom prst="rect">
            <a:avLst/>
          </a:prstGeom>
          <a:noFill/>
        </p:spPr>
        <p:txBody>
          <a:bodyPr wrap="square" rtlCol="0">
            <a:spAutoFit/>
          </a:bodyPr>
          <a:lstStyle/>
          <a:p>
            <a:pPr algn="l"/>
            <a:r>
              <a:rPr lang="nl-NL" sz="2000" dirty="0">
                <a:solidFill>
                  <a:srgbClr val="0000FF"/>
                </a:solidFill>
                <a:latin typeface="Consolas"/>
              </a:rPr>
              <a:t>#</a:t>
            </a:r>
            <a:r>
              <a:rPr lang="nl-NL" sz="2000" dirty="0" err="1">
                <a:solidFill>
                  <a:srgbClr val="0000FF"/>
                </a:solidFill>
                <a:latin typeface="Consolas"/>
              </a:rPr>
              <a:t>include</a:t>
            </a:r>
            <a:r>
              <a:rPr lang="nl-NL" sz="2000" dirty="0">
                <a:solidFill>
                  <a:schemeClr val="tx1"/>
                </a:solidFill>
                <a:latin typeface="Consolas"/>
              </a:rPr>
              <a:t> </a:t>
            </a:r>
            <a:r>
              <a:rPr lang="nl-NL" sz="2000" dirty="0">
                <a:solidFill>
                  <a:srgbClr val="A31515"/>
                </a:solidFill>
                <a:latin typeface="Consolas"/>
              </a:rPr>
              <a:t>&lt;</a:t>
            </a:r>
            <a:r>
              <a:rPr lang="nl-NL" sz="2000" dirty="0" err="1">
                <a:solidFill>
                  <a:srgbClr val="A31515"/>
                </a:solidFill>
                <a:latin typeface="Consolas"/>
              </a:rPr>
              <a:t>stdio.h</a:t>
            </a:r>
            <a:r>
              <a:rPr lang="nl-NL" sz="2000" dirty="0">
                <a:solidFill>
                  <a:srgbClr val="A31515"/>
                </a:solidFill>
                <a:latin typeface="Consolas"/>
              </a:rPr>
              <a:t>&gt;</a:t>
            </a:r>
          </a:p>
          <a:p>
            <a:pPr algn="l"/>
            <a:endParaRPr lang="nl-NL" sz="2000" dirty="0">
              <a:solidFill>
                <a:schemeClr val="tx1"/>
              </a:solidFill>
              <a:latin typeface="Consolas"/>
            </a:endParaRPr>
          </a:p>
          <a:p>
            <a:pPr algn="l"/>
            <a:r>
              <a:rPr lang="nl-NL" sz="2000" dirty="0">
                <a:solidFill>
                  <a:srgbClr val="0000FF"/>
                </a:solidFill>
                <a:latin typeface="Consolas"/>
              </a:rPr>
              <a:t>int</a:t>
            </a:r>
            <a:r>
              <a:rPr lang="nl-NL" sz="2000" dirty="0">
                <a:solidFill>
                  <a:schemeClr val="tx1"/>
                </a:solidFill>
                <a:latin typeface="Consolas"/>
              </a:rPr>
              <a:t> </a:t>
            </a:r>
            <a:r>
              <a:rPr lang="nl-NL" sz="2000" dirty="0" err="1" smtClean="0">
                <a:solidFill>
                  <a:schemeClr val="tx1"/>
                </a:solidFill>
                <a:latin typeface="Consolas"/>
              </a:rPr>
              <a:t>main</a:t>
            </a:r>
            <a:r>
              <a:rPr lang="nl-NL" sz="2000" dirty="0" smtClean="0">
                <a:solidFill>
                  <a:schemeClr val="tx1"/>
                </a:solidFill>
                <a:latin typeface="Consolas"/>
              </a:rPr>
              <a:t>(</a:t>
            </a:r>
            <a:r>
              <a:rPr lang="nl-NL" sz="2000" dirty="0" err="1" smtClean="0">
                <a:solidFill>
                  <a:srgbClr val="0000FF"/>
                </a:solidFill>
                <a:latin typeface="Consolas"/>
              </a:rPr>
              <a:t>void</a:t>
            </a:r>
            <a:r>
              <a:rPr lang="nl-NL" sz="2000" dirty="0" smtClean="0">
                <a:solidFill>
                  <a:schemeClr val="tx1"/>
                </a:solidFill>
                <a:latin typeface="Consolas"/>
              </a:rPr>
              <a:t>) </a:t>
            </a:r>
            <a:r>
              <a:rPr lang="nl-NL" sz="2000" dirty="0">
                <a:solidFill>
                  <a:schemeClr val="tx1"/>
                </a:solidFill>
                <a:latin typeface="Consolas"/>
              </a:rPr>
              <a:t>{</a:t>
            </a:r>
          </a:p>
          <a:p>
            <a:pPr algn="l"/>
            <a:r>
              <a:rPr lang="nl-NL" sz="2000" dirty="0" smtClean="0">
                <a:solidFill>
                  <a:schemeClr val="tx1"/>
                </a:solidFill>
                <a:latin typeface="Consolas"/>
              </a:rPr>
              <a:t>    </a:t>
            </a:r>
            <a:r>
              <a:rPr lang="nl-NL" sz="2000" dirty="0" smtClean="0">
                <a:solidFill>
                  <a:srgbClr val="0000FF"/>
                </a:solidFill>
                <a:latin typeface="Consolas"/>
              </a:rPr>
              <a:t>int</a:t>
            </a:r>
            <a:r>
              <a:rPr lang="nl-NL" sz="2000" dirty="0" smtClean="0">
                <a:solidFill>
                  <a:schemeClr val="tx1"/>
                </a:solidFill>
                <a:latin typeface="Consolas"/>
              </a:rPr>
              <a:t> </a:t>
            </a:r>
            <a:r>
              <a:rPr lang="nl-NL" sz="2000" dirty="0">
                <a:solidFill>
                  <a:schemeClr val="tx1"/>
                </a:solidFill>
                <a:latin typeface="Consolas"/>
              </a:rPr>
              <a:t>getal;</a:t>
            </a:r>
          </a:p>
          <a:p>
            <a:pPr algn="l"/>
            <a:r>
              <a:rPr lang="nl-NL" sz="2000" dirty="0" smtClean="0">
                <a:solidFill>
                  <a:schemeClr val="tx1"/>
                </a:solidFill>
                <a:latin typeface="Consolas"/>
              </a:rPr>
              <a:t>    </a:t>
            </a:r>
            <a:r>
              <a:rPr lang="nl-NL" sz="2000" dirty="0" smtClean="0">
                <a:solidFill>
                  <a:srgbClr val="0000FF"/>
                </a:solidFill>
                <a:latin typeface="Consolas"/>
              </a:rPr>
              <a:t>do</a:t>
            </a:r>
            <a:r>
              <a:rPr lang="nl-NL" sz="2000" dirty="0" smtClean="0">
                <a:solidFill>
                  <a:schemeClr val="tx1"/>
                </a:solidFill>
                <a:latin typeface="Consolas"/>
              </a:rPr>
              <a:t> </a:t>
            </a:r>
            <a:r>
              <a:rPr lang="nl-NL" sz="2000" dirty="0">
                <a:solidFill>
                  <a:schemeClr val="tx1"/>
                </a:solidFill>
                <a:latin typeface="Consolas"/>
              </a:rPr>
              <a:t>{</a:t>
            </a:r>
          </a:p>
          <a:p>
            <a:pPr algn="l"/>
            <a:r>
              <a:rPr lang="nl-NL" sz="2000" dirty="0" smtClean="0">
                <a:solidFill>
                  <a:schemeClr val="tx1"/>
                </a:solidFill>
                <a:latin typeface="Consolas"/>
              </a:rPr>
              <a:t>        </a:t>
            </a:r>
            <a:r>
              <a:rPr lang="nl-NL" sz="2000" dirty="0" err="1" smtClean="0">
                <a:solidFill>
                  <a:schemeClr val="tx1"/>
                </a:solidFill>
                <a:latin typeface="Consolas"/>
              </a:rPr>
              <a:t>printf</a:t>
            </a:r>
            <a:r>
              <a:rPr lang="nl-NL" sz="2000" dirty="0">
                <a:solidFill>
                  <a:schemeClr val="tx1"/>
                </a:solidFill>
                <a:latin typeface="Consolas"/>
              </a:rPr>
              <a:t>(</a:t>
            </a:r>
            <a:r>
              <a:rPr lang="nl-NL" sz="2000" dirty="0">
                <a:solidFill>
                  <a:srgbClr val="A31515"/>
                </a:solidFill>
                <a:latin typeface="Consolas"/>
              </a:rPr>
              <a:t>"Geef een positief getal: "</a:t>
            </a:r>
            <a:r>
              <a:rPr lang="nl-NL" sz="2000" dirty="0">
                <a:solidFill>
                  <a:schemeClr val="tx1"/>
                </a:solidFill>
                <a:latin typeface="Consolas"/>
              </a:rPr>
              <a:t>);</a:t>
            </a:r>
          </a:p>
          <a:p>
            <a:pPr algn="l"/>
            <a:r>
              <a:rPr lang="nl-NL" sz="2000" dirty="0" smtClean="0">
                <a:solidFill>
                  <a:schemeClr val="tx1"/>
                </a:solidFill>
                <a:latin typeface="Consolas"/>
              </a:rPr>
              <a:t>        </a:t>
            </a:r>
            <a:r>
              <a:rPr lang="nl-NL" sz="2000" dirty="0" err="1" smtClean="0">
                <a:solidFill>
                  <a:schemeClr val="tx1"/>
                </a:solidFill>
                <a:latin typeface="Consolas"/>
              </a:rPr>
              <a:t>scanf</a:t>
            </a:r>
            <a:r>
              <a:rPr lang="nl-NL" sz="2000" dirty="0">
                <a:solidFill>
                  <a:schemeClr val="tx1"/>
                </a:solidFill>
                <a:latin typeface="Consolas"/>
              </a:rPr>
              <a:t>(</a:t>
            </a:r>
            <a:r>
              <a:rPr lang="nl-NL" sz="2000" dirty="0">
                <a:solidFill>
                  <a:srgbClr val="C00000"/>
                </a:solidFill>
                <a:latin typeface="Consolas"/>
              </a:rPr>
              <a:t>"%d"</a:t>
            </a:r>
            <a:r>
              <a:rPr lang="nl-NL" sz="2000" dirty="0">
                <a:solidFill>
                  <a:schemeClr val="tx1"/>
                </a:solidFill>
                <a:latin typeface="Consolas"/>
              </a:rPr>
              <a:t>, &amp;getal);</a:t>
            </a:r>
          </a:p>
          <a:p>
            <a:pPr algn="l"/>
            <a:r>
              <a:rPr lang="nl-NL" sz="2000" dirty="0" smtClean="0">
                <a:solidFill>
                  <a:schemeClr val="tx1"/>
                </a:solidFill>
                <a:latin typeface="Consolas"/>
              </a:rPr>
              <a:t>    } </a:t>
            </a:r>
            <a:r>
              <a:rPr lang="nl-NL" sz="2000" dirty="0" err="1">
                <a:solidFill>
                  <a:srgbClr val="0000FF"/>
                </a:solidFill>
                <a:latin typeface="Consolas"/>
              </a:rPr>
              <a:t>while</a:t>
            </a:r>
            <a:r>
              <a:rPr lang="nl-NL" sz="2000" dirty="0">
                <a:solidFill>
                  <a:srgbClr val="0000FF"/>
                </a:solidFill>
                <a:latin typeface="Consolas"/>
              </a:rPr>
              <a:t> </a:t>
            </a:r>
            <a:r>
              <a:rPr lang="nl-NL" sz="2000" dirty="0">
                <a:solidFill>
                  <a:schemeClr val="tx1"/>
                </a:solidFill>
                <a:latin typeface="Consolas"/>
              </a:rPr>
              <a:t>(getal &lt;= 0);</a:t>
            </a:r>
          </a:p>
          <a:p>
            <a:pPr algn="l"/>
            <a:r>
              <a:rPr lang="nl-NL" sz="2000" dirty="0" smtClean="0">
                <a:solidFill>
                  <a:schemeClr val="tx1"/>
                </a:solidFill>
                <a:latin typeface="Consolas"/>
              </a:rPr>
              <a:t>    </a:t>
            </a:r>
            <a:r>
              <a:rPr lang="nl-NL" sz="2000" dirty="0" err="1" smtClean="0">
                <a:solidFill>
                  <a:schemeClr val="tx1"/>
                </a:solidFill>
                <a:latin typeface="Consolas"/>
              </a:rPr>
              <a:t>printf</a:t>
            </a:r>
            <a:r>
              <a:rPr lang="nl-NL" sz="2000" dirty="0">
                <a:solidFill>
                  <a:schemeClr val="tx1"/>
                </a:solidFill>
                <a:latin typeface="Consolas"/>
              </a:rPr>
              <a:t>(</a:t>
            </a:r>
            <a:r>
              <a:rPr lang="nl-NL" sz="2000" dirty="0">
                <a:solidFill>
                  <a:srgbClr val="A31515"/>
                </a:solidFill>
                <a:latin typeface="Consolas"/>
              </a:rPr>
              <a:t>"Het ingevoerde getal = %d\n"</a:t>
            </a:r>
            <a:r>
              <a:rPr lang="nl-NL" sz="2000" dirty="0">
                <a:solidFill>
                  <a:schemeClr val="tx1"/>
                </a:solidFill>
                <a:latin typeface="Consolas"/>
              </a:rPr>
              <a:t>, getal);</a:t>
            </a:r>
          </a:p>
          <a:p>
            <a:pPr algn="l"/>
            <a:r>
              <a:rPr lang="nl-NL" sz="2000" dirty="0" smtClean="0">
                <a:solidFill>
                  <a:schemeClr val="tx1"/>
                </a:solidFill>
                <a:latin typeface="Consolas"/>
              </a:rPr>
              <a:t>    </a:t>
            </a:r>
            <a:r>
              <a:rPr lang="nl-NL" sz="2000" dirty="0" err="1" smtClean="0">
                <a:solidFill>
                  <a:schemeClr val="tx1"/>
                </a:solidFill>
                <a:latin typeface="Consolas"/>
              </a:rPr>
              <a:t>fflush</a:t>
            </a:r>
            <a:r>
              <a:rPr lang="nl-NL" sz="2000" dirty="0" smtClean="0">
                <a:solidFill>
                  <a:schemeClr val="tx1"/>
                </a:solidFill>
                <a:latin typeface="Consolas"/>
              </a:rPr>
              <a:t>(</a:t>
            </a:r>
            <a:r>
              <a:rPr lang="nl-NL" sz="2000" dirty="0" err="1" smtClean="0">
                <a:solidFill>
                  <a:schemeClr val="tx1"/>
                </a:solidFill>
                <a:latin typeface="Consolas"/>
              </a:rPr>
              <a:t>stdin</a:t>
            </a:r>
            <a:r>
              <a:rPr lang="nl-NL" sz="2000" dirty="0" smtClean="0">
                <a:solidFill>
                  <a:schemeClr val="tx1"/>
                </a:solidFill>
                <a:latin typeface="Consolas"/>
              </a:rPr>
              <a:t>);</a:t>
            </a:r>
          </a:p>
          <a:p>
            <a:pPr algn="l"/>
            <a:r>
              <a:rPr lang="nl-NL" sz="2000" dirty="0" smtClean="0">
                <a:solidFill>
                  <a:schemeClr val="tx1"/>
                </a:solidFill>
                <a:latin typeface="Consolas"/>
              </a:rPr>
              <a:t>    </a:t>
            </a:r>
            <a:r>
              <a:rPr lang="nl-NL" sz="2000" dirty="0" err="1" smtClean="0">
                <a:solidFill>
                  <a:schemeClr val="tx1"/>
                </a:solidFill>
                <a:latin typeface="Consolas"/>
              </a:rPr>
              <a:t>getchar</a:t>
            </a:r>
            <a:r>
              <a:rPr lang="nl-NL" sz="2000" dirty="0">
                <a:solidFill>
                  <a:schemeClr val="tx1"/>
                </a:solidFill>
                <a:latin typeface="Consolas"/>
              </a:rPr>
              <a:t>();</a:t>
            </a:r>
          </a:p>
          <a:p>
            <a:pPr algn="l"/>
            <a:r>
              <a:rPr lang="nl-NL" sz="2000" dirty="0" smtClean="0">
                <a:solidFill>
                  <a:schemeClr val="tx1"/>
                </a:solidFill>
                <a:latin typeface="Consolas"/>
              </a:rPr>
              <a:t>    </a:t>
            </a:r>
            <a:r>
              <a:rPr lang="nl-NL" sz="2000" dirty="0" smtClean="0">
                <a:solidFill>
                  <a:srgbClr val="0000FF"/>
                </a:solidFill>
                <a:latin typeface="Consolas"/>
              </a:rPr>
              <a:t>return</a:t>
            </a:r>
            <a:r>
              <a:rPr lang="nl-NL" sz="2000" dirty="0" smtClean="0">
                <a:solidFill>
                  <a:schemeClr val="tx1"/>
                </a:solidFill>
                <a:latin typeface="Consolas"/>
              </a:rPr>
              <a:t> </a:t>
            </a:r>
            <a:r>
              <a:rPr lang="nl-NL" sz="2000" dirty="0">
                <a:solidFill>
                  <a:schemeClr val="tx1"/>
                </a:solidFill>
                <a:latin typeface="Consolas"/>
              </a:rPr>
              <a:t>0;</a:t>
            </a:r>
          </a:p>
          <a:p>
            <a:pPr algn="l"/>
            <a:r>
              <a:rPr lang="nl-NL" sz="2000" dirty="0" smtClean="0">
                <a:solidFill>
                  <a:schemeClr val="tx1"/>
                </a:solidFill>
                <a:latin typeface="Consolas"/>
              </a:rPr>
              <a:t>}</a:t>
            </a:r>
            <a:endParaRPr lang="nl-NL" sz="2000" dirty="0">
              <a:solidFill>
                <a:schemeClr val="tx1"/>
              </a:solidFill>
              <a:latin typeface="Consolas"/>
            </a:endParaRPr>
          </a:p>
        </p:txBody>
      </p:sp>
      <p:sp>
        <p:nvSpPr>
          <p:cNvPr id="39940" name="Rectangle 3"/>
          <p:cNvSpPr>
            <a:spLocks noGrp="1" noChangeArrowheads="1"/>
          </p:cNvSpPr>
          <p:nvPr>
            <p:ph type="title"/>
          </p:nvPr>
        </p:nvSpPr>
        <p:spPr/>
        <p:txBody>
          <a:bodyPr>
            <a:normAutofit/>
          </a:bodyPr>
          <a:lstStyle/>
          <a:p>
            <a:r>
              <a:rPr lang="en-US" dirty="0" smtClean="0">
                <a:latin typeface="Consolas"/>
              </a:rPr>
              <a:t>do while</a:t>
            </a:r>
            <a:endParaRPr lang="nl-NL" dirty="0" smtClean="0">
              <a:latin typeface="Consolas"/>
            </a:endParaRPr>
          </a:p>
        </p:txBody>
      </p:sp>
      <p:sp>
        <p:nvSpPr>
          <p:cNvPr id="39941" name="Rectangle 4"/>
          <p:cNvSpPr>
            <a:spLocks noGrp="1" noChangeArrowheads="1"/>
          </p:cNvSpPr>
          <p:nvPr>
            <p:ph idx="1"/>
          </p:nvPr>
        </p:nvSpPr>
        <p:spPr>
          <a:xfrm>
            <a:off x="457200" y="1484785"/>
            <a:ext cx="8229600" cy="1117352"/>
          </a:xfrm>
        </p:spPr>
        <p:txBody>
          <a:bodyPr>
            <a:normAutofit/>
          </a:bodyPr>
          <a:lstStyle/>
          <a:p>
            <a:r>
              <a:rPr lang="en-US" dirty="0" err="1" smtClean="0"/>
              <a:t>Gebruik</a:t>
            </a:r>
            <a:r>
              <a:rPr lang="en-US" dirty="0" smtClean="0"/>
              <a:t> </a:t>
            </a:r>
            <a:r>
              <a:rPr lang="en-US" dirty="0" err="1" smtClean="0"/>
              <a:t>een</a:t>
            </a:r>
            <a:r>
              <a:rPr lang="en-US" dirty="0" smtClean="0"/>
              <a:t> </a:t>
            </a:r>
            <a:r>
              <a:rPr lang="en-US" b="1" dirty="0" smtClean="0">
                <a:solidFill>
                  <a:schemeClr val="hlink"/>
                </a:solidFill>
                <a:latin typeface="Consolas"/>
              </a:rPr>
              <a:t>do while</a:t>
            </a:r>
            <a:r>
              <a:rPr lang="en-US" dirty="0" smtClean="0"/>
              <a:t> </a:t>
            </a:r>
            <a:r>
              <a:rPr lang="en-US" dirty="0" err="1" smtClean="0"/>
              <a:t>als</a:t>
            </a:r>
            <a:r>
              <a:rPr lang="en-US" dirty="0" smtClean="0"/>
              <a:t> het </a:t>
            </a:r>
            <a:r>
              <a:rPr lang="en-US" dirty="0" err="1" smtClean="0">
                <a:solidFill>
                  <a:srgbClr val="FF0000"/>
                </a:solidFill>
              </a:rPr>
              <a:t>aantal</a:t>
            </a:r>
            <a:r>
              <a:rPr lang="en-US" dirty="0" smtClean="0">
                <a:solidFill>
                  <a:srgbClr val="FF0000"/>
                </a:solidFill>
              </a:rPr>
              <a:t> </a:t>
            </a:r>
            <a:r>
              <a:rPr lang="en-US" dirty="0" err="1" smtClean="0"/>
              <a:t>herhalingen</a:t>
            </a:r>
            <a:r>
              <a:rPr lang="en-US" dirty="0" smtClean="0"/>
              <a:t> </a:t>
            </a:r>
            <a:r>
              <a:rPr lang="en-US" dirty="0" err="1" smtClean="0"/>
              <a:t>bij</a:t>
            </a:r>
            <a:r>
              <a:rPr lang="en-US" dirty="0" smtClean="0"/>
              <a:t> het </a:t>
            </a:r>
            <a:r>
              <a:rPr lang="en-US" dirty="0" err="1" smtClean="0"/>
              <a:t>programmeren</a:t>
            </a:r>
            <a:r>
              <a:rPr lang="en-US" dirty="0" smtClean="0"/>
              <a:t> “</a:t>
            </a:r>
            <a:r>
              <a:rPr lang="en-US" dirty="0" err="1" smtClean="0">
                <a:solidFill>
                  <a:schemeClr val="tx2"/>
                </a:solidFill>
              </a:rPr>
              <a:t>on</a:t>
            </a:r>
            <a:r>
              <a:rPr lang="en-US" dirty="0" err="1" smtClean="0"/>
              <a:t>bekend</a:t>
            </a:r>
            <a:r>
              <a:rPr lang="en-US" dirty="0" smtClean="0"/>
              <a:t>”  is en </a:t>
            </a:r>
            <a:r>
              <a:rPr lang="en-US" dirty="0" smtClean="0">
                <a:solidFill>
                  <a:schemeClr val="tx2"/>
                </a:solidFill>
              </a:rPr>
              <a:t>≥1</a:t>
            </a:r>
            <a:r>
              <a:rPr lang="en-US" dirty="0" smtClean="0"/>
              <a:t>.</a:t>
            </a:r>
            <a:endParaRPr lang="nl-NL" dirty="0" smtClean="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62</a:t>
            </a:fld>
            <a:endParaRPr lang="en-US" dirty="0"/>
          </a:p>
        </p:txBody>
      </p:sp>
      <p:sp>
        <p:nvSpPr>
          <p:cNvPr id="4" name="Tekstvak 3"/>
          <p:cNvSpPr txBox="1"/>
          <p:nvPr/>
        </p:nvSpPr>
        <p:spPr>
          <a:xfrm>
            <a:off x="4901208" y="2866545"/>
            <a:ext cx="3528392" cy="646331"/>
          </a:xfrm>
          <a:prstGeom prst="rect">
            <a:avLst/>
          </a:prstGeom>
          <a:solidFill>
            <a:srgbClr val="FFFF00"/>
          </a:solidFill>
          <a:ln>
            <a:solidFill>
              <a:schemeClr val="tx1"/>
            </a:solidFill>
          </a:ln>
        </p:spPr>
        <p:txBody>
          <a:bodyPr wrap="square" rtlCol="0">
            <a:spAutoFit/>
          </a:bodyPr>
          <a:lstStyle/>
          <a:p>
            <a:r>
              <a:rPr lang="en-US" dirty="0" err="1" smtClean="0"/>
              <a:t>Wat</a:t>
            </a:r>
            <a:r>
              <a:rPr lang="en-US" dirty="0" smtClean="0"/>
              <a:t> is de </a:t>
            </a:r>
            <a:r>
              <a:rPr lang="en-US" dirty="0" err="1" smtClean="0"/>
              <a:t>vertaling</a:t>
            </a:r>
            <a:r>
              <a:rPr lang="en-US" dirty="0" smtClean="0"/>
              <a:t> van het </a:t>
            </a:r>
            <a:r>
              <a:rPr lang="en-US" dirty="0" err="1" smtClean="0"/>
              <a:t>Engelse</a:t>
            </a:r>
            <a:r>
              <a:rPr lang="en-US" dirty="0" smtClean="0"/>
              <a:t> </a:t>
            </a:r>
            <a:r>
              <a:rPr lang="en-US" dirty="0" err="1" smtClean="0"/>
              <a:t>woord</a:t>
            </a:r>
            <a:r>
              <a:rPr lang="en-US" dirty="0" smtClean="0"/>
              <a:t>: while?</a:t>
            </a:r>
            <a:endParaRPr lang="nl-NL" dirty="0" smtClean="0"/>
          </a:p>
        </p:txBody>
      </p:sp>
    </p:spTree>
    <p:extLst>
      <p:ext uri="{BB962C8B-B14F-4D97-AF65-F5344CB8AC3E}">
        <p14:creationId xmlns:p14="http://schemas.microsoft.com/office/powerpoint/2010/main" val="29448332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smtClean="0"/>
              <a:t>Voorbeeld: do-while</a:t>
            </a:r>
            <a:endParaRPr lang="nl-NL" dirty="0"/>
          </a:p>
        </p:txBody>
      </p:sp>
      <p:sp>
        <p:nvSpPr>
          <p:cNvPr id="12" name="Tijdelijke aanduiding voor inhoud 11"/>
          <p:cNvSpPr>
            <a:spLocks noGrp="1"/>
          </p:cNvSpPr>
          <p:nvPr>
            <p:ph idx="14"/>
          </p:nvPr>
        </p:nvSpPr>
        <p:spPr>
          <a:xfrm>
            <a:off x="1394768" y="5013176"/>
            <a:ext cx="7281688" cy="1512168"/>
          </a:xfrm>
        </p:spPr>
        <p:txBody>
          <a:bodyPr>
            <a:normAutofit lnSpcReduction="10000"/>
          </a:bodyPr>
          <a:lstStyle/>
          <a:p>
            <a:r>
              <a:rPr lang="nl-NL" dirty="0" smtClean="0"/>
              <a:t>Geef een positief getal: -100</a:t>
            </a:r>
          </a:p>
          <a:p>
            <a:r>
              <a:rPr lang="nl-NL" dirty="0" smtClean="0"/>
              <a:t>Geef een positief getal: 0</a:t>
            </a:r>
          </a:p>
          <a:p>
            <a:r>
              <a:rPr lang="nl-NL" dirty="0" smtClean="0"/>
              <a:t>Geef een positief getal: 0</a:t>
            </a:r>
          </a:p>
          <a:p>
            <a:r>
              <a:rPr lang="nl-NL" dirty="0" smtClean="0"/>
              <a:t>Geef een positief getal: -1</a:t>
            </a:r>
          </a:p>
          <a:p>
            <a:r>
              <a:rPr lang="nl-NL" dirty="0" smtClean="0"/>
              <a:t>Geef een positief getal: 1</a:t>
            </a:r>
          </a:p>
          <a:p>
            <a:r>
              <a:rPr lang="nl-NL" dirty="0" smtClean="0"/>
              <a:t>Het ingevoerde getal = 1</a:t>
            </a:r>
            <a:endParaRPr lang="nl-NL" dirty="0"/>
          </a:p>
        </p:txBody>
      </p:sp>
      <p:sp>
        <p:nvSpPr>
          <p:cNvPr id="9" name="Tijdelijke aanduiding voor inhoud 8"/>
          <p:cNvSpPr>
            <a:spLocks noGrp="1"/>
          </p:cNvSpPr>
          <p:nvPr>
            <p:ph idx="13"/>
          </p:nvPr>
        </p:nvSpPr>
        <p:spPr>
          <a:xfrm>
            <a:off x="1394768" y="1248643"/>
            <a:ext cx="7281688" cy="3568402"/>
          </a:xfrm>
        </p:spPr>
        <p:txBody>
          <a:bodyPr>
            <a:normAutofit fontScale="92500" lnSpcReduction="20000"/>
          </a:bodyPr>
          <a:lstStyle/>
          <a:p>
            <a:r>
              <a:rPr lang="nl-NL" dirty="0" smtClean="0">
                <a:solidFill>
                  <a:srgbClr val="0000FF"/>
                </a:solidFill>
                <a:highlight>
                  <a:srgbClr val="FFFFFF"/>
                </a:highlight>
                <a:latin typeface="Consolas" panose="020B0609020204030204" pitchFamily="49" charset="0"/>
              </a:rPr>
              <a:t>#</a:t>
            </a:r>
            <a:r>
              <a:rPr lang="nl-NL" dirty="0" err="1" smtClean="0">
                <a:solidFill>
                  <a:srgbClr val="0000FF"/>
                </a:solidFill>
                <a:highlight>
                  <a:srgbClr val="FFFFFF"/>
                </a:highlight>
                <a:latin typeface="Consolas" panose="020B0609020204030204" pitchFamily="49" charset="0"/>
              </a:rPr>
              <a:t>include</a:t>
            </a:r>
            <a:r>
              <a:rPr lang="nl-NL" dirty="0" smtClean="0">
                <a:solidFill>
                  <a:srgbClr val="000000"/>
                </a:solidFill>
                <a:highlight>
                  <a:srgbClr val="FFFFFF"/>
                </a:highlight>
                <a:latin typeface="Consolas" panose="020B0609020204030204" pitchFamily="49" charset="0"/>
              </a:rPr>
              <a:t> </a:t>
            </a:r>
            <a:r>
              <a:rPr lang="nl-NL" dirty="0" smtClean="0">
                <a:solidFill>
                  <a:srgbClr val="A31515"/>
                </a:solidFill>
                <a:highlight>
                  <a:srgbClr val="FFFFFF"/>
                </a:highlight>
                <a:latin typeface="Consolas" panose="020B0609020204030204" pitchFamily="49" charset="0"/>
              </a:rPr>
              <a:t>&lt;</a:t>
            </a:r>
            <a:r>
              <a:rPr lang="nl-NL" dirty="0" err="1" smtClean="0">
                <a:solidFill>
                  <a:srgbClr val="A31515"/>
                </a:solidFill>
                <a:highlight>
                  <a:srgbClr val="FFFFFF"/>
                </a:highlight>
                <a:latin typeface="Consolas" panose="020B0609020204030204" pitchFamily="49" charset="0"/>
              </a:rPr>
              <a:t>stdio.h</a:t>
            </a:r>
            <a:r>
              <a:rPr lang="nl-NL" dirty="0" smtClean="0">
                <a:solidFill>
                  <a:srgbClr val="A31515"/>
                </a:solidFill>
                <a:highlight>
                  <a:srgbClr val="FFFFFF"/>
                </a:highlight>
                <a:latin typeface="Consolas" panose="020B0609020204030204" pitchFamily="49" charset="0"/>
              </a:rPr>
              <a:t>&gt;</a:t>
            </a:r>
            <a:endParaRPr lang="nl-NL" dirty="0" smtClean="0">
              <a:solidFill>
                <a:srgbClr val="000000"/>
              </a:solidFill>
              <a:highlight>
                <a:srgbClr val="FFFFFF"/>
              </a:highlight>
              <a:latin typeface="Consolas" panose="020B0609020204030204" pitchFamily="49" charset="0"/>
            </a:endParaRPr>
          </a:p>
          <a:p>
            <a:endParaRPr lang="nl-NL" dirty="0" smtClean="0">
              <a:solidFill>
                <a:srgbClr val="000000"/>
              </a:solidFill>
              <a:highlight>
                <a:srgbClr val="FFFFFF"/>
              </a:highlight>
              <a:latin typeface="Consolas" panose="020B0609020204030204" pitchFamily="49" charset="0"/>
            </a:endParaRPr>
          </a:p>
          <a:p>
            <a:r>
              <a:rPr lang="nl-NL" dirty="0" smtClean="0">
                <a:solidFill>
                  <a:srgbClr val="0000FF"/>
                </a:solidFill>
                <a:highlight>
                  <a:srgbClr val="FFFFFF"/>
                </a:highlight>
                <a:latin typeface="Consolas" panose="020B0609020204030204" pitchFamily="49" charset="0"/>
              </a:rPr>
              <a:t>int</a:t>
            </a:r>
            <a:r>
              <a:rPr lang="nl-NL" dirty="0" smtClean="0">
                <a:solidFill>
                  <a:srgbClr val="000000"/>
                </a:solidFill>
                <a:highlight>
                  <a:srgbClr val="FFFFFF"/>
                </a:highlight>
                <a:latin typeface="Consolas" panose="020B0609020204030204" pitchFamily="49" charset="0"/>
              </a:rPr>
              <a:t> </a:t>
            </a:r>
            <a:r>
              <a:rPr lang="nl-NL" dirty="0" err="1" smtClean="0">
                <a:solidFill>
                  <a:srgbClr val="000000"/>
                </a:solidFill>
                <a:highlight>
                  <a:srgbClr val="FFFFFF"/>
                </a:highlight>
                <a:latin typeface="Consolas" panose="020B0609020204030204" pitchFamily="49" charset="0"/>
              </a:rPr>
              <a:t>main</a:t>
            </a:r>
            <a:r>
              <a:rPr lang="nl-NL" dirty="0" smtClean="0">
                <a:solidFill>
                  <a:srgbClr val="000000"/>
                </a:solidFill>
                <a:highlight>
                  <a:srgbClr val="FFFFFF"/>
                </a:highlight>
                <a:latin typeface="Consolas" panose="020B0609020204030204" pitchFamily="49" charset="0"/>
              </a:rPr>
              <a:t>(</a:t>
            </a:r>
            <a:r>
              <a:rPr lang="nl-NL" dirty="0" err="1" smtClean="0">
                <a:solidFill>
                  <a:srgbClr val="0000FF"/>
                </a:solidFill>
                <a:highlight>
                  <a:srgbClr val="FFFFFF"/>
                </a:highlight>
                <a:latin typeface="Consolas" panose="020B0609020204030204" pitchFamily="49" charset="0"/>
              </a:rPr>
              <a:t>void</a:t>
            </a:r>
            <a:r>
              <a:rPr lang="nl-NL" dirty="0" smtClean="0">
                <a:solidFill>
                  <a:srgbClr val="000000"/>
                </a:solidFill>
                <a:highlight>
                  <a:srgbClr val="FFFFFF"/>
                </a:highlight>
                <a:latin typeface="Consolas" panose="020B0609020204030204" pitchFamily="49" charset="0"/>
              </a:rPr>
              <a:t>) {</a:t>
            </a:r>
          </a:p>
          <a:p>
            <a:r>
              <a:rPr lang="nl-NL" dirty="0" smtClean="0">
                <a:solidFill>
                  <a:srgbClr val="000000"/>
                </a:solidFill>
                <a:highlight>
                  <a:srgbClr val="FFFFFF"/>
                </a:highlight>
                <a:latin typeface="Consolas" panose="020B0609020204030204" pitchFamily="49" charset="0"/>
              </a:rPr>
              <a:t>    </a:t>
            </a:r>
            <a:r>
              <a:rPr lang="nl-NL" dirty="0" smtClean="0">
                <a:solidFill>
                  <a:srgbClr val="0000FF"/>
                </a:solidFill>
                <a:highlight>
                  <a:srgbClr val="FFFFFF"/>
                </a:highlight>
                <a:latin typeface="Consolas" panose="020B0609020204030204" pitchFamily="49" charset="0"/>
              </a:rPr>
              <a:t>int</a:t>
            </a:r>
            <a:r>
              <a:rPr lang="nl-NL" dirty="0" smtClean="0">
                <a:solidFill>
                  <a:srgbClr val="000000"/>
                </a:solidFill>
                <a:highlight>
                  <a:srgbClr val="FFFFFF"/>
                </a:highlight>
                <a:latin typeface="Consolas" panose="020B0609020204030204" pitchFamily="49" charset="0"/>
              </a:rPr>
              <a:t> getal;</a:t>
            </a:r>
          </a:p>
          <a:p>
            <a:r>
              <a:rPr lang="nl-NL" dirty="0" smtClean="0">
                <a:solidFill>
                  <a:srgbClr val="000000"/>
                </a:solidFill>
                <a:highlight>
                  <a:srgbClr val="FFFFFF"/>
                </a:highlight>
                <a:latin typeface="Consolas" panose="020B0609020204030204" pitchFamily="49" charset="0"/>
              </a:rPr>
              <a:t>    </a:t>
            </a:r>
            <a:r>
              <a:rPr lang="nl-NL" dirty="0" smtClean="0">
                <a:solidFill>
                  <a:srgbClr val="0000FF"/>
                </a:solidFill>
                <a:highlight>
                  <a:srgbClr val="FFFFFF"/>
                </a:highlight>
                <a:latin typeface="Consolas" panose="020B0609020204030204" pitchFamily="49" charset="0"/>
              </a:rPr>
              <a:t>do</a:t>
            </a:r>
            <a:r>
              <a:rPr lang="nl-NL" dirty="0" smtClean="0">
                <a:solidFill>
                  <a:srgbClr val="000000"/>
                </a:solidFill>
                <a:highlight>
                  <a:srgbClr val="FFFFFF"/>
                </a:highlight>
                <a:latin typeface="Consolas" panose="020B0609020204030204" pitchFamily="49" charset="0"/>
              </a:rPr>
              <a:t> {</a:t>
            </a:r>
          </a:p>
          <a:p>
            <a:r>
              <a:rPr lang="nl-NL" dirty="0" smtClean="0">
                <a:solidFill>
                  <a:srgbClr val="000000"/>
                </a:solidFill>
                <a:highlight>
                  <a:srgbClr val="FFFFFF"/>
                </a:highlight>
                <a:latin typeface="Consolas" panose="020B0609020204030204" pitchFamily="49" charset="0"/>
              </a:rPr>
              <a:t>        </a:t>
            </a:r>
            <a:r>
              <a:rPr lang="nl-NL" dirty="0" err="1" smtClean="0">
                <a:solidFill>
                  <a:srgbClr val="000000"/>
                </a:solidFill>
                <a:highlight>
                  <a:srgbClr val="FFFFFF"/>
                </a:highlight>
                <a:latin typeface="Consolas" panose="020B0609020204030204" pitchFamily="49" charset="0"/>
              </a:rPr>
              <a:t>printf</a:t>
            </a:r>
            <a:r>
              <a:rPr lang="nl-NL" dirty="0" smtClean="0">
                <a:solidFill>
                  <a:srgbClr val="000000"/>
                </a:solidFill>
                <a:highlight>
                  <a:srgbClr val="FFFFFF"/>
                </a:highlight>
                <a:latin typeface="Consolas" panose="020B0609020204030204" pitchFamily="49" charset="0"/>
              </a:rPr>
              <a:t>(</a:t>
            </a:r>
            <a:r>
              <a:rPr lang="nl-NL" dirty="0" smtClean="0">
                <a:solidFill>
                  <a:srgbClr val="A31515"/>
                </a:solidFill>
                <a:highlight>
                  <a:srgbClr val="FFFFFF"/>
                </a:highlight>
                <a:latin typeface="Consolas" panose="020B0609020204030204" pitchFamily="49" charset="0"/>
              </a:rPr>
              <a:t>"Geef een positief getal: "</a:t>
            </a:r>
            <a:r>
              <a:rPr lang="nl-NL" dirty="0" smtClean="0">
                <a:solidFill>
                  <a:srgbClr val="000000"/>
                </a:solidFill>
                <a:highlight>
                  <a:srgbClr val="FFFFFF"/>
                </a:highlight>
                <a:latin typeface="Consolas" panose="020B0609020204030204" pitchFamily="49" charset="0"/>
              </a:rPr>
              <a:t>);</a:t>
            </a:r>
          </a:p>
          <a:p>
            <a:r>
              <a:rPr lang="nl-NL" dirty="0" smtClean="0">
                <a:solidFill>
                  <a:srgbClr val="000000"/>
                </a:solidFill>
                <a:highlight>
                  <a:srgbClr val="FFFFFF"/>
                </a:highlight>
                <a:latin typeface="Consolas" panose="020B0609020204030204" pitchFamily="49" charset="0"/>
              </a:rPr>
              <a:t>        </a:t>
            </a:r>
            <a:r>
              <a:rPr lang="nl-NL" dirty="0" err="1" smtClean="0">
                <a:solidFill>
                  <a:srgbClr val="000000"/>
                </a:solidFill>
                <a:highlight>
                  <a:srgbClr val="FFFFFF"/>
                </a:highlight>
                <a:latin typeface="Consolas" panose="020B0609020204030204" pitchFamily="49" charset="0"/>
              </a:rPr>
              <a:t>scanf</a:t>
            </a:r>
            <a:r>
              <a:rPr lang="nl-NL" dirty="0" smtClean="0">
                <a:solidFill>
                  <a:srgbClr val="000000"/>
                </a:solidFill>
                <a:highlight>
                  <a:srgbClr val="FFFFFF"/>
                </a:highlight>
                <a:latin typeface="Consolas" panose="020B0609020204030204" pitchFamily="49" charset="0"/>
              </a:rPr>
              <a:t>(</a:t>
            </a:r>
            <a:r>
              <a:rPr lang="nl-NL" dirty="0" smtClean="0">
                <a:solidFill>
                  <a:srgbClr val="A31515"/>
                </a:solidFill>
                <a:highlight>
                  <a:srgbClr val="FFFFFF"/>
                </a:highlight>
                <a:latin typeface="Consolas" panose="020B0609020204030204" pitchFamily="49" charset="0"/>
              </a:rPr>
              <a:t>"%d"</a:t>
            </a:r>
            <a:r>
              <a:rPr lang="nl-NL" dirty="0" smtClean="0">
                <a:solidFill>
                  <a:srgbClr val="000000"/>
                </a:solidFill>
                <a:highlight>
                  <a:srgbClr val="FFFFFF"/>
                </a:highlight>
                <a:latin typeface="Consolas" panose="020B0609020204030204" pitchFamily="49" charset="0"/>
              </a:rPr>
              <a:t>, &amp;getal);</a:t>
            </a:r>
          </a:p>
          <a:p>
            <a:r>
              <a:rPr lang="nl-NL" dirty="0" smtClean="0">
                <a:solidFill>
                  <a:srgbClr val="000000"/>
                </a:solidFill>
                <a:highlight>
                  <a:srgbClr val="FFFFFF"/>
                </a:highlight>
                <a:latin typeface="Consolas" panose="020B0609020204030204" pitchFamily="49" charset="0"/>
              </a:rPr>
              <a:t>    } </a:t>
            </a:r>
            <a:r>
              <a:rPr lang="nl-NL" dirty="0" err="1" smtClean="0">
                <a:solidFill>
                  <a:srgbClr val="0000FF"/>
                </a:solidFill>
                <a:highlight>
                  <a:srgbClr val="FFFFFF"/>
                </a:highlight>
                <a:latin typeface="Consolas" panose="020B0609020204030204" pitchFamily="49" charset="0"/>
              </a:rPr>
              <a:t>while</a:t>
            </a:r>
            <a:r>
              <a:rPr lang="nl-NL" dirty="0" smtClean="0">
                <a:solidFill>
                  <a:srgbClr val="000000"/>
                </a:solidFill>
                <a:highlight>
                  <a:srgbClr val="FFFFFF"/>
                </a:highlight>
                <a:latin typeface="Consolas" panose="020B0609020204030204" pitchFamily="49" charset="0"/>
              </a:rPr>
              <a:t> (getal &lt;= 0);</a:t>
            </a:r>
          </a:p>
          <a:p>
            <a:r>
              <a:rPr lang="nl-NL" dirty="0" smtClean="0">
                <a:solidFill>
                  <a:srgbClr val="000000"/>
                </a:solidFill>
                <a:highlight>
                  <a:srgbClr val="FFFFFF"/>
                </a:highlight>
                <a:latin typeface="Consolas" panose="020B0609020204030204" pitchFamily="49" charset="0"/>
              </a:rPr>
              <a:t>    </a:t>
            </a:r>
            <a:r>
              <a:rPr lang="nl-NL" dirty="0" err="1" smtClean="0">
                <a:solidFill>
                  <a:srgbClr val="000000"/>
                </a:solidFill>
                <a:highlight>
                  <a:srgbClr val="FFFFFF"/>
                </a:highlight>
                <a:latin typeface="Consolas" panose="020B0609020204030204" pitchFamily="49" charset="0"/>
              </a:rPr>
              <a:t>printf</a:t>
            </a:r>
            <a:r>
              <a:rPr lang="nl-NL" dirty="0" smtClean="0">
                <a:solidFill>
                  <a:srgbClr val="000000"/>
                </a:solidFill>
                <a:highlight>
                  <a:srgbClr val="FFFFFF"/>
                </a:highlight>
                <a:latin typeface="Consolas" panose="020B0609020204030204" pitchFamily="49" charset="0"/>
              </a:rPr>
              <a:t>(</a:t>
            </a:r>
            <a:r>
              <a:rPr lang="nl-NL" dirty="0" smtClean="0">
                <a:solidFill>
                  <a:srgbClr val="A31515"/>
                </a:solidFill>
                <a:highlight>
                  <a:srgbClr val="FFFFFF"/>
                </a:highlight>
                <a:latin typeface="Consolas" panose="020B0609020204030204" pitchFamily="49" charset="0"/>
              </a:rPr>
              <a:t>"Het ingevoerde getal = %d\n"</a:t>
            </a:r>
            <a:r>
              <a:rPr lang="nl-NL" dirty="0" smtClean="0">
                <a:solidFill>
                  <a:srgbClr val="000000"/>
                </a:solidFill>
                <a:highlight>
                  <a:srgbClr val="FFFFFF"/>
                </a:highlight>
                <a:latin typeface="Consolas" panose="020B0609020204030204" pitchFamily="49" charset="0"/>
              </a:rPr>
              <a:t>, getal);</a:t>
            </a:r>
          </a:p>
          <a:p>
            <a:r>
              <a:rPr lang="nl-NL" dirty="0" smtClean="0">
                <a:solidFill>
                  <a:srgbClr val="000000"/>
                </a:solidFill>
                <a:highlight>
                  <a:srgbClr val="FFFFFF"/>
                </a:highlight>
                <a:latin typeface="Consolas" panose="020B0609020204030204" pitchFamily="49" charset="0"/>
              </a:rPr>
              <a:t>    </a:t>
            </a:r>
            <a:r>
              <a:rPr lang="nl-NL" dirty="0" err="1" smtClean="0">
                <a:solidFill>
                  <a:srgbClr val="000000"/>
                </a:solidFill>
                <a:highlight>
                  <a:srgbClr val="FFFFFF"/>
                </a:highlight>
                <a:latin typeface="Consolas" panose="020B0609020204030204" pitchFamily="49" charset="0"/>
              </a:rPr>
              <a:t>fflush</a:t>
            </a:r>
            <a:r>
              <a:rPr lang="nl-NL" dirty="0" smtClean="0">
                <a:solidFill>
                  <a:srgbClr val="000000"/>
                </a:solidFill>
                <a:highlight>
                  <a:srgbClr val="FFFFFF"/>
                </a:highlight>
                <a:latin typeface="Consolas" panose="020B0609020204030204" pitchFamily="49" charset="0"/>
              </a:rPr>
              <a:t>(</a:t>
            </a:r>
            <a:r>
              <a:rPr lang="nl-NL" dirty="0" err="1" smtClean="0">
                <a:solidFill>
                  <a:srgbClr val="6F008A"/>
                </a:solidFill>
                <a:highlight>
                  <a:srgbClr val="FFFFFF"/>
                </a:highlight>
                <a:latin typeface="Consolas" panose="020B0609020204030204" pitchFamily="49" charset="0"/>
              </a:rPr>
              <a:t>stdin</a:t>
            </a:r>
            <a:r>
              <a:rPr lang="nl-NL" dirty="0" smtClean="0">
                <a:solidFill>
                  <a:srgbClr val="000000"/>
                </a:solidFill>
                <a:highlight>
                  <a:srgbClr val="FFFFFF"/>
                </a:highlight>
                <a:latin typeface="Consolas" panose="020B0609020204030204" pitchFamily="49" charset="0"/>
              </a:rPr>
              <a:t>);</a:t>
            </a:r>
          </a:p>
          <a:p>
            <a:r>
              <a:rPr lang="nl-NL" dirty="0" smtClean="0">
                <a:solidFill>
                  <a:srgbClr val="000000"/>
                </a:solidFill>
                <a:highlight>
                  <a:srgbClr val="FFFFFF"/>
                </a:highlight>
                <a:latin typeface="Consolas" panose="020B0609020204030204" pitchFamily="49" charset="0"/>
              </a:rPr>
              <a:t>    </a:t>
            </a:r>
            <a:r>
              <a:rPr lang="nl-NL" dirty="0" err="1" smtClean="0">
                <a:solidFill>
                  <a:srgbClr val="000000"/>
                </a:solidFill>
                <a:highlight>
                  <a:srgbClr val="FFFFFF"/>
                </a:highlight>
                <a:latin typeface="Consolas" panose="020B0609020204030204" pitchFamily="49" charset="0"/>
              </a:rPr>
              <a:t>getchar</a:t>
            </a:r>
            <a:r>
              <a:rPr lang="nl-NL" dirty="0" smtClean="0">
                <a:solidFill>
                  <a:srgbClr val="000000"/>
                </a:solidFill>
                <a:highlight>
                  <a:srgbClr val="FFFFFF"/>
                </a:highlight>
                <a:latin typeface="Consolas" panose="020B0609020204030204" pitchFamily="49" charset="0"/>
              </a:rPr>
              <a:t>();</a:t>
            </a:r>
          </a:p>
          <a:p>
            <a:r>
              <a:rPr lang="nl-NL" dirty="0" smtClean="0">
                <a:solidFill>
                  <a:srgbClr val="000000"/>
                </a:solidFill>
                <a:highlight>
                  <a:srgbClr val="FFFFFF"/>
                </a:highlight>
                <a:latin typeface="Consolas" panose="020B0609020204030204" pitchFamily="49" charset="0"/>
              </a:rPr>
              <a:t>    </a:t>
            </a:r>
            <a:r>
              <a:rPr lang="nl-NL" dirty="0" smtClean="0">
                <a:solidFill>
                  <a:srgbClr val="0000FF"/>
                </a:solidFill>
                <a:highlight>
                  <a:srgbClr val="FFFFFF"/>
                </a:highlight>
                <a:latin typeface="Consolas" panose="020B0609020204030204" pitchFamily="49" charset="0"/>
              </a:rPr>
              <a:t>return</a:t>
            </a:r>
            <a:r>
              <a:rPr lang="nl-NL" dirty="0" smtClean="0">
                <a:solidFill>
                  <a:srgbClr val="000000"/>
                </a:solidFill>
                <a:highlight>
                  <a:srgbClr val="FFFFFF"/>
                </a:highlight>
                <a:latin typeface="Consolas" panose="020B0609020204030204" pitchFamily="49" charset="0"/>
              </a:rPr>
              <a:t> 0;</a:t>
            </a:r>
          </a:p>
          <a:p>
            <a:r>
              <a:rPr lang="nl-NL" dirty="0" smtClean="0">
                <a:solidFill>
                  <a:srgbClr val="000000"/>
                </a:solidFill>
                <a:highlight>
                  <a:srgbClr val="FFFFFF"/>
                </a:highlight>
                <a:latin typeface="Consolas" panose="020B0609020204030204" pitchFamily="49" charset="0"/>
              </a:rPr>
              <a:t>}</a:t>
            </a:r>
          </a:p>
          <a:p>
            <a:endParaRPr lang="nl-NL" dirty="0"/>
          </a:p>
        </p:txBody>
      </p:sp>
      <p:sp>
        <p:nvSpPr>
          <p:cNvPr id="4" name="Tijdelijke aanduiding voor datum 3"/>
          <p:cNvSpPr>
            <a:spLocks noGrp="1"/>
          </p:cNvSpPr>
          <p:nvPr>
            <p:ph type="dt" sz="half" idx="17"/>
          </p:nvPr>
        </p:nvSpPr>
        <p:spPr/>
        <p:txBody>
          <a:bodyPr/>
          <a:lstStyle/>
          <a:p>
            <a:r>
              <a:rPr lang="nl-NL" smtClean="0"/>
              <a:t>GESPRG 2014-2015</a:t>
            </a:r>
            <a:endParaRPr lang="en-US" dirty="0"/>
          </a:p>
        </p:txBody>
      </p:sp>
      <p:sp>
        <p:nvSpPr>
          <p:cNvPr id="5" name="Tijdelijke aanduiding voor dianummer 4"/>
          <p:cNvSpPr>
            <a:spLocks noGrp="1"/>
          </p:cNvSpPr>
          <p:nvPr>
            <p:ph type="sldNum" sz="quarter" idx="19"/>
          </p:nvPr>
        </p:nvSpPr>
        <p:spPr/>
        <p:txBody>
          <a:bodyPr/>
          <a:lstStyle/>
          <a:p>
            <a:fld id="{520F5AE5-675F-4C53-86B8-6BB4E175C417}" type="slidenum">
              <a:rPr lang="en-US" smtClean="0"/>
              <a:pPr/>
              <a:t>63</a:t>
            </a:fld>
            <a:endParaRPr lang="en-US" dirty="0"/>
          </a:p>
        </p:txBody>
      </p:sp>
    </p:spTree>
    <p:extLst>
      <p:ext uri="{BB962C8B-B14F-4D97-AF65-F5344CB8AC3E}">
        <p14:creationId xmlns:p14="http://schemas.microsoft.com/office/powerpoint/2010/main" val="193926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endCondLst>
                                    <p:cond delay="0"/>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endCondLst>
                                    <p:cond delay="0"/>
                                  </p:end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endCondLst>
                                    <p:cond delay="0"/>
                                  </p:end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endCondLst>
                                    <p:cond delay="0"/>
                                  </p:end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endCondLst>
                                    <p:cond delay="0"/>
                                  </p:endCondLst>
                                  <p:childTnLst>
                                    <p:set>
                                      <p:cBhvr>
                                        <p:cTn id="14" dur="1" fill="hold">
                                          <p:stCondLst>
                                            <p:cond delay="0"/>
                                          </p:stCondLst>
                                        </p:cTn>
                                        <p:tgtEl>
                                          <p:spTgt spid="9">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endCondLst>
                                    <p:cond delay="0"/>
                                  </p:endCondLst>
                                  <p:childTnLst>
                                    <p:set>
                                      <p:cBhvr>
                                        <p:cTn id="16" dur="1" fill="hold">
                                          <p:stCondLst>
                                            <p:cond delay="0"/>
                                          </p:stCondLst>
                                        </p:cTn>
                                        <p:tgtEl>
                                          <p:spTgt spid="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endCondLst>
                                    <p:cond delay="0"/>
                                  </p:endCondLst>
                                  <p:childTnLst>
                                    <p:set>
                                      <p:cBhvr>
                                        <p:cTn id="18" dur="1" fill="hold">
                                          <p:stCondLst>
                                            <p:cond delay="0"/>
                                          </p:stCondLst>
                                        </p:cTn>
                                        <p:tgtEl>
                                          <p:spTgt spid="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endCondLst>
                                    <p:cond delay="0"/>
                                  </p:endCondLst>
                                  <p:childTnLst>
                                    <p:set>
                                      <p:cBhvr>
                                        <p:cTn id="20" dur="1" fill="hold">
                                          <p:stCondLst>
                                            <p:cond delay="0"/>
                                          </p:stCondLst>
                                        </p:cTn>
                                        <p:tgtEl>
                                          <p:spTgt spid="9">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endCondLst>
                                    <p:cond delay="0"/>
                                  </p:endCondLst>
                                  <p:childTnLst>
                                    <p:set>
                                      <p:cBhvr>
                                        <p:cTn id="22" dur="1" fill="hold">
                                          <p:stCondLst>
                                            <p:cond delay="0"/>
                                          </p:stCondLst>
                                        </p:cTn>
                                        <p:tgtEl>
                                          <p:spTgt spid="9">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endCondLst>
                                    <p:cond delay="0"/>
                                  </p:endCondLst>
                                  <p:childTnLst>
                                    <p:set>
                                      <p:cBhvr>
                                        <p:cTn id="24" dur="1" fill="hold">
                                          <p:stCondLst>
                                            <p:cond delay="0"/>
                                          </p:stCondLst>
                                        </p:cTn>
                                        <p:tgtEl>
                                          <p:spTgt spid="9">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endCondLst>
                                    <p:cond delay="0"/>
                                  </p:endCondLst>
                                  <p:childTnLst>
                                    <p:set>
                                      <p:cBhvr>
                                        <p:cTn id="26" dur="1" fill="hold">
                                          <p:stCondLst>
                                            <p:cond delay="0"/>
                                          </p:stCondLst>
                                        </p:cTn>
                                        <p:tgtEl>
                                          <p:spTgt spid="9">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endCondLst>
                                    <p:cond delay="0"/>
                                  </p:endCondLst>
                                  <p:childTnLst>
                                    <p:set>
                                      <p:cBhvr>
                                        <p:cTn id="28"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9"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p:cNvSpPr txBox="1"/>
          <p:nvPr/>
        </p:nvSpPr>
        <p:spPr>
          <a:xfrm>
            <a:off x="1259632" y="2512187"/>
            <a:ext cx="8101408" cy="3970318"/>
          </a:xfrm>
          <a:prstGeom prst="rect">
            <a:avLst/>
          </a:prstGeom>
          <a:noFill/>
        </p:spPr>
        <p:txBody>
          <a:bodyPr wrap="square" rtlCol="0">
            <a:spAutoFit/>
          </a:bodyPr>
          <a:lstStyle/>
          <a:p>
            <a:pPr algn="l"/>
            <a:r>
              <a:rPr lang="nl-NL" dirty="0">
                <a:solidFill>
                  <a:srgbClr val="0000FF"/>
                </a:solidFill>
                <a:latin typeface="Consolas"/>
              </a:rPr>
              <a:t>#</a:t>
            </a:r>
            <a:r>
              <a:rPr lang="nl-NL" dirty="0" err="1">
                <a:solidFill>
                  <a:srgbClr val="0000FF"/>
                </a:solidFill>
                <a:latin typeface="Consolas"/>
              </a:rPr>
              <a:t>include</a:t>
            </a:r>
            <a:r>
              <a:rPr lang="nl-NL" dirty="0">
                <a:solidFill>
                  <a:schemeClr val="tx1"/>
                </a:solidFill>
                <a:latin typeface="Consolas"/>
              </a:rPr>
              <a:t> </a:t>
            </a:r>
            <a:r>
              <a:rPr lang="nl-NL" dirty="0">
                <a:solidFill>
                  <a:srgbClr val="A31515"/>
                </a:solidFill>
                <a:latin typeface="Consolas"/>
              </a:rPr>
              <a:t>&lt;</a:t>
            </a:r>
            <a:r>
              <a:rPr lang="nl-NL" dirty="0" err="1">
                <a:solidFill>
                  <a:srgbClr val="A31515"/>
                </a:solidFill>
                <a:latin typeface="Consolas"/>
              </a:rPr>
              <a:t>stdio.h</a:t>
            </a:r>
            <a:r>
              <a:rPr lang="nl-NL" dirty="0">
                <a:solidFill>
                  <a:srgbClr val="A31515"/>
                </a:solidFill>
                <a:latin typeface="Consolas"/>
              </a:rPr>
              <a:t>&gt;</a:t>
            </a:r>
          </a:p>
          <a:p>
            <a:pPr algn="l"/>
            <a:r>
              <a:rPr lang="nl-NL" dirty="0" smtClean="0">
                <a:solidFill>
                  <a:srgbClr val="0000FF"/>
                </a:solidFill>
                <a:latin typeface="Consolas"/>
              </a:rPr>
              <a:t>int</a:t>
            </a:r>
            <a:r>
              <a:rPr lang="nl-NL" dirty="0" smtClean="0">
                <a:solidFill>
                  <a:schemeClr val="tx1"/>
                </a:solidFill>
                <a:latin typeface="Consolas"/>
              </a:rPr>
              <a:t> </a:t>
            </a:r>
            <a:r>
              <a:rPr lang="nl-NL" dirty="0" err="1" smtClean="0">
                <a:solidFill>
                  <a:schemeClr val="tx1"/>
                </a:solidFill>
                <a:latin typeface="Consolas"/>
              </a:rPr>
              <a:t>main</a:t>
            </a:r>
            <a:r>
              <a:rPr lang="nl-NL" dirty="0" smtClean="0">
                <a:solidFill>
                  <a:schemeClr val="tx1"/>
                </a:solidFill>
                <a:latin typeface="Consolas"/>
              </a:rPr>
              <a:t>(</a:t>
            </a:r>
            <a:r>
              <a:rPr lang="nl-NL" dirty="0" err="1" smtClean="0">
                <a:solidFill>
                  <a:srgbClr val="0000FF"/>
                </a:solidFill>
                <a:latin typeface="Consolas"/>
              </a:rPr>
              <a:t>void</a:t>
            </a:r>
            <a:r>
              <a:rPr lang="nl-NL" dirty="0" smtClean="0">
                <a:solidFill>
                  <a:schemeClr val="tx1"/>
                </a:solidFill>
                <a:latin typeface="Consolas"/>
              </a:rPr>
              <a:t>) </a:t>
            </a:r>
            <a:r>
              <a:rPr lang="nl-NL" dirty="0">
                <a:solidFill>
                  <a:schemeClr val="tx1"/>
                </a:solidFill>
                <a:latin typeface="Consolas"/>
              </a:rPr>
              <a:t>{</a:t>
            </a:r>
          </a:p>
          <a:p>
            <a:pPr algn="l"/>
            <a:r>
              <a:rPr lang="nl-NL" dirty="0" smtClean="0">
                <a:solidFill>
                  <a:schemeClr val="tx1"/>
                </a:solidFill>
                <a:latin typeface="Consolas"/>
              </a:rPr>
              <a:t>    </a:t>
            </a:r>
            <a:r>
              <a:rPr lang="nl-NL" dirty="0" smtClean="0">
                <a:solidFill>
                  <a:srgbClr val="0000FF"/>
                </a:solidFill>
                <a:latin typeface="Consolas"/>
              </a:rPr>
              <a:t>int</a:t>
            </a:r>
            <a:r>
              <a:rPr lang="nl-NL" dirty="0" smtClean="0">
                <a:solidFill>
                  <a:schemeClr val="tx1"/>
                </a:solidFill>
                <a:latin typeface="Consolas"/>
              </a:rPr>
              <a:t> </a:t>
            </a:r>
            <a:r>
              <a:rPr lang="nl-NL" dirty="0">
                <a:solidFill>
                  <a:schemeClr val="tx1"/>
                </a:solidFill>
                <a:latin typeface="Consolas"/>
              </a:rPr>
              <a:t>getal;</a:t>
            </a:r>
          </a:p>
          <a:p>
            <a:pPr algn="l"/>
            <a:r>
              <a:rPr lang="nl-NL" dirty="0" smtClean="0">
                <a:solidFill>
                  <a:schemeClr val="tx1"/>
                </a:solidFill>
                <a:latin typeface="Consolas"/>
              </a:rPr>
              <a:t>    </a:t>
            </a:r>
            <a:r>
              <a:rPr lang="nl-NL" dirty="0" err="1" smtClean="0">
                <a:solidFill>
                  <a:schemeClr val="tx1"/>
                </a:solidFill>
                <a:latin typeface="Consolas"/>
              </a:rPr>
              <a:t>printf</a:t>
            </a:r>
            <a:r>
              <a:rPr lang="nl-NL" dirty="0">
                <a:solidFill>
                  <a:schemeClr val="tx1"/>
                </a:solidFill>
                <a:latin typeface="Consolas"/>
              </a:rPr>
              <a:t>(</a:t>
            </a:r>
            <a:r>
              <a:rPr lang="nl-NL" dirty="0">
                <a:solidFill>
                  <a:srgbClr val="A31515"/>
                </a:solidFill>
                <a:latin typeface="Consolas"/>
              </a:rPr>
              <a:t>"Geef een positief getal: "</a:t>
            </a:r>
            <a:r>
              <a:rPr lang="nl-NL" dirty="0">
                <a:solidFill>
                  <a:schemeClr val="tx1"/>
                </a:solidFill>
                <a:latin typeface="Consolas"/>
              </a:rPr>
              <a:t>);</a:t>
            </a:r>
          </a:p>
          <a:p>
            <a:pPr algn="l"/>
            <a:r>
              <a:rPr lang="nl-NL" dirty="0" smtClean="0">
                <a:solidFill>
                  <a:schemeClr val="tx1"/>
                </a:solidFill>
                <a:latin typeface="Consolas"/>
              </a:rPr>
              <a:t>    </a:t>
            </a:r>
            <a:r>
              <a:rPr lang="nl-NL" dirty="0" err="1" smtClean="0">
                <a:solidFill>
                  <a:schemeClr val="tx1"/>
                </a:solidFill>
                <a:latin typeface="Consolas"/>
              </a:rPr>
              <a:t>scanf</a:t>
            </a:r>
            <a:r>
              <a:rPr lang="nl-NL" dirty="0">
                <a:solidFill>
                  <a:schemeClr val="tx1"/>
                </a:solidFill>
                <a:latin typeface="Consolas"/>
              </a:rPr>
              <a:t>(</a:t>
            </a:r>
            <a:r>
              <a:rPr lang="nl-NL" dirty="0">
                <a:solidFill>
                  <a:srgbClr val="A31515"/>
                </a:solidFill>
                <a:latin typeface="Consolas"/>
              </a:rPr>
              <a:t>"%d"</a:t>
            </a:r>
            <a:r>
              <a:rPr lang="nl-NL" dirty="0">
                <a:solidFill>
                  <a:schemeClr val="tx1"/>
                </a:solidFill>
                <a:latin typeface="Consolas"/>
              </a:rPr>
              <a:t>, &amp;getal);</a:t>
            </a:r>
          </a:p>
          <a:p>
            <a:pPr algn="l"/>
            <a:r>
              <a:rPr lang="nl-NL" dirty="0" smtClean="0">
                <a:solidFill>
                  <a:schemeClr val="tx1"/>
                </a:solidFill>
                <a:latin typeface="Consolas"/>
              </a:rPr>
              <a:t>    </a:t>
            </a:r>
            <a:r>
              <a:rPr lang="nl-NL" dirty="0" err="1" smtClean="0">
                <a:solidFill>
                  <a:srgbClr val="0000FF"/>
                </a:solidFill>
                <a:latin typeface="Consolas"/>
              </a:rPr>
              <a:t>while</a:t>
            </a:r>
            <a:r>
              <a:rPr lang="nl-NL" dirty="0" smtClean="0">
                <a:solidFill>
                  <a:srgbClr val="0000FF"/>
                </a:solidFill>
                <a:latin typeface="Consolas"/>
              </a:rPr>
              <a:t> </a:t>
            </a:r>
            <a:r>
              <a:rPr lang="nl-NL" dirty="0">
                <a:solidFill>
                  <a:schemeClr val="tx1"/>
                </a:solidFill>
                <a:latin typeface="Consolas"/>
              </a:rPr>
              <a:t>(getal &lt;= 0) {</a:t>
            </a:r>
          </a:p>
          <a:p>
            <a:pPr algn="l"/>
            <a:r>
              <a:rPr lang="nl-NL" dirty="0" smtClean="0">
                <a:solidFill>
                  <a:schemeClr val="tx1"/>
                </a:solidFill>
                <a:latin typeface="Consolas"/>
              </a:rPr>
              <a:t>        </a:t>
            </a:r>
            <a:r>
              <a:rPr lang="nl-NL" dirty="0" err="1" smtClean="0">
                <a:solidFill>
                  <a:schemeClr val="tx1"/>
                </a:solidFill>
                <a:latin typeface="Consolas"/>
              </a:rPr>
              <a:t>printf</a:t>
            </a:r>
            <a:r>
              <a:rPr lang="nl-NL" dirty="0">
                <a:solidFill>
                  <a:schemeClr val="tx1"/>
                </a:solidFill>
                <a:latin typeface="Consolas"/>
              </a:rPr>
              <a:t>(</a:t>
            </a:r>
            <a:r>
              <a:rPr lang="nl-NL" dirty="0">
                <a:solidFill>
                  <a:srgbClr val="A31515"/>
                </a:solidFill>
                <a:latin typeface="Consolas"/>
              </a:rPr>
              <a:t>"Nee dombo! Geef een positief getal: "</a:t>
            </a:r>
            <a:r>
              <a:rPr lang="nl-NL" dirty="0">
                <a:solidFill>
                  <a:schemeClr val="tx1"/>
                </a:solidFill>
                <a:latin typeface="Consolas"/>
              </a:rPr>
              <a:t>);</a:t>
            </a:r>
          </a:p>
          <a:p>
            <a:pPr algn="l"/>
            <a:r>
              <a:rPr lang="nl-NL" dirty="0" smtClean="0">
                <a:solidFill>
                  <a:schemeClr val="tx1"/>
                </a:solidFill>
                <a:latin typeface="Consolas"/>
              </a:rPr>
              <a:t>        </a:t>
            </a:r>
            <a:r>
              <a:rPr lang="nl-NL" dirty="0" err="1" smtClean="0">
                <a:solidFill>
                  <a:schemeClr val="tx1"/>
                </a:solidFill>
                <a:latin typeface="Consolas"/>
              </a:rPr>
              <a:t>scanf</a:t>
            </a:r>
            <a:r>
              <a:rPr lang="nl-NL" dirty="0">
                <a:solidFill>
                  <a:schemeClr val="tx1"/>
                </a:solidFill>
                <a:latin typeface="Consolas"/>
              </a:rPr>
              <a:t>(</a:t>
            </a:r>
            <a:r>
              <a:rPr lang="nl-NL" dirty="0">
                <a:solidFill>
                  <a:srgbClr val="A31515"/>
                </a:solidFill>
                <a:latin typeface="Consolas"/>
              </a:rPr>
              <a:t>"%d"</a:t>
            </a:r>
            <a:r>
              <a:rPr lang="nl-NL" dirty="0">
                <a:solidFill>
                  <a:schemeClr val="tx1"/>
                </a:solidFill>
                <a:latin typeface="Consolas"/>
              </a:rPr>
              <a:t>, &amp;getal);</a:t>
            </a:r>
          </a:p>
          <a:p>
            <a:pPr algn="l"/>
            <a:r>
              <a:rPr lang="nl-NL" dirty="0" smtClean="0">
                <a:solidFill>
                  <a:schemeClr val="tx1"/>
                </a:solidFill>
                <a:latin typeface="Consolas"/>
              </a:rPr>
              <a:t>    } </a:t>
            </a:r>
            <a:endParaRPr lang="nl-NL" dirty="0">
              <a:solidFill>
                <a:schemeClr val="tx1"/>
              </a:solidFill>
              <a:latin typeface="Consolas"/>
            </a:endParaRPr>
          </a:p>
          <a:p>
            <a:pPr algn="l"/>
            <a:r>
              <a:rPr lang="nl-NL" dirty="0" smtClean="0">
                <a:solidFill>
                  <a:schemeClr val="tx1"/>
                </a:solidFill>
                <a:latin typeface="Consolas"/>
              </a:rPr>
              <a:t>    </a:t>
            </a:r>
            <a:r>
              <a:rPr lang="nl-NL" dirty="0" err="1" smtClean="0">
                <a:solidFill>
                  <a:schemeClr val="tx1"/>
                </a:solidFill>
                <a:latin typeface="Consolas"/>
              </a:rPr>
              <a:t>printf</a:t>
            </a:r>
            <a:r>
              <a:rPr lang="nl-NL" dirty="0">
                <a:solidFill>
                  <a:schemeClr val="tx1"/>
                </a:solidFill>
                <a:latin typeface="Consolas"/>
              </a:rPr>
              <a:t>(</a:t>
            </a:r>
            <a:r>
              <a:rPr lang="nl-NL" dirty="0">
                <a:solidFill>
                  <a:srgbClr val="A31515"/>
                </a:solidFill>
                <a:latin typeface="Consolas"/>
              </a:rPr>
              <a:t>"Het ingevoerde getal = %d\n"</a:t>
            </a:r>
            <a:r>
              <a:rPr lang="nl-NL" dirty="0">
                <a:solidFill>
                  <a:schemeClr val="tx1"/>
                </a:solidFill>
                <a:latin typeface="Consolas"/>
              </a:rPr>
              <a:t>, getal);</a:t>
            </a:r>
          </a:p>
          <a:p>
            <a:pPr algn="l"/>
            <a:r>
              <a:rPr lang="nl-NL" dirty="0" smtClean="0">
                <a:solidFill>
                  <a:schemeClr val="tx1"/>
                </a:solidFill>
                <a:latin typeface="Consolas"/>
              </a:rPr>
              <a:t>    </a:t>
            </a:r>
            <a:r>
              <a:rPr lang="nl-NL" dirty="0" err="1" smtClean="0">
                <a:solidFill>
                  <a:schemeClr val="tx1"/>
                </a:solidFill>
                <a:latin typeface="Consolas"/>
              </a:rPr>
              <a:t>fflush</a:t>
            </a:r>
            <a:r>
              <a:rPr lang="nl-NL" dirty="0" smtClean="0">
                <a:solidFill>
                  <a:schemeClr val="tx1"/>
                </a:solidFill>
                <a:latin typeface="Consolas"/>
              </a:rPr>
              <a:t>(</a:t>
            </a:r>
            <a:r>
              <a:rPr lang="nl-NL" dirty="0" err="1" smtClean="0">
                <a:solidFill>
                  <a:schemeClr val="tx1"/>
                </a:solidFill>
                <a:latin typeface="Consolas"/>
              </a:rPr>
              <a:t>stdin</a:t>
            </a:r>
            <a:r>
              <a:rPr lang="nl-NL" dirty="0" smtClean="0">
                <a:solidFill>
                  <a:schemeClr val="tx1"/>
                </a:solidFill>
                <a:latin typeface="Consolas"/>
              </a:rPr>
              <a:t>);</a:t>
            </a:r>
          </a:p>
          <a:p>
            <a:pPr algn="l"/>
            <a:r>
              <a:rPr lang="nl-NL" dirty="0" smtClean="0">
                <a:solidFill>
                  <a:schemeClr val="tx1"/>
                </a:solidFill>
                <a:latin typeface="Consolas"/>
              </a:rPr>
              <a:t>    </a:t>
            </a:r>
            <a:r>
              <a:rPr lang="nl-NL" dirty="0" err="1" smtClean="0">
                <a:solidFill>
                  <a:schemeClr val="tx1"/>
                </a:solidFill>
                <a:latin typeface="Consolas"/>
              </a:rPr>
              <a:t>getchar</a:t>
            </a:r>
            <a:r>
              <a:rPr lang="nl-NL" dirty="0" smtClean="0">
                <a:solidFill>
                  <a:schemeClr val="tx1"/>
                </a:solidFill>
                <a:latin typeface="Consolas"/>
              </a:rPr>
              <a:t>();</a:t>
            </a:r>
          </a:p>
          <a:p>
            <a:pPr algn="l"/>
            <a:r>
              <a:rPr lang="nl-NL" dirty="0" smtClean="0">
                <a:solidFill>
                  <a:schemeClr val="tx1"/>
                </a:solidFill>
                <a:latin typeface="Consolas"/>
              </a:rPr>
              <a:t>    </a:t>
            </a:r>
            <a:r>
              <a:rPr lang="nl-NL" dirty="0" smtClean="0">
                <a:solidFill>
                  <a:srgbClr val="0000FF"/>
                </a:solidFill>
                <a:latin typeface="Consolas"/>
              </a:rPr>
              <a:t>return</a:t>
            </a:r>
            <a:r>
              <a:rPr lang="nl-NL" dirty="0" smtClean="0">
                <a:solidFill>
                  <a:schemeClr val="tx1"/>
                </a:solidFill>
                <a:latin typeface="Consolas"/>
              </a:rPr>
              <a:t> </a:t>
            </a:r>
            <a:r>
              <a:rPr lang="nl-NL" dirty="0">
                <a:solidFill>
                  <a:schemeClr val="tx1"/>
                </a:solidFill>
                <a:latin typeface="Consolas"/>
              </a:rPr>
              <a:t>0;</a:t>
            </a:r>
          </a:p>
          <a:p>
            <a:pPr algn="l"/>
            <a:r>
              <a:rPr lang="nl-NL" dirty="0">
                <a:solidFill>
                  <a:schemeClr val="tx1"/>
                </a:solidFill>
                <a:latin typeface="Consolas"/>
              </a:rPr>
              <a:t>}</a:t>
            </a:r>
          </a:p>
        </p:txBody>
      </p:sp>
      <p:sp>
        <p:nvSpPr>
          <p:cNvPr id="40964" name="Rectangle 3"/>
          <p:cNvSpPr>
            <a:spLocks noGrp="1" noChangeArrowheads="1"/>
          </p:cNvSpPr>
          <p:nvPr>
            <p:ph type="title"/>
          </p:nvPr>
        </p:nvSpPr>
        <p:spPr/>
        <p:txBody>
          <a:bodyPr>
            <a:normAutofit/>
          </a:bodyPr>
          <a:lstStyle/>
          <a:p>
            <a:r>
              <a:rPr lang="en-US" dirty="0" smtClean="0">
                <a:latin typeface="Consolas"/>
              </a:rPr>
              <a:t>while</a:t>
            </a:r>
            <a:endParaRPr lang="nl-NL" dirty="0" smtClean="0">
              <a:latin typeface="Consolas"/>
            </a:endParaRPr>
          </a:p>
        </p:txBody>
      </p:sp>
      <p:sp>
        <p:nvSpPr>
          <p:cNvPr id="40965" name="Rectangle 4"/>
          <p:cNvSpPr>
            <a:spLocks noGrp="1" noChangeArrowheads="1"/>
          </p:cNvSpPr>
          <p:nvPr>
            <p:ph idx="1"/>
          </p:nvPr>
        </p:nvSpPr>
        <p:spPr>
          <a:xfrm>
            <a:off x="457200" y="1484785"/>
            <a:ext cx="8229600" cy="912556"/>
          </a:xfrm>
        </p:spPr>
        <p:txBody>
          <a:bodyPr>
            <a:normAutofit lnSpcReduction="10000"/>
          </a:bodyPr>
          <a:lstStyle/>
          <a:p>
            <a:r>
              <a:rPr lang="en-US" dirty="0" err="1" smtClean="0"/>
              <a:t>Gebruik</a:t>
            </a:r>
            <a:r>
              <a:rPr lang="en-US" dirty="0" smtClean="0"/>
              <a:t> </a:t>
            </a:r>
            <a:r>
              <a:rPr lang="en-US" dirty="0" err="1" smtClean="0"/>
              <a:t>een</a:t>
            </a:r>
            <a:r>
              <a:rPr lang="en-US" dirty="0" smtClean="0"/>
              <a:t> </a:t>
            </a:r>
            <a:r>
              <a:rPr lang="en-US" b="1" dirty="0" smtClean="0">
                <a:solidFill>
                  <a:schemeClr val="hlink"/>
                </a:solidFill>
                <a:latin typeface="Consolas"/>
              </a:rPr>
              <a:t>while</a:t>
            </a:r>
            <a:r>
              <a:rPr lang="en-US" dirty="0" smtClean="0"/>
              <a:t> </a:t>
            </a:r>
            <a:r>
              <a:rPr lang="en-US" dirty="0" err="1" smtClean="0"/>
              <a:t>als</a:t>
            </a:r>
            <a:r>
              <a:rPr lang="en-US" dirty="0" smtClean="0"/>
              <a:t> het </a:t>
            </a:r>
            <a:r>
              <a:rPr lang="en-US" dirty="0" err="1" smtClean="0">
                <a:solidFill>
                  <a:srgbClr val="FF0000"/>
                </a:solidFill>
              </a:rPr>
              <a:t>aantal</a:t>
            </a:r>
            <a:r>
              <a:rPr lang="en-US" dirty="0" smtClean="0">
                <a:solidFill>
                  <a:srgbClr val="FF0000"/>
                </a:solidFill>
              </a:rPr>
              <a:t> </a:t>
            </a:r>
            <a:r>
              <a:rPr lang="en-US" dirty="0" err="1" smtClean="0"/>
              <a:t>herhalingen</a:t>
            </a:r>
            <a:r>
              <a:rPr lang="en-US" dirty="0" smtClean="0"/>
              <a:t> </a:t>
            </a:r>
            <a:r>
              <a:rPr lang="en-US" dirty="0" err="1" smtClean="0"/>
              <a:t>bij</a:t>
            </a:r>
            <a:r>
              <a:rPr lang="en-US" dirty="0" smtClean="0"/>
              <a:t> het </a:t>
            </a:r>
            <a:r>
              <a:rPr lang="en-US" dirty="0" err="1" smtClean="0"/>
              <a:t>programmeren</a:t>
            </a:r>
            <a:r>
              <a:rPr lang="en-US" dirty="0" smtClean="0"/>
              <a:t> “</a:t>
            </a:r>
            <a:r>
              <a:rPr lang="en-US" dirty="0" err="1" smtClean="0">
                <a:solidFill>
                  <a:schemeClr val="tx2"/>
                </a:solidFill>
              </a:rPr>
              <a:t>on</a:t>
            </a:r>
            <a:r>
              <a:rPr lang="en-US" dirty="0" err="1" smtClean="0"/>
              <a:t>bekend</a:t>
            </a:r>
            <a:r>
              <a:rPr lang="en-US" dirty="0" smtClean="0"/>
              <a:t>”  is en </a:t>
            </a:r>
            <a:r>
              <a:rPr lang="en-US" dirty="0" smtClean="0">
                <a:solidFill>
                  <a:schemeClr val="tx2"/>
                </a:solidFill>
              </a:rPr>
              <a:t>≥0</a:t>
            </a:r>
            <a:r>
              <a:rPr lang="en-US" dirty="0" smtClean="0"/>
              <a:t> is.</a:t>
            </a:r>
            <a:endParaRPr lang="nl-NL" dirty="0" smtClean="0"/>
          </a:p>
        </p:txBody>
      </p:sp>
      <p:sp>
        <p:nvSpPr>
          <p:cNvPr id="1263621" name="AutoShape 5"/>
          <p:cNvSpPr>
            <a:spLocks noChangeArrowheads="1"/>
          </p:cNvSpPr>
          <p:nvPr/>
        </p:nvSpPr>
        <p:spPr bwMode="auto">
          <a:xfrm>
            <a:off x="107504" y="4462439"/>
            <a:ext cx="1657350" cy="503238"/>
          </a:xfrm>
          <a:prstGeom prst="wedgeRoundRectCallout">
            <a:avLst>
              <a:gd name="adj1" fmla="val 54312"/>
              <a:gd name="adj2" fmla="val -106538"/>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r>
              <a:rPr lang="nl-NL" dirty="0">
                <a:latin typeface="+mn-lt"/>
              </a:rPr>
              <a:t>zolang…</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64</a:t>
            </a:fld>
            <a:endParaRPr lang="en-US" dirty="0"/>
          </a:p>
        </p:txBody>
      </p:sp>
    </p:spTree>
    <p:extLst>
      <p:ext uri="{BB962C8B-B14F-4D97-AF65-F5344CB8AC3E}">
        <p14:creationId xmlns:p14="http://schemas.microsoft.com/office/powerpoint/2010/main" val="2836152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3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63621"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jdelijke aanduiding voor inhoud 1"/>
          <p:cNvSpPr>
            <a:spLocks noGrp="1"/>
          </p:cNvSpPr>
          <p:nvPr>
            <p:ph idx="15"/>
          </p:nvPr>
        </p:nvSpPr>
        <p:spPr/>
        <p:txBody>
          <a:bodyPr/>
          <a:lstStyle/>
          <a:p>
            <a:endParaRPr lang="nl-NL"/>
          </a:p>
        </p:txBody>
      </p:sp>
      <p:sp>
        <p:nvSpPr>
          <p:cNvPr id="6" name="Titel 5"/>
          <p:cNvSpPr>
            <a:spLocks noGrp="1"/>
          </p:cNvSpPr>
          <p:nvPr>
            <p:ph type="title"/>
          </p:nvPr>
        </p:nvSpPr>
        <p:spPr/>
        <p:txBody>
          <a:bodyPr/>
          <a:lstStyle/>
          <a:p>
            <a:r>
              <a:rPr lang="en-US" dirty="0" err="1" smtClean="0"/>
              <a:t>Voorbeeld</a:t>
            </a:r>
            <a:r>
              <a:rPr lang="en-US" dirty="0" smtClean="0"/>
              <a:t>: while</a:t>
            </a:r>
            <a:endParaRPr lang="nl-NL" dirty="0"/>
          </a:p>
        </p:txBody>
      </p:sp>
      <p:sp>
        <p:nvSpPr>
          <p:cNvPr id="9" name="Tijdelijke aanduiding voor inhoud 8"/>
          <p:cNvSpPr>
            <a:spLocks noGrp="1"/>
          </p:cNvSpPr>
          <p:nvPr>
            <p:ph idx="14"/>
          </p:nvPr>
        </p:nvSpPr>
        <p:spPr>
          <a:xfrm>
            <a:off x="1403648" y="5013176"/>
            <a:ext cx="7272808" cy="1512168"/>
          </a:xfrm>
        </p:spPr>
        <p:txBody>
          <a:bodyPr/>
          <a:lstStyle/>
          <a:p>
            <a:r>
              <a:rPr lang="nl-NL" dirty="0"/>
              <a:t>Geef een positief getal: -1</a:t>
            </a:r>
          </a:p>
          <a:p>
            <a:r>
              <a:rPr lang="nl-NL" dirty="0"/>
              <a:t>Nee dombo! Geef een positief getal: 0</a:t>
            </a:r>
          </a:p>
          <a:p>
            <a:r>
              <a:rPr lang="nl-NL" dirty="0"/>
              <a:t>Nee dombo! Geef een positief getal: 1</a:t>
            </a:r>
          </a:p>
          <a:p>
            <a:r>
              <a:rPr lang="nl-NL" dirty="0"/>
              <a:t>Het ingevoerde getal = 1</a:t>
            </a:r>
          </a:p>
          <a:p>
            <a:endParaRPr lang="nl-NL" dirty="0"/>
          </a:p>
        </p:txBody>
      </p:sp>
      <p:sp>
        <p:nvSpPr>
          <p:cNvPr id="8" name="Tijdelijke aanduiding voor inhoud 7"/>
          <p:cNvSpPr>
            <a:spLocks noGrp="1"/>
          </p:cNvSpPr>
          <p:nvPr>
            <p:ph idx="13"/>
          </p:nvPr>
        </p:nvSpPr>
        <p:spPr>
          <a:xfrm>
            <a:off x="1394768" y="1248643"/>
            <a:ext cx="7292032" cy="3568402"/>
          </a:xfrm>
        </p:spPr>
        <p:txBody>
          <a:bodyPr>
            <a:normAutofit fontScale="92500" lnSpcReduction="10000"/>
          </a:bodyPr>
          <a:lstStyle/>
          <a:p>
            <a:pPr lvl="0">
              <a:spcBef>
                <a:spcPts val="0"/>
              </a:spcBef>
              <a:buClrTx/>
            </a:pPr>
            <a:r>
              <a:rPr lang="nl-NL" dirty="0">
                <a:solidFill>
                  <a:srgbClr val="0000FF"/>
                </a:solidFill>
                <a:latin typeface="Consolas"/>
              </a:rPr>
              <a:t>#</a:t>
            </a:r>
            <a:r>
              <a:rPr lang="nl-NL" dirty="0" err="1">
                <a:solidFill>
                  <a:srgbClr val="0000FF"/>
                </a:solidFill>
                <a:latin typeface="Consolas"/>
              </a:rPr>
              <a:t>include</a:t>
            </a:r>
            <a:r>
              <a:rPr lang="nl-NL" dirty="0">
                <a:solidFill>
                  <a:prstClr val="black"/>
                </a:solidFill>
                <a:latin typeface="Consolas"/>
              </a:rPr>
              <a:t> </a:t>
            </a:r>
            <a:r>
              <a:rPr lang="nl-NL" dirty="0">
                <a:solidFill>
                  <a:srgbClr val="A31515"/>
                </a:solidFill>
                <a:latin typeface="Consolas"/>
              </a:rPr>
              <a:t>&lt;</a:t>
            </a:r>
            <a:r>
              <a:rPr lang="nl-NL" dirty="0" err="1">
                <a:solidFill>
                  <a:srgbClr val="A31515"/>
                </a:solidFill>
                <a:latin typeface="Consolas"/>
              </a:rPr>
              <a:t>stdio.h</a:t>
            </a:r>
            <a:r>
              <a:rPr lang="nl-NL" dirty="0">
                <a:solidFill>
                  <a:srgbClr val="A31515"/>
                </a:solidFill>
                <a:latin typeface="Consolas"/>
              </a:rPr>
              <a:t>&gt;</a:t>
            </a:r>
          </a:p>
          <a:p>
            <a:pPr lvl="0">
              <a:spcBef>
                <a:spcPts val="0"/>
              </a:spcBef>
              <a:buClrTx/>
            </a:pPr>
            <a:r>
              <a:rPr lang="nl-NL" dirty="0">
                <a:solidFill>
                  <a:srgbClr val="0000FF"/>
                </a:solidFill>
                <a:latin typeface="Consolas"/>
              </a:rPr>
              <a:t>int</a:t>
            </a:r>
            <a:r>
              <a:rPr lang="nl-NL" dirty="0">
                <a:solidFill>
                  <a:prstClr val="black"/>
                </a:solidFill>
                <a:latin typeface="Consolas"/>
              </a:rPr>
              <a:t> </a:t>
            </a:r>
            <a:r>
              <a:rPr lang="nl-NL" dirty="0" err="1">
                <a:solidFill>
                  <a:prstClr val="black"/>
                </a:solidFill>
                <a:latin typeface="Consolas"/>
              </a:rPr>
              <a:t>main</a:t>
            </a:r>
            <a:r>
              <a:rPr lang="nl-NL" dirty="0">
                <a:solidFill>
                  <a:prstClr val="black"/>
                </a:solidFill>
                <a:latin typeface="Consolas"/>
              </a:rPr>
              <a:t>(</a:t>
            </a:r>
            <a:r>
              <a:rPr lang="nl-NL" dirty="0" err="1">
                <a:solidFill>
                  <a:srgbClr val="0000FF"/>
                </a:solidFill>
                <a:latin typeface="Consolas"/>
              </a:rPr>
              <a:t>void</a:t>
            </a:r>
            <a:r>
              <a:rPr lang="nl-NL" dirty="0">
                <a:solidFill>
                  <a:prstClr val="black"/>
                </a:solidFill>
                <a:latin typeface="Consolas"/>
              </a:rPr>
              <a:t>) {</a:t>
            </a:r>
          </a:p>
          <a:p>
            <a:pPr lvl="0">
              <a:spcBef>
                <a:spcPts val="0"/>
              </a:spcBef>
              <a:buClrTx/>
            </a:pPr>
            <a:r>
              <a:rPr lang="nl-NL" dirty="0" smtClean="0">
                <a:solidFill>
                  <a:prstClr val="black"/>
                </a:solidFill>
                <a:latin typeface="Consolas"/>
              </a:rPr>
              <a:t>    </a:t>
            </a:r>
            <a:r>
              <a:rPr lang="nl-NL" dirty="0" smtClean="0">
                <a:solidFill>
                  <a:srgbClr val="0000FF"/>
                </a:solidFill>
                <a:latin typeface="Consolas"/>
              </a:rPr>
              <a:t>int</a:t>
            </a:r>
            <a:r>
              <a:rPr lang="nl-NL" dirty="0" smtClean="0">
                <a:solidFill>
                  <a:prstClr val="black"/>
                </a:solidFill>
                <a:latin typeface="Consolas"/>
              </a:rPr>
              <a:t> </a:t>
            </a:r>
            <a:r>
              <a:rPr lang="nl-NL" dirty="0">
                <a:solidFill>
                  <a:prstClr val="black"/>
                </a:solidFill>
                <a:latin typeface="Consolas"/>
              </a:rPr>
              <a:t>getal;</a:t>
            </a:r>
          </a:p>
          <a:p>
            <a:pPr lvl="0">
              <a:spcBef>
                <a:spcPts val="0"/>
              </a:spcBef>
              <a:buClrTx/>
            </a:pPr>
            <a:r>
              <a:rPr lang="nl-NL" dirty="0" smtClean="0">
                <a:solidFill>
                  <a:prstClr val="black"/>
                </a:solidFill>
                <a:latin typeface="Consolas"/>
              </a:rPr>
              <a:t>    </a:t>
            </a:r>
            <a:r>
              <a:rPr lang="nl-NL" dirty="0" err="1" smtClean="0">
                <a:solidFill>
                  <a:prstClr val="black"/>
                </a:solidFill>
                <a:latin typeface="Consolas"/>
              </a:rPr>
              <a:t>printf</a:t>
            </a:r>
            <a:r>
              <a:rPr lang="nl-NL" dirty="0">
                <a:solidFill>
                  <a:prstClr val="black"/>
                </a:solidFill>
                <a:latin typeface="Consolas"/>
              </a:rPr>
              <a:t>(</a:t>
            </a:r>
            <a:r>
              <a:rPr lang="nl-NL" dirty="0">
                <a:solidFill>
                  <a:srgbClr val="A31515"/>
                </a:solidFill>
                <a:latin typeface="Consolas"/>
              </a:rPr>
              <a:t>"Geef een positief getal: "</a:t>
            </a:r>
            <a:r>
              <a:rPr lang="nl-NL" dirty="0">
                <a:solidFill>
                  <a:prstClr val="black"/>
                </a:solidFill>
                <a:latin typeface="Consolas"/>
              </a:rPr>
              <a:t>);</a:t>
            </a:r>
          </a:p>
          <a:p>
            <a:pPr lvl="0">
              <a:spcBef>
                <a:spcPts val="0"/>
              </a:spcBef>
              <a:buClrTx/>
            </a:pPr>
            <a:r>
              <a:rPr lang="nl-NL" dirty="0" smtClean="0">
                <a:solidFill>
                  <a:prstClr val="black"/>
                </a:solidFill>
                <a:latin typeface="Consolas"/>
              </a:rPr>
              <a:t>    </a:t>
            </a:r>
            <a:r>
              <a:rPr lang="nl-NL" dirty="0" err="1" smtClean="0">
                <a:solidFill>
                  <a:prstClr val="black"/>
                </a:solidFill>
                <a:latin typeface="Consolas"/>
              </a:rPr>
              <a:t>scanf</a:t>
            </a:r>
            <a:r>
              <a:rPr lang="nl-NL" dirty="0">
                <a:solidFill>
                  <a:prstClr val="black"/>
                </a:solidFill>
                <a:latin typeface="Consolas"/>
              </a:rPr>
              <a:t>(</a:t>
            </a:r>
            <a:r>
              <a:rPr lang="nl-NL" dirty="0">
                <a:solidFill>
                  <a:srgbClr val="A31515"/>
                </a:solidFill>
                <a:latin typeface="Consolas"/>
              </a:rPr>
              <a:t>"%d"</a:t>
            </a:r>
            <a:r>
              <a:rPr lang="nl-NL" dirty="0">
                <a:solidFill>
                  <a:prstClr val="black"/>
                </a:solidFill>
                <a:latin typeface="Consolas"/>
              </a:rPr>
              <a:t>, &amp;getal);</a:t>
            </a:r>
          </a:p>
          <a:p>
            <a:pPr lvl="0">
              <a:spcBef>
                <a:spcPts val="0"/>
              </a:spcBef>
              <a:buClrTx/>
            </a:pPr>
            <a:r>
              <a:rPr lang="nl-NL" dirty="0" smtClean="0">
                <a:solidFill>
                  <a:prstClr val="black"/>
                </a:solidFill>
                <a:latin typeface="Consolas"/>
              </a:rPr>
              <a:t>    </a:t>
            </a:r>
            <a:r>
              <a:rPr lang="nl-NL" dirty="0" err="1" smtClean="0">
                <a:solidFill>
                  <a:srgbClr val="0000FF"/>
                </a:solidFill>
                <a:latin typeface="Consolas"/>
              </a:rPr>
              <a:t>while</a:t>
            </a:r>
            <a:r>
              <a:rPr lang="nl-NL" dirty="0" smtClean="0">
                <a:solidFill>
                  <a:srgbClr val="0000FF"/>
                </a:solidFill>
                <a:latin typeface="Consolas"/>
              </a:rPr>
              <a:t> </a:t>
            </a:r>
            <a:r>
              <a:rPr lang="nl-NL" dirty="0">
                <a:solidFill>
                  <a:prstClr val="black"/>
                </a:solidFill>
                <a:latin typeface="Consolas"/>
              </a:rPr>
              <a:t>(getal &lt;= 0) {</a:t>
            </a:r>
          </a:p>
          <a:p>
            <a:pPr lvl="0">
              <a:spcBef>
                <a:spcPts val="0"/>
              </a:spcBef>
              <a:buClrTx/>
            </a:pPr>
            <a:r>
              <a:rPr lang="nl-NL" dirty="0" smtClean="0">
                <a:solidFill>
                  <a:prstClr val="black"/>
                </a:solidFill>
                <a:latin typeface="Consolas"/>
              </a:rPr>
              <a:t>        </a:t>
            </a:r>
            <a:r>
              <a:rPr lang="nl-NL" dirty="0" err="1" smtClean="0">
                <a:solidFill>
                  <a:prstClr val="black"/>
                </a:solidFill>
                <a:latin typeface="Consolas"/>
              </a:rPr>
              <a:t>printf</a:t>
            </a:r>
            <a:r>
              <a:rPr lang="nl-NL" dirty="0">
                <a:solidFill>
                  <a:prstClr val="black"/>
                </a:solidFill>
                <a:latin typeface="Consolas"/>
              </a:rPr>
              <a:t>(</a:t>
            </a:r>
            <a:r>
              <a:rPr lang="nl-NL" dirty="0">
                <a:solidFill>
                  <a:srgbClr val="A31515"/>
                </a:solidFill>
                <a:latin typeface="Consolas"/>
              </a:rPr>
              <a:t>"Nee dombo! Geef een positief getal: "</a:t>
            </a:r>
            <a:r>
              <a:rPr lang="nl-NL" dirty="0">
                <a:solidFill>
                  <a:prstClr val="black"/>
                </a:solidFill>
                <a:latin typeface="Consolas"/>
              </a:rPr>
              <a:t>);</a:t>
            </a:r>
          </a:p>
          <a:p>
            <a:pPr lvl="0">
              <a:spcBef>
                <a:spcPts val="0"/>
              </a:spcBef>
              <a:buClrTx/>
            </a:pPr>
            <a:r>
              <a:rPr lang="nl-NL" dirty="0" smtClean="0">
                <a:solidFill>
                  <a:prstClr val="black"/>
                </a:solidFill>
                <a:latin typeface="Consolas"/>
              </a:rPr>
              <a:t>        </a:t>
            </a:r>
            <a:r>
              <a:rPr lang="nl-NL" dirty="0" err="1" smtClean="0">
                <a:solidFill>
                  <a:prstClr val="black"/>
                </a:solidFill>
                <a:latin typeface="Consolas"/>
              </a:rPr>
              <a:t>scanf</a:t>
            </a:r>
            <a:r>
              <a:rPr lang="nl-NL" dirty="0">
                <a:solidFill>
                  <a:prstClr val="black"/>
                </a:solidFill>
                <a:latin typeface="Consolas"/>
              </a:rPr>
              <a:t>(</a:t>
            </a:r>
            <a:r>
              <a:rPr lang="nl-NL" dirty="0">
                <a:solidFill>
                  <a:srgbClr val="A31515"/>
                </a:solidFill>
                <a:latin typeface="Consolas"/>
              </a:rPr>
              <a:t>"%d"</a:t>
            </a:r>
            <a:r>
              <a:rPr lang="nl-NL" dirty="0">
                <a:solidFill>
                  <a:prstClr val="black"/>
                </a:solidFill>
                <a:latin typeface="Consolas"/>
              </a:rPr>
              <a:t>, &amp;getal);</a:t>
            </a:r>
          </a:p>
          <a:p>
            <a:pPr lvl="0">
              <a:spcBef>
                <a:spcPts val="0"/>
              </a:spcBef>
              <a:buClrTx/>
            </a:pPr>
            <a:r>
              <a:rPr lang="nl-NL" dirty="0" smtClean="0">
                <a:solidFill>
                  <a:prstClr val="black"/>
                </a:solidFill>
                <a:latin typeface="Consolas"/>
              </a:rPr>
              <a:t>    } </a:t>
            </a:r>
            <a:endParaRPr lang="nl-NL" dirty="0">
              <a:solidFill>
                <a:prstClr val="black"/>
              </a:solidFill>
              <a:latin typeface="Consolas"/>
            </a:endParaRPr>
          </a:p>
          <a:p>
            <a:pPr lvl="0">
              <a:spcBef>
                <a:spcPts val="0"/>
              </a:spcBef>
              <a:buClrTx/>
            </a:pPr>
            <a:r>
              <a:rPr lang="nl-NL" dirty="0" smtClean="0">
                <a:solidFill>
                  <a:prstClr val="black"/>
                </a:solidFill>
                <a:latin typeface="Consolas"/>
              </a:rPr>
              <a:t>    </a:t>
            </a:r>
            <a:r>
              <a:rPr lang="nl-NL" dirty="0" err="1" smtClean="0">
                <a:solidFill>
                  <a:prstClr val="black"/>
                </a:solidFill>
                <a:latin typeface="Consolas"/>
              </a:rPr>
              <a:t>printf</a:t>
            </a:r>
            <a:r>
              <a:rPr lang="nl-NL" dirty="0">
                <a:solidFill>
                  <a:prstClr val="black"/>
                </a:solidFill>
                <a:latin typeface="Consolas"/>
              </a:rPr>
              <a:t>(</a:t>
            </a:r>
            <a:r>
              <a:rPr lang="nl-NL" dirty="0">
                <a:solidFill>
                  <a:srgbClr val="A31515"/>
                </a:solidFill>
                <a:latin typeface="Consolas"/>
              </a:rPr>
              <a:t>"Het ingevoerde getal = %d\n"</a:t>
            </a:r>
            <a:r>
              <a:rPr lang="nl-NL" dirty="0">
                <a:solidFill>
                  <a:prstClr val="black"/>
                </a:solidFill>
                <a:latin typeface="Consolas"/>
              </a:rPr>
              <a:t>, getal);</a:t>
            </a:r>
          </a:p>
          <a:p>
            <a:pPr lvl="0">
              <a:spcBef>
                <a:spcPts val="0"/>
              </a:spcBef>
              <a:buClrTx/>
            </a:pPr>
            <a:r>
              <a:rPr lang="nl-NL" dirty="0" smtClean="0">
                <a:solidFill>
                  <a:prstClr val="black"/>
                </a:solidFill>
                <a:latin typeface="Consolas"/>
              </a:rPr>
              <a:t>    </a:t>
            </a:r>
            <a:r>
              <a:rPr lang="nl-NL" dirty="0" err="1" smtClean="0">
                <a:solidFill>
                  <a:prstClr val="black"/>
                </a:solidFill>
                <a:latin typeface="Consolas"/>
              </a:rPr>
              <a:t>fflush</a:t>
            </a:r>
            <a:r>
              <a:rPr lang="nl-NL" dirty="0" smtClean="0">
                <a:solidFill>
                  <a:prstClr val="black"/>
                </a:solidFill>
                <a:latin typeface="Consolas"/>
              </a:rPr>
              <a:t>(</a:t>
            </a:r>
            <a:r>
              <a:rPr lang="nl-NL" dirty="0" err="1" smtClean="0">
                <a:solidFill>
                  <a:prstClr val="black"/>
                </a:solidFill>
                <a:latin typeface="Consolas"/>
              </a:rPr>
              <a:t>stdin</a:t>
            </a:r>
            <a:r>
              <a:rPr lang="nl-NL" dirty="0">
                <a:solidFill>
                  <a:prstClr val="black"/>
                </a:solidFill>
                <a:latin typeface="Consolas"/>
              </a:rPr>
              <a:t>);</a:t>
            </a:r>
          </a:p>
          <a:p>
            <a:pPr lvl="0">
              <a:spcBef>
                <a:spcPts val="0"/>
              </a:spcBef>
              <a:buClrTx/>
            </a:pPr>
            <a:r>
              <a:rPr lang="nl-NL" dirty="0" smtClean="0">
                <a:solidFill>
                  <a:prstClr val="black"/>
                </a:solidFill>
                <a:latin typeface="Consolas"/>
              </a:rPr>
              <a:t>    </a:t>
            </a:r>
            <a:r>
              <a:rPr lang="nl-NL" dirty="0" err="1" smtClean="0">
                <a:solidFill>
                  <a:prstClr val="black"/>
                </a:solidFill>
                <a:latin typeface="Consolas"/>
              </a:rPr>
              <a:t>getchar</a:t>
            </a:r>
            <a:r>
              <a:rPr lang="nl-NL" dirty="0">
                <a:solidFill>
                  <a:prstClr val="black"/>
                </a:solidFill>
                <a:latin typeface="Consolas"/>
              </a:rPr>
              <a:t>();</a:t>
            </a:r>
          </a:p>
          <a:p>
            <a:pPr lvl="0">
              <a:spcBef>
                <a:spcPts val="0"/>
              </a:spcBef>
              <a:buClrTx/>
            </a:pPr>
            <a:r>
              <a:rPr lang="nl-NL" dirty="0" smtClean="0">
                <a:solidFill>
                  <a:prstClr val="black"/>
                </a:solidFill>
                <a:latin typeface="Consolas"/>
              </a:rPr>
              <a:t>    </a:t>
            </a:r>
            <a:r>
              <a:rPr lang="nl-NL" dirty="0" smtClean="0">
                <a:solidFill>
                  <a:srgbClr val="0000FF"/>
                </a:solidFill>
                <a:latin typeface="Consolas"/>
              </a:rPr>
              <a:t>return</a:t>
            </a:r>
            <a:r>
              <a:rPr lang="nl-NL" dirty="0" smtClean="0">
                <a:solidFill>
                  <a:prstClr val="black"/>
                </a:solidFill>
                <a:latin typeface="Consolas"/>
              </a:rPr>
              <a:t> </a:t>
            </a:r>
            <a:r>
              <a:rPr lang="nl-NL" dirty="0">
                <a:solidFill>
                  <a:prstClr val="black"/>
                </a:solidFill>
                <a:latin typeface="Consolas"/>
              </a:rPr>
              <a:t>0;</a:t>
            </a:r>
          </a:p>
          <a:p>
            <a:pPr lvl="0">
              <a:spcBef>
                <a:spcPts val="0"/>
              </a:spcBef>
              <a:buClrTx/>
            </a:pPr>
            <a:r>
              <a:rPr lang="nl-NL" dirty="0">
                <a:solidFill>
                  <a:prstClr val="black"/>
                </a:solidFill>
                <a:latin typeface="Consolas"/>
              </a:rPr>
              <a:t>}</a:t>
            </a:r>
          </a:p>
          <a:p>
            <a:endParaRPr lang="nl-NL" dirty="0"/>
          </a:p>
        </p:txBody>
      </p:sp>
      <p:sp>
        <p:nvSpPr>
          <p:cNvPr id="4" name="Tekstvak 3"/>
          <p:cNvSpPr txBox="1"/>
          <p:nvPr/>
        </p:nvSpPr>
        <p:spPr>
          <a:xfrm>
            <a:off x="5786264" y="4479503"/>
            <a:ext cx="2448272" cy="923330"/>
          </a:xfrm>
          <a:prstGeom prst="rect">
            <a:avLst/>
          </a:prstGeom>
          <a:solidFill>
            <a:srgbClr val="FFFF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err="1" smtClean="0">
                <a:solidFill>
                  <a:sysClr val="windowText" lastClr="000000"/>
                </a:solidFill>
              </a:rPr>
              <a:t>Wat</a:t>
            </a:r>
            <a:r>
              <a:rPr lang="en-US" dirty="0" smtClean="0">
                <a:solidFill>
                  <a:sysClr val="windowText" lastClr="000000"/>
                </a:solidFill>
              </a:rPr>
              <a:t> </a:t>
            </a:r>
            <a:r>
              <a:rPr lang="en-US" dirty="0" err="1" smtClean="0">
                <a:solidFill>
                  <a:sysClr val="windowText" lastClr="000000"/>
                </a:solidFill>
              </a:rPr>
              <a:t>heeft</a:t>
            </a:r>
            <a:r>
              <a:rPr lang="en-US" dirty="0" smtClean="0">
                <a:solidFill>
                  <a:sysClr val="windowText" lastClr="000000"/>
                </a:solidFill>
              </a:rPr>
              <a:t> je </a:t>
            </a:r>
            <a:r>
              <a:rPr lang="en-US" dirty="0" err="1" smtClean="0">
                <a:solidFill>
                  <a:sysClr val="windowText" lastClr="000000"/>
                </a:solidFill>
              </a:rPr>
              <a:t>voorkeur</a:t>
            </a:r>
            <a:r>
              <a:rPr lang="en-US" dirty="0">
                <a:solidFill>
                  <a:sysClr val="windowText" lastClr="000000"/>
                </a:solidFill>
              </a:rPr>
              <a:t> </a:t>
            </a:r>
            <a:r>
              <a:rPr lang="en-US" dirty="0" smtClean="0">
                <a:solidFill>
                  <a:sysClr val="windowText" lastClr="000000"/>
                </a:solidFill>
              </a:rPr>
              <a:t>in </a:t>
            </a:r>
            <a:r>
              <a:rPr lang="en-US" dirty="0" err="1" smtClean="0">
                <a:solidFill>
                  <a:sysClr val="windowText" lastClr="000000"/>
                </a:solidFill>
              </a:rPr>
              <a:t>dit</a:t>
            </a:r>
            <a:r>
              <a:rPr lang="en-US" dirty="0" smtClean="0">
                <a:solidFill>
                  <a:sysClr val="windowText" lastClr="000000"/>
                </a:solidFill>
              </a:rPr>
              <a:t> </a:t>
            </a:r>
            <a:r>
              <a:rPr lang="en-US" dirty="0" err="1" smtClean="0">
                <a:solidFill>
                  <a:sysClr val="windowText" lastClr="000000"/>
                </a:solidFill>
              </a:rPr>
              <a:t>voorbeeld</a:t>
            </a:r>
            <a:r>
              <a:rPr lang="en-US" dirty="0" smtClean="0">
                <a:solidFill>
                  <a:sysClr val="windowText" lastClr="000000"/>
                </a:solidFill>
              </a:rPr>
              <a:t>? </a:t>
            </a:r>
            <a:r>
              <a:rPr lang="en-US" dirty="0" err="1" smtClean="0">
                <a:solidFill>
                  <a:sysClr val="windowText" lastClr="000000"/>
                </a:solidFill>
              </a:rPr>
              <a:t>Een</a:t>
            </a:r>
            <a:r>
              <a:rPr lang="en-US" dirty="0" smtClean="0">
                <a:solidFill>
                  <a:sysClr val="windowText" lastClr="000000"/>
                </a:solidFill>
              </a:rPr>
              <a:t> do-while of </a:t>
            </a:r>
            <a:r>
              <a:rPr lang="en-US" dirty="0" err="1" smtClean="0">
                <a:solidFill>
                  <a:sysClr val="windowText" lastClr="000000"/>
                </a:solidFill>
              </a:rPr>
              <a:t>een</a:t>
            </a:r>
            <a:r>
              <a:rPr lang="en-US" dirty="0" smtClean="0">
                <a:solidFill>
                  <a:sysClr val="windowText" lastClr="000000"/>
                </a:solidFill>
              </a:rPr>
              <a:t> while </a:t>
            </a:r>
            <a:r>
              <a:rPr lang="en-US" dirty="0" err="1" smtClean="0">
                <a:solidFill>
                  <a:sysClr val="windowText" lastClr="000000"/>
                </a:solidFill>
              </a:rPr>
              <a:t>lus</a:t>
            </a:r>
            <a:r>
              <a:rPr lang="en-US" dirty="0" smtClean="0">
                <a:solidFill>
                  <a:sysClr val="windowText" lastClr="000000"/>
                </a:solidFill>
              </a:rPr>
              <a:t>?</a:t>
            </a:r>
            <a:endParaRPr lang="nl-NL" dirty="0">
              <a:solidFill>
                <a:sysClr val="windowText" lastClr="000000"/>
              </a:solidFill>
            </a:endParaRPr>
          </a:p>
        </p:txBody>
      </p:sp>
      <p:sp>
        <p:nvSpPr>
          <p:cNvPr id="5" name="Tijdelijke aanduiding voor datum 4"/>
          <p:cNvSpPr>
            <a:spLocks noGrp="1"/>
          </p:cNvSpPr>
          <p:nvPr>
            <p:ph type="dt" sz="half" idx="17"/>
          </p:nvPr>
        </p:nvSpPr>
        <p:spPr/>
        <p:txBody>
          <a:bodyPr/>
          <a:lstStyle/>
          <a:p>
            <a:r>
              <a:rPr lang="nl-NL" smtClean="0"/>
              <a:t>GESPRG 2014-2015</a:t>
            </a:r>
            <a:endParaRPr lang="en-US" dirty="0"/>
          </a:p>
        </p:txBody>
      </p:sp>
      <p:sp>
        <p:nvSpPr>
          <p:cNvPr id="10" name="Tijdelijke aanduiding voor dianummer 9"/>
          <p:cNvSpPr>
            <a:spLocks noGrp="1"/>
          </p:cNvSpPr>
          <p:nvPr>
            <p:ph type="sldNum" sz="quarter" idx="19"/>
          </p:nvPr>
        </p:nvSpPr>
        <p:spPr/>
        <p:txBody>
          <a:bodyPr/>
          <a:lstStyle/>
          <a:p>
            <a:fld id="{520F5AE5-675F-4C53-86B8-6BB4E175C417}" type="slidenum">
              <a:rPr lang="en-US" smtClean="0"/>
              <a:pPr/>
              <a:t>65</a:t>
            </a:fld>
            <a:endParaRPr lang="en-US" dirty="0"/>
          </a:p>
        </p:txBody>
      </p:sp>
    </p:spTree>
    <p:extLst>
      <p:ext uri="{BB962C8B-B14F-4D97-AF65-F5344CB8AC3E}">
        <p14:creationId xmlns:p14="http://schemas.microsoft.com/office/powerpoint/2010/main" val="203093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endCondLst>
                                    <p:cond delay="0"/>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endCondLst>
                                    <p:cond delay="0"/>
                                  </p:end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endCondLst>
                                    <p:cond delay="0"/>
                                  </p:end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endCondLst>
                                    <p:cond delay="0"/>
                                  </p:end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endCondLst>
                                    <p:cond delay="0"/>
                                  </p:end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endCondLst>
                                    <p:cond delay="0"/>
                                  </p:end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endCondLst>
                                    <p:cond delay="0"/>
                                  </p:end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endCondLst>
                                    <p:cond delay="0"/>
                                  </p:end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endCondLst>
                                    <p:cond delay="0"/>
                                  </p:end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endCondLst>
                                    <p:cond delay="0"/>
                                  </p:end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endCondLst>
                                    <p:cond delay="0"/>
                                  </p:end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endCondLst>
                                    <p:cond delay="0"/>
                                  </p:end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endCondLst>
                                    <p:cond delay="0"/>
                                  </p:end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endCondLst>
                                    <p:cond delay="0"/>
                                  </p:endCondLst>
                                  <p:childTnLst>
                                    <p:set>
                                      <p:cBhvr>
                                        <p:cTn id="32"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bg/>
                                          </p:spTgt>
                                        </p:tgtEl>
                                        <p:attrNameLst>
                                          <p:attrName>style.visibility</p:attrName>
                                        </p:attrNameLst>
                                      </p:cBhvr>
                                      <p:to>
                                        <p:strVal val="visible"/>
                                      </p:to>
                                    </p:set>
                                  </p:childTnLst>
                                </p:cTn>
                              </p:par>
                              <p:par>
                                <p:cTn id="37" presetID="1" presetClass="entr" presetSubtype="0" fill="hold" grpId="0" nodeType="withEffect" nodePh="1">
                                  <p:stCondLst>
                                    <p:cond delay="0"/>
                                  </p:stCondLst>
                                  <p:endCondLst>
                                    <p:cond delay="0"/>
                                  </p:endCondLst>
                                  <p:childTnLst>
                                    <p:set>
                                      <p:cBhvr>
                                        <p:cTn id="3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9" grpId="0" uiExpand="1" build="p"/>
      <p:bldP spid="8" grpId="0" uiExpand="1" build="p"/>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el 9"/>
          <p:cNvSpPr>
            <a:spLocks noGrp="1"/>
          </p:cNvSpPr>
          <p:nvPr>
            <p:ph type="title"/>
          </p:nvPr>
        </p:nvSpPr>
        <p:spPr/>
        <p:txBody>
          <a:bodyPr/>
          <a:lstStyle/>
          <a:p>
            <a:r>
              <a:rPr lang="en-US" dirty="0">
                <a:latin typeface="Consolas" panose="020B0609020204030204" pitchFamily="49" charset="0"/>
                <a:cs typeface="Consolas" panose="020B0609020204030204" pitchFamily="49" charset="0"/>
              </a:rPr>
              <a:t>f</a:t>
            </a:r>
            <a:r>
              <a:rPr lang="en-US" dirty="0" smtClean="0">
                <a:latin typeface="Consolas" panose="020B0609020204030204" pitchFamily="49" charset="0"/>
                <a:cs typeface="Consolas" panose="020B0609020204030204" pitchFamily="49" charset="0"/>
              </a:rPr>
              <a:t>or</a:t>
            </a:r>
            <a:r>
              <a:rPr lang="en-US" dirty="0" smtClean="0"/>
              <a:t> &amp; </a:t>
            </a:r>
            <a:r>
              <a:rPr lang="en-US" dirty="0" smtClean="0">
                <a:latin typeface="Consolas" panose="020B0609020204030204" pitchFamily="49" charset="0"/>
                <a:cs typeface="Consolas" panose="020B0609020204030204" pitchFamily="49" charset="0"/>
              </a:rPr>
              <a:t>while</a:t>
            </a:r>
            <a:r>
              <a:rPr lang="en-US" dirty="0" smtClean="0"/>
              <a:t> </a:t>
            </a:r>
            <a:r>
              <a:rPr lang="en-US" dirty="0" err="1" smtClean="0"/>
              <a:t>equivalentie</a:t>
            </a:r>
            <a:endParaRPr lang="nl-NL" dirty="0"/>
          </a:p>
        </p:txBody>
      </p:sp>
      <p:sp>
        <p:nvSpPr>
          <p:cNvPr id="11" name="Tijdelijke aanduiding voor inhoud 10"/>
          <p:cNvSpPr>
            <a:spLocks noGrp="1"/>
          </p:cNvSpPr>
          <p:nvPr>
            <p:ph sz="half" idx="4294967295"/>
          </p:nvPr>
        </p:nvSpPr>
        <p:spPr>
          <a:xfrm>
            <a:off x="827584" y="1468434"/>
            <a:ext cx="7720013" cy="1439862"/>
          </a:xfrm>
        </p:spPr>
        <p:txBody>
          <a:bodyPr>
            <a:noAutofit/>
          </a:bodyPr>
          <a:lstStyle/>
          <a:p>
            <a:pPr marL="0" indent="0">
              <a:buNone/>
            </a:pPr>
            <a:r>
              <a:rPr lang="en-US" sz="2400" dirty="0" smtClean="0">
                <a:solidFill>
                  <a:schemeClr val="accent1"/>
                </a:solidFill>
                <a:latin typeface="Consolas" panose="020B0609020204030204" pitchFamily="49" charset="0"/>
                <a:cs typeface="Consolas" panose="020B0609020204030204" pitchFamily="49" charset="0"/>
              </a:rPr>
              <a:t>for</a:t>
            </a:r>
            <a:r>
              <a:rPr lang="en-US" sz="2400" dirty="0" smtClean="0">
                <a:latin typeface="Consolas" panose="020B0609020204030204" pitchFamily="49" charset="0"/>
                <a:cs typeface="Consolas" panose="020B0609020204030204" pitchFamily="49" charset="0"/>
              </a:rPr>
              <a:t>(</a:t>
            </a:r>
            <a:r>
              <a:rPr lang="en-US" sz="2400" i="1" dirty="0" smtClean="0">
                <a:solidFill>
                  <a:schemeClr val="accent3"/>
                </a:solidFill>
                <a:latin typeface="Consolas" panose="020B0609020204030204" pitchFamily="49" charset="0"/>
                <a:cs typeface="Consolas" panose="020B0609020204030204" pitchFamily="49" charset="0"/>
              </a:rPr>
              <a:t>expressie1</a:t>
            </a:r>
            <a:r>
              <a:rPr lang="en-US" sz="2400" dirty="0" smtClean="0">
                <a:latin typeface="Consolas" panose="020B0609020204030204" pitchFamily="49" charset="0"/>
                <a:cs typeface="Consolas" panose="020B0609020204030204" pitchFamily="49" charset="0"/>
              </a:rPr>
              <a:t>;</a:t>
            </a:r>
            <a:r>
              <a:rPr lang="en-US" sz="2400" i="1" dirty="0" smtClean="0">
                <a:latin typeface="Consolas" panose="020B0609020204030204" pitchFamily="49" charset="0"/>
                <a:cs typeface="Consolas" panose="020B0609020204030204" pitchFamily="49" charset="0"/>
              </a:rPr>
              <a:t> </a:t>
            </a:r>
            <a:r>
              <a:rPr lang="en-US" sz="2400" i="1" dirty="0" smtClean="0">
                <a:solidFill>
                  <a:schemeClr val="accent2"/>
                </a:solidFill>
                <a:latin typeface="Consolas" panose="020B0609020204030204" pitchFamily="49" charset="0"/>
                <a:cs typeface="Consolas" panose="020B0609020204030204" pitchFamily="49" charset="0"/>
              </a:rPr>
              <a:t>expressie2</a:t>
            </a:r>
            <a:r>
              <a:rPr lang="en-US" sz="2400" dirty="0" smtClean="0">
                <a:latin typeface="Consolas" panose="020B0609020204030204" pitchFamily="49" charset="0"/>
                <a:cs typeface="Consolas" panose="020B0609020204030204" pitchFamily="49" charset="0"/>
              </a:rPr>
              <a:t>;</a:t>
            </a:r>
            <a:r>
              <a:rPr lang="en-US" sz="2400" i="1" dirty="0" smtClean="0">
                <a:latin typeface="Consolas" panose="020B0609020204030204" pitchFamily="49" charset="0"/>
                <a:cs typeface="Consolas" panose="020B0609020204030204" pitchFamily="49" charset="0"/>
              </a:rPr>
              <a:t> </a:t>
            </a:r>
            <a:r>
              <a:rPr lang="en-US" sz="2400" i="1" dirty="0" smtClean="0">
                <a:solidFill>
                  <a:schemeClr val="accent6"/>
                </a:solidFill>
                <a:latin typeface="Consolas" panose="020B0609020204030204" pitchFamily="49" charset="0"/>
                <a:cs typeface="Consolas" panose="020B0609020204030204" pitchFamily="49" charset="0"/>
              </a:rPr>
              <a:t>expressie3</a:t>
            </a:r>
            <a:r>
              <a:rPr lang="en-US" sz="2400" dirty="0" smtClean="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	</a:t>
            </a:r>
            <a:r>
              <a:rPr lang="en-US" sz="2400" i="1" dirty="0" smtClean="0">
                <a:latin typeface="Consolas" panose="020B0609020204030204" pitchFamily="49" charset="0"/>
                <a:cs typeface="Consolas" panose="020B0609020204030204" pitchFamily="49" charset="0"/>
              </a:rPr>
              <a:t>statements</a:t>
            </a:r>
          </a:p>
          <a:p>
            <a:pPr marL="0" indent="0">
              <a:buNone/>
            </a:pPr>
            <a:r>
              <a:rPr lang="en-US" sz="2400" dirty="0" smtClean="0">
                <a:latin typeface="Consolas" panose="020B0609020204030204" pitchFamily="49" charset="0"/>
                <a:cs typeface="Consolas" panose="020B0609020204030204" pitchFamily="49" charset="0"/>
              </a:rPr>
              <a:t>}</a:t>
            </a:r>
            <a:endParaRPr lang="en-US" sz="2400" dirty="0"/>
          </a:p>
          <a:p>
            <a:pPr marL="0" indent="0">
              <a:buNone/>
            </a:pPr>
            <a:endParaRPr lang="en-US" sz="2400" dirty="0" smtClean="0">
              <a:solidFill>
                <a:schemeClr val="accent6">
                  <a:lumMod val="50000"/>
                </a:schemeClr>
              </a:solidFill>
            </a:endParaRPr>
          </a:p>
        </p:txBody>
      </p:sp>
      <p:sp>
        <p:nvSpPr>
          <p:cNvPr id="13" name="Tijdelijke aanduiding voor inhoud 12"/>
          <p:cNvSpPr>
            <a:spLocks noGrp="1"/>
          </p:cNvSpPr>
          <p:nvPr>
            <p:ph sz="half" idx="4294967295"/>
          </p:nvPr>
        </p:nvSpPr>
        <p:spPr>
          <a:xfrm>
            <a:off x="827584" y="3826302"/>
            <a:ext cx="7720013" cy="2374900"/>
          </a:xfrm>
        </p:spPr>
        <p:txBody>
          <a:bodyPr>
            <a:noAutofit/>
          </a:bodyPr>
          <a:lstStyle/>
          <a:p>
            <a:pPr marL="0" indent="0">
              <a:buNone/>
            </a:pPr>
            <a:r>
              <a:rPr lang="en-US" sz="2400" i="1" dirty="0">
                <a:solidFill>
                  <a:schemeClr val="accent3"/>
                </a:solidFill>
                <a:latin typeface="Consolas" panose="020B0609020204030204" pitchFamily="49" charset="0"/>
                <a:cs typeface="Consolas" panose="020B0609020204030204" pitchFamily="49" charset="0"/>
              </a:rPr>
              <a:t>expressie1</a:t>
            </a:r>
            <a:endParaRPr lang="en-US" sz="2400" dirty="0" smtClean="0">
              <a:solidFill>
                <a:schemeClr val="accent3"/>
              </a:solidFill>
              <a:latin typeface="Consolas" panose="020B0609020204030204" pitchFamily="49" charset="0"/>
              <a:cs typeface="Consolas" panose="020B0609020204030204" pitchFamily="49" charset="0"/>
            </a:endParaRPr>
          </a:p>
          <a:p>
            <a:pPr marL="0" indent="0">
              <a:buNone/>
            </a:pPr>
            <a:r>
              <a:rPr lang="en-US" sz="2400" dirty="0" smtClean="0">
                <a:solidFill>
                  <a:schemeClr val="accent1"/>
                </a:solidFill>
                <a:latin typeface="Consolas" panose="020B0609020204030204" pitchFamily="49" charset="0"/>
                <a:cs typeface="Consolas" panose="020B0609020204030204" pitchFamily="49" charset="0"/>
              </a:rPr>
              <a:t>while</a:t>
            </a:r>
            <a:r>
              <a:rPr lang="en-US" sz="2400" dirty="0" smtClean="0">
                <a:latin typeface="Consolas" panose="020B0609020204030204" pitchFamily="49" charset="0"/>
                <a:cs typeface="Consolas" panose="020B0609020204030204" pitchFamily="49" charset="0"/>
              </a:rPr>
              <a:t>(</a:t>
            </a:r>
            <a:r>
              <a:rPr lang="en-US" sz="2400" i="1" dirty="0" smtClean="0">
                <a:solidFill>
                  <a:schemeClr val="accent2"/>
                </a:solidFill>
                <a:latin typeface="Consolas" panose="020B0609020204030204" pitchFamily="49" charset="0"/>
                <a:cs typeface="Consolas" panose="020B0609020204030204" pitchFamily="49" charset="0"/>
              </a:rPr>
              <a:t>expressie2</a:t>
            </a:r>
            <a:r>
              <a:rPr lang="en-US" sz="2400" dirty="0" smtClean="0">
                <a:latin typeface="Consolas" panose="020B0609020204030204" pitchFamily="49" charset="0"/>
                <a:cs typeface="Consolas" panose="020B0609020204030204" pitchFamily="49" charset="0"/>
              </a:rPr>
              <a:t>){</a:t>
            </a:r>
          </a:p>
          <a:p>
            <a:pPr marL="0" indent="0">
              <a:buNone/>
            </a:pPr>
            <a:r>
              <a:rPr lang="en-US" sz="2400" i="1" dirty="0" smtClean="0">
                <a:latin typeface="Consolas" panose="020B0609020204030204" pitchFamily="49" charset="0"/>
                <a:cs typeface="Consolas" panose="020B0609020204030204" pitchFamily="49" charset="0"/>
              </a:rPr>
              <a:t>	statements</a:t>
            </a:r>
            <a:r>
              <a:rPr lang="en-US" sz="2400" dirty="0" smtClean="0">
                <a:latin typeface="Consolas" panose="020B0609020204030204" pitchFamily="49" charset="0"/>
                <a:cs typeface="Consolas" panose="020B0609020204030204" pitchFamily="49" charset="0"/>
              </a:rPr>
              <a:t>   </a:t>
            </a:r>
          </a:p>
          <a:p>
            <a:pPr marL="0" indent="0">
              <a:buNone/>
            </a:pPr>
            <a:r>
              <a:rPr lang="en-US" sz="2400" i="1" dirty="0" smtClean="0">
                <a:latin typeface="Consolas" panose="020B0609020204030204" pitchFamily="49" charset="0"/>
                <a:cs typeface="Consolas" panose="020B0609020204030204" pitchFamily="49" charset="0"/>
              </a:rPr>
              <a:t>	</a:t>
            </a:r>
            <a:r>
              <a:rPr lang="en-US" sz="2400" i="1" dirty="0" smtClean="0">
                <a:solidFill>
                  <a:schemeClr val="accent6"/>
                </a:solidFill>
                <a:latin typeface="Consolas" panose="020B0609020204030204" pitchFamily="49" charset="0"/>
                <a:cs typeface="Consolas" panose="020B0609020204030204" pitchFamily="49" charset="0"/>
              </a:rPr>
              <a:t>expressie3</a:t>
            </a:r>
          </a:p>
          <a:p>
            <a:pPr marL="0" indent="0">
              <a:buNone/>
            </a:pP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p:txBody>
      </p:sp>
      <p:sp>
        <p:nvSpPr>
          <p:cNvPr id="2" name="TextBox 1"/>
          <p:cNvSpPr txBox="1"/>
          <p:nvPr/>
        </p:nvSpPr>
        <p:spPr>
          <a:xfrm>
            <a:off x="555700" y="3144406"/>
            <a:ext cx="2478692" cy="461665"/>
          </a:xfrm>
          <a:prstGeom prst="rect">
            <a:avLst/>
          </a:prstGeom>
          <a:noFill/>
        </p:spPr>
        <p:txBody>
          <a:bodyPr wrap="none" rtlCol="0">
            <a:spAutoFit/>
          </a:bodyPr>
          <a:lstStyle/>
          <a:p>
            <a:r>
              <a:rPr lang="en-US" sz="2400" b="1" dirty="0"/>
              <a:t>Is </a:t>
            </a:r>
            <a:r>
              <a:rPr lang="en-US" sz="2400" b="1" dirty="0" smtClean="0"/>
              <a:t>equivalent met:</a:t>
            </a:r>
            <a:endParaRPr lang="nl-NL" sz="2400" b="1" dirty="0"/>
          </a:p>
        </p:txBody>
      </p:sp>
      <p:sp>
        <p:nvSpPr>
          <p:cNvPr id="5" name="Tijdelijke aanduiding voor datum 4"/>
          <p:cNvSpPr>
            <a:spLocks noGrp="1"/>
          </p:cNvSpPr>
          <p:nvPr>
            <p:ph type="dt" sz="half" idx="10"/>
          </p:nvPr>
        </p:nvSpPr>
        <p:spPr/>
        <p:txBody>
          <a:bodyPr/>
          <a:lstStyle/>
          <a:p>
            <a:r>
              <a:rPr lang="nl-NL" smtClean="0"/>
              <a:t>GESPRG 2014-2015</a:t>
            </a:r>
            <a:endParaRPr lang="en-US" dirty="0"/>
          </a:p>
        </p:txBody>
      </p:sp>
      <p:sp>
        <p:nvSpPr>
          <p:cNvPr id="6" name="Tijdelijke aanduiding voor dianummer 5"/>
          <p:cNvSpPr>
            <a:spLocks noGrp="1"/>
          </p:cNvSpPr>
          <p:nvPr>
            <p:ph type="sldNum" sz="quarter" idx="12"/>
          </p:nvPr>
        </p:nvSpPr>
        <p:spPr/>
        <p:txBody>
          <a:bodyPr/>
          <a:lstStyle/>
          <a:p>
            <a:fld id="{520F5AE5-675F-4C53-86B8-6BB4E175C417}" type="slidenum">
              <a:rPr lang="en-US" smtClean="0"/>
              <a:pPr/>
              <a:t>66</a:t>
            </a:fld>
            <a:endParaRPr lang="en-US" dirty="0"/>
          </a:p>
        </p:txBody>
      </p:sp>
      <p:sp>
        <p:nvSpPr>
          <p:cNvPr id="3" name="Tekstvak 2"/>
          <p:cNvSpPr txBox="1"/>
          <p:nvPr/>
        </p:nvSpPr>
        <p:spPr>
          <a:xfrm>
            <a:off x="5292080" y="3492405"/>
            <a:ext cx="2592288" cy="369332"/>
          </a:xfrm>
          <a:prstGeom prst="rect">
            <a:avLst/>
          </a:prstGeom>
          <a:solidFill>
            <a:srgbClr val="FFFF00"/>
          </a:solidFill>
          <a:ln>
            <a:solidFill>
              <a:schemeClr val="tx1"/>
            </a:solidFill>
          </a:ln>
        </p:spPr>
        <p:txBody>
          <a:bodyPr wrap="square" rtlCol="0">
            <a:spAutoFit/>
          </a:bodyPr>
          <a:lstStyle/>
          <a:p>
            <a:r>
              <a:rPr lang="en-US" dirty="0" smtClean="0"/>
              <a:t>Snap je </a:t>
            </a:r>
            <a:r>
              <a:rPr lang="en-US" dirty="0" err="1" smtClean="0"/>
              <a:t>wat</a:t>
            </a:r>
            <a:r>
              <a:rPr lang="en-US" dirty="0" smtClean="0"/>
              <a:t> </a:t>
            </a:r>
            <a:r>
              <a:rPr lang="en-US" dirty="0" err="1" smtClean="0"/>
              <a:t>dit</a:t>
            </a:r>
            <a:r>
              <a:rPr lang="en-US" dirty="0" smtClean="0"/>
              <a:t> </a:t>
            </a:r>
            <a:r>
              <a:rPr lang="en-US" dirty="0" err="1" smtClean="0"/>
              <a:t>betekent</a:t>
            </a:r>
            <a:r>
              <a:rPr lang="en-US" dirty="0" smtClean="0"/>
              <a:t>?</a:t>
            </a:r>
            <a:endParaRPr lang="nl-NL" dirty="0" smtClean="0"/>
          </a:p>
        </p:txBody>
      </p:sp>
    </p:spTree>
    <p:extLst>
      <p:ext uri="{BB962C8B-B14F-4D97-AF65-F5344CB8AC3E}">
        <p14:creationId xmlns:p14="http://schemas.microsoft.com/office/powerpoint/2010/main" val="1681268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3" grpId="0" build="p"/>
      <p:bldP spid="2" grpId="0"/>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normAutofit/>
          </a:bodyPr>
          <a:lstStyle/>
          <a:p>
            <a:r>
              <a:rPr lang="nl-NL" sz="4400" dirty="0" smtClean="0"/>
              <a:t>Hoelang is een…</a:t>
            </a:r>
          </a:p>
        </p:txBody>
      </p:sp>
      <p:sp>
        <p:nvSpPr>
          <p:cNvPr id="53252" name="Rectangle 3"/>
          <p:cNvSpPr>
            <a:spLocks noGrp="1" noChangeArrowheads="1"/>
          </p:cNvSpPr>
          <p:nvPr>
            <p:ph idx="1"/>
          </p:nvPr>
        </p:nvSpPr>
        <p:spPr/>
        <p:txBody>
          <a:bodyPr>
            <a:normAutofit/>
          </a:bodyPr>
          <a:lstStyle/>
          <a:p>
            <a:r>
              <a:rPr lang="nl-NL" dirty="0" smtClean="0"/>
              <a:t>Hoelang wordt de onderstaande code uitgevoerd?</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Hoe </a:t>
            </a:r>
            <a:r>
              <a:rPr lang="en-US" dirty="0" err="1" smtClean="0"/>
              <a:t>ziet</a:t>
            </a:r>
            <a:r>
              <a:rPr lang="en-US" dirty="0" smtClean="0"/>
              <a:t> de for-</a:t>
            </a:r>
            <a:r>
              <a:rPr lang="en-US" dirty="0" err="1" smtClean="0"/>
              <a:t>lus</a:t>
            </a:r>
            <a:r>
              <a:rPr lang="en-US" dirty="0" smtClean="0"/>
              <a:t> </a:t>
            </a:r>
            <a:r>
              <a:rPr lang="en-US" dirty="0" err="1" smtClean="0"/>
              <a:t>versie</a:t>
            </a:r>
            <a:r>
              <a:rPr lang="en-US" dirty="0" smtClean="0"/>
              <a:t> van </a:t>
            </a:r>
            <a:r>
              <a:rPr lang="en-US" dirty="0" err="1" smtClean="0"/>
              <a:t>deze</a:t>
            </a:r>
            <a:r>
              <a:rPr lang="en-US" dirty="0" smtClean="0"/>
              <a:t> code </a:t>
            </a:r>
            <a:r>
              <a:rPr lang="en-US" dirty="0" err="1" smtClean="0"/>
              <a:t>eruit</a:t>
            </a:r>
            <a:r>
              <a:rPr lang="en-US" dirty="0" smtClean="0"/>
              <a:t>?</a:t>
            </a:r>
            <a:endParaRPr lang="nl-NL" dirty="0" smtClean="0"/>
          </a:p>
        </p:txBody>
      </p:sp>
      <p:sp>
        <p:nvSpPr>
          <p:cNvPr id="53253" name="Rectangle 4"/>
          <p:cNvSpPr>
            <a:spLocks noChangeArrowheads="1"/>
          </p:cNvSpPr>
          <p:nvPr/>
        </p:nvSpPr>
        <p:spPr bwMode="auto">
          <a:xfrm>
            <a:off x="4602584" y="3861048"/>
            <a:ext cx="3600450" cy="252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742950" lvl="1" indent="-285750" algn="l">
              <a:spcBef>
                <a:spcPct val="20000"/>
              </a:spcBef>
              <a:buClr>
                <a:schemeClr val="hlink"/>
              </a:buClr>
              <a:buSzPct val="90000"/>
              <a:buFont typeface="Wingdings" pitchFamily="2" charset="2"/>
              <a:buNone/>
            </a:pPr>
            <a:endParaRPr lang="nl-NL" dirty="0">
              <a:solidFill>
                <a:schemeClr val="tx1"/>
              </a:solidFill>
              <a:latin typeface="+mn-lt"/>
            </a:endParaRPr>
          </a:p>
        </p:txBody>
      </p:sp>
      <p:sp>
        <p:nvSpPr>
          <p:cNvPr id="7" name="Rectangle 4"/>
          <p:cNvSpPr>
            <a:spLocks noChangeArrowheads="1"/>
          </p:cNvSpPr>
          <p:nvPr/>
        </p:nvSpPr>
        <p:spPr bwMode="auto">
          <a:xfrm>
            <a:off x="2267743" y="2057492"/>
            <a:ext cx="5216116" cy="318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nl-NL" sz="2400" dirty="0">
                <a:solidFill>
                  <a:srgbClr val="0000FF"/>
                </a:solidFill>
                <a:highlight>
                  <a:srgbClr val="FFFFFF"/>
                </a:highlight>
                <a:latin typeface="Consolas" panose="020B0609020204030204" pitchFamily="49" charset="0"/>
              </a:rPr>
              <a:t>#</a:t>
            </a:r>
            <a:r>
              <a:rPr lang="nl-NL" sz="2400" dirty="0" err="1">
                <a:solidFill>
                  <a:srgbClr val="0000FF"/>
                </a:solidFill>
                <a:highlight>
                  <a:srgbClr val="FFFFFF"/>
                </a:highlight>
                <a:latin typeface="Consolas" panose="020B0609020204030204" pitchFamily="49" charset="0"/>
              </a:rPr>
              <a:t>include</a:t>
            </a:r>
            <a:r>
              <a:rPr lang="nl-NL" sz="2400" dirty="0">
                <a:solidFill>
                  <a:srgbClr val="000000"/>
                </a:solidFill>
                <a:highlight>
                  <a:srgbClr val="FFFFFF"/>
                </a:highlight>
                <a:latin typeface="Consolas" panose="020B0609020204030204" pitchFamily="49" charset="0"/>
              </a:rPr>
              <a:t> </a:t>
            </a:r>
            <a:r>
              <a:rPr lang="nl-NL" sz="2400" dirty="0">
                <a:solidFill>
                  <a:srgbClr val="A31515"/>
                </a:solidFill>
                <a:highlight>
                  <a:srgbClr val="FFFFFF"/>
                </a:highlight>
                <a:latin typeface="Consolas" panose="020B0609020204030204" pitchFamily="49" charset="0"/>
              </a:rPr>
              <a:t>&lt;</a:t>
            </a:r>
            <a:r>
              <a:rPr lang="nl-NL" sz="2400" dirty="0" err="1">
                <a:solidFill>
                  <a:srgbClr val="A31515"/>
                </a:solidFill>
                <a:highlight>
                  <a:srgbClr val="FFFFFF"/>
                </a:highlight>
                <a:latin typeface="Consolas" panose="020B0609020204030204" pitchFamily="49" charset="0"/>
              </a:rPr>
              <a:t>stdio.h</a:t>
            </a:r>
            <a:r>
              <a:rPr lang="nl-NL" sz="2400" dirty="0">
                <a:solidFill>
                  <a:srgbClr val="A31515"/>
                </a:solidFill>
                <a:highlight>
                  <a:srgbClr val="FFFFFF"/>
                </a:highlight>
                <a:latin typeface="Consolas" panose="020B0609020204030204" pitchFamily="49" charset="0"/>
              </a:rPr>
              <a:t>&gt;</a:t>
            </a:r>
            <a:endParaRPr lang="nl-NL" sz="2400" dirty="0">
              <a:solidFill>
                <a:srgbClr val="000000"/>
              </a:solidFill>
              <a:highlight>
                <a:srgbClr val="FFFFFF"/>
              </a:highlight>
              <a:latin typeface="Consolas" panose="020B0609020204030204" pitchFamily="49" charset="0"/>
            </a:endParaRPr>
          </a:p>
          <a:p>
            <a:endParaRPr lang="nl-NL" sz="2400" dirty="0">
              <a:solidFill>
                <a:srgbClr val="000000"/>
              </a:solidFill>
              <a:highlight>
                <a:srgbClr val="FFFFFF"/>
              </a:highlight>
              <a:latin typeface="Consolas" panose="020B0609020204030204" pitchFamily="49" charset="0"/>
            </a:endParaRPr>
          </a:p>
          <a:p>
            <a:r>
              <a:rPr lang="nl-NL" sz="2400" dirty="0">
                <a:solidFill>
                  <a:srgbClr val="0000FF"/>
                </a:solidFill>
                <a:highlight>
                  <a:srgbClr val="FFFFFF"/>
                </a:highlight>
                <a:latin typeface="Consolas" panose="020B0609020204030204" pitchFamily="49" charset="0"/>
              </a:rPr>
              <a:t>int</a:t>
            </a:r>
            <a:r>
              <a:rPr lang="nl-NL" sz="2400" dirty="0">
                <a:solidFill>
                  <a:srgbClr val="000000"/>
                </a:solidFill>
                <a:highlight>
                  <a:srgbClr val="FFFFFF"/>
                </a:highlight>
                <a:latin typeface="Consolas" panose="020B0609020204030204" pitchFamily="49" charset="0"/>
              </a:rPr>
              <a:t> </a:t>
            </a:r>
            <a:r>
              <a:rPr lang="nl-NL" sz="2400" dirty="0" err="1">
                <a:solidFill>
                  <a:srgbClr val="000000"/>
                </a:solidFill>
                <a:highlight>
                  <a:srgbClr val="FFFFFF"/>
                </a:highlight>
                <a:latin typeface="Consolas" panose="020B0609020204030204" pitchFamily="49" charset="0"/>
              </a:rPr>
              <a:t>main</a:t>
            </a:r>
            <a:r>
              <a:rPr lang="nl-NL" sz="2400" dirty="0">
                <a:solidFill>
                  <a:srgbClr val="000000"/>
                </a:solidFill>
                <a:highlight>
                  <a:srgbClr val="FFFFFF"/>
                </a:highlight>
                <a:latin typeface="Consolas" panose="020B0609020204030204" pitchFamily="49" charset="0"/>
              </a:rPr>
              <a:t>(</a:t>
            </a:r>
            <a:r>
              <a:rPr lang="nl-NL" sz="2400" dirty="0" err="1">
                <a:solidFill>
                  <a:srgbClr val="0000FF"/>
                </a:solidFill>
                <a:highlight>
                  <a:srgbClr val="FFFFFF"/>
                </a:highlight>
                <a:latin typeface="Consolas" panose="020B0609020204030204" pitchFamily="49" charset="0"/>
              </a:rPr>
              <a:t>void</a:t>
            </a:r>
            <a:r>
              <a:rPr lang="nl-NL" sz="2400" dirty="0">
                <a:solidFill>
                  <a:srgbClr val="000000"/>
                </a:solidFill>
                <a:highlight>
                  <a:srgbClr val="FFFFFF"/>
                </a:highlight>
                <a:latin typeface="Consolas" panose="020B0609020204030204" pitchFamily="49" charset="0"/>
              </a:rPr>
              <a:t>) {</a:t>
            </a:r>
          </a:p>
          <a:p>
            <a:r>
              <a:rPr lang="nl-NL" sz="2400" dirty="0" smtClean="0">
                <a:solidFill>
                  <a:srgbClr val="0000FF"/>
                </a:solidFill>
                <a:highlight>
                  <a:srgbClr val="FFFFFF"/>
                </a:highlight>
                <a:latin typeface="Consolas" panose="020B0609020204030204" pitchFamily="49" charset="0"/>
              </a:rPr>
              <a:t>  </a:t>
            </a:r>
            <a:r>
              <a:rPr lang="nl-NL" sz="2400" dirty="0" err="1" smtClean="0">
                <a:solidFill>
                  <a:srgbClr val="0000FF"/>
                </a:solidFill>
                <a:highlight>
                  <a:srgbClr val="FFFFFF"/>
                </a:highlight>
                <a:latin typeface="Consolas" panose="020B0609020204030204" pitchFamily="49" charset="0"/>
              </a:rPr>
              <a:t>while</a:t>
            </a:r>
            <a:r>
              <a:rPr lang="nl-NL" sz="2400" dirty="0" smtClean="0">
                <a:solidFill>
                  <a:srgbClr val="000000"/>
                </a:solidFill>
                <a:highlight>
                  <a:srgbClr val="FFFFFF"/>
                </a:highlight>
                <a:latin typeface="Consolas" panose="020B0609020204030204" pitchFamily="49" charset="0"/>
              </a:rPr>
              <a:t>(1</a:t>
            </a:r>
            <a:r>
              <a:rPr lang="nl-NL" sz="2400" dirty="0">
                <a:solidFill>
                  <a:srgbClr val="000000"/>
                </a:solidFill>
                <a:highlight>
                  <a:srgbClr val="FFFFFF"/>
                </a:highlight>
                <a:latin typeface="Consolas" panose="020B0609020204030204" pitchFamily="49" charset="0"/>
              </a:rPr>
              <a:t>) {</a:t>
            </a:r>
          </a:p>
          <a:p>
            <a:r>
              <a:rPr lang="nl-NL" sz="2400" dirty="0" smtClean="0">
                <a:solidFill>
                  <a:srgbClr val="000000"/>
                </a:solidFill>
                <a:highlight>
                  <a:srgbClr val="FFFFFF"/>
                </a:highlight>
                <a:latin typeface="Consolas" panose="020B0609020204030204" pitchFamily="49" charset="0"/>
              </a:rPr>
              <a:t>   </a:t>
            </a:r>
            <a:r>
              <a:rPr lang="nl-NL" sz="2400" dirty="0" err="1" smtClean="0">
                <a:solidFill>
                  <a:srgbClr val="000000"/>
                </a:solidFill>
                <a:highlight>
                  <a:srgbClr val="FFFFFF"/>
                </a:highlight>
                <a:latin typeface="Consolas" panose="020B0609020204030204" pitchFamily="49" charset="0"/>
              </a:rPr>
              <a:t>printf</a:t>
            </a:r>
            <a:r>
              <a:rPr lang="nl-NL" sz="2400" dirty="0">
                <a:solidFill>
                  <a:srgbClr val="000000"/>
                </a:solidFill>
                <a:highlight>
                  <a:srgbClr val="FFFFFF"/>
                </a:highlight>
                <a:latin typeface="Consolas" panose="020B0609020204030204" pitchFamily="49" charset="0"/>
              </a:rPr>
              <a:t>(</a:t>
            </a:r>
            <a:r>
              <a:rPr lang="nl-NL" sz="2400" dirty="0">
                <a:solidFill>
                  <a:srgbClr val="A31515"/>
                </a:solidFill>
                <a:highlight>
                  <a:srgbClr val="FFFFFF"/>
                </a:highlight>
                <a:latin typeface="Consolas" panose="020B0609020204030204" pitchFamily="49" charset="0"/>
              </a:rPr>
              <a:t>"</a:t>
            </a:r>
            <a:r>
              <a:rPr lang="nl-NL" sz="2400" dirty="0">
                <a:solidFill>
                  <a:srgbClr val="B94C4C"/>
                </a:solidFill>
                <a:highlight>
                  <a:srgbClr val="FFFFFF"/>
                </a:highlight>
                <a:latin typeface="Consolas" panose="020B0609020204030204" pitchFamily="49" charset="0"/>
              </a:rPr>
              <a:t>Hallo</a:t>
            </a:r>
            <a:r>
              <a:rPr lang="nl-NL" sz="2400" dirty="0">
                <a:solidFill>
                  <a:srgbClr val="A31515"/>
                </a:solidFill>
                <a:highlight>
                  <a:srgbClr val="FFFFFF"/>
                </a:highlight>
                <a:latin typeface="Consolas" panose="020B0609020204030204" pitchFamily="49" charset="0"/>
              </a:rPr>
              <a:t>"</a:t>
            </a:r>
            <a:r>
              <a:rPr lang="nl-NL" sz="2400" dirty="0">
                <a:solidFill>
                  <a:srgbClr val="000000"/>
                </a:solidFill>
                <a:highlight>
                  <a:srgbClr val="FFFFFF"/>
                </a:highlight>
                <a:latin typeface="Consolas" panose="020B0609020204030204" pitchFamily="49" charset="0"/>
              </a:rPr>
              <a:t>);</a:t>
            </a:r>
          </a:p>
          <a:p>
            <a:r>
              <a:rPr lang="nl-NL" sz="2400" dirty="0" smtClean="0">
                <a:solidFill>
                  <a:srgbClr val="000000"/>
                </a:solidFill>
                <a:highlight>
                  <a:srgbClr val="FFFFFF"/>
                </a:highlight>
                <a:latin typeface="Consolas" panose="020B0609020204030204" pitchFamily="49" charset="0"/>
              </a:rPr>
              <a:t>  }</a:t>
            </a:r>
            <a:endParaRPr lang="nl-NL" sz="2400" dirty="0">
              <a:solidFill>
                <a:srgbClr val="000000"/>
              </a:solidFill>
              <a:highlight>
                <a:srgbClr val="FFFFFF"/>
              </a:highlight>
              <a:latin typeface="Consolas" panose="020B0609020204030204" pitchFamily="49" charset="0"/>
            </a:endParaRPr>
          </a:p>
          <a:p>
            <a:r>
              <a:rPr lang="nl-NL" sz="2400" dirty="0">
                <a:solidFill>
                  <a:srgbClr val="000000"/>
                </a:solidFill>
                <a:highlight>
                  <a:srgbClr val="FFFFFF"/>
                </a:highlight>
                <a:latin typeface="Consolas" panose="020B0609020204030204" pitchFamily="49" charset="0"/>
              </a:rPr>
              <a:t>}</a:t>
            </a:r>
            <a:endParaRPr lang="nl-NL" sz="2800" dirty="0">
              <a:solidFill>
                <a:schemeClr val="tx1"/>
              </a:solidFill>
              <a:latin typeface="Consolas"/>
            </a:endParaRPr>
          </a:p>
        </p:txBody>
      </p:sp>
      <p:pic>
        <p:nvPicPr>
          <p:cNvPr id="13314" name="Picture 2" descr="http://www.smartcompute.com/wp-content/uploads/2013/06/infinity-symbo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5109" y="6696668"/>
            <a:ext cx="313782" cy="161332"/>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67</a:t>
            </a:fld>
            <a:endParaRPr lang="en-US" dirty="0"/>
          </a:p>
        </p:txBody>
      </p:sp>
    </p:spTree>
    <p:extLst>
      <p:ext uri="{BB962C8B-B14F-4D97-AF65-F5344CB8AC3E}">
        <p14:creationId xmlns:p14="http://schemas.microsoft.com/office/powerpoint/2010/main" val="382295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uiExpand="1" build="p"/>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err="1" smtClean="0">
                <a:solidFill>
                  <a:srgbClr val="FF0000"/>
                </a:solidFill>
              </a:rPr>
              <a:t>Veel</a:t>
            </a:r>
            <a:r>
              <a:rPr lang="en-US" dirty="0" smtClean="0">
                <a:solidFill>
                  <a:srgbClr val="FF0000"/>
                </a:solidFill>
              </a:rPr>
              <a:t> </a:t>
            </a:r>
            <a:r>
              <a:rPr lang="en-US" dirty="0" err="1" smtClean="0">
                <a:solidFill>
                  <a:srgbClr val="FF0000"/>
                </a:solidFill>
              </a:rPr>
              <a:t>gemaakte</a:t>
            </a:r>
            <a:r>
              <a:rPr lang="en-US" dirty="0" smtClean="0">
                <a:solidFill>
                  <a:srgbClr val="FF0000"/>
                </a:solidFill>
              </a:rPr>
              <a:t> </a:t>
            </a:r>
            <a:r>
              <a:rPr lang="en-US" sz="4800" dirty="0" err="1" smtClean="0">
                <a:solidFill>
                  <a:srgbClr val="FF0000"/>
                </a:solidFill>
              </a:rPr>
              <a:t>fout</a:t>
            </a:r>
            <a:endParaRPr lang="nl-NL" sz="4800" dirty="0">
              <a:solidFill>
                <a:srgbClr val="FF0000"/>
              </a:solidFill>
            </a:endParaRPr>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68</a:t>
            </a:fld>
            <a:endParaRPr lang="en-US" dirty="0"/>
          </a:p>
        </p:txBody>
      </p:sp>
      <p:sp>
        <p:nvSpPr>
          <p:cNvPr id="7" name="Text Box 4"/>
          <p:cNvSpPr txBox="1">
            <a:spLocks noChangeArrowheads="1"/>
          </p:cNvSpPr>
          <p:nvPr/>
        </p:nvSpPr>
        <p:spPr bwMode="auto">
          <a:xfrm>
            <a:off x="457200" y="1412776"/>
            <a:ext cx="7848872" cy="286450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en-US" sz="1800" dirty="0" err="1">
                <a:latin typeface="Consolas"/>
              </a:rPr>
              <a:t>int</a:t>
            </a:r>
            <a:r>
              <a:rPr lang="en-US" sz="1800" dirty="0">
                <a:solidFill>
                  <a:schemeClr val="tx1"/>
                </a:solidFill>
                <a:latin typeface="Consolas"/>
              </a:rPr>
              <a:t> </a:t>
            </a:r>
            <a:r>
              <a:rPr lang="en-US" sz="1800" dirty="0" smtClean="0">
                <a:solidFill>
                  <a:schemeClr val="tx1"/>
                </a:solidFill>
                <a:latin typeface="Consolas"/>
              </a:rPr>
              <a:t>main(</a:t>
            </a:r>
            <a:r>
              <a:rPr lang="en-US" sz="1800" dirty="0" smtClean="0">
                <a:latin typeface="Consolas"/>
              </a:rPr>
              <a:t>void</a:t>
            </a:r>
            <a:r>
              <a:rPr lang="en-US" sz="1800" dirty="0" smtClean="0">
                <a:solidFill>
                  <a:schemeClr val="tx1"/>
                </a:solidFill>
                <a:latin typeface="Consolas"/>
              </a:rPr>
              <a:t>) </a:t>
            </a:r>
            <a:r>
              <a:rPr lang="en-US" sz="1800" dirty="0">
                <a:solidFill>
                  <a:schemeClr val="tx1"/>
                </a:solidFill>
                <a:latin typeface="Consolas"/>
              </a:rPr>
              <a:t>{</a:t>
            </a:r>
          </a:p>
          <a:p>
            <a:r>
              <a:rPr lang="en-US" sz="1800" dirty="0">
                <a:solidFill>
                  <a:schemeClr val="tx1"/>
                </a:solidFill>
                <a:latin typeface="Consolas"/>
              </a:rPr>
              <a:t>	</a:t>
            </a:r>
            <a:r>
              <a:rPr lang="en-US" sz="1800" dirty="0" smtClean="0">
                <a:solidFill>
                  <a:srgbClr val="008000"/>
                </a:solidFill>
                <a:latin typeface="Consolas"/>
              </a:rPr>
              <a:t>/* Doe </a:t>
            </a:r>
            <a:r>
              <a:rPr lang="en-US" sz="1800" dirty="0" err="1" smtClean="0">
                <a:solidFill>
                  <a:srgbClr val="008000"/>
                </a:solidFill>
                <a:latin typeface="Consolas"/>
              </a:rPr>
              <a:t>vanalles</a:t>
            </a:r>
            <a:r>
              <a:rPr lang="en-US" sz="1800" dirty="0" smtClean="0">
                <a:solidFill>
                  <a:srgbClr val="008000"/>
                </a:solidFill>
                <a:latin typeface="Consolas"/>
              </a:rPr>
              <a:t>*/</a:t>
            </a:r>
          </a:p>
          <a:p>
            <a:r>
              <a:rPr lang="en-US" sz="1800" dirty="0" smtClean="0">
                <a:latin typeface="Consolas"/>
              </a:rPr>
              <a:t>	if</a:t>
            </a:r>
            <a:r>
              <a:rPr lang="en-US" sz="1800" dirty="0" smtClean="0">
                <a:solidFill>
                  <a:schemeClr val="tx1"/>
                </a:solidFill>
                <a:latin typeface="Consolas"/>
              </a:rPr>
              <a:t>(d=0){</a:t>
            </a:r>
            <a:endParaRPr lang="en-US" sz="1800" dirty="0">
              <a:solidFill>
                <a:srgbClr val="008000"/>
              </a:solidFill>
              <a:latin typeface="Consolas"/>
            </a:endParaRPr>
          </a:p>
          <a:p>
            <a:r>
              <a:rPr lang="en-US" sz="1800" dirty="0">
                <a:solidFill>
                  <a:srgbClr val="008000"/>
                </a:solidFill>
                <a:latin typeface="Consolas"/>
              </a:rPr>
              <a:t>	</a:t>
            </a:r>
            <a:r>
              <a:rPr lang="en-US" sz="1800" dirty="0" smtClean="0">
                <a:solidFill>
                  <a:srgbClr val="008000"/>
                </a:solidFill>
                <a:latin typeface="Consolas"/>
              </a:rPr>
              <a:t>	/* </a:t>
            </a:r>
            <a:r>
              <a:rPr lang="en-US" sz="1800" dirty="0">
                <a:solidFill>
                  <a:srgbClr val="008000"/>
                </a:solidFill>
                <a:latin typeface="Consolas"/>
              </a:rPr>
              <a:t>Doe </a:t>
            </a:r>
            <a:r>
              <a:rPr lang="en-US" sz="1800" dirty="0" err="1">
                <a:solidFill>
                  <a:srgbClr val="008000"/>
                </a:solidFill>
                <a:latin typeface="Consolas"/>
              </a:rPr>
              <a:t>vanalles</a:t>
            </a:r>
            <a:r>
              <a:rPr lang="en-US" sz="1800" dirty="0">
                <a:solidFill>
                  <a:srgbClr val="008000"/>
                </a:solidFill>
                <a:latin typeface="Consolas"/>
              </a:rPr>
              <a:t>*/</a:t>
            </a:r>
            <a:endParaRPr lang="en-US" sz="1800" dirty="0">
              <a:solidFill>
                <a:schemeClr val="tx1"/>
              </a:solidFill>
              <a:latin typeface="Consolas"/>
            </a:endParaRPr>
          </a:p>
          <a:p>
            <a:r>
              <a:rPr lang="en-US" sz="1800" dirty="0" smtClean="0">
                <a:solidFill>
                  <a:schemeClr val="tx1"/>
                </a:solidFill>
                <a:latin typeface="Consolas"/>
              </a:rPr>
              <a:t>	}</a:t>
            </a:r>
          </a:p>
          <a:p>
            <a:r>
              <a:rPr lang="en-US" sz="1800" dirty="0">
                <a:latin typeface="Consolas"/>
              </a:rPr>
              <a:t>	</a:t>
            </a:r>
            <a:r>
              <a:rPr lang="en-US" sz="1800" dirty="0" smtClean="0">
                <a:latin typeface="Consolas"/>
              </a:rPr>
              <a:t>else</a:t>
            </a:r>
            <a:r>
              <a:rPr lang="en-US" sz="1800" dirty="0" smtClean="0">
                <a:solidFill>
                  <a:schemeClr val="tx1"/>
                </a:solidFill>
                <a:latin typeface="Consolas"/>
              </a:rPr>
              <a:t>{</a:t>
            </a:r>
            <a:endParaRPr lang="en-US" sz="1800" dirty="0">
              <a:solidFill>
                <a:srgbClr val="008000"/>
              </a:solidFill>
              <a:latin typeface="Consolas"/>
            </a:endParaRPr>
          </a:p>
          <a:p>
            <a:r>
              <a:rPr lang="en-US" sz="1800" dirty="0">
                <a:solidFill>
                  <a:srgbClr val="008000"/>
                </a:solidFill>
                <a:latin typeface="Consolas"/>
              </a:rPr>
              <a:t>		/* Doe </a:t>
            </a:r>
            <a:r>
              <a:rPr lang="en-US" sz="1800" dirty="0" err="1">
                <a:solidFill>
                  <a:srgbClr val="008000"/>
                </a:solidFill>
                <a:latin typeface="Consolas"/>
              </a:rPr>
              <a:t>vanalles</a:t>
            </a:r>
            <a:r>
              <a:rPr lang="en-US" sz="1800" dirty="0">
                <a:solidFill>
                  <a:srgbClr val="008000"/>
                </a:solidFill>
                <a:latin typeface="Consolas"/>
              </a:rPr>
              <a:t>*/</a:t>
            </a:r>
            <a:endParaRPr lang="en-US" sz="1800" dirty="0">
              <a:solidFill>
                <a:schemeClr val="tx1"/>
              </a:solidFill>
              <a:latin typeface="Consolas"/>
            </a:endParaRPr>
          </a:p>
          <a:p>
            <a:r>
              <a:rPr lang="en-US" sz="1800" dirty="0">
                <a:solidFill>
                  <a:schemeClr val="tx1"/>
                </a:solidFill>
                <a:latin typeface="Consolas"/>
              </a:rPr>
              <a:t>	</a:t>
            </a:r>
            <a:r>
              <a:rPr lang="en-US" sz="1800" dirty="0" smtClean="0">
                <a:solidFill>
                  <a:schemeClr val="tx1"/>
                </a:solidFill>
                <a:latin typeface="Consolas"/>
              </a:rPr>
              <a:t>}</a:t>
            </a:r>
            <a:endParaRPr lang="en-US" sz="1800" dirty="0">
              <a:solidFill>
                <a:schemeClr val="tx1"/>
              </a:solidFill>
              <a:latin typeface="Consolas"/>
            </a:endParaRPr>
          </a:p>
          <a:p>
            <a:pPr algn="l"/>
            <a:r>
              <a:rPr lang="en-US" sz="1800" dirty="0">
                <a:latin typeface="Consolas"/>
              </a:rPr>
              <a:t> </a:t>
            </a:r>
            <a:r>
              <a:rPr lang="en-US" sz="1800" dirty="0" smtClean="0">
                <a:latin typeface="Consolas"/>
              </a:rPr>
              <a:t>   	return </a:t>
            </a:r>
            <a:r>
              <a:rPr lang="en-US" sz="1800" dirty="0">
                <a:solidFill>
                  <a:schemeClr val="tx1"/>
                </a:solidFill>
                <a:latin typeface="Consolas"/>
              </a:rPr>
              <a:t>0</a:t>
            </a:r>
            <a:r>
              <a:rPr lang="en-US" sz="1800" dirty="0" smtClean="0">
                <a:solidFill>
                  <a:schemeClr val="tx1"/>
                </a:solidFill>
                <a:latin typeface="Consolas"/>
              </a:rPr>
              <a:t>;</a:t>
            </a:r>
            <a:endParaRPr lang="en-US" sz="1800" dirty="0">
              <a:solidFill>
                <a:schemeClr val="tx1"/>
              </a:solidFill>
              <a:latin typeface="Consolas"/>
            </a:endParaRPr>
          </a:p>
          <a:p>
            <a:pPr algn="l"/>
            <a:r>
              <a:rPr lang="en-US" sz="1800" dirty="0">
                <a:solidFill>
                  <a:schemeClr val="tx1"/>
                </a:solidFill>
                <a:latin typeface="Consolas"/>
              </a:rPr>
              <a:t>}</a:t>
            </a:r>
            <a:r>
              <a:rPr lang="en-US" sz="1800" dirty="0">
                <a:latin typeface="Consolas"/>
              </a:rPr>
              <a:t> </a:t>
            </a:r>
          </a:p>
        </p:txBody>
      </p:sp>
      <p:sp>
        <p:nvSpPr>
          <p:cNvPr id="8" name="Toelichting met afgeronde rechthoek 7"/>
          <p:cNvSpPr/>
          <p:nvPr/>
        </p:nvSpPr>
        <p:spPr>
          <a:xfrm>
            <a:off x="6145832" y="3933056"/>
            <a:ext cx="2160240" cy="433522"/>
          </a:xfrm>
          <a:prstGeom prst="wedgeRoundRectCallout">
            <a:avLst>
              <a:gd name="adj1" fmla="val -138959"/>
              <a:gd name="adj2" fmla="val -320733"/>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Wat</a:t>
            </a:r>
            <a:r>
              <a:rPr lang="en-US" dirty="0" smtClean="0">
                <a:solidFill>
                  <a:sysClr val="windowText" lastClr="000000"/>
                </a:solidFill>
              </a:rPr>
              <a:t> is </a:t>
            </a:r>
            <a:r>
              <a:rPr lang="en-US" dirty="0" err="1" smtClean="0">
                <a:solidFill>
                  <a:sysClr val="windowText" lastClr="000000"/>
                </a:solidFill>
              </a:rPr>
              <a:t>hier</a:t>
            </a:r>
            <a:r>
              <a:rPr lang="en-US" dirty="0" smtClean="0">
                <a:solidFill>
                  <a:sysClr val="windowText" lastClr="000000"/>
                </a:solidFill>
              </a:rPr>
              <a:t> </a:t>
            </a:r>
            <a:r>
              <a:rPr lang="en-US" dirty="0" err="1" smtClean="0">
                <a:solidFill>
                  <a:sysClr val="windowText" lastClr="000000"/>
                </a:solidFill>
              </a:rPr>
              <a:t>fout</a:t>
            </a:r>
            <a:r>
              <a:rPr lang="en-US" dirty="0" smtClean="0">
                <a:solidFill>
                  <a:sysClr val="windowText" lastClr="000000"/>
                </a:solidFill>
              </a:rPr>
              <a:t>?</a:t>
            </a:r>
            <a:endParaRPr lang="nl-NL" dirty="0" err="1" smtClean="0">
              <a:solidFill>
                <a:sysClr val="windowText" lastClr="000000"/>
              </a:solidFill>
            </a:endParaRPr>
          </a:p>
        </p:txBody>
      </p:sp>
      <p:sp>
        <p:nvSpPr>
          <p:cNvPr id="10" name="Toelichting met afgeronde rechthoek 9"/>
          <p:cNvSpPr/>
          <p:nvPr/>
        </p:nvSpPr>
        <p:spPr>
          <a:xfrm>
            <a:off x="5652120" y="1779026"/>
            <a:ext cx="2232248" cy="569853"/>
          </a:xfrm>
          <a:prstGeom prst="wedgeRoundRectCallout">
            <a:avLst>
              <a:gd name="adj1" fmla="val -189734"/>
              <a:gd name="adj2" fmla="val 24285"/>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Wat</a:t>
            </a:r>
            <a:r>
              <a:rPr lang="en-US" dirty="0" smtClean="0">
                <a:solidFill>
                  <a:sysClr val="windowText" lastClr="000000"/>
                </a:solidFill>
              </a:rPr>
              <a:t> is het </a:t>
            </a:r>
            <a:r>
              <a:rPr lang="en-US" dirty="0" err="1" smtClean="0">
                <a:solidFill>
                  <a:sysClr val="windowText" lastClr="000000"/>
                </a:solidFill>
              </a:rPr>
              <a:t>verschil</a:t>
            </a:r>
            <a:r>
              <a:rPr lang="en-US" dirty="0" smtClean="0">
                <a:solidFill>
                  <a:sysClr val="windowText" lastClr="000000"/>
                </a:solidFill>
              </a:rPr>
              <a:t> </a:t>
            </a:r>
            <a:r>
              <a:rPr lang="en-US" dirty="0" err="1" smtClean="0">
                <a:solidFill>
                  <a:sysClr val="windowText" lastClr="000000"/>
                </a:solidFill>
              </a:rPr>
              <a:t>tussen</a:t>
            </a:r>
            <a:r>
              <a:rPr lang="en-US" dirty="0" smtClean="0">
                <a:solidFill>
                  <a:sysClr val="windowText" lastClr="000000"/>
                </a:solidFill>
              </a:rPr>
              <a:t> = en ==?</a:t>
            </a:r>
            <a:endParaRPr lang="nl-NL" dirty="0" err="1" smtClean="0">
              <a:solidFill>
                <a:sysClr val="windowText" lastClr="000000"/>
              </a:solidFill>
            </a:endParaRPr>
          </a:p>
        </p:txBody>
      </p:sp>
    </p:spTree>
    <p:extLst>
      <p:ext uri="{BB962C8B-B14F-4D97-AF65-F5344CB8AC3E}">
        <p14:creationId xmlns:p14="http://schemas.microsoft.com/office/powerpoint/2010/main" val="12045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Vraag</a:t>
            </a:r>
            <a:endParaRPr lang="nl-NL" dirty="0"/>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69</a:t>
            </a:fld>
            <a:endParaRPr lang="en-US" dirty="0"/>
          </a:p>
        </p:txBody>
      </p:sp>
      <p:sp>
        <p:nvSpPr>
          <p:cNvPr id="6" name="Tijdelijke aanduiding voor inhoud 12"/>
          <p:cNvSpPr>
            <a:spLocks noGrp="1"/>
          </p:cNvSpPr>
          <p:nvPr>
            <p:ph sz="half" idx="4294967295"/>
          </p:nvPr>
        </p:nvSpPr>
        <p:spPr>
          <a:xfrm>
            <a:off x="519953" y="3264237"/>
            <a:ext cx="7720013" cy="2374900"/>
          </a:xfrm>
        </p:spPr>
        <p:txBody>
          <a:bodyPr>
            <a:noAutofit/>
          </a:bodyPr>
          <a:lstStyle/>
          <a:p>
            <a:pPr marL="0" indent="0">
              <a:buNone/>
            </a:pPr>
            <a:r>
              <a:rPr lang="en-US" sz="2400" i="1" dirty="0">
                <a:solidFill>
                  <a:schemeClr val="accent3"/>
                </a:solidFill>
                <a:latin typeface="Consolas" panose="020B0609020204030204" pitchFamily="49" charset="0"/>
                <a:cs typeface="Consolas" panose="020B0609020204030204" pitchFamily="49" charset="0"/>
              </a:rPr>
              <a:t>expressie1</a:t>
            </a:r>
            <a:endParaRPr lang="en-US" sz="2400" dirty="0" smtClean="0">
              <a:solidFill>
                <a:schemeClr val="accent3"/>
              </a:solidFill>
              <a:latin typeface="Consolas" panose="020B0609020204030204" pitchFamily="49" charset="0"/>
              <a:cs typeface="Consolas" panose="020B0609020204030204" pitchFamily="49" charset="0"/>
            </a:endParaRPr>
          </a:p>
          <a:p>
            <a:pPr marL="0" indent="0">
              <a:buNone/>
            </a:pPr>
            <a:r>
              <a:rPr lang="en-US" sz="2400" dirty="0" smtClean="0">
                <a:solidFill>
                  <a:schemeClr val="accent1"/>
                </a:solidFill>
                <a:latin typeface="Consolas" panose="020B0609020204030204" pitchFamily="49" charset="0"/>
                <a:cs typeface="Consolas" panose="020B0609020204030204" pitchFamily="49" charset="0"/>
              </a:rPr>
              <a:t>while</a:t>
            </a:r>
            <a:r>
              <a:rPr lang="en-US" sz="2400" dirty="0" smtClean="0">
                <a:latin typeface="Consolas" panose="020B0609020204030204" pitchFamily="49" charset="0"/>
                <a:cs typeface="Consolas" panose="020B0609020204030204" pitchFamily="49" charset="0"/>
              </a:rPr>
              <a:t>(</a:t>
            </a:r>
            <a:r>
              <a:rPr lang="en-US" sz="2400" i="1" dirty="0" smtClean="0">
                <a:solidFill>
                  <a:schemeClr val="accent2"/>
                </a:solidFill>
                <a:latin typeface="Consolas" panose="020B0609020204030204" pitchFamily="49" charset="0"/>
                <a:cs typeface="Consolas" panose="020B0609020204030204" pitchFamily="49" charset="0"/>
              </a:rPr>
              <a:t>expressie2</a:t>
            </a:r>
            <a:r>
              <a:rPr lang="en-US" sz="2400" dirty="0" smtClean="0">
                <a:latin typeface="Consolas" panose="020B0609020204030204" pitchFamily="49" charset="0"/>
                <a:cs typeface="Consolas" panose="020B0609020204030204" pitchFamily="49" charset="0"/>
              </a:rPr>
              <a:t>){</a:t>
            </a:r>
          </a:p>
          <a:p>
            <a:pPr marL="0" indent="0">
              <a:buNone/>
            </a:pPr>
            <a:r>
              <a:rPr lang="en-US" sz="2400" i="1" dirty="0" smtClean="0">
                <a:latin typeface="Consolas" panose="020B0609020204030204" pitchFamily="49" charset="0"/>
                <a:cs typeface="Consolas" panose="020B0609020204030204" pitchFamily="49" charset="0"/>
              </a:rPr>
              <a:t>	statements</a:t>
            </a:r>
            <a:r>
              <a:rPr lang="en-US" sz="2400" dirty="0" smtClean="0">
                <a:latin typeface="Consolas" panose="020B0609020204030204" pitchFamily="49" charset="0"/>
                <a:cs typeface="Consolas" panose="020B0609020204030204" pitchFamily="49" charset="0"/>
              </a:rPr>
              <a:t>   </a:t>
            </a:r>
          </a:p>
          <a:p>
            <a:pPr marL="0" indent="0">
              <a:buNone/>
            </a:pPr>
            <a:r>
              <a:rPr lang="en-US" sz="2400" i="1" dirty="0" smtClean="0">
                <a:latin typeface="Consolas" panose="020B0609020204030204" pitchFamily="49" charset="0"/>
                <a:cs typeface="Consolas" panose="020B0609020204030204" pitchFamily="49" charset="0"/>
              </a:rPr>
              <a:t>	</a:t>
            </a:r>
            <a:r>
              <a:rPr lang="en-US" sz="2400" i="1" dirty="0" smtClean="0">
                <a:solidFill>
                  <a:schemeClr val="accent6"/>
                </a:solidFill>
                <a:latin typeface="Consolas" panose="020B0609020204030204" pitchFamily="49" charset="0"/>
                <a:cs typeface="Consolas" panose="020B0609020204030204" pitchFamily="49" charset="0"/>
              </a:rPr>
              <a:t>expressie3</a:t>
            </a:r>
          </a:p>
          <a:p>
            <a:pPr marL="0" indent="0">
              <a:buNone/>
            </a:pP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p:txBody>
      </p:sp>
      <p:sp>
        <p:nvSpPr>
          <p:cNvPr id="7" name="Tijdelijke aanduiding voor inhoud 10"/>
          <p:cNvSpPr>
            <a:spLocks noGrp="1"/>
          </p:cNvSpPr>
          <p:nvPr>
            <p:ph sz="half" idx="4294967295"/>
          </p:nvPr>
        </p:nvSpPr>
        <p:spPr>
          <a:xfrm>
            <a:off x="519499" y="1234252"/>
            <a:ext cx="7720013" cy="1439862"/>
          </a:xfrm>
        </p:spPr>
        <p:txBody>
          <a:bodyPr>
            <a:noAutofit/>
          </a:bodyPr>
          <a:lstStyle/>
          <a:p>
            <a:pPr marL="0" indent="0">
              <a:buNone/>
            </a:pPr>
            <a:r>
              <a:rPr lang="en-US" sz="2400" dirty="0" smtClean="0">
                <a:solidFill>
                  <a:schemeClr val="accent1"/>
                </a:solidFill>
                <a:latin typeface="Consolas" panose="020B0609020204030204" pitchFamily="49" charset="0"/>
                <a:cs typeface="Consolas" panose="020B0609020204030204" pitchFamily="49" charset="0"/>
              </a:rPr>
              <a:t>for</a:t>
            </a:r>
            <a:r>
              <a:rPr lang="en-US" sz="2400" dirty="0" smtClean="0">
                <a:latin typeface="Consolas" panose="020B0609020204030204" pitchFamily="49" charset="0"/>
                <a:cs typeface="Consolas" panose="020B0609020204030204" pitchFamily="49" charset="0"/>
              </a:rPr>
              <a:t>(</a:t>
            </a:r>
            <a:r>
              <a:rPr lang="en-US" sz="2400" i="1" dirty="0" smtClean="0">
                <a:solidFill>
                  <a:schemeClr val="accent3"/>
                </a:solidFill>
                <a:latin typeface="Consolas" panose="020B0609020204030204" pitchFamily="49" charset="0"/>
                <a:cs typeface="Consolas" panose="020B0609020204030204" pitchFamily="49" charset="0"/>
              </a:rPr>
              <a:t>expressie1</a:t>
            </a:r>
            <a:r>
              <a:rPr lang="en-US" sz="2400" dirty="0" smtClean="0">
                <a:latin typeface="Consolas" panose="020B0609020204030204" pitchFamily="49" charset="0"/>
                <a:cs typeface="Consolas" panose="020B0609020204030204" pitchFamily="49" charset="0"/>
              </a:rPr>
              <a:t>;</a:t>
            </a:r>
            <a:r>
              <a:rPr lang="en-US" sz="2400" i="1" dirty="0" smtClean="0">
                <a:latin typeface="Consolas" panose="020B0609020204030204" pitchFamily="49" charset="0"/>
                <a:cs typeface="Consolas" panose="020B0609020204030204" pitchFamily="49" charset="0"/>
              </a:rPr>
              <a:t> </a:t>
            </a:r>
            <a:r>
              <a:rPr lang="en-US" sz="2400" i="1" dirty="0" smtClean="0">
                <a:solidFill>
                  <a:schemeClr val="accent2"/>
                </a:solidFill>
                <a:latin typeface="Consolas" panose="020B0609020204030204" pitchFamily="49" charset="0"/>
                <a:cs typeface="Consolas" panose="020B0609020204030204" pitchFamily="49" charset="0"/>
              </a:rPr>
              <a:t>expressie2</a:t>
            </a:r>
            <a:r>
              <a:rPr lang="en-US" sz="2400" dirty="0" smtClean="0">
                <a:latin typeface="Consolas" panose="020B0609020204030204" pitchFamily="49" charset="0"/>
                <a:cs typeface="Consolas" panose="020B0609020204030204" pitchFamily="49" charset="0"/>
              </a:rPr>
              <a:t>;</a:t>
            </a:r>
            <a:r>
              <a:rPr lang="en-US" sz="2400" i="1" dirty="0" smtClean="0">
                <a:latin typeface="Consolas" panose="020B0609020204030204" pitchFamily="49" charset="0"/>
                <a:cs typeface="Consolas" panose="020B0609020204030204" pitchFamily="49" charset="0"/>
              </a:rPr>
              <a:t> </a:t>
            </a:r>
            <a:r>
              <a:rPr lang="en-US" sz="2400" i="1" dirty="0" smtClean="0">
                <a:solidFill>
                  <a:schemeClr val="accent6"/>
                </a:solidFill>
                <a:latin typeface="Consolas" panose="020B0609020204030204" pitchFamily="49" charset="0"/>
                <a:cs typeface="Consolas" panose="020B0609020204030204" pitchFamily="49" charset="0"/>
              </a:rPr>
              <a:t>expressie3</a:t>
            </a:r>
            <a:r>
              <a:rPr lang="en-US" sz="2400" dirty="0" smtClean="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	</a:t>
            </a:r>
            <a:r>
              <a:rPr lang="en-US" sz="2400" i="1" dirty="0" smtClean="0">
                <a:latin typeface="Consolas" panose="020B0609020204030204" pitchFamily="49" charset="0"/>
                <a:cs typeface="Consolas" panose="020B0609020204030204" pitchFamily="49" charset="0"/>
              </a:rPr>
              <a:t>statements</a:t>
            </a:r>
          </a:p>
          <a:p>
            <a:pPr marL="0" indent="0">
              <a:buNone/>
            </a:pPr>
            <a:r>
              <a:rPr lang="en-US" sz="2400" dirty="0" smtClean="0">
                <a:latin typeface="Consolas" panose="020B0609020204030204" pitchFamily="49" charset="0"/>
                <a:cs typeface="Consolas" panose="020B0609020204030204" pitchFamily="49" charset="0"/>
              </a:rPr>
              <a:t>}</a:t>
            </a:r>
            <a:endParaRPr lang="en-US" sz="2400" dirty="0"/>
          </a:p>
          <a:p>
            <a:pPr marL="0" indent="0">
              <a:buNone/>
            </a:pPr>
            <a:endParaRPr lang="en-US" sz="2400" dirty="0" smtClean="0">
              <a:solidFill>
                <a:schemeClr val="accent6">
                  <a:lumMod val="50000"/>
                </a:schemeClr>
              </a:solidFill>
            </a:endParaRPr>
          </a:p>
        </p:txBody>
      </p:sp>
      <p:sp>
        <p:nvSpPr>
          <p:cNvPr id="8" name="Tijdelijke aanduiding voor inhoud 12"/>
          <p:cNvSpPr>
            <a:spLocks noGrp="1"/>
          </p:cNvSpPr>
          <p:nvPr>
            <p:ph sz="half" idx="4294967295"/>
          </p:nvPr>
        </p:nvSpPr>
        <p:spPr>
          <a:xfrm>
            <a:off x="5724128" y="3264237"/>
            <a:ext cx="7720013" cy="2374900"/>
          </a:xfrm>
        </p:spPr>
        <p:txBody>
          <a:bodyPr>
            <a:noAutofit/>
          </a:bodyPr>
          <a:lstStyle/>
          <a:p>
            <a:pPr marL="0" indent="0">
              <a:buNone/>
            </a:pPr>
            <a:r>
              <a:rPr lang="en-US" sz="2400" i="1" dirty="0">
                <a:solidFill>
                  <a:schemeClr val="accent3"/>
                </a:solidFill>
                <a:latin typeface="Consolas" panose="020B0609020204030204" pitchFamily="49" charset="0"/>
                <a:cs typeface="Consolas" panose="020B0609020204030204" pitchFamily="49" charset="0"/>
              </a:rPr>
              <a:t>e</a:t>
            </a:r>
            <a:r>
              <a:rPr lang="en-US" sz="2400" i="1" dirty="0" smtClean="0">
                <a:solidFill>
                  <a:schemeClr val="accent3"/>
                </a:solidFill>
                <a:latin typeface="Consolas" panose="020B0609020204030204" pitchFamily="49" charset="0"/>
                <a:cs typeface="Consolas" panose="020B0609020204030204" pitchFamily="49" charset="0"/>
              </a:rPr>
              <a:t>xpressie1</a:t>
            </a:r>
          </a:p>
          <a:p>
            <a:pPr marL="0" indent="0">
              <a:buNone/>
            </a:pPr>
            <a:r>
              <a:rPr lang="en-US" sz="2400" dirty="0" smtClean="0">
                <a:solidFill>
                  <a:schemeClr val="accent1"/>
                </a:solidFill>
                <a:latin typeface="Consolas" panose="020B0609020204030204" pitchFamily="49" charset="0"/>
                <a:cs typeface="Consolas" panose="020B0609020204030204" pitchFamily="49" charset="0"/>
              </a:rPr>
              <a:t>do</a:t>
            </a:r>
            <a:endParaRPr lang="en-US" sz="2400" dirty="0" smtClean="0">
              <a:solidFill>
                <a:schemeClr val="accent3"/>
              </a:solidFill>
              <a:latin typeface="Consolas" panose="020B0609020204030204" pitchFamily="49" charset="0"/>
              <a:cs typeface="Consolas" panose="020B0609020204030204" pitchFamily="49" charset="0"/>
            </a:endParaRPr>
          </a:p>
          <a:p>
            <a:pPr marL="0" indent="0">
              <a:buNone/>
            </a:pPr>
            <a:r>
              <a:rPr lang="en-US" sz="2400" dirty="0" smtClean="0">
                <a:latin typeface="Consolas" panose="020B0609020204030204" pitchFamily="49" charset="0"/>
                <a:cs typeface="Consolas" panose="020B0609020204030204" pitchFamily="49" charset="0"/>
              </a:rPr>
              <a:t>{</a:t>
            </a:r>
          </a:p>
          <a:p>
            <a:pPr marL="0" indent="0">
              <a:buNone/>
            </a:pPr>
            <a:r>
              <a:rPr lang="en-US" sz="2400" i="1" dirty="0" smtClean="0">
                <a:latin typeface="Consolas" panose="020B0609020204030204" pitchFamily="49" charset="0"/>
                <a:cs typeface="Consolas" panose="020B0609020204030204" pitchFamily="49" charset="0"/>
              </a:rPr>
              <a:t>	statements</a:t>
            </a:r>
            <a:r>
              <a:rPr lang="en-US" sz="2400" dirty="0" smtClean="0">
                <a:latin typeface="Consolas" panose="020B0609020204030204" pitchFamily="49" charset="0"/>
                <a:cs typeface="Consolas" panose="020B0609020204030204" pitchFamily="49" charset="0"/>
              </a:rPr>
              <a:t>   </a:t>
            </a:r>
          </a:p>
          <a:p>
            <a:pPr marL="0" indent="0">
              <a:buNone/>
            </a:pPr>
            <a:r>
              <a:rPr lang="en-US" sz="2400" i="1" dirty="0" smtClean="0">
                <a:latin typeface="Consolas" panose="020B0609020204030204" pitchFamily="49" charset="0"/>
                <a:cs typeface="Consolas" panose="020B0609020204030204" pitchFamily="49" charset="0"/>
              </a:rPr>
              <a:t>	</a:t>
            </a:r>
            <a:r>
              <a:rPr lang="en-US" sz="2400" i="1" dirty="0" smtClean="0">
                <a:solidFill>
                  <a:schemeClr val="accent6"/>
                </a:solidFill>
                <a:latin typeface="Consolas" panose="020B0609020204030204" pitchFamily="49" charset="0"/>
                <a:cs typeface="Consolas" panose="020B0609020204030204" pitchFamily="49" charset="0"/>
              </a:rPr>
              <a:t>expressie3</a:t>
            </a:r>
          </a:p>
          <a:p>
            <a:pPr marL="0" indent="0">
              <a:buNone/>
            </a:pPr>
            <a:r>
              <a:rPr lang="en-US" sz="2400" dirty="0" smtClean="0">
                <a:latin typeface="Consolas" panose="020B0609020204030204" pitchFamily="49" charset="0"/>
                <a:cs typeface="Consolas" panose="020B0609020204030204" pitchFamily="49" charset="0"/>
              </a:rPr>
              <a:t>}</a:t>
            </a:r>
            <a:r>
              <a:rPr lang="en-US" sz="2400" dirty="0">
                <a:solidFill>
                  <a:schemeClr val="accent1"/>
                </a:solidFill>
                <a:latin typeface="Consolas" panose="020B0609020204030204" pitchFamily="49" charset="0"/>
                <a:cs typeface="Consolas" panose="020B0609020204030204" pitchFamily="49" charset="0"/>
              </a:rPr>
              <a:t> while</a:t>
            </a:r>
            <a:r>
              <a:rPr lang="en-US" sz="2400" dirty="0">
                <a:latin typeface="Consolas" panose="020B0609020204030204" pitchFamily="49" charset="0"/>
                <a:cs typeface="Consolas" panose="020B0609020204030204" pitchFamily="49" charset="0"/>
              </a:rPr>
              <a:t>(</a:t>
            </a:r>
            <a:r>
              <a:rPr lang="en-US" sz="2400" i="1" dirty="0">
                <a:solidFill>
                  <a:schemeClr val="accent2"/>
                </a:solidFill>
                <a:latin typeface="Consolas" panose="020B0609020204030204" pitchFamily="49" charset="0"/>
                <a:cs typeface="Consolas" panose="020B0609020204030204" pitchFamily="49" charset="0"/>
              </a:rPr>
              <a:t>expressie2</a:t>
            </a:r>
            <a:r>
              <a:rPr lang="en-US" sz="2400" dirty="0">
                <a:latin typeface="Consolas" panose="020B0609020204030204" pitchFamily="49" charset="0"/>
                <a:cs typeface="Consolas" panose="020B0609020204030204" pitchFamily="49" charset="0"/>
              </a:rPr>
              <a:t>)</a:t>
            </a:r>
          </a:p>
        </p:txBody>
      </p:sp>
      <p:sp>
        <p:nvSpPr>
          <p:cNvPr id="9" name="Tekstvak 8"/>
          <p:cNvSpPr txBox="1"/>
          <p:nvPr/>
        </p:nvSpPr>
        <p:spPr>
          <a:xfrm>
            <a:off x="3347864" y="2411410"/>
            <a:ext cx="2664296" cy="646331"/>
          </a:xfrm>
          <a:prstGeom prst="rect">
            <a:avLst/>
          </a:prstGeom>
          <a:solidFill>
            <a:srgbClr val="FFFF00"/>
          </a:solidFill>
          <a:ln>
            <a:solidFill>
              <a:schemeClr val="tx1"/>
            </a:solidFill>
          </a:ln>
        </p:spPr>
        <p:txBody>
          <a:bodyPr wrap="square" rtlCol="0">
            <a:spAutoFit/>
          </a:bodyPr>
          <a:lstStyle/>
          <a:p>
            <a:r>
              <a:rPr lang="en-US" dirty="0" err="1" smtClean="0"/>
              <a:t>Zijn</a:t>
            </a:r>
            <a:r>
              <a:rPr lang="en-US" dirty="0" smtClean="0"/>
              <a:t> </a:t>
            </a:r>
            <a:r>
              <a:rPr lang="en-US" dirty="0" err="1" smtClean="0"/>
              <a:t>deze</a:t>
            </a:r>
            <a:r>
              <a:rPr lang="en-US" dirty="0" smtClean="0"/>
              <a:t> </a:t>
            </a:r>
            <a:r>
              <a:rPr lang="en-US" dirty="0" err="1" smtClean="0"/>
              <a:t>herhalingslussen</a:t>
            </a:r>
            <a:r>
              <a:rPr lang="en-US" dirty="0" smtClean="0"/>
              <a:t> in </a:t>
            </a:r>
            <a:r>
              <a:rPr lang="en-US" dirty="0" err="1" smtClean="0"/>
              <a:t>elkaar</a:t>
            </a:r>
            <a:r>
              <a:rPr lang="en-US" dirty="0" smtClean="0"/>
              <a:t> om </a:t>
            </a:r>
            <a:r>
              <a:rPr lang="en-US" dirty="0" err="1" smtClean="0"/>
              <a:t>te</a:t>
            </a:r>
            <a:r>
              <a:rPr lang="en-US" dirty="0" smtClean="0"/>
              <a:t> </a:t>
            </a:r>
            <a:r>
              <a:rPr lang="en-US" dirty="0" err="1" smtClean="0"/>
              <a:t>zetten</a:t>
            </a:r>
            <a:r>
              <a:rPr lang="en-US" dirty="0" smtClean="0"/>
              <a:t>?</a:t>
            </a:r>
            <a:endParaRPr lang="nl-NL" dirty="0" smtClean="0"/>
          </a:p>
        </p:txBody>
      </p:sp>
    </p:spTree>
    <p:extLst>
      <p:ext uri="{BB962C8B-B14F-4D97-AF65-F5344CB8AC3E}">
        <p14:creationId xmlns:p14="http://schemas.microsoft.com/office/powerpoint/2010/main" val="349939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normAutofit/>
          </a:bodyPr>
          <a:lstStyle/>
          <a:p>
            <a:r>
              <a:rPr lang="nl-NL" sz="4400" dirty="0" smtClean="0"/>
              <a:t>Plaats in het </a:t>
            </a:r>
            <a:r>
              <a:rPr lang="nl-NL" dirty="0" smtClean="0"/>
              <a:t>curriculum</a:t>
            </a:r>
            <a:endParaRPr lang="nl-NL" sz="4400" dirty="0" smtClean="0"/>
          </a:p>
        </p:txBody>
      </p:sp>
      <p:sp>
        <p:nvSpPr>
          <p:cNvPr id="13316" name="Rectangle 3"/>
          <p:cNvSpPr>
            <a:spLocks noGrp="1" noChangeArrowheads="1"/>
          </p:cNvSpPr>
          <p:nvPr>
            <p:ph idx="1"/>
          </p:nvPr>
        </p:nvSpPr>
        <p:spPr/>
        <p:txBody>
          <a:bodyPr>
            <a:normAutofit/>
          </a:bodyPr>
          <a:lstStyle/>
          <a:p>
            <a:r>
              <a:rPr lang="nl-NL" sz="2800" dirty="0" smtClean="0"/>
              <a:t>Voorbereiding voor:</a:t>
            </a:r>
          </a:p>
          <a:p>
            <a:pPr lvl="1"/>
            <a:r>
              <a:rPr lang="nl-NL" sz="2400" dirty="0" smtClean="0"/>
              <a:t>PRO-P2 (Eind Project P)</a:t>
            </a:r>
          </a:p>
          <a:p>
            <a:pPr lvl="1"/>
            <a:r>
              <a:rPr lang="nl-NL" sz="2400" dirty="0" smtClean="0"/>
              <a:t>INLMIC en MICPRG  (Microcontroller programmeren)</a:t>
            </a:r>
          </a:p>
          <a:p>
            <a:pPr lvl="1"/>
            <a:r>
              <a:rPr lang="nl-NL" sz="2400" dirty="0" smtClean="0"/>
              <a:t>OGOPRG (Object georiënteerd programmeren in C++)</a:t>
            </a:r>
          </a:p>
          <a:p>
            <a:pPr lvl="1"/>
            <a:r>
              <a:rPr lang="nl-NL" sz="2400" dirty="0" smtClean="0"/>
              <a:t>Vak in ECV (RTSYST = Real-time systemen)</a:t>
            </a:r>
          </a:p>
          <a:p>
            <a:pPr lvl="1"/>
            <a:r>
              <a:rPr lang="en-US" sz="2400" dirty="0" err="1" smtClean="0"/>
              <a:t>Keuzevak</a:t>
            </a:r>
            <a:r>
              <a:rPr lang="en-US" sz="2400" dirty="0" smtClean="0"/>
              <a:t> in EVMIN (</a:t>
            </a:r>
            <a:r>
              <a:rPr lang="nl-NL" sz="2400" dirty="0" smtClean="0"/>
              <a:t>ALGODS = Algoritmen en datastructuren)</a:t>
            </a:r>
          </a:p>
          <a:p>
            <a:pPr lvl="1"/>
            <a:r>
              <a:rPr lang="nl-NL" sz="2400" dirty="0" smtClean="0"/>
              <a:t>Minor in ECN (Embedded Systems)</a:t>
            </a:r>
          </a:p>
          <a:p>
            <a:pPr lvl="3"/>
            <a:endParaRPr lang="nl-NL" sz="1800" dirty="0" smtClean="0"/>
          </a:p>
        </p:txBody>
      </p:sp>
      <p:pic>
        <p:nvPicPr>
          <p:cNvPr id="13317"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7400" y="3667125"/>
            <a:ext cx="3122613" cy="2779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8" name="Text Box 5"/>
          <p:cNvSpPr txBox="1">
            <a:spLocks noChangeArrowheads="1"/>
          </p:cNvSpPr>
          <p:nvPr/>
        </p:nvSpPr>
        <p:spPr bwMode="auto">
          <a:xfrm>
            <a:off x="1409700" y="5059363"/>
            <a:ext cx="3796680" cy="1400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spcBef>
                <a:spcPct val="20000"/>
              </a:spcBef>
              <a:buClr>
                <a:schemeClr val="hlink"/>
              </a:buClr>
              <a:buSzPct val="90000"/>
              <a:buFont typeface="Wingdings" pitchFamily="2" charset="2"/>
              <a:buNone/>
            </a:pPr>
            <a:r>
              <a:rPr lang="nl-NL" b="1" dirty="0">
                <a:latin typeface="+mn-lt"/>
              </a:rPr>
              <a:t>PROEPP </a:t>
            </a:r>
            <a:r>
              <a:rPr lang="nl-NL" b="1" dirty="0">
                <a:latin typeface="+mn-lt"/>
                <a:sym typeface="Wingdings" pitchFamily="2" charset="2"/>
              </a:rPr>
              <a:t> </a:t>
            </a:r>
            <a:r>
              <a:rPr lang="nl-NL" b="1" dirty="0">
                <a:latin typeface="+mn-lt"/>
              </a:rPr>
              <a:t>FOX Board G20 </a:t>
            </a:r>
          </a:p>
          <a:p>
            <a:pPr algn="l">
              <a:spcBef>
                <a:spcPct val="20000"/>
              </a:spcBef>
              <a:buClr>
                <a:schemeClr val="hlink"/>
              </a:buClr>
              <a:buSzPct val="90000"/>
              <a:buFont typeface="Wingdings" pitchFamily="2" charset="2"/>
              <a:buNone/>
            </a:pPr>
            <a:r>
              <a:rPr lang="nl-NL" b="1" dirty="0">
                <a:latin typeface="+mn-lt"/>
              </a:rPr>
              <a:t>Linux bordje </a:t>
            </a:r>
          </a:p>
          <a:p>
            <a:pPr algn="l">
              <a:spcBef>
                <a:spcPct val="20000"/>
              </a:spcBef>
              <a:buClr>
                <a:schemeClr val="hlink"/>
              </a:buClr>
              <a:buSzPct val="90000"/>
              <a:buFont typeface="Wingdings" pitchFamily="2" charset="2"/>
              <a:buNone/>
            </a:pPr>
            <a:r>
              <a:rPr lang="nl-NL" b="1" dirty="0">
                <a:latin typeface="+mn-lt"/>
              </a:rPr>
              <a:t>te </a:t>
            </a:r>
            <a:r>
              <a:rPr lang="nl-NL" b="1" dirty="0" smtClean="0">
                <a:latin typeface="+mn-lt"/>
              </a:rPr>
              <a:t>programmeren </a:t>
            </a:r>
            <a:r>
              <a:rPr lang="nl-NL" b="1" dirty="0">
                <a:latin typeface="+mn-lt"/>
              </a:rPr>
              <a:t>in C</a:t>
            </a:r>
            <a:endParaRPr lang="nl-NL" dirty="0">
              <a:latin typeface="+mn-lt"/>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7</a:t>
            </a:fld>
            <a:endParaRPr lang="en-US" dirty="0"/>
          </a:p>
        </p:txBody>
      </p:sp>
    </p:spTree>
    <p:extLst>
      <p:ext uri="{BB962C8B-B14F-4D97-AF65-F5344CB8AC3E}">
        <p14:creationId xmlns:p14="http://schemas.microsoft.com/office/powerpoint/2010/main" val="3848540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Vraag</a:t>
            </a:r>
            <a:endParaRPr lang="nl-NL" dirty="0"/>
          </a:p>
        </p:txBody>
      </p:sp>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70</a:t>
            </a:fld>
            <a:endParaRPr lang="en-US" dirty="0"/>
          </a:p>
        </p:txBody>
      </p:sp>
      <p:sp>
        <p:nvSpPr>
          <p:cNvPr id="9" name="Tekstvak 8"/>
          <p:cNvSpPr txBox="1"/>
          <p:nvPr/>
        </p:nvSpPr>
        <p:spPr>
          <a:xfrm>
            <a:off x="3347864" y="2411410"/>
            <a:ext cx="2664296" cy="646331"/>
          </a:xfrm>
          <a:prstGeom prst="rect">
            <a:avLst/>
          </a:prstGeom>
          <a:solidFill>
            <a:srgbClr val="FFFF00"/>
          </a:solidFill>
          <a:ln>
            <a:solidFill>
              <a:schemeClr val="tx1"/>
            </a:solidFill>
          </a:ln>
        </p:spPr>
        <p:txBody>
          <a:bodyPr wrap="square" rtlCol="0">
            <a:spAutoFit/>
          </a:bodyPr>
          <a:lstStyle/>
          <a:p>
            <a:r>
              <a:rPr lang="en-US" dirty="0" err="1" smtClean="0"/>
              <a:t>Wanneer</a:t>
            </a:r>
            <a:r>
              <a:rPr lang="en-US" dirty="0" smtClean="0"/>
              <a:t> </a:t>
            </a:r>
            <a:r>
              <a:rPr lang="en-US" dirty="0" err="1" smtClean="0"/>
              <a:t>wordt</a:t>
            </a:r>
            <a:r>
              <a:rPr lang="en-US" dirty="0" smtClean="0"/>
              <a:t> </a:t>
            </a:r>
            <a:r>
              <a:rPr lang="en-US" dirty="0" err="1" smtClean="0"/>
              <a:t>elke</a:t>
            </a:r>
            <a:r>
              <a:rPr lang="en-US" dirty="0" smtClean="0"/>
              <a:t> </a:t>
            </a:r>
            <a:r>
              <a:rPr lang="en-US" dirty="0" err="1" smtClean="0"/>
              <a:t>herhalingslus</a:t>
            </a:r>
            <a:r>
              <a:rPr lang="en-US" dirty="0" smtClean="0"/>
              <a:t> </a:t>
            </a:r>
            <a:r>
              <a:rPr lang="en-US" dirty="0" err="1" smtClean="0"/>
              <a:t>herhaald</a:t>
            </a:r>
            <a:r>
              <a:rPr lang="en-US" dirty="0" smtClean="0"/>
              <a:t>?</a:t>
            </a:r>
            <a:endParaRPr lang="nl-NL" dirty="0" smtClean="0"/>
          </a:p>
        </p:txBody>
      </p:sp>
      <p:sp>
        <p:nvSpPr>
          <p:cNvPr id="10" name="Tekstvak 9"/>
          <p:cNvSpPr txBox="1"/>
          <p:nvPr/>
        </p:nvSpPr>
        <p:spPr>
          <a:xfrm>
            <a:off x="2741179" y="6044594"/>
            <a:ext cx="3877666" cy="369332"/>
          </a:xfrm>
          <a:prstGeom prst="rect">
            <a:avLst/>
          </a:prstGeom>
          <a:solidFill>
            <a:srgbClr val="FFFF00"/>
          </a:solidFill>
          <a:ln>
            <a:solidFill>
              <a:schemeClr val="tx1"/>
            </a:solidFill>
          </a:ln>
        </p:spPr>
        <p:txBody>
          <a:bodyPr wrap="square" rtlCol="0">
            <a:spAutoFit/>
          </a:bodyPr>
          <a:lstStyle/>
          <a:p>
            <a:r>
              <a:rPr lang="en-US" dirty="0" err="1" smtClean="0"/>
              <a:t>Als</a:t>
            </a:r>
            <a:r>
              <a:rPr lang="en-US" dirty="0" smtClean="0"/>
              <a:t> </a:t>
            </a:r>
            <a:r>
              <a:rPr lang="en-US" dirty="0" err="1" smtClean="0"/>
              <a:t>expressie</a:t>
            </a:r>
            <a:r>
              <a:rPr lang="en-US" dirty="0"/>
              <a:t> </a:t>
            </a:r>
            <a:r>
              <a:rPr lang="en-US" dirty="0" smtClean="0"/>
              <a:t>1/2/3 ONWAAR/WAAR is</a:t>
            </a:r>
            <a:endParaRPr lang="nl-NL" dirty="0" smtClean="0"/>
          </a:p>
        </p:txBody>
      </p:sp>
      <p:sp>
        <p:nvSpPr>
          <p:cNvPr id="11" name="Tijdelijke aanduiding voor inhoud 12"/>
          <p:cNvSpPr>
            <a:spLocks noGrp="1"/>
          </p:cNvSpPr>
          <p:nvPr>
            <p:ph sz="half" idx="4294967295"/>
          </p:nvPr>
        </p:nvSpPr>
        <p:spPr>
          <a:xfrm>
            <a:off x="519953" y="3264237"/>
            <a:ext cx="7720013" cy="2374900"/>
          </a:xfrm>
        </p:spPr>
        <p:txBody>
          <a:bodyPr>
            <a:noAutofit/>
          </a:bodyPr>
          <a:lstStyle/>
          <a:p>
            <a:pPr marL="0" indent="0">
              <a:buNone/>
            </a:pPr>
            <a:r>
              <a:rPr lang="en-US" sz="2400" i="1" dirty="0">
                <a:solidFill>
                  <a:schemeClr val="accent3"/>
                </a:solidFill>
                <a:latin typeface="Consolas" panose="020B0609020204030204" pitchFamily="49" charset="0"/>
                <a:cs typeface="Consolas" panose="020B0609020204030204" pitchFamily="49" charset="0"/>
              </a:rPr>
              <a:t>expressie1</a:t>
            </a:r>
            <a:endParaRPr lang="en-US" sz="2400" dirty="0" smtClean="0">
              <a:solidFill>
                <a:schemeClr val="accent3"/>
              </a:solidFill>
              <a:latin typeface="Consolas" panose="020B0609020204030204" pitchFamily="49" charset="0"/>
              <a:cs typeface="Consolas" panose="020B0609020204030204" pitchFamily="49" charset="0"/>
            </a:endParaRPr>
          </a:p>
          <a:p>
            <a:pPr marL="0" indent="0">
              <a:buNone/>
            </a:pPr>
            <a:r>
              <a:rPr lang="en-US" sz="2400" dirty="0" smtClean="0">
                <a:solidFill>
                  <a:schemeClr val="accent1"/>
                </a:solidFill>
                <a:latin typeface="Consolas" panose="020B0609020204030204" pitchFamily="49" charset="0"/>
                <a:cs typeface="Consolas" panose="020B0609020204030204" pitchFamily="49" charset="0"/>
              </a:rPr>
              <a:t>while</a:t>
            </a:r>
            <a:r>
              <a:rPr lang="en-US" sz="2400" dirty="0" smtClean="0">
                <a:latin typeface="Consolas" panose="020B0609020204030204" pitchFamily="49" charset="0"/>
                <a:cs typeface="Consolas" panose="020B0609020204030204" pitchFamily="49" charset="0"/>
              </a:rPr>
              <a:t>(</a:t>
            </a:r>
            <a:r>
              <a:rPr lang="en-US" sz="2400" i="1" dirty="0" smtClean="0">
                <a:solidFill>
                  <a:schemeClr val="accent2"/>
                </a:solidFill>
                <a:latin typeface="Consolas" panose="020B0609020204030204" pitchFamily="49" charset="0"/>
                <a:cs typeface="Consolas" panose="020B0609020204030204" pitchFamily="49" charset="0"/>
              </a:rPr>
              <a:t>expressie2</a:t>
            </a:r>
            <a:r>
              <a:rPr lang="en-US" sz="2400" dirty="0" smtClean="0">
                <a:latin typeface="Consolas" panose="020B0609020204030204" pitchFamily="49" charset="0"/>
                <a:cs typeface="Consolas" panose="020B0609020204030204" pitchFamily="49" charset="0"/>
              </a:rPr>
              <a:t>){</a:t>
            </a:r>
          </a:p>
          <a:p>
            <a:pPr marL="0" indent="0">
              <a:buNone/>
            </a:pPr>
            <a:r>
              <a:rPr lang="en-US" sz="2400" i="1" dirty="0" smtClean="0">
                <a:latin typeface="Consolas" panose="020B0609020204030204" pitchFamily="49" charset="0"/>
                <a:cs typeface="Consolas" panose="020B0609020204030204" pitchFamily="49" charset="0"/>
              </a:rPr>
              <a:t>	statements</a:t>
            </a:r>
            <a:r>
              <a:rPr lang="en-US" sz="2400" dirty="0" smtClean="0">
                <a:latin typeface="Consolas" panose="020B0609020204030204" pitchFamily="49" charset="0"/>
                <a:cs typeface="Consolas" panose="020B0609020204030204" pitchFamily="49" charset="0"/>
              </a:rPr>
              <a:t>   </a:t>
            </a:r>
          </a:p>
          <a:p>
            <a:pPr marL="0" indent="0">
              <a:buNone/>
            </a:pPr>
            <a:r>
              <a:rPr lang="en-US" sz="2400" i="1" dirty="0" smtClean="0">
                <a:latin typeface="Consolas" panose="020B0609020204030204" pitchFamily="49" charset="0"/>
                <a:cs typeface="Consolas" panose="020B0609020204030204" pitchFamily="49" charset="0"/>
              </a:rPr>
              <a:t>	</a:t>
            </a:r>
            <a:r>
              <a:rPr lang="en-US" sz="2400" i="1" dirty="0" smtClean="0">
                <a:solidFill>
                  <a:schemeClr val="accent6"/>
                </a:solidFill>
                <a:latin typeface="Consolas" panose="020B0609020204030204" pitchFamily="49" charset="0"/>
                <a:cs typeface="Consolas" panose="020B0609020204030204" pitchFamily="49" charset="0"/>
              </a:rPr>
              <a:t>expressie3</a:t>
            </a:r>
          </a:p>
          <a:p>
            <a:pPr marL="0" indent="0">
              <a:buNone/>
            </a:pP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p:txBody>
      </p:sp>
      <p:sp>
        <p:nvSpPr>
          <p:cNvPr id="12" name="Tijdelijke aanduiding voor inhoud 10"/>
          <p:cNvSpPr>
            <a:spLocks noGrp="1"/>
          </p:cNvSpPr>
          <p:nvPr>
            <p:ph sz="half" idx="4294967295"/>
          </p:nvPr>
        </p:nvSpPr>
        <p:spPr>
          <a:xfrm>
            <a:off x="519499" y="1234252"/>
            <a:ext cx="7720013" cy="1439862"/>
          </a:xfrm>
        </p:spPr>
        <p:txBody>
          <a:bodyPr>
            <a:noAutofit/>
          </a:bodyPr>
          <a:lstStyle/>
          <a:p>
            <a:pPr marL="0" indent="0">
              <a:buNone/>
            </a:pPr>
            <a:r>
              <a:rPr lang="en-US" sz="2400" dirty="0" smtClean="0">
                <a:solidFill>
                  <a:schemeClr val="accent1"/>
                </a:solidFill>
                <a:latin typeface="Consolas" panose="020B0609020204030204" pitchFamily="49" charset="0"/>
                <a:cs typeface="Consolas" panose="020B0609020204030204" pitchFamily="49" charset="0"/>
              </a:rPr>
              <a:t>for</a:t>
            </a:r>
            <a:r>
              <a:rPr lang="en-US" sz="2400" dirty="0" smtClean="0">
                <a:latin typeface="Consolas" panose="020B0609020204030204" pitchFamily="49" charset="0"/>
                <a:cs typeface="Consolas" panose="020B0609020204030204" pitchFamily="49" charset="0"/>
              </a:rPr>
              <a:t>(</a:t>
            </a:r>
            <a:r>
              <a:rPr lang="en-US" sz="2400" i="1" dirty="0" smtClean="0">
                <a:solidFill>
                  <a:schemeClr val="accent3"/>
                </a:solidFill>
                <a:latin typeface="Consolas" panose="020B0609020204030204" pitchFamily="49" charset="0"/>
                <a:cs typeface="Consolas" panose="020B0609020204030204" pitchFamily="49" charset="0"/>
              </a:rPr>
              <a:t>expressie1</a:t>
            </a:r>
            <a:r>
              <a:rPr lang="en-US" sz="2400" dirty="0" smtClean="0">
                <a:latin typeface="Consolas" panose="020B0609020204030204" pitchFamily="49" charset="0"/>
                <a:cs typeface="Consolas" panose="020B0609020204030204" pitchFamily="49" charset="0"/>
              </a:rPr>
              <a:t>;</a:t>
            </a:r>
            <a:r>
              <a:rPr lang="en-US" sz="2400" i="1" dirty="0" smtClean="0">
                <a:latin typeface="Consolas" panose="020B0609020204030204" pitchFamily="49" charset="0"/>
                <a:cs typeface="Consolas" panose="020B0609020204030204" pitchFamily="49" charset="0"/>
              </a:rPr>
              <a:t> </a:t>
            </a:r>
            <a:r>
              <a:rPr lang="en-US" sz="2400" i="1" dirty="0" smtClean="0">
                <a:solidFill>
                  <a:schemeClr val="accent2"/>
                </a:solidFill>
                <a:latin typeface="Consolas" panose="020B0609020204030204" pitchFamily="49" charset="0"/>
                <a:cs typeface="Consolas" panose="020B0609020204030204" pitchFamily="49" charset="0"/>
              </a:rPr>
              <a:t>expressie2</a:t>
            </a:r>
            <a:r>
              <a:rPr lang="en-US" sz="2400" dirty="0" smtClean="0">
                <a:latin typeface="Consolas" panose="020B0609020204030204" pitchFamily="49" charset="0"/>
                <a:cs typeface="Consolas" panose="020B0609020204030204" pitchFamily="49" charset="0"/>
              </a:rPr>
              <a:t>;</a:t>
            </a:r>
            <a:r>
              <a:rPr lang="en-US" sz="2400" i="1" dirty="0" smtClean="0">
                <a:latin typeface="Consolas" panose="020B0609020204030204" pitchFamily="49" charset="0"/>
                <a:cs typeface="Consolas" panose="020B0609020204030204" pitchFamily="49" charset="0"/>
              </a:rPr>
              <a:t> </a:t>
            </a:r>
            <a:r>
              <a:rPr lang="en-US" sz="2400" i="1" dirty="0" smtClean="0">
                <a:solidFill>
                  <a:schemeClr val="accent6"/>
                </a:solidFill>
                <a:latin typeface="Consolas" panose="020B0609020204030204" pitchFamily="49" charset="0"/>
                <a:cs typeface="Consolas" panose="020B0609020204030204" pitchFamily="49" charset="0"/>
              </a:rPr>
              <a:t>expressie3</a:t>
            </a:r>
            <a:r>
              <a:rPr lang="en-US" sz="2400" dirty="0" smtClean="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	</a:t>
            </a:r>
            <a:r>
              <a:rPr lang="en-US" sz="2400" i="1" dirty="0" smtClean="0">
                <a:latin typeface="Consolas" panose="020B0609020204030204" pitchFamily="49" charset="0"/>
                <a:cs typeface="Consolas" panose="020B0609020204030204" pitchFamily="49" charset="0"/>
              </a:rPr>
              <a:t>statements</a:t>
            </a:r>
          </a:p>
          <a:p>
            <a:pPr marL="0" indent="0">
              <a:buNone/>
            </a:pPr>
            <a:r>
              <a:rPr lang="en-US" sz="2400" dirty="0" smtClean="0">
                <a:latin typeface="Consolas" panose="020B0609020204030204" pitchFamily="49" charset="0"/>
                <a:cs typeface="Consolas" panose="020B0609020204030204" pitchFamily="49" charset="0"/>
              </a:rPr>
              <a:t>}</a:t>
            </a:r>
            <a:endParaRPr lang="en-US" sz="2400" dirty="0"/>
          </a:p>
          <a:p>
            <a:pPr marL="0" indent="0">
              <a:buNone/>
            </a:pPr>
            <a:endParaRPr lang="en-US" sz="2400" dirty="0" smtClean="0">
              <a:solidFill>
                <a:schemeClr val="accent6">
                  <a:lumMod val="50000"/>
                </a:schemeClr>
              </a:solidFill>
            </a:endParaRPr>
          </a:p>
        </p:txBody>
      </p:sp>
      <p:sp>
        <p:nvSpPr>
          <p:cNvPr id="13" name="Tijdelijke aanduiding voor inhoud 12"/>
          <p:cNvSpPr>
            <a:spLocks noGrp="1"/>
          </p:cNvSpPr>
          <p:nvPr>
            <p:ph sz="half" idx="4294967295"/>
          </p:nvPr>
        </p:nvSpPr>
        <p:spPr>
          <a:xfrm>
            <a:off x="5724128" y="3264237"/>
            <a:ext cx="7720013" cy="2374900"/>
          </a:xfrm>
        </p:spPr>
        <p:txBody>
          <a:bodyPr>
            <a:noAutofit/>
          </a:bodyPr>
          <a:lstStyle/>
          <a:p>
            <a:pPr marL="0" indent="0">
              <a:buNone/>
            </a:pPr>
            <a:r>
              <a:rPr lang="en-US" sz="2400" i="1" dirty="0">
                <a:solidFill>
                  <a:schemeClr val="accent3"/>
                </a:solidFill>
                <a:latin typeface="Consolas" panose="020B0609020204030204" pitchFamily="49" charset="0"/>
                <a:cs typeface="Consolas" panose="020B0609020204030204" pitchFamily="49" charset="0"/>
              </a:rPr>
              <a:t>e</a:t>
            </a:r>
            <a:r>
              <a:rPr lang="en-US" sz="2400" i="1" dirty="0" smtClean="0">
                <a:solidFill>
                  <a:schemeClr val="accent3"/>
                </a:solidFill>
                <a:latin typeface="Consolas" panose="020B0609020204030204" pitchFamily="49" charset="0"/>
                <a:cs typeface="Consolas" panose="020B0609020204030204" pitchFamily="49" charset="0"/>
              </a:rPr>
              <a:t>xpressie1</a:t>
            </a:r>
          </a:p>
          <a:p>
            <a:pPr marL="0" indent="0">
              <a:buNone/>
            </a:pPr>
            <a:r>
              <a:rPr lang="en-US" sz="2400" dirty="0" smtClean="0">
                <a:solidFill>
                  <a:schemeClr val="accent1"/>
                </a:solidFill>
                <a:latin typeface="Consolas" panose="020B0609020204030204" pitchFamily="49" charset="0"/>
                <a:cs typeface="Consolas" panose="020B0609020204030204" pitchFamily="49" charset="0"/>
              </a:rPr>
              <a:t>do</a:t>
            </a:r>
            <a:endParaRPr lang="en-US" sz="2400" dirty="0" smtClean="0">
              <a:solidFill>
                <a:schemeClr val="accent3"/>
              </a:solidFill>
              <a:latin typeface="Consolas" panose="020B0609020204030204" pitchFamily="49" charset="0"/>
              <a:cs typeface="Consolas" panose="020B0609020204030204" pitchFamily="49" charset="0"/>
            </a:endParaRPr>
          </a:p>
          <a:p>
            <a:pPr marL="0" indent="0">
              <a:buNone/>
            </a:pPr>
            <a:r>
              <a:rPr lang="en-US" sz="2400" dirty="0" smtClean="0">
                <a:latin typeface="Consolas" panose="020B0609020204030204" pitchFamily="49" charset="0"/>
                <a:cs typeface="Consolas" panose="020B0609020204030204" pitchFamily="49" charset="0"/>
              </a:rPr>
              <a:t>{</a:t>
            </a:r>
          </a:p>
          <a:p>
            <a:pPr marL="0" indent="0">
              <a:buNone/>
            </a:pPr>
            <a:r>
              <a:rPr lang="en-US" sz="2400" i="1" dirty="0" smtClean="0">
                <a:latin typeface="Consolas" panose="020B0609020204030204" pitchFamily="49" charset="0"/>
                <a:cs typeface="Consolas" panose="020B0609020204030204" pitchFamily="49" charset="0"/>
              </a:rPr>
              <a:t>	statements</a:t>
            </a:r>
            <a:r>
              <a:rPr lang="en-US" sz="2400" dirty="0" smtClean="0">
                <a:latin typeface="Consolas" panose="020B0609020204030204" pitchFamily="49" charset="0"/>
                <a:cs typeface="Consolas" panose="020B0609020204030204" pitchFamily="49" charset="0"/>
              </a:rPr>
              <a:t>   </a:t>
            </a:r>
          </a:p>
          <a:p>
            <a:pPr marL="0" indent="0">
              <a:buNone/>
            </a:pPr>
            <a:r>
              <a:rPr lang="en-US" sz="2400" i="1" dirty="0" smtClean="0">
                <a:latin typeface="Consolas" panose="020B0609020204030204" pitchFamily="49" charset="0"/>
                <a:cs typeface="Consolas" panose="020B0609020204030204" pitchFamily="49" charset="0"/>
              </a:rPr>
              <a:t>	</a:t>
            </a:r>
            <a:r>
              <a:rPr lang="en-US" sz="2400" i="1" dirty="0" smtClean="0">
                <a:solidFill>
                  <a:schemeClr val="accent6"/>
                </a:solidFill>
                <a:latin typeface="Consolas" panose="020B0609020204030204" pitchFamily="49" charset="0"/>
                <a:cs typeface="Consolas" panose="020B0609020204030204" pitchFamily="49" charset="0"/>
              </a:rPr>
              <a:t>expressie3</a:t>
            </a:r>
          </a:p>
          <a:p>
            <a:pPr marL="0" indent="0">
              <a:buNone/>
            </a:pPr>
            <a:r>
              <a:rPr lang="en-US" sz="2400" dirty="0" smtClean="0">
                <a:latin typeface="Consolas" panose="020B0609020204030204" pitchFamily="49" charset="0"/>
                <a:cs typeface="Consolas" panose="020B0609020204030204" pitchFamily="49" charset="0"/>
              </a:rPr>
              <a:t>}</a:t>
            </a:r>
            <a:r>
              <a:rPr lang="en-US" sz="2400" dirty="0">
                <a:solidFill>
                  <a:schemeClr val="accent1"/>
                </a:solidFill>
                <a:latin typeface="Consolas" panose="020B0609020204030204" pitchFamily="49" charset="0"/>
                <a:cs typeface="Consolas" panose="020B0609020204030204" pitchFamily="49" charset="0"/>
              </a:rPr>
              <a:t> while</a:t>
            </a:r>
            <a:r>
              <a:rPr lang="en-US" sz="2400" dirty="0">
                <a:latin typeface="Consolas" panose="020B0609020204030204" pitchFamily="49" charset="0"/>
                <a:cs typeface="Consolas" panose="020B0609020204030204" pitchFamily="49" charset="0"/>
              </a:rPr>
              <a:t>(</a:t>
            </a:r>
            <a:r>
              <a:rPr lang="en-US" sz="2400" i="1" dirty="0">
                <a:solidFill>
                  <a:schemeClr val="accent2"/>
                </a:solidFill>
                <a:latin typeface="Consolas" panose="020B0609020204030204" pitchFamily="49" charset="0"/>
                <a:cs typeface="Consolas" panose="020B0609020204030204" pitchFamily="49" charset="0"/>
              </a:rPr>
              <a:t>expressie2</a:t>
            </a:r>
            <a:r>
              <a:rPr lang="en-US" sz="2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07873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normAutofit/>
          </a:bodyPr>
          <a:lstStyle/>
          <a:p>
            <a:r>
              <a:rPr lang="en-US" dirty="0" err="1" smtClean="0"/>
              <a:t>Huiswerk</a:t>
            </a:r>
            <a:endParaRPr lang="nl-NL" dirty="0" smtClean="0"/>
          </a:p>
        </p:txBody>
      </p:sp>
      <p:sp>
        <p:nvSpPr>
          <p:cNvPr id="29700" name="Rectangle 3"/>
          <p:cNvSpPr>
            <a:spLocks noGrp="1" noChangeArrowheads="1"/>
          </p:cNvSpPr>
          <p:nvPr>
            <p:ph idx="1"/>
          </p:nvPr>
        </p:nvSpPr>
        <p:spPr>
          <a:xfrm>
            <a:off x="457200" y="1304686"/>
            <a:ext cx="8229600" cy="5292666"/>
          </a:xfrm>
        </p:spPr>
        <p:txBody>
          <a:bodyPr>
            <a:normAutofit lnSpcReduction="10000"/>
          </a:bodyPr>
          <a:lstStyle/>
          <a:p>
            <a:r>
              <a:rPr lang="en-US" b="1" dirty="0" err="1"/>
              <a:t>Schrijf</a:t>
            </a:r>
            <a:r>
              <a:rPr lang="en-US" b="1" dirty="0"/>
              <a:t> </a:t>
            </a:r>
            <a:r>
              <a:rPr lang="en-US" b="1" dirty="0" err="1"/>
              <a:t>een</a:t>
            </a:r>
            <a:r>
              <a:rPr lang="en-US" b="1" dirty="0"/>
              <a:t> </a:t>
            </a:r>
            <a:r>
              <a:rPr lang="en-US" b="1" dirty="0" err="1"/>
              <a:t>programma</a:t>
            </a:r>
            <a:r>
              <a:rPr lang="en-US" b="1" dirty="0"/>
              <a:t> </a:t>
            </a:r>
            <a:r>
              <a:rPr lang="en-US" b="1" dirty="0" err="1"/>
              <a:t>dat</a:t>
            </a:r>
            <a:r>
              <a:rPr lang="en-US" b="1" dirty="0"/>
              <a:t> de </a:t>
            </a:r>
            <a:r>
              <a:rPr lang="en-US" b="1" dirty="0" err="1"/>
              <a:t>tafels</a:t>
            </a:r>
            <a:r>
              <a:rPr lang="en-US" b="1" dirty="0"/>
              <a:t> van 1 t/m 5 </a:t>
            </a:r>
            <a:r>
              <a:rPr lang="en-US" b="1" dirty="0" err="1" smtClean="0"/>
              <a:t>netjes</a:t>
            </a:r>
            <a:r>
              <a:rPr lang="en-US" b="1" dirty="0" smtClean="0"/>
              <a:t> </a:t>
            </a:r>
            <a:r>
              <a:rPr lang="en-US" b="1" dirty="0" err="1" smtClean="0"/>
              <a:t>naast</a:t>
            </a:r>
            <a:r>
              <a:rPr lang="en-US" b="1" dirty="0" smtClean="0"/>
              <a:t> </a:t>
            </a:r>
            <a:r>
              <a:rPr lang="en-US" b="1" dirty="0" err="1"/>
              <a:t>elkaar</a:t>
            </a:r>
            <a:r>
              <a:rPr lang="en-US" b="1" dirty="0"/>
              <a:t> </a:t>
            </a:r>
            <a:r>
              <a:rPr lang="en-US" b="1" dirty="0" err="1"/>
              <a:t>afdrukt</a:t>
            </a:r>
            <a:r>
              <a:rPr lang="en-US" b="1" dirty="0" smtClean="0"/>
              <a:t>.</a:t>
            </a:r>
          </a:p>
          <a:p>
            <a:endParaRPr lang="en-US" b="1" dirty="0" smtClean="0"/>
          </a:p>
          <a:p>
            <a:r>
              <a:rPr lang="en-US" dirty="0" err="1" smtClean="0"/>
              <a:t>Bestudeer</a:t>
            </a:r>
            <a:r>
              <a:rPr lang="en-US" dirty="0" smtClean="0"/>
              <a:t> C </a:t>
            </a:r>
            <a:r>
              <a:rPr lang="en-US" dirty="0" err="1" smtClean="0"/>
              <a:t>boek</a:t>
            </a:r>
            <a:r>
              <a:rPr lang="en-US" dirty="0" smtClean="0"/>
              <a:t>:</a:t>
            </a:r>
          </a:p>
          <a:p>
            <a:pPr lvl="1"/>
            <a:r>
              <a:rPr lang="en-US" dirty="0" err="1" smtClean="0"/>
              <a:t>paragraaf</a:t>
            </a:r>
            <a:r>
              <a:rPr lang="en-US" dirty="0" smtClean="0"/>
              <a:t> 1.6.</a:t>
            </a:r>
          </a:p>
          <a:p>
            <a:pPr lvl="1"/>
            <a:r>
              <a:rPr lang="en-US" dirty="0" err="1" smtClean="0"/>
              <a:t>paragrafen</a:t>
            </a:r>
            <a:r>
              <a:rPr lang="en-US" dirty="0" smtClean="0"/>
              <a:t> 4.1 t/m 4.3.</a:t>
            </a:r>
          </a:p>
          <a:p>
            <a:pPr lvl="1"/>
            <a:r>
              <a:rPr lang="en-US" dirty="0" err="1" smtClean="0"/>
              <a:t>paragraaf</a:t>
            </a:r>
            <a:r>
              <a:rPr lang="en-US" dirty="0" smtClean="0"/>
              <a:t> 4.5</a:t>
            </a:r>
          </a:p>
          <a:p>
            <a:pPr lvl="1"/>
            <a:r>
              <a:rPr lang="en-US" dirty="0" err="1" smtClean="0"/>
              <a:t>paragrafen</a:t>
            </a:r>
            <a:r>
              <a:rPr lang="en-US" dirty="0" smtClean="0"/>
              <a:t> 4.8 </a:t>
            </a:r>
            <a:r>
              <a:rPr lang="en-US" dirty="0"/>
              <a:t>t/m </a:t>
            </a:r>
            <a:r>
              <a:rPr lang="en-US" dirty="0" smtClean="0"/>
              <a:t>4.9</a:t>
            </a:r>
          </a:p>
          <a:p>
            <a:pPr lvl="1"/>
            <a:r>
              <a:rPr lang="en-US" dirty="0" err="1" smtClean="0"/>
              <a:t>paragrafen</a:t>
            </a:r>
            <a:r>
              <a:rPr lang="en-US" dirty="0" smtClean="0"/>
              <a:t> 4.12 </a:t>
            </a:r>
          </a:p>
          <a:p>
            <a:pPr lvl="1"/>
            <a:endParaRPr lang="en-US" dirty="0" smtClean="0"/>
          </a:p>
          <a:p>
            <a:r>
              <a:rPr lang="en-US" dirty="0" err="1" smtClean="0"/>
              <a:t>Maak</a:t>
            </a:r>
            <a:r>
              <a:rPr lang="en-US" dirty="0" smtClean="0"/>
              <a:t> </a:t>
            </a:r>
            <a:r>
              <a:rPr lang="en-US" dirty="0" err="1" smtClean="0"/>
              <a:t>opdrachten</a:t>
            </a:r>
            <a:r>
              <a:rPr lang="en-US" dirty="0" smtClean="0"/>
              <a:t>:</a:t>
            </a:r>
          </a:p>
          <a:p>
            <a:pPr lvl="1"/>
            <a:r>
              <a:rPr lang="en-US" dirty="0" smtClean="0"/>
              <a:t>7 en 10 van </a:t>
            </a:r>
            <a:r>
              <a:rPr lang="en-US" dirty="0" err="1" smtClean="0"/>
              <a:t>paragraaf</a:t>
            </a:r>
            <a:r>
              <a:rPr lang="en-US" dirty="0" smtClean="0"/>
              <a:t> 1.12.</a:t>
            </a:r>
          </a:p>
        </p:txBody>
      </p:sp>
      <p:pic>
        <p:nvPicPr>
          <p:cNvPr id="6" name="Picture 5" descr="straf_schrijv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572000" y="3284984"/>
            <a:ext cx="4156586" cy="139101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71</a:t>
            </a:fld>
            <a:endParaRPr lang="en-US" dirty="0"/>
          </a:p>
        </p:txBody>
      </p:sp>
    </p:spTree>
    <p:extLst>
      <p:ext uri="{BB962C8B-B14F-4D97-AF65-F5344CB8AC3E}">
        <p14:creationId xmlns:p14="http://schemas.microsoft.com/office/powerpoint/2010/main" val="14464114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subTitle" sz="quarter" idx="1"/>
          </p:nvPr>
        </p:nvSpPr>
        <p:spPr>
          <a:solidFill>
            <a:schemeClr val="bg1"/>
          </a:solidFill>
        </p:spPr>
        <p:txBody>
          <a:bodyPr/>
          <a:lstStyle/>
          <a:p>
            <a:r>
              <a:rPr lang="en-US" dirty="0" err="1" smtClean="0"/>
              <a:t>Beslissingen</a:t>
            </a:r>
            <a:endParaRPr lang="nl-NL" dirty="0" smtClean="0"/>
          </a:p>
        </p:txBody>
      </p:sp>
      <p:sp>
        <p:nvSpPr>
          <p:cNvPr id="2" name="Tekstvak 1"/>
          <p:cNvSpPr txBox="1"/>
          <p:nvPr/>
        </p:nvSpPr>
        <p:spPr>
          <a:xfrm>
            <a:off x="5637535" y="260648"/>
            <a:ext cx="360040" cy="769441"/>
          </a:xfrm>
          <a:prstGeom prst="rect">
            <a:avLst/>
          </a:prstGeom>
          <a:noFill/>
        </p:spPr>
        <p:txBody>
          <a:bodyPr wrap="square" rtlCol="0">
            <a:spAutoFit/>
          </a:bodyPr>
          <a:lstStyle/>
          <a:p>
            <a:r>
              <a:rPr lang="en-US" sz="4400" b="1" dirty="0" smtClean="0">
                <a:solidFill>
                  <a:schemeClr val="bg1">
                    <a:lumMod val="50000"/>
                  </a:schemeClr>
                </a:solidFill>
              </a:rPr>
              <a:t>4</a:t>
            </a:r>
            <a:endParaRPr lang="nl-NL" sz="4400" b="1" dirty="0">
              <a:solidFill>
                <a:schemeClr val="bg1">
                  <a:lumMod val="50000"/>
                </a:schemeClr>
              </a:solidFill>
            </a:endParaRPr>
          </a:p>
        </p:txBody>
      </p:sp>
    </p:spTree>
    <p:extLst>
      <p:ext uri="{BB962C8B-B14F-4D97-AF65-F5344CB8AC3E}">
        <p14:creationId xmlns:p14="http://schemas.microsoft.com/office/powerpoint/2010/main" val="418846888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290" name="Picture 2" descr="http://4.bp.blogspot.com/_uNi_xhL8KwQ/S-OdKF26FnI/AAAAAAAAFqI/SxAaCQok3yo/s1600/032503_ermey_header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0050" y="3276796"/>
            <a:ext cx="3369854" cy="3596901"/>
          </a:xfrm>
          <a:prstGeom prst="rect">
            <a:avLst/>
          </a:prstGeom>
          <a:noFill/>
          <a:extLst>
            <a:ext uri="{909E8E84-426E-40DD-AFC4-6F175D3DCCD1}">
              <a14:hiddenFill xmlns:a14="http://schemas.microsoft.com/office/drawing/2010/main">
                <a:solidFill>
                  <a:srgbClr val="FFFFFF"/>
                </a:solidFill>
              </a14:hiddenFill>
            </a:ext>
          </a:extLst>
        </p:spPr>
      </p:pic>
      <p:sp>
        <p:nvSpPr>
          <p:cNvPr id="9219" name="Rectangle 2"/>
          <p:cNvSpPr>
            <a:spLocks noGrp="1" noChangeArrowheads="1"/>
          </p:cNvSpPr>
          <p:nvPr>
            <p:ph type="title"/>
          </p:nvPr>
        </p:nvSpPr>
        <p:spPr/>
        <p:txBody>
          <a:bodyPr>
            <a:normAutofit/>
          </a:bodyPr>
          <a:lstStyle/>
          <a:p>
            <a:r>
              <a:rPr lang="nl-NL" smtClean="0"/>
              <a:t>Programmeren</a:t>
            </a:r>
          </a:p>
        </p:txBody>
      </p:sp>
      <p:sp>
        <p:nvSpPr>
          <p:cNvPr id="1212419" name="Rectangle 3"/>
          <p:cNvSpPr>
            <a:spLocks noGrp="1" noChangeArrowheads="1"/>
          </p:cNvSpPr>
          <p:nvPr>
            <p:ph idx="1"/>
          </p:nvPr>
        </p:nvSpPr>
        <p:spPr>
          <a:xfrm>
            <a:off x="457200" y="1484784"/>
            <a:ext cx="8229600" cy="4752528"/>
          </a:xfrm>
        </p:spPr>
        <p:txBody>
          <a:bodyPr/>
          <a:lstStyle/>
          <a:p>
            <a:r>
              <a:rPr lang="nl-NL" sz="2400" dirty="0" smtClean="0"/>
              <a:t>Welke basisbewerkingen zijn er?</a:t>
            </a:r>
          </a:p>
          <a:p>
            <a:pPr lvl="1"/>
            <a:r>
              <a:rPr lang="nl-NL" sz="2000" dirty="0" smtClean="0"/>
              <a:t>Lezen en schrijven (invoer en uitvoer)</a:t>
            </a:r>
          </a:p>
          <a:p>
            <a:pPr lvl="1"/>
            <a:r>
              <a:rPr lang="nl-NL" sz="2000" dirty="0" smtClean="0"/>
              <a:t>Onthouden (variabelen)</a:t>
            </a:r>
          </a:p>
          <a:p>
            <a:pPr lvl="1"/>
            <a:r>
              <a:rPr lang="nl-NL" sz="2000" dirty="0" smtClean="0"/>
              <a:t>Rekenen</a:t>
            </a:r>
          </a:p>
          <a:p>
            <a:pPr lvl="1"/>
            <a:r>
              <a:rPr lang="nl-NL" sz="2000" dirty="0" smtClean="0"/>
              <a:t>Herhalen</a:t>
            </a:r>
          </a:p>
          <a:p>
            <a:pPr lvl="1"/>
            <a:r>
              <a:rPr lang="nl-NL" sz="2000" dirty="0" smtClean="0"/>
              <a:t>Beslissen</a:t>
            </a:r>
          </a:p>
          <a:p>
            <a:pPr marL="457200" lvl="1" indent="0">
              <a:buNone/>
            </a:pPr>
            <a:endParaRPr lang="en-US" sz="2000" dirty="0" smtClean="0"/>
          </a:p>
          <a:p>
            <a:pPr marL="457200" lvl="1" indent="0">
              <a:buNone/>
            </a:pPr>
            <a:r>
              <a:rPr lang="en-US" sz="2000" dirty="0" err="1" smtClean="0"/>
              <a:t>Subcategorie</a:t>
            </a:r>
            <a:r>
              <a:rPr lang="en-US" sz="2000" dirty="0" smtClean="0"/>
              <a:t>:</a:t>
            </a:r>
            <a:endParaRPr lang="nl-NL" sz="2000" dirty="0" smtClean="0"/>
          </a:p>
          <a:p>
            <a:pPr lvl="2"/>
            <a:r>
              <a:rPr lang="en-US" sz="1800" dirty="0" err="1" smtClean="0"/>
              <a:t>Vergelijken</a:t>
            </a:r>
            <a:endParaRPr lang="nl-NL" sz="1800" b="1" dirty="0" smtClean="0"/>
          </a:p>
          <a:p>
            <a:pPr lvl="1"/>
            <a:endParaRPr lang="en-US" sz="2000" dirty="0" smtClean="0"/>
          </a:p>
          <a:p>
            <a:pPr marL="457200" lvl="1" indent="0">
              <a:buNone/>
            </a:pPr>
            <a:endParaRPr lang="nl-NL" sz="2000" dirty="0" smtClean="0"/>
          </a:p>
        </p:txBody>
      </p:sp>
      <p:sp>
        <p:nvSpPr>
          <p:cNvPr id="9" name="U-vormige pijl 8"/>
          <p:cNvSpPr/>
          <p:nvPr/>
        </p:nvSpPr>
        <p:spPr>
          <a:xfrm rot="5400000">
            <a:off x="2167838" y="3401102"/>
            <a:ext cx="1872205" cy="1351942"/>
          </a:xfrm>
          <a:prstGeom prst="uturnArrow">
            <a:avLst>
              <a:gd name="adj1" fmla="val 31455"/>
              <a:gd name="adj2" fmla="val 23279"/>
              <a:gd name="adj3" fmla="val 22606"/>
              <a:gd name="adj4" fmla="val 43750"/>
              <a:gd name="adj5" fmla="val 7310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solidFill>
                <a:schemeClr val="tx1"/>
              </a:solidFill>
            </a:endParaRPr>
          </a:p>
        </p:txBody>
      </p:sp>
      <p:sp>
        <p:nvSpPr>
          <p:cNvPr id="4" name="PIJL-RECHTS 3"/>
          <p:cNvSpPr/>
          <p:nvPr/>
        </p:nvSpPr>
        <p:spPr>
          <a:xfrm rot="10800000" flipV="1">
            <a:off x="2267745" y="2996952"/>
            <a:ext cx="2144030" cy="108012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err="1" smtClean="0"/>
              <a:t>Deze</a:t>
            </a:r>
            <a:r>
              <a:rPr lang="en-US" sz="2800" b="1" dirty="0" smtClean="0"/>
              <a:t> les </a:t>
            </a:r>
            <a:endParaRPr lang="nl-NL" sz="2800" b="1" dirty="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73</a:t>
            </a:fld>
            <a:endParaRPr lang="en-US" dirty="0"/>
          </a:p>
        </p:txBody>
      </p:sp>
    </p:spTree>
    <p:extLst>
      <p:ext uri="{BB962C8B-B14F-4D97-AF65-F5344CB8AC3E}">
        <p14:creationId xmlns:p14="http://schemas.microsoft.com/office/powerpoint/2010/main" val="52320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6" presetClass="emph" presetSubtype="0" repeatCount="indefinite" fill="hold" grpId="0" nodeType="withEffect">
                                  <p:stCondLst>
                                    <p:cond delay="0"/>
                                  </p:stCondLst>
                                  <p:childTnLst>
                                    <p:animEffect transition="out" filter="fade">
                                      <p:cBhvr>
                                        <p:cTn id="8" dur="1000" tmFilter="0, 0; .2, .5; .8, .5; 1, 0"/>
                                        <p:tgtEl>
                                          <p:spTgt spid="4"/>
                                        </p:tgtEl>
                                      </p:cBhvr>
                                    </p:animEffect>
                                    <p:animScale>
                                      <p:cBhvr>
                                        <p:cTn id="9" dur="5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thinklink.in/wp-content/uploads/Decision-Making.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3212976"/>
            <a:ext cx="4579175" cy="3645024"/>
          </a:xfrm>
          <a:prstGeom prst="rect">
            <a:avLst/>
          </a:prstGeom>
          <a:noFill/>
          <a:extLst>
            <a:ext uri="{909E8E84-426E-40DD-AFC4-6F175D3DCCD1}">
              <a14:hiddenFill xmlns:a14="http://schemas.microsoft.com/office/drawing/2010/main">
                <a:solidFill>
                  <a:srgbClr val="FFFFFF"/>
                </a:solidFill>
              </a14:hiddenFill>
            </a:ext>
          </a:extLst>
        </p:spPr>
      </p:pic>
      <p:sp>
        <p:nvSpPr>
          <p:cNvPr id="46083" name="Rectangle 2"/>
          <p:cNvSpPr>
            <a:spLocks noGrp="1" noChangeArrowheads="1"/>
          </p:cNvSpPr>
          <p:nvPr>
            <p:ph type="title"/>
          </p:nvPr>
        </p:nvSpPr>
        <p:spPr/>
        <p:txBody>
          <a:bodyPr>
            <a:normAutofit/>
          </a:bodyPr>
          <a:lstStyle/>
          <a:p>
            <a:r>
              <a:rPr lang="nl-NL" smtClean="0"/>
              <a:t>Beslissen</a:t>
            </a:r>
          </a:p>
        </p:txBody>
      </p:sp>
      <p:sp>
        <p:nvSpPr>
          <p:cNvPr id="46084" name="Rectangle 3"/>
          <p:cNvSpPr>
            <a:spLocks noGrp="1" noChangeArrowheads="1"/>
          </p:cNvSpPr>
          <p:nvPr>
            <p:ph idx="1"/>
          </p:nvPr>
        </p:nvSpPr>
        <p:spPr/>
        <p:txBody>
          <a:bodyPr/>
          <a:lstStyle/>
          <a:p>
            <a:r>
              <a:rPr lang="nl-NL" dirty="0" smtClean="0"/>
              <a:t>Er zijn in C 3 beslisopdrachten:</a:t>
            </a:r>
          </a:p>
          <a:p>
            <a:pPr lvl="1"/>
            <a:r>
              <a:rPr lang="nl-NL" dirty="0" err="1" smtClean="0">
                <a:solidFill>
                  <a:schemeClr val="hlink"/>
                </a:solidFill>
                <a:latin typeface="Consolas"/>
              </a:rPr>
              <a:t>if</a:t>
            </a:r>
            <a:endParaRPr lang="nl-NL" dirty="0" smtClean="0">
              <a:solidFill>
                <a:schemeClr val="hlink"/>
              </a:solidFill>
              <a:latin typeface="Consolas"/>
            </a:endParaRPr>
          </a:p>
          <a:p>
            <a:pPr lvl="1"/>
            <a:r>
              <a:rPr lang="nl-NL" dirty="0" err="1" smtClean="0">
                <a:solidFill>
                  <a:schemeClr val="hlink"/>
                </a:solidFill>
                <a:latin typeface="Consolas"/>
              </a:rPr>
              <a:t>if</a:t>
            </a:r>
            <a:r>
              <a:rPr lang="nl-NL" dirty="0" smtClean="0">
                <a:solidFill>
                  <a:schemeClr val="hlink"/>
                </a:solidFill>
                <a:latin typeface="Consolas"/>
              </a:rPr>
              <a:t> </a:t>
            </a:r>
            <a:r>
              <a:rPr lang="nl-NL" dirty="0" err="1" smtClean="0">
                <a:solidFill>
                  <a:schemeClr val="hlink"/>
                </a:solidFill>
                <a:latin typeface="Consolas"/>
              </a:rPr>
              <a:t>else</a:t>
            </a:r>
            <a:endParaRPr lang="nl-NL" dirty="0" smtClean="0">
              <a:solidFill>
                <a:schemeClr val="hlink"/>
              </a:solidFill>
              <a:latin typeface="Consolas"/>
            </a:endParaRPr>
          </a:p>
          <a:p>
            <a:pPr lvl="1"/>
            <a:r>
              <a:rPr lang="nl-NL" dirty="0" smtClean="0">
                <a:solidFill>
                  <a:schemeClr val="hlink"/>
                </a:solidFill>
                <a:latin typeface="Consolas"/>
              </a:rPr>
              <a:t>Switch</a:t>
            </a:r>
          </a:p>
          <a:p>
            <a:r>
              <a:rPr lang="en-US" dirty="0" smtClean="0">
                <a:latin typeface="+mj-lt"/>
              </a:rPr>
              <a:t>Maar </a:t>
            </a:r>
            <a:r>
              <a:rPr lang="en-US" dirty="0" err="1" smtClean="0">
                <a:latin typeface="+mj-lt"/>
              </a:rPr>
              <a:t>eerst</a:t>
            </a:r>
            <a:r>
              <a:rPr lang="en-US" dirty="0" smtClean="0">
                <a:latin typeface="+mj-lt"/>
              </a:rPr>
              <a:t>…</a:t>
            </a:r>
            <a:endParaRPr lang="nl-NL" dirty="0" smtClean="0">
              <a:latin typeface="+mj-lt"/>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74</a:t>
            </a:fld>
            <a:endParaRPr lang="en-US" dirty="0"/>
          </a:p>
        </p:txBody>
      </p:sp>
    </p:spTree>
    <p:extLst>
      <p:ext uri="{BB962C8B-B14F-4D97-AF65-F5344CB8AC3E}">
        <p14:creationId xmlns:p14="http://schemas.microsoft.com/office/powerpoint/2010/main" val="38722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08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08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08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08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normAutofit/>
          </a:bodyPr>
          <a:lstStyle/>
          <a:p>
            <a:r>
              <a:rPr lang="nl-NL" dirty="0" smtClean="0"/>
              <a:t>Booleaanse operatoren</a:t>
            </a:r>
          </a:p>
        </p:txBody>
      </p:sp>
      <p:sp>
        <p:nvSpPr>
          <p:cNvPr id="51204" name="Rectangle 3"/>
          <p:cNvSpPr>
            <a:spLocks noGrp="1" noChangeArrowheads="1"/>
          </p:cNvSpPr>
          <p:nvPr>
            <p:ph idx="1"/>
          </p:nvPr>
        </p:nvSpPr>
        <p:spPr/>
        <p:txBody>
          <a:bodyPr>
            <a:normAutofit/>
          </a:bodyPr>
          <a:lstStyle/>
          <a:p>
            <a:r>
              <a:rPr lang="nl-NL" dirty="0" err="1" smtClean="0">
                <a:latin typeface="Consolas" panose="020B0609020204030204" pitchFamily="49" charset="0"/>
                <a:cs typeface="Consolas" panose="020B0609020204030204" pitchFamily="49" charset="0"/>
              </a:rPr>
              <a:t>And</a:t>
            </a:r>
            <a:r>
              <a:rPr lang="nl-NL" dirty="0" smtClean="0"/>
              <a:t> 	</a:t>
            </a:r>
            <a:r>
              <a:rPr lang="nl-NL" dirty="0">
                <a:solidFill>
                  <a:schemeClr val="hlink"/>
                </a:solidFill>
                <a:latin typeface="Consolas"/>
              </a:rPr>
              <a:t>&amp;&amp;		</a:t>
            </a:r>
            <a:r>
              <a:rPr lang="nl-NL" dirty="0">
                <a:solidFill>
                  <a:schemeClr val="tx1">
                    <a:lumMod val="75000"/>
                    <a:lumOff val="25000"/>
                  </a:schemeClr>
                </a:solidFill>
                <a:latin typeface="Consolas"/>
              </a:rPr>
              <a:t>(binaire </a:t>
            </a:r>
            <a:r>
              <a:rPr lang="nl-NL" dirty="0" smtClean="0">
                <a:solidFill>
                  <a:schemeClr val="tx1">
                    <a:lumMod val="75000"/>
                    <a:lumOff val="25000"/>
                  </a:schemeClr>
                </a:solidFill>
                <a:latin typeface="Consolas"/>
              </a:rPr>
              <a:t>operatie)</a:t>
            </a:r>
          </a:p>
          <a:p>
            <a:r>
              <a:rPr lang="nl-NL" dirty="0" smtClean="0">
                <a:latin typeface="Consolas" panose="020B0609020204030204" pitchFamily="49" charset="0"/>
                <a:cs typeface="Consolas" panose="020B0609020204030204" pitchFamily="49" charset="0"/>
              </a:rPr>
              <a:t>Or</a:t>
            </a:r>
            <a:r>
              <a:rPr lang="nl-NL" dirty="0" smtClean="0"/>
              <a:t> 		</a:t>
            </a:r>
            <a:r>
              <a:rPr lang="nl-NL" dirty="0">
                <a:solidFill>
                  <a:schemeClr val="hlink"/>
                </a:solidFill>
                <a:latin typeface="Consolas"/>
              </a:rPr>
              <a:t>||		</a:t>
            </a:r>
            <a:r>
              <a:rPr lang="nl-NL" dirty="0" smtClean="0">
                <a:solidFill>
                  <a:schemeClr val="tx1">
                    <a:lumMod val="75000"/>
                    <a:lumOff val="25000"/>
                  </a:schemeClr>
                </a:solidFill>
                <a:latin typeface="Consolas"/>
              </a:rPr>
              <a:t>(binaire operatie)</a:t>
            </a:r>
          </a:p>
          <a:p>
            <a:r>
              <a:rPr lang="nl-NL" dirty="0" err="1" smtClean="0">
                <a:latin typeface="Consolas" panose="020B0609020204030204" pitchFamily="49" charset="0"/>
                <a:cs typeface="Consolas" panose="020B0609020204030204" pitchFamily="49" charset="0"/>
              </a:rPr>
              <a:t>Not</a:t>
            </a:r>
            <a:r>
              <a:rPr lang="nl-NL" dirty="0" smtClean="0"/>
              <a:t> 	</a:t>
            </a:r>
            <a:r>
              <a:rPr lang="nl-NL" dirty="0" smtClean="0">
                <a:solidFill>
                  <a:schemeClr val="hlink"/>
                </a:solidFill>
                <a:latin typeface="Consolas"/>
              </a:rPr>
              <a:t>!		</a:t>
            </a:r>
            <a:r>
              <a:rPr lang="nl-NL" dirty="0" smtClean="0">
                <a:solidFill>
                  <a:schemeClr val="tx1">
                    <a:lumMod val="75000"/>
                    <a:lumOff val="25000"/>
                  </a:schemeClr>
                </a:solidFill>
                <a:latin typeface="Consolas"/>
              </a:rPr>
              <a:t>(</a:t>
            </a:r>
            <a:r>
              <a:rPr lang="nl-NL" dirty="0" err="1" smtClean="0">
                <a:solidFill>
                  <a:schemeClr val="tx1">
                    <a:lumMod val="75000"/>
                    <a:lumOff val="25000"/>
                  </a:schemeClr>
                </a:solidFill>
                <a:latin typeface="Consolas"/>
              </a:rPr>
              <a:t>unaire</a:t>
            </a:r>
            <a:r>
              <a:rPr lang="nl-NL" dirty="0" smtClean="0">
                <a:solidFill>
                  <a:schemeClr val="tx1">
                    <a:lumMod val="75000"/>
                    <a:lumOff val="25000"/>
                  </a:schemeClr>
                </a:solidFill>
                <a:latin typeface="Consolas"/>
              </a:rPr>
              <a:t> operatie)</a:t>
            </a:r>
          </a:p>
        </p:txBody>
      </p:sp>
      <p:sp>
        <p:nvSpPr>
          <p:cNvPr id="1275910" name="Text Box 6"/>
          <p:cNvSpPr txBox="1">
            <a:spLocks noChangeArrowheads="1"/>
          </p:cNvSpPr>
          <p:nvPr/>
        </p:nvSpPr>
        <p:spPr bwMode="auto">
          <a:xfrm>
            <a:off x="2601938" y="5116102"/>
            <a:ext cx="3960812" cy="833178"/>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mn-lt"/>
              </a:rPr>
              <a:t>Veel gemaakt fout</a:t>
            </a:r>
            <a:r>
              <a:rPr lang="nl-NL" dirty="0" smtClean="0">
                <a:latin typeface="+mn-lt"/>
              </a:rPr>
              <a:t>:</a:t>
            </a:r>
            <a:br>
              <a:rPr lang="nl-NL" dirty="0" smtClean="0">
                <a:latin typeface="+mn-lt"/>
              </a:rPr>
            </a:br>
            <a:r>
              <a:rPr lang="nl-NL" dirty="0" smtClean="0">
                <a:latin typeface="+mn-lt"/>
              </a:rPr>
              <a:t> </a:t>
            </a:r>
            <a:r>
              <a:rPr lang="nl-NL" dirty="0" smtClean="0">
                <a:solidFill>
                  <a:schemeClr val="tx1"/>
                </a:solidFill>
                <a:latin typeface="Consolas"/>
              </a:rPr>
              <a:t>!(</a:t>
            </a:r>
            <a:r>
              <a:rPr lang="nl-NL" dirty="0" smtClean="0">
                <a:solidFill>
                  <a:schemeClr val="tx2"/>
                </a:solidFill>
                <a:latin typeface="Consolas"/>
              </a:rPr>
              <a:t>0 &lt;= cijfer &lt;= 10</a:t>
            </a:r>
            <a:r>
              <a:rPr lang="nl-NL" dirty="0" smtClean="0">
                <a:solidFill>
                  <a:schemeClr val="tx1"/>
                </a:solidFill>
                <a:latin typeface="Consolas"/>
              </a:rPr>
              <a:t>)</a:t>
            </a:r>
            <a:endParaRPr lang="nl-NL" dirty="0">
              <a:solidFill>
                <a:schemeClr val="tx1"/>
              </a:solidFill>
              <a:latin typeface="Consolas"/>
            </a:endParaRPr>
          </a:p>
        </p:txBody>
      </p:sp>
      <p:sp>
        <p:nvSpPr>
          <p:cNvPr id="2" name="Rechthoek 1"/>
          <p:cNvSpPr/>
          <p:nvPr/>
        </p:nvSpPr>
        <p:spPr>
          <a:xfrm>
            <a:off x="1856384" y="3469686"/>
            <a:ext cx="6840760" cy="1323439"/>
          </a:xfrm>
          <a:prstGeom prst="rect">
            <a:avLst/>
          </a:prstGeom>
        </p:spPr>
        <p:txBody>
          <a:bodyPr wrap="square">
            <a:spAutoFit/>
          </a:bodyPr>
          <a:lstStyle/>
          <a:p>
            <a:pPr algn="l"/>
            <a:r>
              <a:rPr lang="nl-NL" sz="2000" dirty="0">
                <a:solidFill>
                  <a:srgbClr val="0000FF"/>
                </a:solidFill>
                <a:latin typeface="Consolas"/>
              </a:rPr>
              <a:t>do</a:t>
            </a:r>
            <a:r>
              <a:rPr lang="nl-NL" sz="2000" dirty="0">
                <a:solidFill>
                  <a:schemeClr val="tx1"/>
                </a:solidFill>
                <a:latin typeface="Consolas"/>
              </a:rPr>
              <a:t> {</a:t>
            </a:r>
          </a:p>
          <a:p>
            <a:pPr algn="l"/>
            <a:r>
              <a:rPr lang="nl-NL" sz="2000" dirty="0" smtClean="0">
                <a:solidFill>
                  <a:schemeClr val="tx1"/>
                </a:solidFill>
                <a:latin typeface="Consolas"/>
              </a:rPr>
              <a:t>    </a:t>
            </a:r>
            <a:r>
              <a:rPr lang="nl-NL" sz="2000" dirty="0" err="1" smtClean="0">
                <a:solidFill>
                  <a:schemeClr val="tx1"/>
                </a:solidFill>
                <a:latin typeface="Consolas"/>
              </a:rPr>
              <a:t>printf</a:t>
            </a:r>
            <a:r>
              <a:rPr lang="nl-NL" sz="2000" dirty="0">
                <a:solidFill>
                  <a:schemeClr val="tx1"/>
                </a:solidFill>
                <a:latin typeface="Consolas"/>
              </a:rPr>
              <a:t>(</a:t>
            </a:r>
            <a:r>
              <a:rPr lang="nl-NL" sz="2000" dirty="0">
                <a:solidFill>
                  <a:srgbClr val="A31515"/>
                </a:solidFill>
                <a:latin typeface="Consolas"/>
              </a:rPr>
              <a:t>"Geef je cijfer: "</a:t>
            </a:r>
            <a:r>
              <a:rPr lang="nl-NL" sz="2000" dirty="0">
                <a:solidFill>
                  <a:schemeClr val="tx1"/>
                </a:solidFill>
                <a:latin typeface="Consolas"/>
              </a:rPr>
              <a:t>);</a:t>
            </a:r>
          </a:p>
          <a:p>
            <a:pPr algn="l"/>
            <a:r>
              <a:rPr lang="nl-NL" sz="2000" dirty="0" smtClean="0">
                <a:solidFill>
                  <a:schemeClr val="tx1"/>
                </a:solidFill>
                <a:latin typeface="Consolas"/>
              </a:rPr>
              <a:t>    </a:t>
            </a:r>
            <a:r>
              <a:rPr lang="nl-NL" sz="2000" dirty="0" err="1" smtClean="0">
                <a:solidFill>
                  <a:schemeClr val="tx1"/>
                </a:solidFill>
                <a:latin typeface="Consolas"/>
              </a:rPr>
              <a:t>scanf</a:t>
            </a:r>
            <a:r>
              <a:rPr lang="nl-NL" sz="2000" dirty="0">
                <a:solidFill>
                  <a:schemeClr val="tx1"/>
                </a:solidFill>
                <a:latin typeface="Consolas"/>
              </a:rPr>
              <a:t>(</a:t>
            </a:r>
            <a:r>
              <a:rPr lang="nl-NL" sz="2000" dirty="0">
                <a:solidFill>
                  <a:srgbClr val="A31515"/>
                </a:solidFill>
                <a:latin typeface="Consolas"/>
              </a:rPr>
              <a:t>"%d"</a:t>
            </a:r>
            <a:r>
              <a:rPr lang="nl-NL" sz="2000" dirty="0">
                <a:solidFill>
                  <a:schemeClr val="tx1"/>
                </a:solidFill>
                <a:latin typeface="Consolas"/>
              </a:rPr>
              <a:t>, &amp;cijfer);</a:t>
            </a:r>
          </a:p>
          <a:p>
            <a:pPr algn="l"/>
            <a:r>
              <a:rPr lang="nl-NL" sz="2000" dirty="0">
                <a:solidFill>
                  <a:schemeClr val="tx1"/>
                </a:solidFill>
                <a:latin typeface="Consolas"/>
              </a:rPr>
              <a:t>} </a:t>
            </a:r>
            <a:r>
              <a:rPr lang="nl-NL" sz="2000" dirty="0" err="1">
                <a:solidFill>
                  <a:srgbClr val="0000FF"/>
                </a:solidFill>
                <a:latin typeface="Consolas"/>
              </a:rPr>
              <a:t>while</a:t>
            </a:r>
            <a:r>
              <a:rPr lang="nl-NL" sz="2000" dirty="0">
                <a:solidFill>
                  <a:schemeClr val="tx1"/>
                </a:solidFill>
                <a:latin typeface="Consolas"/>
              </a:rPr>
              <a:t> (cijfer &lt; 0 || cijfer &gt; 10);</a:t>
            </a:r>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75</a:t>
            </a:fld>
            <a:endParaRPr lang="en-US" dirty="0"/>
          </a:p>
        </p:txBody>
      </p:sp>
    </p:spTree>
    <p:extLst>
      <p:ext uri="{BB962C8B-B14F-4D97-AF65-F5344CB8AC3E}">
        <p14:creationId xmlns:p14="http://schemas.microsoft.com/office/powerpoint/2010/main" val="4016831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59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0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0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20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build="p"/>
      <p:bldP spid="1275910" grpId="0" animBg="1"/>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normAutofit/>
          </a:bodyPr>
          <a:lstStyle/>
          <a:p>
            <a:r>
              <a:rPr lang="nl-NL" sz="4000" dirty="0" smtClean="0"/>
              <a:t>Conversie van WAAR en ONWAAR</a:t>
            </a:r>
          </a:p>
        </p:txBody>
      </p:sp>
      <p:sp>
        <p:nvSpPr>
          <p:cNvPr id="53252" name="Rectangle 3"/>
          <p:cNvSpPr>
            <a:spLocks noGrp="1" noChangeArrowheads="1"/>
          </p:cNvSpPr>
          <p:nvPr>
            <p:ph idx="1"/>
          </p:nvPr>
        </p:nvSpPr>
        <p:spPr/>
        <p:txBody>
          <a:bodyPr>
            <a:normAutofit/>
          </a:bodyPr>
          <a:lstStyle/>
          <a:p>
            <a:r>
              <a:rPr lang="nl-NL" dirty="0" smtClean="0"/>
              <a:t>Een expressie wordt in C als dat nodig is impliciet (automatisch) omgezet naar </a:t>
            </a:r>
            <a:r>
              <a:rPr lang="nl-NL" dirty="0" smtClean="0">
                <a:solidFill>
                  <a:schemeClr val="hlink"/>
                </a:solidFill>
              </a:rPr>
              <a:t>WAAR </a:t>
            </a:r>
            <a:r>
              <a:rPr lang="nl-NL" dirty="0" smtClean="0"/>
              <a:t>of </a:t>
            </a:r>
            <a:r>
              <a:rPr lang="nl-NL" dirty="0" smtClean="0">
                <a:solidFill>
                  <a:schemeClr val="hlink"/>
                </a:solidFill>
              </a:rPr>
              <a:t>ONWAAR</a:t>
            </a:r>
            <a:r>
              <a:rPr lang="nl-NL" dirty="0" smtClean="0"/>
              <a:t>. </a:t>
            </a:r>
          </a:p>
          <a:p>
            <a:pPr lvl="1"/>
            <a:r>
              <a:rPr lang="nl-NL" dirty="0" smtClean="0"/>
              <a:t>Een expressie met de waarde </a:t>
            </a:r>
            <a:r>
              <a:rPr lang="nl-NL" dirty="0" smtClean="0">
                <a:solidFill>
                  <a:schemeClr val="hlink"/>
                </a:solidFill>
              </a:rPr>
              <a:t>0</a:t>
            </a:r>
            <a:r>
              <a:rPr lang="nl-NL" dirty="0" smtClean="0"/>
              <a:t> wordt </a:t>
            </a:r>
            <a:r>
              <a:rPr lang="nl-NL" dirty="0" smtClean="0">
                <a:solidFill>
                  <a:schemeClr val="hlink"/>
                </a:solidFill>
              </a:rPr>
              <a:t>ONWAAR</a:t>
            </a:r>
            <a:r>
              <a:rPr lang="nl-NL" dirty="0" smtClean="0"/>
              <a:t>.</a:t>
            </a:r>
          </a:p>
          <a:p>
            <a:pPr lvl="1"/>
            <a:r>
              <a:rPr lang="nl-NL" dirty="0" smtClean="0"/>
              <a:t>Een expressie met een waarde </a:t>
            </a:r>
            <a:r>
              <a:rPr lang="nl-NL" dirty="0" smtClean="0">
                <a:solidFill>
                  <a:schemeClr val="hlink"/>
                </a:solidFill>
              </a:rPr>
              <a:t>ongelijk aan 0</a:t>
            </a:r>
            <a:r>
              <a:rPr lang="nl-NL" dirty="0" smtClean="0"/>
              <a:t> wordt </a:t>
            </a:r>
            <a:r>
              <a:rPr lang="nl-NL" dirty="0" smtClean="0">
                <a:solidFill>
                  <a:schemeClr val="hlink"/>
                </a:solidFill>
              </a:rPr>
              <a:t>WAAR</a:t>
            </a:r>
            <a:r>
              <a:rPr lang="nl-NL" dirty="0" smtClean="0"/>
              <a:t>.</a:t>
            </a:r>
          </a:p>
        </p:txBody>
      </p:sp>
      <p:sp>
        <p:nvSpPr>
          <p:cNvPr id="53253" name="Rectangle 4"/>
          <p:cNvSpPr>
            <a:spLocks noChangeArrowheads="1"/>
          </p:cNvSpPr>
          <p:nvPr/>
        </p:nvSpPr>
        <p:spPr bwMode="auto">
          <a:xfrm>
            <a:off x="4602584" y="3861048"/>
            <a:ext cx="3600450" cy="252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742950" lvl="1" indent="-285750" algn="l">
              <a:spcBef>
                <a:spcPct val="20000"/>
              </a:spcBef>
              <a:buClr>
                <a:schemeClr val="hlink"/>
              </a:buClr>
              <a:buSzPct val="90000"/>
              <a:buFont typeface="Wingdings" pitchFamily="2" charset="2"/>
              <a:buNone/>
            </a:pPr>
            <a:endParaRPr lang="nl-NL" dirty="0">
              <a:solidFill>
                <a:schemeClr val="tx1"/>
              </a:solidFill>
              <a:latin typeface="+mn-lt"/>
            </a:endParaRPr>
          </a:p>
        </p:txBody>
      </p:sp>
      <p:sp>
        <p:nvSpPr>
          <p:cNvPr id="1277957" name="Text Box 5"/>
          <p:cNvSpPr txBox="1">
            <a:spLocks noChangeArrowheads="1"/>
          </p:cNvSpPr>
          <p:nvPr/>
        </p:nvSpPr>
        <p:spPr bwMode="auto">
          <a:xfrm>
            <a:off x="1300957" y="5422658"/>
            <a:ext cx="6542087" cy="463846"/>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ctr"/>
            <a:r>
              <a:rPr lang="nl-NL" dirty="0">
                <a:latin typeface="+mn-lt"/>
              </a:rPr>
              <a:t>Het is beter om expliciet te zeggen wat je bedoeld.</a:t>
            </a:r>
            <a:endParaRPr lang="nl-NL" dirty="0">
              <a:solidFill>
                <a:schemeClr val="tx2"/>
              </a:solidFill>
              <a:latin typeface="+mn-lt"/>
            </a:endParaRPr>
          </a:p>
        </p:txBody>
      </p:sp>
      <p:sp>
        <p:nvSpPr>
          <p:cNvPr id="7" name="Rectangle 4"/>
          <p:cNvSpPr>
            <a:spLocks noChangeArrowheads="1"/>
          </p:cNvSpPr>
          <p:nvPr/>
        </p:nvSpPr>
        <p:spPr bwMode="auto">
          <a:xfrm>
            <a:off x="611560" y="3501008"/>
            <a:ext cx="3744540" cy="1404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lvl="1" algn="l">
              <a:buFont typeface="Wingdings" pitchFamily="2" charset="2"/>
              <a:buNone/>
            </a:pPr>
            <a:r>
              <a:rPr lang="nl-NL" dirty="0">
                <a:solidFill>
                  <a:schemeClr val="tx1"/>
                </a:solidFill>
                <a:latin typeface="+mn-lt"/>
              </a:rPr>
              <a:t>Dus:</a:t>
            </a:r>
          </a:p>
          <a:p>
            <a:pPr lvl="1" algn="l">
              <a:buFont typeface="Wingdings" pitchFamily="2" charset="2"/>
              <a:buNone/>
            </a:pPr>
            <a:r>
              <a:rPr lang="nl-NL" sz="2000" dirty="0" err="1">
                <a:solidFill>
                  <a:srgbClr val="0000FF"/>
                </a:solidFill>
                <a:latin typeface="Consolas"/>
              </a:rPr>
              <a:t>if</a:t>
            </a:r>
            <a:r>
              <a:rPr lang="nl-NL" sz="2000" dirty="0">
                <a:solidFill>
                  <a:schemeClr val="tx1"/>
                </a:solidFill>
                <a:latin typeface="Consolas"/>
              </a:rPr>
              <a:t> (i) {</a:t>
            </a:r>
          </a:p>
          <a:p>
            <a:pPr lvl="1" algn="l">
              <a:buFont typeface="Wingdings" pitchFamily="2" charset="2"/>
              <a:buNone/>
            </a:pPr>
            <a:r>
              <a:rPr lang="nl-NL" sz="2000" dirty="0">
                <a:solidFill>
                  <a:schemeClr val="tx1"/>
                </a:solidFill>
                <a:latin typeface="Consolas"/>
              </a:rPr>
              <a:t>	</a:t>
            </a:r>
            <a:r>
              <a:rPr lang="nl-NL" sz="2000" dirty="0" err="1">
                <a:solidFill>
                  <a:schemeClr val="tx1"/>
                </a:solidFill>
                <a:latin typeface="Consolas"/>
              </a:rPr>
              <a:t>printf</a:t>
            </a:r>
            <a:r>
              <a:rPr lang="nl-NL" sz="2000" dirty="0">
                <a:solidFill>
                  <a:schemeClr val="tx1"/>
                </a:solidFill>
                <a:latin typeface="Consolas"/>
              </a:rPr>
              <a:t>(</a:t>
            </a:r>
            <a:r>
              <a:rPr lang="nl-NL" sz="2000" dirty="0">
                <a:solidFill>
                  <a:srgbClr val="C00000"/>
                </a:solidFill>
                <a:latin typeface="Consolas"/>
              </a:rPr>
              <a:t>"Hallo"</a:t>
            </a:r>
            <a:r>
              <a:rPr lang="nl-NL" sz="2000" dirty="0">
                <a:solidFill>
                  <a:schemeClr val="tx1"/>
                </a:solidFill>
                <a:latin typeface="Consolas"/>
              </a:rPr>
              <a:t>);</a:t>
            </a:r>
          </a:p>
          <a:p>
            <a:pPr lvl="1" algn="l">
              <a:buFont typeface="Wingdings" pitchFamily="2" charset="2"/>
              <a:buNone/>
            </a:pPr>
            <a:r>
              <a:rPr lang="nl-NL" sz="2000" dirty="0">
                <a:solidFill>
                  <a:schemeClr val="tx1"/>
                </a:solidFill>
                <a:latin typeface="Consolas"/>
              </a:rPr>
              <a:t>}</a:t>
            </a:r>
          </a:p>
        </p:txBody>
      </p:sp>
      <p:sp>
        <p:nvSpPr>
          <p:cNvPr id="8" name="Rectangle 4"/>
          <p:cNvSpPr>
            <a:spLocks noChangeArrowheads="1"/>
          </p:cNvSpPr>
          <p:nvPr/>
        </p:nvSpPr>
        <p:spPr bwMode="auto">
          <a:xfrm>
            <a:off x="4643438" y="3501008"/>
            <a:ext cx="3889002" cy="1404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lvl="1" algn="l">
              <a:buFont typeface="Wingdings" pitchFamily="2" charset="2"/>
              <a:buNone/>
            </a:pPr>
            <a:r>
              <a:rPr lang="nl-NL" dirty="0" smtClean="0">
                <a:solidFill>
                  <a:schemeClr val="tx1"/>
                </a:solidFill>
                <a:latin typeface="+mn-lt"/>
              </a:rPr>
              <a:t>Is hetzelfde als:</a:t>
            </a:r>
            <a:br>
              <a:rPr lang="nl-NL" dirty="0" smtClean="0">
                <a:solidFill>
                  <a:schemeClr val="tx1"/>
                </a:solidFill>
                <a:latin typeface="+mn-lt"/>
              </a:rPr>
            </a:br>
            <a:r>
              <a:rPr lang="nl-NL" sz="2000" dirty="0" err="1" smtClean="0">
                <a:solidFill>
                  <a:srgbClr val="0000FF"/>
                </a:solidFill>
                <a:latin typeface="Consolas"/>
              </a:rPr>
              <a:t>if</a:t>
            </a:r>
            <a:r>
              <a:rPr lang="nl-NL" sz="2000" dirty="0" smtClean="0">
                <a:solidFill>
                  <a:schemeClr val="tx1"/>
                </a:solidFill>
                <a:latin typeface="Consolas"/>
              </a:rPr>
              <a:t> (i != 0) {</a:t>
            </a:r>
          </a:p>
          <a:p>
            <a:pPr lvl="1" algn="l">
              <a:buFont typeface="Wingdings" pitchFamily="2" charset="2"/>
              <a:buNone/>
            </a:pPr>
            <a:r>
              <a:rPr lang="nl-NL" sz="2000" smtClean="0">
                <a:solidFill>
                  <a:schemeClr val="tx1"/>
                </a:solidFill>
                <a:latin typeface="Consolas"/>
              </a:rPr>
              <a:t>    printf</a:t>
            </a:r>
            <a:r>
              <a:rPr lang="nl-NL" sz="2000" dirty="0" smtClean="0">
                <a:solidFill>
                  <a:schemeClr val="tx1"/>
                </a:solidFill>
                <a:latin typeface="Consolas"/>
              </a:rPr>
              <a:t>(</a:t>
            </a:r>
            <a:r>
              <a:rPr lang="nl-NL" sz="2000" dirty="0" smtClean="0">
                <a:solidFill>
                  <a:srgbClr val="A31515"/>
                </a:solidFill>
                <a:latin typeface="Consolas"/>
              </a:rPr>
              <a:t>"Hallo"</a:t>
            </a:r>
            <a:r>
              <a:rPr lang="nl-NL" sz="2000" dirty="0" smtClean="0">
                <a:solidFill>
                  <a:schemeClr val="tx1"/>
                </a:solidFill>
                <a:latin typeface="Consolas"/>
              </a:rPr>
              <a:t>);</a:t>
            </a:r>
          </a:p>
          <a:p>
            <a:pPr lvl="1" algn="l">
              <a:buFont typeface="Wingdings" pitchFamily="2" charset="2"/>
              <a:buNone/>
            </a:pPr>
            <a:r>
              <a:rPr lang="nl-NL" sz="2000" dirty="0">
                <a:solidFill>
                  <a:schemeClr val="tx1"/>
                </a:solidFill>
                <a:latin typeface="Consolas"/>
              </a:rPr>
              <a:t>}</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76</a:t>
            </a:fld>
            <a:endParaRPr lang="en-US" dirty="0"/>
          </a:p>
        </p:txBody>
      </p:sp>
    </p:spTree>
    <p:extLst>
      <p:ext uri="{BB962C8B-B14F-4D97-AF65-F5344CB8AC3E}">
        <p14:creationId xmlns:p14="http://schemas.microsoft.com/office/powerpoint/2010/main" val="41043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779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build="p"/>
      <p:bldP spid="1277957" grpId="0" animBg="1"/>
      <p:bldP spid="7" grpId="0"/>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normAutofit/>
          </a:bodyPr>
          <a:lstStyle/>
          <a:p>
            <a:r>
              <a:rPr lang="nl-NL" dirty="0" err="1" smtClean="0">
                <a:latin typeface="Consolas"/>
              </a:rPr>
              <a:t>if</a:t>
            </a:r>
            <a:r>
              <a:rPr lang="nl-NL" dirty="0" smtClean="0">
                <a:latin typeface="Consolas"/>
              </a:rPr>
              <a:t> </a:t>
            </a:r>
          </a:p>
        </p:txBody>
      </p:sp>
      <p:sp>
        <p:nvSpPr>
          <p:cNvPr id="48132" name="Rectangle 3"/>
          <p:cNvSpPr>
            <a:spLocks noGrp="1" noChangeArrowheads="1"/>
          </p:cNvSpPr>
          <p:nvPr>
            <p:ph idx="1"/>
          </p:nvPr>
        </p:nvSpPr>
        <p:spPr/>
        <p:txBody>
          <a:bodyPr>
            <a:normAutofit/>
          </a:bodyPr>
          <a:lstStyle/>
          <a:p>
            <a:r>
              <a:rPr lang="nl-NL" dirty="0" smtClean="0"/>
              <a:t>Als de expressie WAAR is, wordt </a:t>
            </a:r>
            <a:r>
              <a:rPr lang="nl-NL" i="1" dirty="0" smtClean="0"/>
              <a:t>statement1</a:t>
            </a:r>
            <a:r>
              <a:rPr lang="nl-NL" dirty="0" smtClean="0"/>
              <a:t> uitgevoerd.</a:t>
            </a:r>
          </a:p>
          <a:p>
            <a:pPr marL="0" indent="0">
              <a:buNone/>
            </a:pPr>
            <a:endParaRPr lang="nl-NL" dirty="0" smtClean="0">
              <a:solidFill>
                <a:srgbClr val="0000FF"/>
              </a:solidFill>
              <a:latin typeface="Consolas"/>
            </a:endParaRPr>
          </a:p>
        </p:txBody>
      </p:sp>
      <p:sp>
        <p:nvSpPr>
          <p:cNvPr id="8" name="Tekstvak 7"/>
          <p:cNvSpPr txBox="1"/>
          <p:nvPr/>
        </p:nvSpPr>
        <p:spPr>
          <a:xfrm>
            <a:off x="457200" y="2492896"/>
            <a:ext cx="7370984" cy="1661993"/>
          </a:xfrm>
          <a:prstGeom prst="rect">
            <a:avLst/>
          </a:prstGeom>
          <a:noFill/>
        </p:spPr>
        <p:txBody>
          <a:bodyPr wrap="square" rtlCol="0">
            <a:spAutoFit/>
          </a:bodyPr>
          <a:lstStyle/>
          <a:p>
            <a:pPr algn="l"/>
            <a:r>
              <a:rPr lang="nl-NL" sz="2800" dirty="0" err="1" smtClean="0">
                <a:solidFill>
                  <a:srgbClr val="0000FF"/>
                </a:solidFill>
                <a:latin typeface="Consolas"/>
              </a:rPr>
              <a:t>if</a:t>
            </a:r>
            <a:r>
              <a:rPr lang="nl-NL" sz="2800" dirty="0" smtClean="0">
                <a:solidFill>
                  <a:srgbClr val="0000FF"/>
                </a:solidFill>
                <a:latin typeface="Consolas"/>
              </a:rPr>
              <a:t> </a:t>
            </a:r>
            <a:r>
              <a:rPr lang="nl-NL" sz="2800" dirty="0" smtClean="0">
                <a:solidFill>
                  <a:schemeClr val="tx1"/>
                </a:solidFill>
                <a:latin typeface="Consolas"/>
              </a:rPr>
              <a:t>(</a:t>
            </a:r>
            <a:r>
              <a:rPr lang="nl-NL" sz="2800" i="1" dirty="0" smtClean="0">
                <a:solidFill>
                  <a:schemeClr val="accent2"/>
                </a:solidFill>
                <a:latin typeface="Consolas"/>
              </a:rPr>
              <a:t>expressie</a:t>
            </a:r>
            <a:r>
              <a:rPr lang="nl-NL" sz="2800" dirty="0" smtClean="0">
                <a:solidFill>
                  <a:schemeClr val="tx1"/>
                </a:solidFill>
                <a:latin typeface="Consolas"/>
              </a:rPr>
              <a:t>) </a:t>
            </a:r>
            <a:r>
              <a:rPr lang="nl-NL" sz="2800" dirty="0">
                <a:solidFill>
                  <a:schemeClr val="tx1"/>
                </a:solidFill>
                <a:latin typeface="Consolas"/>
              </a:rPr>
              <a:t>{</a:t>
            </a:r>
          </a:p>
          <a:p>
            <a:pPr algn="l"/>
            <a:r>
              <a:rPr lang="nl-NL" sz="2800" dirty="0" smtClean="0">
                <a:solidFill>
                  <a:schemeClr val="tx1"/>
                </a:solidFill>
                <a:latin typeface="Consolas"/>
              </a:rPr>
              <a:t>    </a:t>
            </a:r>
            <a:r>
              <a:rPr lang="nl-NL" sz="2800" i="1" dirty="0" smtClean="0">
                <a:latin typeface="Consolas"/>
              </a:rPr>
              <a:t>statement1</a:t>
            </a:r>
            <a:r>
              <a:rPr lang="nl-NL" sz="2800" i="1" dirty="0" smtClean="0">
                <a:solidFill>
                  <a:schemeClr val="tx1"/>
                </a:solidFill>
                <a:latin typeface="Consolas"/>
              </a:rPr>
              <a:t>;</a:t>
            </a:r>
            <a:endParaRPr lang="nl-NL" sz="2800" i="1" dirty="0">
              <a:solidFill>
                <a:schemeClr val="tx1"/>
              </a:solidFill>
              <a:latin typeface="Consolas"/>
            </a:endParaRPr>
          </a:p>
          <a:p>
            <a:pPr algn="l"/>
            <a:r>
              <a:rPr lang="nl-NL" sz="2800" dirty="0" smtClean="0">
                <a:solidFill>
                  <a:schemeClr val="tx1"/>
                </a:solidFill>
                <a:latin typeface="Consolas"/>
              </a:rPr>
              <a:t>}</a:t>
            </a:r>
            <a:endParaRPr lang="nl-NL" sz="2800" dirty="0">
              <a:solidFill>
                <a:schemeClr val="tx1"/>
              </a:solidFill>
              <a:latin typeface="Consolas"/>
            </a:endParaRPr>
          </a:p>
          <a:p>
            <a:pPr algn="l"/>
            <a:r>
              <a:rPr lang="nl-NL" dirty="0" smtClean="0">
                <a:solidFill>
                  <a:schemeClr val="tx1"/>
                </a:solidFill>
                <a:latin typeface="Consolas"/>
              </a:rPr>
              <a:t>    </a:t>
            </a:r>
            <a:endParaRPr lang="nl-NL" dirty="0">
              <a:solidFill>
                <a:schemeClr val="tx1"/>
              </a:solidFill>
              <a:latin typeface="Consolas"/>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77</a:t>
            </a:fld>
            <a:endParaRPr lang="en-US" dirty="0"/>
          </a:p>
        </p:txBody>
      </p:sp>
    </p:spTree>
    <p:extLst>
      <p:ext uri="{BB962C8B-B14F-4D97-AF65-F5344CB8AC3E}">
        <p14:creationId xmlns:p14="http://schemas.microsoft.com/office/powerpoint/2010/main" val="2144711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normAutofit/>
          </a:bodyPr>
          <a:lstStyle/>
          <a:p>
            <a:r>
              <a:rPr lang="nl-NL" smtClean="0">
                <a:latin typeface="Consolas"/>
              </a:rPr>
              <a:t>if </a:t>
            </a:r>
            <a:endParaRPr lang="nl-NL" dirty="0" smtClean="0">
              <a:latin typeface="Consolas"/>
            </a:endParaRPr>
          </a:p>
        </p:txBody>
      </p:sp>
      <p:sp>
        <p:nvSpPr>
          <p:cNvPr id="48132" name="Rectangle 3"/>
          <p:cNvSpPr>
            <a:spLocks noGrp="1" noChangeArrowheads="1"/>
          </p:cNvSpPr>
          <p:nvPr>
            <p:ph idx="1"/>
          </p:nvPr>
        </p:nvSpPr>
        <p:spPr/>
        <p:txBody>
          <a:bodyPr>
            <a:normAutofit/>
          </a:bodyPr>
          <a:lstStyle/>
          <a:p>
            <a:r>
              <a:rPr lang="nl-NL" smtClean="0"/>
              <a:t>Lees 2 gehele getallen in en druk de grootste af</a:t>
            </a:r>
            <a:endParaRPr lang="nl-NL" dirty="0" smtClean="0"/>
          </a:p>
        </p:txBody>
      </p:sp>
      <p:sp>
        <p:nvSpPr>
          <p:cNvPr id="7" name="Tekstvak 6"/>
          <p:cNvSpPr txBox="1"/>
          <p:nvPr/>
        </p:nvSpPr>
        <p:spPr>
          <a:xfrm>
            <a:off x="467544" y="1785005"/>
            <a:ext cx="7833596" cy="4524315"/>
          </a:xfrm>
          <a:prstGeom prst="rect">
            <a:avLst/>
          </a:prstGeom>
          <a:noFill/>
        </p:spPr>
        <p:txBody>
          <a:bodyPr wrap="square" rtlCol="0">
            <a:spAutoFit/>
          </a:bodyPr>
          <a:lstStyle/>
          <a:p>
            <a:r>
              <a:rPr lang="nl-NL" dirty="0">
                <a:solidFill>
                  <a:srgbClr val="0000FF"/>
                </a:solidFill>
                <a:latin typeface="Consolas"/>
              </a:rPr>
              <a:t>#</a:t>
            </a:r>
            <a:r>
              <a:rPr lang="nl-NL" dirty="0" err="1">
                <a:solidFill>
                  <a:srgbClr val="0000FF"/>
                </a:solidFill>
                <a:latin typeface="Consolas"/>
              </a:rPr>
              <a:t>include</a:t>
            </a:r>
            <a:r>
              <a:rPr lang="nl-NL" dirty="0">
                <a:latin typeface="Consolas"/>
              </a:rPr>
              <a:t> </a:t>
            </a:r>
            <a:r>
              <a:rPr lang="nl-NL" dirty="0">
                <a:solidFill>
                  <a:srgbClr val="C00000"/>
                </a:solidFill>
                <a:latin typeface="Consolas"/>
              </a:rPr>
              <a:t>&lt;</a:t>
            </a:r>
            <a:r>
              <a:rPr lang="nl-NL" dirty="0" err="1">
                <a:solidFill>
                  <a:srgbClr val="C00000"/>
                </a:solidFill>
                <a:latin typeface="Consolas"/>
              </a:rPr>
              <a:t>stdio.h</a:t>
            </a:r>
            <a:r>
              <a:rPr lang="nl-NL" dirty="0">
                <a:solidFill>
                  <a:srgbClr val="C00000"/>
                </a:solidFill>
                <a:latin typeface="Consolas"/>
              </a:rPr>
              <a:t>&gt;</a:t>
            </a:r>
          </a:p>
          <a:p>
            <a:endParaRPr lang="nl-NL" dirty="0">
              <a:solidFill>
                <a:srgbClr val="C00000"/>
              </a:solidFill>
              <a:latin typeface="Consolas"/>
            </a:endParaRPr>
          </a:p>
          <a:p>
            <a:r>
              <a:rPr lang="nl-NL" dirty="0">
                <a:solidFill>
                  <a:srgbClr val="0000FF"/>
                </a:solidFill>
                <a:latin typeface="Consolas"/>
              </a:rPr>
              <a:t>int</a:t>
            </a:r>
            <a:r>
              <a:rPr lang="nl-NL" dirty="0">
                <a:latin typeface="Consolas"/>
              </a:rPr>
              <a:t> </a:t>
            </a:r>
            <a:r>
              <a:rPr lang="nl-NL" dirty="0" err="1">
                <a:latin typeface="Consolas"/>
              </a:rPr>
              <a:t>main</a:t>
            </a:r>
            <a:r>
              <a:rPr lang="nl-NL" dirty="0">
                <a:latin typeface="Consolas"/>
              </a:rPr>
              <a:t>(</a:t>
            </a:r>
            <a:r>
              <a:rPr lang="nl-NL" dirty="0" err="1">
                <a:solidFill>
                  <a:srgbClr val="0000FF"/>
                </a:solidFill>
                <a:latin typeface="Consolas"/>
              </a:rPr>
              <a:t>void</a:t>
            </a:r>
            <a:r>
              <a:rPr lang="nl-NL" dirty="0">
                <a:latin typeface="Consolas"/>
              </a:rPr>
              <a:t>) {</a:t>
            </a:r>
          </a:p>
          <a:p>
            <a:r>
              <a:rPr lang="nl-NL" dirty="0">
                <a:latin typeface="Consolas"/>
              </a:rPr>
              <a:t>    </a:t>
            </a:r>
            <a:r>
              <a:rPr lang="nl-NL" dirty="0">
                <a:solidFill>
                  <a:srgbClr val="0000FF"/>
                </a:solidFill>
                <a:latin typeface="Consolas"/>
              </a:rPr>
              <a:t>int</a:t>
            </a:r>
            <a:r>
              <a:rPr lang="nl-NL" dirty="0">
                <a:latin typeface="Consolas"/>
              </a:rPr>
              <a:t> max, getal;</a:t>
            </a:r>
          </a:p>
          <a:p>
            <a:r>
              <a:rPr lang="nl-NL" dirty="0">
                <a:latin typeface="Consolas"/>
              </a:rPr>
              <a:t>    </a:t>
            </a:r>
            <a:r>
              <a:rPr lang="nl-NL" dirty="0" err="1">
                <a:latin typeface="Consolas"/>
              </a:rPr>
              <a:t>printf</a:t>
            </a:r>
            <a:r>
              <a:rPr lang="nl-NL" dirty="0">
                <a:latin typeface="Consolas"/>
              </a:rPr>
              <a:t>(</a:t>
            </a:r>
            <a:r>
              <a:rPr lang="nl-NL" dirty="0">
                <a:solidFill>
                  <a:srgbClr val="C00000"/>
                </a:solidFill>
                <a:latin typeface="Consolas"/>
              </a:rPr>
              <a:t>"Geef een getal: "</a:t>
            </a:r>
            <a:r>
              <a:rPr lang="nl-NL" dirty="0">
                <a:latin typeface="Consolas"/>
              </a:rPr>
              <a:t>);</a:t>
            </a:r>
          </a:p>
          <a:p>
            <a:r>
              <a:rPr lang="nl-NL" dirty="0">
                <a:latin typeface="Consolas"/>
              </a:rPr>
              <a:t>    </a:t>
            </a:r>
            <a:r>
              <a:rPr lang="nl-NL" dirty="0" err="1">
                <a:latin typeface="Consolas"/>
              </a:rPr>
              <a:t>scanf</a:t>
            </a:r>
            <a:r>
              <a:rPr lang="nl-NL" dirty="0">
                <a:latin typeface="Consolas"/>
              </a:rPr>
              <a:t>(</a:t>
            </a:r>
            <a:r>
              <a:rPr lang="nl-NL" dirty="0">
                <a:solidFill>
                  <a:srgbClr val="C00000"/>
                </a:solidFill>
                <a:latin typeface="Consolas"/>
              </a:rPr>
              <a:t>"%d"</a:t>
            </a:r>
            <a:r>
              <a:rPr lang="nl-NL" dirty="0">
                <a:latin typeface="Consolas"/>
              </a:rPr>
              <a:t>, &amp;max);</a:t>
            </a:r>
          </a:p>
          <a:p>
            <a:r>
              <a:rPr lang="nl-NL" dirty="0">
                <a:latin typeface="Consolas"/>
              </a:rPr>
              <a:t>    </a:t>
            </a:r>
            <a:r>
              <a:rPr lang="nl-NL" dirty="0" err="1">
                <a:latin typeface="Consolas"/>
              </a:rPr>
              <a:t>printf</a:t>
            </a:r>
            <a:r>
              <a:rPr lang="nl-NL" dirty="0">
                <a:latin typeface="Consolas"/>
              </a:rPr>
              <a:t>(</a:t>
            </a:r>
            <a:r>
              <a:rPr lang="nl-NL" dirty="0">
                <a:solidFill>
                  <a:srgbClr val="C00000"/>
                </a:solidFill>
                <a:latin typeface="Consolas"/>
              </a:rPr>
              <a:t>"Geef nog een getal: "</a:t>
            </a:r>
            <a:r>
              <a:rPr lang="nl-NL" dirty="0">
                <a:latin typeface="Consolas"/>
              </a:rPr>
              <a:t>);</a:t>
            </a:r>
          </a:p>
          <a:p>
            <a:r>
              <a:rPr lang="nl-NL" dirty="0">
                <a:latin typeface="Consolas"/>
              </a:rPr>
              <a:t>    </a:t>
            </a:r>
            <a:r>
              <a:rPr lang="nl-NL" dirty="0" err="1">
                <a:latin typeface="Consolas"/>
              </a:rPr>
              <a:t>scanf</a:t>
            </a:r>
            <a:r>
              <a:rPr lang="nl-NL" dirty="0">
                <a:latin typeface="Consolas"/>
              </a:rPr>
              <a:t>(</a:t>
            </a:r>
            <a:r>
              <a:rPr lang="nl-NL" dirty="0">
                <a:solidFill>
                  <a:srgbClr val="C00000"/>
                </a:solidFill>
                <a:latin typeface="Consolas"/>
              </a:rPr>
              <a:t>"%d"</a:t>
            </a:r>
            <a:r>
              <a:rPr lang="nl-NL" dirty="0">
                <a:latin typeface="Consolas"/>
              </a:rPr>
              <a:t>, &amp;getal);</a:t>
            </a:r>
          </a:p>
          <a:p>
            <a:r>
              <a:rPr lang="nl-NL" dirty="0">
                <a:latin typeface="Consolas"/>
              </a:rPr>
              <a:t>    </a:t>
            </a:r>
            <a:r>
              <a:rPr lang="nl-NL" dirty="0" err="1">
                <a:solidFill>
                  <a:srgbClr val="0000FF"/>
                </a:solidFill>
                <a:latin typeface="Consolas"/>
              </a:rPr>
              <a:t>if</a:t>
            </a:r>
            <a:r>
              <a:rPr lang="nl-NL" dirty="0">
                <a:solidFill>
                  <a:srgbClr val="0000FF"/>
                </a:solidFill>
                <a:latin typeface="Consolas"/>
              </a:rPr>
              <a:t> </a:t>
            </a:r>
            <a:r>
              <a:rPr lang="nl-NL" dirty="0">
                <a:latin typeface="Consolas"/>
              </a:rPr>
              <a:t>(getal &gt; max) {</a:t>
            </a:r>
          </a:p>
          <a:p>
            <a:r>
              <a:rPr lang="nl-NL" dirty="0">
                <a:latin typeface="Consolas"/>
              </a:rPr>
              <a:t>        max = getal;</a:t>
            </a:r>
          </a:p>
          <a:p>
            <a:r>
              <a:rPr lang="nl-NL" dirty="0">
                <a:latin typeface="Consolas"/>
              </a:rPr>
              <a:t>    }</a:t>
            </a:r>
          </a:p>
          <a:p>
            <a:r>
              <a:rPr lang="nl-NL" dirty="0">
                <a:latin typeface="Consolas"/>
              </a:rPr>
              <a:t>    </a:t>
            </a:r>
            <a:r>
              <a:rPr lang="nl-NL" dirty="0" err="1">
                <a:latin typeface="Consolas"/>
              </a:rPr>
              <a:t>printf</a:t>
            </a:r>
            <a:r>
              <a:rPr lang="nl-NL" dirty="0">
                <a:latin typeface="Consolas"/>
              </a:rPr>
              <a:t>(</a:t>
            </a:r>
            <a:r>
              <a:rPr lang="nl-NL" dirty="0">
                <a:solidFill>
                  <a:srgbClr val="C00000"/>
                </a:solidFill>
                <a:latin typeface="Consolas"/>
              </a:rPr>
              <a:t>"Het maximum is: %d\n"</a:t>
            </a:r>
            <a:r>
              <a:rPr lang="nl-NL" dirty="0">
                <a:latin typeface="Consolas"/>
              </a:rPr>
              <a:t>, max);</a:t>
            </a:r>
          </a:p>
          <a:p>
            <a:r>
              <a:rPr lang="nl-NL" dirty="0">
                <a:latin typeface="Consolas"/>
              </a:rPr>
              <a:t>    </a:t>
            </a:r>
            <a:r>
              <a:rPr lang="nl-NL" dirty="0" err="1">
                <a:latin typeface="Consolas"/>
              </a:rPr>
              <a:t>fflush</a:t>
            </a:r>
            <a:r>
              <a:rPr lang="nl-NL" dirty="0">
                <a:latin typeface="Consolas"/>
              </a:rPr>
              <a:t>(</a:t>
            </a:r>
            <a:r>
              <a:rPr lang="nl-NL" dirty="0" err="1">
                <a:latin typeface="Consolas"/>
              </a:rPr>
              <a:t>stdin</a:t>
            </a:r>
            <a:r>
              <a:rPr lang="nl-NL" dirty="0">
                <a:latin typeface="Consolas"/>
              </a:rPr>
              <a:t>);</a:t>
            </a:r>
          </a:p>
          <a:p>
            <a:r>
              <a:rPr lang="nl-NL" dirty="0">
                <a:latin typeface="Consolas"/>
              </a:rPr>
              <a:t>    </a:t>
            </a:r>
            <a:r>
              <a:rPr lang="nl-NL" dirty="0" err="1">
                <a:latin typeface="Consolas"/>
              </a:rPr>
              <a:t>getchar</a:t>
            </a:r>
            <a:r>
              <a:rPr lang="nl-NL" dirty="0">
                <a:latin typeface="Consolas"/>
              </a:rPr>
              <a:t>();</a:t>
            </a:r>
          </a:p>
          <a:p>
            <a:r>
              <a:rPr lang="nl-NL" dirty="0">
                <a:latin typeface="Consolas"/>
              </a:rPr>
              <a:t>    </a:t>
            </a:r>
            <a:r>
              <a:rPr lang="nl-NL" dirty="0">
                <a:solidFill>
                  <a:srgbClr val="0000FF"/>
                </a:solidFill>
                <a:latin typeface="Consolas"/>
              </a:rPr>
              <a:t>return</a:t>
            </a:r>
            <a:r>
              <a:rPr lang="nl-NL" dirty="0">
                <a:latin typeface="Consolas"/>
              </a:rPr>
              <a:t> 0;</a:t>
            </a:r>
          </a:p>
          <a:p>
            <a:r>
              <a:rPr lang="nl-NL" dirty="0">
                <a:latin typeface="Consolas"/>
              </a:rPr>
              <a:t>} </a:t>
            </a:r>
          </a:p>
        </p:txBody>
      </p:sp>
      <p:sp>
        <p:nvSpPr>
          <p:cNvPr id="8" name="Actieknop: Terug 7">
            <a:hlinkClick r:id="rId3" action="ppaction://hlinksldjump" highlightClick="1"/>
          </p:cNvPr>
          <p:cNvSpPr/>
          <p:nvPr/>
        </p:nvSpPr>
        <p:spPr>
          <a:xfrm flipV="1">
            <a:off x="4392000" y="6498000"/>
            <a:ext cx="360000" cy="360000"/>
          </a:xfrm>
          <a:prstGeom prst="actionButtonRetur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78</a:t>
            </a:fld>
            <a:endParaRPr lang="en-US" dirty="0"/>
          </a:p>
        </p:txBody>
      </p:sp>
    </p:spTree>
    <p:extLst>
      <p:ext uri="{BB962C8B-B14F-4D97-AF65-F5344CB8AC3E}">
        <p14:creationId xmlns:p14="http://schemas.microsoft.com/office/powerpoint/2010/main" val="391707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normAutofit/>
          </a:bodyPr>
          <a:lstStyle/>
          <a:p>
            <a:r>
              <a:rPr lang="nl-NL" smtClean="0">
                <a:latin typeface="Consolas"/>
              </a:rPr>
              <a:t>if else</a:t>
            </a:r>
          </a:p>
        </p:txBody>
      </p:sp>
      <p:sp>
        <p:nvSpPr>
          <p:cNvPr id="48132" name="Rectangle 3"/>
          <p:cNvSpPr>
            <a:spLocks noGrp="1" noChangeArrowheads="1"/>
          </p:cNvSpPr>
          <p:nvPr>
            <p:ph idx="1"/>
          </p:nvPr>
        </p:nvSpPr>
        <p:spPr/>
        <p:txBody>
          <a:bodyPr>
            <a:normAutofit/>
          </a:bodyPr>
          <a:lstStyle/>
          <a:p>
            <a:r>
              <a:rPr lang="nl-NL" dirty="0"/>
              <a:t>Als de expressie WAAR is, wordt </a:t>
            </a:r>
            <a:r>
              <a:rPr lang="nl-NL" i="1" dirty="0" smtClean="0"/>
              <a:t>statement1 </a:t>
            </a:r>
            <a:r>
              <a:rPr lang="nl-NL" dirty="0" smtClean="0"/>
              <a:t>uitgevoerd.</a:t>
            </a:r>
          </a:p>
          <a:p>
            <a:r>
              <a:rPr lang="en-US" dirty="0" err="1" smtClean="0"/>
              <a:t>Als</a:t>
            </a:r>
            <a:r>
              <a:rPr lang="en-US" dirty="0" smtClean="0"/>
              <a:t> de </a:t>
            </a:r>
            <a:r>
              <a:rPr lang="en-US" dirty="0" err="1" smtClean="0"/>
              <a:t>expressie</a:t>
            </a:r>
            <a:r>
              <a:rPr lang="en-US" dirty="0" smtClean="0"/>
              <a:t> ONWAAR is, </a:t>
            </a:r>
            <a:r>
              <a:rPr lang="en-US" dirty="0" err="1" smtClean="0"/>
              <a:t>wordt</a:t>
            </a:r>
            <a:r>
              <a:rPr lang="en-US" dirty="0" smtClean="0"/>
              <a:t> </a:t>
            </a:r>
            <a:r>
              <a:rPr lang="en-US" i="1" dirty="0" smtClean="0"/>
              <a:t>statement2 </a:t>
            </a:r>
            <a:r>
              <a:rPr lang="en-US" dirty="0" err="1" smtClean="0"/>
              <a:t>uitgevoerd</a:t>
            </a:r>
            <a:r>
              <a:rPr lang="en-US" dirty="0" smtClean="0"/>
              <a:t>.</a:t>
            </a:r>
            <a:endParaRPr lang="nl-NL" dirty="0"/>
          </a:p>
        </p:txBody>
      </p:sp>
      <p:sp>
        <p:nvSpPr>
          <p:cNvPr id="7" name="Tekstvak 6"/>
          <p:cNvSpPr txBox="1"/>
          <p:nvPr/>
        </p:nvSpPr>
        <p:spPr>
          <a:xfrm>
            <a:off x="827584" y="3429000"/>
            <a:ext cx="7439054" cy="2677656"/>
          </a:xfrm>
          <a:prstGeom prst="rect">
            <a:avLst/>
          </a:prstGeom>
          <a:noFill/>
        </p:spPr>
        <p:txBody>
          <a:bodyPr wrap="square" rtlCol="0">
            <a:spAutoFit/>
          </a:bodyPr>
          <a:lstStyle/>
          <a:p>
            <a:pPr algn="l"/>
            <a:r>
              <a:rPr lang="nl-NL" sz="2400" dirty="0" err="1" smtClean="0">
                <a:solidFill>
                  <a:srgbClr val="0000FF"/>
                </a:solidFill>
                <a:latin typeface="Consolas"/>
              </a:rPr>
              <a:t>if</a:t>
            </a:r>
            <a:r>
              <a:rPr lang="nl-NL" sz="2400" dirty="0" smtClean="0">
                <a:solidFill>
                  <a:srgbClr val="0000FF"/>
                </a:solidFill>
                <a:latin typeface="Consolas"/>
              </a:rPr>
              <a:t> </a:t>
            </a:r>
            <a:r>
              <a:rPr lang="nl-NL" sz="2400" dirty="0" smtClean="0">
                <a:solidFill>
                  <a:schemeClr val="tx1"/>
                </a:solidFill>
                <a:latin typeface="Consolas"/>
              </a:rPr>
              <a:t>(</a:t>
            </a:r>
            <a:r>
              <a:rPr lang="nl-NL" sz="2400" i="1" dirty="0" smtClean="0">
                <a:solidFill>
                  <a:schemeClr val="accent2"/>
                </a:solidFill>
                <a:latin typeface="Consolas"/>
              </a:rPr>
              <a:t>expressie</a:t>
            </a:r>
            <a:r>
              <a:rPr lang="nl-NL" sz="2400" dirty="0" smtClean="0">
                <a:solidFill>
                  <a:schemeClr val="tx1"/>
                </a:solidFill>
                <a:latin typeface="Consolas"/>
              </a:rPr>
              <a:t>) </a:t>
            </a:r>
            <a:r>
              <a:rPr lang="nl-NL" sz="2400" dirty="0">
                <a:solidFill>
                  <a:schemeClr val="tx1"/>
                </a:solidFill>
                <a:latin typeface="Consolas"/>
              </a:rPr>
              <a:t>{</a:t>
            </a:r>
          </a:p>
          <a:p>
            <a:pPr algn="l"/>
            <a:r>
              <a:rPr lang="nl-NL" sz="2400" dirty="0" smtClean="0">
                <a:solidFill>
                  <a:schemeClr val="tx1"/>
                </a:solidFill>
                <a:latin typeface="Consolas"/>
              </a:rPr>
              <a:t>    </a:t>
            </a:r>
            <a:r>
              <a:rPr lang="nl-NL" sz="2400" i="1" dirty="0" smtClean="0">
                <a:latin typeface="Consolas"/>
              </a:rPr>
              <a:t>statement1</a:t>
            </a:r>
            <a:r>
              <a:rPr lang="nl-NL" sz="2400" i="1" dirty="0" smtClean="0">
                <a:solidFill>
                  <a:schemeClr val="tx1"/>
                </a:solidFill>
                <a:latin typeface="Consolas"/>
              </a:rPr>
              <a:t>;</a:t>
            </a:r>
            <a:endParaRPr lang="nl-NL" sz="2400" i="1" dirty="0">
              <a:solidFill>
                <a:schemeClr val="tx1"/>
              </a:solidFill>
              <a:latin typeface="Consolas"/>
            </a:endParaRPr>
          </a:p>
          <a:p>
            <a:pPr algn="l"/>
            <a:r>
              <a:rPr lang="nl-NL" sz="2400" dirty="0" smtClean="0">
                <a:solidFill>
                  <a:schemeClr val="tx1"/>
                </a:solidFill>
                <a:latin typeface="Consolas"/>
              </a:rPr>
              <a:t>}</a:t>
            </a:r>
            <a:endParaRPr lang="nl-NL" sz="2400" dirty="0">
              <a:solidFill>
                <a:schemeClr val="tx1"/>
              </a:solidFill>
              <a:latin typeface="Consolas"/>
            </a:endParaRPr>
          </a:p>
          <a:p>
            <a:pPr algn="l"/>
            <a:r>
              <a:rPr lang="nl-NL" sz="2400" dirty="0" err="1" smtClean="0">
                <a:solidFill>
                  <a:srgbClr val="0000FF"/>
                </a:solidFill>
                <a:latin typeface="Consolas"/>
              </a:rPr>
              <a:t>else</a:t>
            </a:r>
            <a:r>
              <a:rPr lang="nl-NL" sz="2400" dirty="0" smtClean="0">
                <a:solidFill>
                  <a:srgbClr val="0000FF"/>
                </a:solidFill>
                <a:latin typeface="Consolas"/>
              </a:rPr>
              <a:t> </a:t>
            </a:r>
            <a:r>
              <a:rPr lang="nl-NL" sz="2400" dirty="0">
                <a:solidFill>
                  <a:schemeClr val="tx1"/>
                </a:solidFill>
                <a:latin typeface="Consolas"/>
              </a:rPr>
              <a:t>{</a:t>
            </a:r>
          </a:p>
          <a:p>
            <a:r>
              <a:rPr lang="nl-NL" sz="2400" dirty="0" smtClean="0">
                <a:solidFill>
                  <a:schemeClr val="tx1"/>
                </a:solidFill>
                <a:latin typeface="Consolas"/>
              </a:rPr>
              <a:t>    </a:t>
            </a:r>
            <a:r>
              <a:rPr lang="nl-NL" sz="2400" i="1" dirty="0" smtClean="0">
                <a:latin typeface="Consolas"/>
              </a:rPr>
              <a:t>statement2;</a:t>
            </a:r>
            <a:endParaRPr lang="nl-NL" sz="2400" i="1" dirty="0">
              <a:latin typeface="Consolas"/>
            </a:endParaRPr>
          </a:p>
          <a:p>
            <a:pPr algn="l"/>
            <a:r>
              <a:rPr lang="nl-NL" sz="2400" dirty="0" smtClean="0">
                <a:solidFill>
                  <a:schemeClr val="tx1"/>
                </a:solidFill>
                <a:latin typeface="Consolas"/>
              </a:rPr>
              <a:t>}</a:t>
            </a:r>
            <a:endParaRPr lang="nl-NL" sz="2400" dirty="0">
              <a:solidFill>
                <a:schemeClr val="tx1"/>
              </a:solidFill>
              <a:latin typeface="Consolas"/>
            </a:endParaRPr>
          </a:p>
          <a:p>
            <a:pPr algn="l"/>
            <a:r>
              <a:rPr lang="nl-NL" sz="2400" dirty="0" smtClean="0">
                <a:solidFill>
                  <a:schemeClr val="tx1"/>
                </a:solidFill>
                <a:latin typeface="Consolas"/>
              </a:rPr>
              <a:t>    </a:t>
            </a:r>
            <a:endParaRPr lang="nl-NL" sz="2400" dirty="0">
              <a:solidFill>
                <a:schemeClr val="tx1"/>
              </a:solidFill>
              <a:latin typeface="Consolas"/>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79</a:t>
            </a:fld>
            <a:endParaRPr lang="en-US" dirty="0"/>
          </a:p>
        </p:txBody>
      </p:sp>
    </p:spTree>
    <p:extLst>
      <p:ext uri="{BB962C8B-B14F-4D97-AF65-F5344CB8AC3E}">
        <p14:creationId xmlns:p14="http://schemas.microsoft.com/office/powerpoint/2010/main" val="31670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13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13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uiExpand="1" build="p"/>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10"/>
          <p:cNvSpPr>
            <a:spLocks noGrp="1" noChangeArrowheads="1"/>
          </p:cNvSpPr>
          <p:nvPr>
            <p:ph type="title"/>
          </p:nvPr>
        </p:nvSpPr>
        <p:spPr/>
        <p:txBody>
          <a:bodyPr>
            <a:normAutofit/>
          </a:bodyPr>
          <a:lstStyle/>
          <a:p>
            <a:r>
              <a:rPr lang="nl-NL" dirty="0" smtClean="0"/>
              <a:t>Werkvormen GESPRG</a:t>
            </a:r>
          </a:p>
        </p:txBody>
      </p:sp>
      <p:sp>
        <p:nvSpPr>
          <p:cNvPr id="142347" name="Rectangle 11"/>
          <p:cNvSpPr>
            <a:spLocks noGrp="1" noChangeArrowheads="1"/>
          </p:cNvSpPr>
          <p:nvPr>
            <p:ph idx="1"/>
          </p:nvPr>
        </p:nvSpPr>
        <p:spPr/>
        <p:txBody>
          <a:bodyPr>
            <a:normAutofit fontScale="92500" lnSpcReduction="20000"/>
          </a:bodyPr>
          <a:lstStyle/>
          <a:p>
            <a:pPr>
              <a:defRPr/>
            </a:pPr>
            <a:r>
              <a:rPr lang="nl-NL" dirty="0" smtClean="0"/>
              <a:t>GESPRG th1 + GESPRG pr1 = </a:t>
            </a:r>
            <a:r>
              <a:rPr lang="nl-NL" b="1" dirty="0" smtClean="0"/>
              <a:t>112</a:t>
            </a:r>
            <a:r>
              <a:rPr lang="nl-NL" dirty="0" smtClean="0"/>
              <a:t> SBU.</a:t>
            </a:r>
          </a:p>
          <a:p>
            <a:pPr lvl="1">
              <a:defRPr/>
            </a:pPr>
            <a:r>
              <a:rPr lang="nl-NL" dirty="0" smtClean="0"/>
              <a:t>21 lesuren theorie</a:t>
            </a:r>
          </a:p>
          <a:p>
            <a:pPr lvl="2">
              <a:defRPr/>
            </a:pPr>
            <a:r>
              <a:rPr lang="en-US" dirty="0" smtClean="0"/>
              <a:t>14 </a:t>
            </a:r>
            <a:r>
              <a:rPr lang="en-US" dirty="0" err="1" smtClean="0"/>
              <a:t>lesuren</a:t>
            </a:r>
            <a:r>
              <a:rPr lang="en-US" dirty="0" smtClean="0"/>
              <a:t> college</a:t>
            </a:r>
          </a:p>
          <a:p>
            <a:pPr lvl="2">
              <a:defRPr/>
            </a:pPr>
            <a:r>
              <a:rPr lang="en-US" dirty="0" smtClean="0"/>
              <a:t>7 </a:t>
            </a:r>
            <a:r>
              <a:rPr lang="en-US" dirty="0" err="1" smtClean="0"/>
              <a:t>lesuren</a:t>
            </a:r>
            <a:r>
              <a:rPr lang="en-US" dirty="0" smtClean="0"/>
              <a:t> </a:t>
            </a:r>
            <a:r>
              <a:rPr lang="en-US" dirty="0" err="1" smtClean="0"/>
              <a:t>werkcollege</a:t>
            </a:r>
            <a:endParaRPr lang="nl-NL" dirty="0" smtClean="0"/>
          </a:p>
          <a:p>
            <a:pPr lvl="1">
              <a:defRPr/>
            </a:pPr>
            <a:r>
              <a:rPr lang="nl-NL" dirty="0" smtClean="0"/>
              <a:t>14 lesuren practicum.</a:t>
            </a:r>
          </a:p>
          <a:p>
            <a:pPr lvl="1">
              <a:defRPr/>
            </a:pPr>
            <a:r>
              <a:rPr lang="en-US" dirty="0" smtClean="0"/>
              <a:t>2 </a:t>
            </a:r>
            <a:r>
              <a:rPr lang="en-US" dirty="0" err="1" smtClean="0"/>
              <a:t>lesuren</a:t>
            </a:r>
            <a:r>
              <a:rPr lang="en-US" dirty="0" smtClean="0"/>
              <a:t> </a:t>
            </a:r>
            <a:r>
              <a:rPr lang="en-US" dirty="0" err="1" smtClean="0"/>
              <a:t>uitloop</a:t>
            </a:r>
            <a:r>
              <a:rPr lang="en-US" dirty="0" smtClean="0"/>
              <a:t> practicum (</a:t>
            </a:r>
            <a:r>
              <a:rPr lang="en-US" dirty="0" err="1" smtClean="0">
                <a:solidFill>
                  <a:schemeClr val="accent2"/>
                </a:solidFill>
              </a:rPr>
              <a:t>lesweek</a:t>
            </a:r>
            <a:r>
              <a:rPr lang="en-US" dirty="0" smtClean="0">
                <a:solidFill>
                  <a:schemeClr val="accent2"/>
                </a:solidFill>
              </a:rPr>
              <a:t> 10 op </a:t>
            </a:r>
            <a:r>
              <a:rPr lang="en-US" dirty="0" err="1" smtClean="0">
                <a:solidFill>
                  <a:schemeClr val="accent2"/>
                </a:solidFill>
              </a:rPr>
              <a:t>afspraak</a:t>
            </a:r>
            <a:r>
              <a:rPr lang="en-US" dirty="0" smtClean="0"/>
              <a:t>)</a:t>
            </a:r>
            <a:endParaRPr lang="nl-NL" dirty="0" smtClean="0"/>
          </a:p>
          <a:p>
            <a:pPr lvl="1">
              <a:defRPr/>
            </a:pPr>
            <a:r>
              <a:rPr lang="en-US" dirty="0" smtClean="0"/>
              <a:t>2 </a:t>
            </a:r>
            <a:r>
              <a:rPr lang="en-US" dirty="0" err="1" smtClean="0"/>
              <a:t>lesuren</a:t>
            </a:r>
            <a:r>
              <a:rPr lang="en-US" dirty="0" smtClean="0"/>
              <a:t> </a:t>
            </a:r>
            <a:r>
              <a:rPr lang="en-US" dirty="0" err="1" smtClean="0"/>
              <a:t>schriftelijke</a:t>
            </a:r>
            <a:r>
              <a:rPr lang="en-US" dirty="0" smtClean="0"/>
              <a:t> </a:t>
            </a:r>
            <a:r>
              <a:rPr lang="en-US" dirty="0" err="1" smtClean="0"/>
              <a:t>toets</a:t>
            </a:r>
            <a:r>
              <a:rPr lang="en-US" dirty="0" smtClean="0"/>
              <a:t>.</a:t>
            </a:r>
            <a:endParaRPr lang="nl-NL" dirty="0" smtClean="0"/>
          </a:p>
          <a:p>
            <a:pPr lvl="1">
              <a:defRPr/>
            </a:pPr>
            <a:r>
              <a:rPr lang="nl-NL" dirty="0" smtClean="0"/>
              <a:t>75 uur zelfstudie = </a:t>
            </a:r>
            <a:r>
              <a:rPr lang="nl-NL" b="1" dirty="0" smtClean="0">
                <a:solidFill>
                  <a:schemeClr val="tx2"/>
                </a:solidFill>
              </a:rPr>
              <a:t>8 uur/week zelfstudie +</a:t>
            </a:r>
          </a:p>
          <a:p>
            <a:pPr marL="457200" lvl="1" indent="0" algn="r">
              <a:buFont typeface="Wingdings" pitchFamily="2" charset="2"/>
              <a:buNone/>
              <a:defRPr/>
            </a:pPr>
            <a:r>
              <a:rPr lang="nl-NL" b="1" dirty="0" smtClean="0">
                <a:solidFill>
                  <a:schemeClr val="tx2"/>
                </a:solidFill>
              </a:rPr>
              <a:t>voorbereiden practicum!</a:t>
            </a:r>
          </a:p>
          <a:p>
            <a:pPr>
              <a:defRPr/>
            </a:pPr>
            <a:r>
              <a:rPr lang="nl-NL" dirty="0" smtClean="0"/>
              <a:t>Toetsing:</a:t>
            </a:r>
          </a:p>
          <a:p>
            <a:pPr lvl="1">
              <a:defRPr/>
            </a:pPr>
            <a:r>
              <a:rPr lang="nl-NL" dirty="0" smtClean="0"/>
              <a:t>Schriftelijke toets </a:t>
            </a:r>
            <a:r>
              <a:rPr lang="nl-NL" b="1" dirty="0" smtClean="0"/>
              <a:t>GESPRG th1</a:t>
            </a:r>
            <a:r>
              <a:rPr lang="nl-NL" dirty="0" smtClean="0"/>
              <a:t> in lesweek 8 en 10 van dit blok.</a:t>
            </a:r>
          </a:p>
          <a:p>
            <a:pPr lvl="1">
              <a:defRPr/>
            </a:pPr>
            <a:r>
              <a:rPr lang="nl-NL" b="1" dirty="0" smtClean="0"/>
              <a:t>GESPRG pr1</a:t>
            </a:r>
            <a:r>
              <a:rPr lang="nl-NL" dirty="0" smtClean="0"/>
              <a:t> practicumopgaven worden afgetekend op het practicum. </a:t>
            </a:r>
            <a:r>
              <a:rPr lang="nl-NL" b="1" dirty="0" smtClean="0">
                <a:solidFill>
                  <a:schemeClr val="tx2"/>
                </a:solidFill>
              </a:rPr>
              <a:t>Alle opgaven moeten voldoende zijn.</a:t>
            </a:r>
          </a:p>
          <a:p>
            <a:pPr lvl="1">
              <a:defRPr/>
            </a:pPr>
            <a:endParaRPr lang="nl-NL" dirty="0" smtClean="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8</a:t>
            </a:fld>
            <a:endParaRPr lang="en-US" dirty="0"/>
          </a:p>
        </p:txBody>
      </p:sp>
    </p:spTree>
    <p:extLst>
      <p:ext uri="{BB962C8B-B14F-4D97-AF65-F5344CB8AC3E}">
        <p14:creationId xmlns:p14="http://schemas.microsoft.com/office/powerpoint/2010/main" val="583727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23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23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23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234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2347">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2347">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2347">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2347">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2347">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2347">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23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7" grpId="0" build="p"/>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normAutofit/>
          </a:bodyPr>
          <a:lstStyle/>
          <a:p>
            <a:r>
              <a:rPr lang="nl-NL" smtClean="0">
                <a:latin typeface="Consolas"/>
              </a:rPr>
              <a:t>if else</a:t>
            </a:r>
          </a:p>
        </p:txBody>
      </p:sp>
      <p:sp>
        <p:nvSpPr>
          <p:cNvPr id="48132" name="Rectangle 3"/>
          <p:cNvSpPr>
            <a:spLocks noGrp="1" noChangeArrowheads="1"/>
          </p:cNvSpPr>
          <p:nvPr>
            <p:ph idx="1"/>
          </p:nvPr>
        </p:nvSpPr>
        <p:spPr/>
        <p:txBody>
          <a:bodyPr>
            <a:normAutofit/>
          </a:bodyPr>
          <a:lstStyle/>
          <a:p>
            <a:r>
              <a:rPr lang="nl-NL" dirty="0" smtClean="0"/>
              <a:t>Lees 2 gehele getallen in en druk de grootste af</a:t>
            </a:r>
          </a:p>
        </p:txBody>
      </p:sp>
      <p:sp>
        <p:nvSpPr>
          <p:cNvPr id="1271814" name="Text Box 6"/>
          <p:cNvSpPr txBox="1">
            <a:spLocks noChangeArrowheads="1"/>
          </p:cNvSpPr>
          <p:nvPr/>
        </p:nvSpPr>
        <p:spPr bwMode="auto">
          <a:xfrm>
            <a:off x="4735968" y="4198832"/>
            <a:ext cx="4032250" cy="833178"/>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a:latin typeface="+mn-lt"/>
              </a:rPr>
              <a:t>Welke van deze twee programma’s vind jij </a:t>
            </a:r>
            <a:r>
              <a:rPr lang="nl-NL" b="1">
                <a:latin typeface="+mn-lt"/>
              </a:rPr>
              <a:t>beter</a:t>
            </a:r>
            <a:r>
              <a:rPr lang="nl-NL">
                <a:latin typeface="+mn-lt"/>
              </a:rPr>
              <a:t>?</a:t>
            </a:r>
          </a:p>
        </p:txBody>
      </p:sp>
      <p:sp>
        <p:nvSpPr>
          <p:cNvPr id="7" name="Tekstvak 6"/>
          <p:cNvSpPr txBox="1"/>
          <p:nvPr/>
        </p:nvSpPr>
        <p:spPr>
          <a:xfrm>
            <a:off x="477421" y="1690453"/>
            <a:ext cx="7813376" cy="4801314"/>
          </a:xfrm>
          <a:prstGeom prst="rect">
            <a:avLst/>
          </a:prstGeom>
          <a:noFill/>
        </p:spPr>
        <p:txBody>
          <a:bodyPr wrap="square" rtlCol="0">
            <a:spAutoFit/>
          </a:bodyPr>
          <a:lstStyle/>
          <a:p>
            <a:pPr algn="l"/>
            <a:r>
              <a:rPr lang="nl-NL" dirty="0">
                <a:solidFill>
                  <a:srgbClr val="0000FF"/>
                </a:solidFill>
                <a:latin typeface="Consolas"/>
              </a:rPr>
              <a:t>#</a:t>
            </a:r>
            <a:r>
              <a:rPr lang="nl-NL" dirty="0" err="1">
                <a:solidFill>
                  <a:srgbClr val="0000FF"/>
                </a:solidFill>
                <a:latin typeface="Consolas"/>
              </a:rPr>
              <a:t>include</a:t>
            </a:r>
            <a:r>
              <a:rPr lang="nl-NL" dirty="0">
                <a:solidFill>
                  <a:schemeClr val="tx1"/>
                </a:solidFill>
                <a:latin typeface="Consolas"/>
              </a:rPr>
              <a:t> </a:t>
            </a:r>
            <a:r>
              <a:rPr lang="nl-NL" dirty="0">
                <a:solidFill>
                  <a:srgbClr val="C00000"/>
                </a:solidFill>
                <a:latin typeface="Consolas"/>
              </a:rPr>
              <a:t>&lt;</a:t>
            </a:r>
            <a:r>
              <a:rPr lang="nl-NL" dirty="0" err="1">
                <a:solidFill>
                  <a:srgbClr val="C00000"/>
                </a:solidFill>
                <a:latin typeface="Consolas"/>
              </a:rPr>
              <a:t>stdio.h</a:t>
            </a:r>
            <a:r>
              <a:rPr lang="nl-NL" dirty="0" smtClean="0">
                <a:solidFill>
                  <a:srgbClr val="C00000"/>
                </a:solidFill>
                <a:latin typeface="Consolas"/>
              </a:rPr>
              <a:t>&gt;</a:t>
            </a:r>
          </a:p>
          <a:p>
            <a:pPr algn="l"/>
            <a:endParaRPr lang="nl-NL" dirty="0">
              <a:solidFill>
                <a:srgbClr val="C00000"/>
              </a:solidFill>
              <a:latin typeface="Consolas"/>
            </a:endParaRPr>
          </a:p>
          <a:p>
            <a:pPr algn="l"/>
            <a:r>
              <a:rPr lang="nl-NL" dirty="0" smtClean="0">
                <a:solidFill>
                  <a:srgbClr val="0000FF"/>
                </a:solidFill>
                <a:latin typeface="Consolas"/>
              </a:rPr>
              <a:t>int</a:t>
            </a:r>
            <a:r>
              <a:rPr lang="nl-NL" dirty="0" smtClean="0">
                <a:solidFill>
                  <a:schemeClr val="tx1"/>
                </a:solidFill>
                <a:latin typeface="Consolas"/>
              </a:rPr>
              <a:t> </a:t>
            </a:r>
            <a:r>
              <a:rPr lang="nl-NL" dirty="0" err="1" smtClean="0">
                <a:solidFill>
                  <a:schemeClr val="tx1"/>
                </a:solidFill>
                <a:latin typeface="Consolas"/>
              </a:rPr>
              <a:t>main</a:t>
            </a:r>
            <a:r>
              <a:rPr lang="nl-NL" dirty="0" smtClean="0">
                <a:solidFill>
                  <a:schemeClr val="tx1"/>
                </a:solidFill>
                <a:latin typeface="Consolas"/>
              </a:rPr>
              <a:t>(</a:t>
            </a:r>
            <a:r>
              <a:rPr lang="nl-NL" dirty="0" err="1" smtClean="0">
                <a:solidFill>
                  <a:srgbClr val="0000FF"/>
                </a:solidFill>
                <a:latin typeface="Consolas"/>
              </a:rPr>
              <a:t>void</a:t>
            </a:r>
            <a:r>
              <a:rPr lang="nl-NL" dirty="0" smtClean="0">
                <a:solidFill>
                  <a:schemeClr val="tx1"/>
                </a:solidFill>
                <a:latin typeface="Consolas"/>
              </a:rPr>
              <a:t>) </a:t>
            </a:r>
            <a:r>
              <a:rPr lang="nl-NL" dirty="0">
                <a:solidFill>
                  <a:schemeClr val="tx1"/>
                </a:solidFill>
                <a:latin typeface="Consolas"/>
              </a:rPr>
              <a:t>{</a:t>
            </a:r>
          </a:p>
          <a:p>
            <a:pPr algn="l"/>
            <a:r>
              <a:rPr lang="nl-NL" dirty="0" smtClean="0">
                <a:solidFill>
                  <a:schemeClr val="tx1"/>
                </a:solidFill>
                <a:latin typeface="Consolas"/>
              </a:rPr>
              <a:t>    </a:t>
            </a:r>
            <a:r>
              <a:rPr lang="nl-NL" dirty="0" smtClean="0">
                <a:solidFill>
                  <a:srgbClr val="0000FF"/>
                </a:solidFill>
                <a:latin typeface="Consolas"/>
              </a:rPr>
              <a:t>int</a:t>
            </a:r>
            <a:r>
              <a:rPr lang="nl-NL" dirty="0" smtClean="0">
                <a:solidFill>
                  <a:schemeClr val="tx1"/>
                </a:solidFill>
                <a:latin typeface="Consolas"/>
              </a:rPr>
              <a:t> </a:t>
            </a:r>
            <a:r>
              <a:rPr lang="nl-NL" dirty="0">
                <a:solidFill>
                  <a:schemeClr val="tx1"/>
                </a:solidFill>
                <a:latin typeface="Consolas"/>
              </a:rPr>
              <a:t>a, b, max;</a:t>
            </a:r>
          </a:p>
          <a:p>
            <a:pPr algn="l"/>
            <a:r>
              <a:rPr lang="nl-NL" dirty="0" smtClean="0">
                <a:solidFill>
                  <a:schemeClr val="tx1"/>
                </a:solidFill>
                <a:latin typeface="Consolas"/>
              </a:rPr>
              <a:t>    </a:t>
            </a:r>
            <a:r>
              <a:rPr lang="nl-NL" dirty="0" err="1" smtClean="0">
                <a:solidFill>
                  <a:schemeClr val="tx1"/>
                </a:solidFill>
                <a:latin typeface="Consolas"/>
              </a:rPr>
              <a:t>printf</a:t>
            </a:r>
            <a:r>
              <a:rPr lang="nl-NL" dirty="0">
                <a:solidFill>
                  <a:schemeClr val="tx1"/>
                </a:solidFill>
                <a:latin typeface="Consolas"/>
              </a:rPr>
              <a:t>(</a:t>
            </a:r>
            <a:r>
              <a:rPr lang="nl-NL" dirty="0">
                <a:solidFill>
                  <a:srgbClr val="C00000"/>
                </a:solidFill>
                <a:latin typeface="Consolas"/>
              </a:rPr>
              <a:t>"Geef een getal: </a:t>
            </a:r>
            <a:r>
              <a:rPr lang="nl-NL" dirty="0" smtClean="0">
                <a:solidFill>
                  <a:srgbClr val="C00000"/>
                </a:solidFill>
                <a:latin typeface="Consolas"/>
              </a:rPr>
              <a:t>"</a:t>
            </a:r>
            <a:r>
              <a:rPr lang="nl-NL" dirty="0" smtClean="0">
                <a:solidFill>
                  <a:schemeClr val="tx1"/>
                </a:solidFill>
                <a:latin typeface="Consolas"/>
              </a:rPr>
              <a:t>);</a:t>
            </a:r>
            <a:br>
              <a:rPr lang="nl-NL" dirty="0" smtClean="0">
                <a:solidFill>
                  <a:schemeClr val="tx1"/>
                </a:solidFill>
                <a:latin typeface="Consolas"/>
              </a:rPr>
            </a:br>
            <a:r>
              <a:rPr lang="nl-NL" dirty="0" smtClean="0">
                <a:solidFill>
                  <a:schemeClr val="tx1"/>
                </a:solidFill>
                <a:latin typeface="Consolas"/>
              </a:rPr>
              <a:t>    </a:t>
            </a:r>
            <a:r>
              <a:rPr lang="nl-NL" dirty="0" err="1" smtClean="0">
                <a:solidFill>
                  <a:schemeClr val="tx1"/>
                </a:solidFill>
                <a:latin typeface="Consolas"/>
              </a:rPr>
              <a:t>scanf</a:t>
            </a:r>
            <a:r>
              <a:rPr lang="nl-NL" dirty="0">
                <a:solidFill>
                  <a:schemeClr val="tx1"/>
                </a:solidFill>
                <a:latin typeface="Consolas"/>
              </a:rPr>
              <a:t>(</a:t>
            </a:r>
            <a:r>
              <a:rPr lang="nl-NL" dirty="0">
                <a:solidFill>
                  <a:srgbClr val="C00000"/>
                </a:solidFill>
                <a:latin typeface="Consolas"/>
              </a:rPr>
              <a:t>"%d"</a:t>
            </a:r>
            <a:r>
              <a:rPr lang="nl-NL" dirty="0">
                <a:solidFill>
                  <a:schemeClr val="tx1"/>
                </a:solidFill>
                <a:latin typeface="Consolas"/>
              </a:rPr>
              <a:t>, &amp;a);</a:t>
            </a:r>
          </a:p>
          <a:p>
            <a:pPr algn="l"/>
            <a:r>
              <a:rPr lang="nl-NL" dirty="0" smtClean="0">
                <a:solidFill>
                  <a:schemeClr val="tx1"/>
                </a:solidFill>
                <a:latin typeface="Consolas"/>
              </a:rPr>
              <a:t>    </a:t>
            </a:r>
            <a:r>
              <a:rPr lang="nl-NL" dirty="0" err="1" smtClean="0">
                <a:solidFill>
                  <a:schemeClr val="tx1"/>
                </a:solidFill>
                <a:latin typeface="Consolas"/>
              </a:rPr>
              <a:t>printf</a:t>
            </a:r>
            <a:r>
              <a:rPr lang="nl-NL" dirty="0">
                <a:solidFill>
                  <a:schemeClr val="tx1"/>
                </a:solidFill>
                <a:latin typeface="Consolas"/>
              </a:rPr>
              <a:t>(</a:t>
            </a:r>
            <a:r>
              <a:rPr lang="nl-NL" dirty="0">
                <a:solidFill>
                  <a:srgbClr val="C00000"/>
                </a:solidFill>
                <a:latin typeface="Consolas"/>
              </a:rPr>
              <a:t>"Geef nog een getal: </a:t>
            </a:r>
            <a:r>
              <a:rPr lang="nl-NL" dirty="0" smtClean="0">
                <a:solidFill>
                  <a:srgbClr val="C00000"/>
                </a:solidFill>
                <a:latin typeface="Consolas"/>
              </a:rPr>
              <a:t>"</a:t>
            </a:r>
            <a:r>
              <a:rPr lang="nl-NL" dirty="0" smtClean="0">
                <a:solidFill>
                  <a:schemeClr val="tx1"/>
                </a:solidFill>
                <a:latin typeface="Consolas"/>
              </a:rPr>
              <a:t>);</a:t>
            </a:r>
          </a:p>
          <a:p>
            <a:pPr algn="l"/>
            <a:r>
              <a:rPr lang="nl-NL" dirty="0" smtClean="0">
                <a:solidFill>
                  <a:schemeClr val="tx1"/>
                </a:solidFill>
                <a:latin typeface="Consolas"/>
              </a:rPr>
              <a:t>    </a:t>
            </a:r>
            <a:r>
              <a:rPr lang="nl-NL" dirty="0" err="1" smtClean="0">
                <a:solidFill>
                  <a:schemeClr val="tx1"/>
                </a:solidFill>
                <a:latin typeface="Consolas"/>
              </a:rPr>
              <a:t>scanf</a:t>
            </a:r>
            <a:r>
              <a:rPr lang="nl-NL" dirty="0">
                <a:solidFill>
                  <a:schemeClr val="tx1"/>
                </a:solidFill>
                <a:latin typeface="Consolas"/>
              </a:rPr>
              <a:t>(</a:t>
            </a:r>
            <a:r>
              <a:rPr lang="nl-NL" dirty="0">
                <a:solidFill>
                  <a:srgbClr val="C00000"/>
                </a:solidFill>
                <a:latin typeface="Consolas"/>
              </a:rPr>
              <a:t>"%d"</a:t>
            </a:r>
            <a:r>
              <a:rPr lang="nl-NL" dirty="0">
                <a:solidFill>
                  <a:schemeClr val="tx1"/>
                </a:solidFill>
                <a:latin typeface="Consolas"/>
              </a:rPr>
              <a:t>, &amp;b);</a:t>
            </a:r>
          </a:p>
          <a:p>
            <a:pPr algn="l"/>
            <a:r>
              <a:rPr lang="nl-NL" dirty="0" smtClean="0">
                <a:solidFill>
                  <a:schemeClr val="tx1"/>
                </a:solidFill>
                <a:latin typeface="Consolas"/>
              </a:rPr>
              <a:t>    </a:t>
            </a:r>
            <a:r>
              <a:rPr lang="nl-NL" dirty="0" err="1" smtClean="0">
                <a:solidFill>
                  <a:srgbClr val="0000FF"/>
                </a:solidFill>
                <a:latin typeface="Consolas"/>
              </a:rPr>
              <a:t>if</a:t>
            </a:r>
            <a:r>
              <a:rPr lang="nl-NL" dirty="0" smtClean="0">
                <a:solidFill>
                  <a:srgbClr val="0000FF"/>
                </a:solidFill>
                <a:latin typeface="Consolas"/>
              </a:rPr>
              <a:t> </a:t>
            </a:r>
            <a:r>
              <a:rPr lang="nl-NL" dirty="0">
                <a:solidFill>
                  <a:schemeClr val="tx1"/>
                </a:solidFill>
                <a:latin typeface="Consolas"/>
              </a:rPr>
              <a:t>(a &gt; b) {</a:t>
            </a:r>
          </a:p>
          <a:p>
            <a:pPr algn="l"/>
            <a:r>
              <a:rPr lang="nl-NL" dirty="0" smtClean="0">
                <a:solidFill>
                  <a:schemeClr val="tx1"/>
                </a:solidFill>
                <a:latin typeface="Consolas"/>
              </a:rPr>
              <a:t>        max </a:t>
            </a:r>
            <a:r>
              <a:rPr lang="nl-NL" dirty="0">
                <a:solidFill>
                  <a:schemeClr val="tx1"/>
                </a:solidFill>
                <a:latin typeface="Consolas"/>
              </a:rPr>
              <a:t>= a;</a:t>
            </a:r>
          </a:p>
          <a:p>
            <a:pPr algn="l"/>
            <a:r>
              <a:rPr lang="nl-NL" dirty="0" smtClean="0">
                <a:solidFill>
                  <a:schemeClr val="tx1"/>
                </a:solidFill>
                <a:latin typeface="Consolas"/>
              </a:rPr>
              <a:t>    }</a:t>
            </a:r>
            <a:endParaRPr lang="nl-NL" dirty="0">
              <a:solidFill>
                <a:schemeClr val="tx1"/>
              </a:solidFill>
              <a:latin typeface="Consolas"/>
            </a:endParaRPr>
          </a:p>
          <a:p>
            <a:pPr algn="l"/>
            <a:r>
              <a:rPr lang="nl-NL" dirty="0" smtClean="0">
                <a:solidFill>
                  <a:schemeClr val="tx1"/>
                </a:solidFill>
                <a:latin typeface="Consolas"/>
              </a:rPr>
              <a:t>    </a:t>
            </a:r>
            <a:r>
              <a:rPr lang="nl-NL" dirty="0" err="1" smtClean="0">
                <a:solidFill>
                  <a:srgbClr val="0000FF"/>
                </a:solidFill>
                <a:latin typeface="Consolas"/>
              </a:rPr>
              <a:t>else</a:t>
            </a:r>
            <a:r>
              <a:rPr lang="nl-NL" dirty="0" smtClean="0">
                <a:solidFill>
                  <a:srgbClr val="0000FF"/>
                </a:solidFill>
                <a:latin typeface="Consolas"/>
              </a:rPr>
              <a:t> </a:t>
            </a:r>
            <a:r>
              <a:rPr lang="nl-NL" dirty="0">
                <a:solidFill>
                  <a:schemeClr val="tx1"/>
                </a:solidFill>
                <a:latin typeface="Consolas"/>
              </a:rPr>
              <a:t>{</a:t>
            </a:r>
          </a:p>
          <a:p>
            <a:pPr algn="l"/>
            <a:r>
              <a:rPr lang="nl-NL" dirty="0" smtClean="0">
                <a:solidFill>
                  <a:schemeClr val="tx1"/>
                </a:solidFill>
                <a:latin typeface="Consolas"/>
              </a:rPr>
              <a:t>        max </a:t>
            </a:r>
            <a:r>
              <a:rPr lang="nl-NL" dirty="0">
                <a:solidFill>
                  <a:schemeClr val="tx1"/>
                </a:solidFill>
                <a:latin typeface="Consolas"/>
              </a:rPr>
              <a:t>= b;</a:t>
            </a:r>
          </a:p>
          <a:p>
            <a:pPr algn="l"/>
            <a:r>
              <a:rPr lang="nl-NL" dirty="0" smtClean="0">
                <a:solidFill>
                  <a:schemeClr val="tx1"/>
                </a:solidFill>
                <a:latin typeface="Consolas"/>
              </a:rPr>
              <a:t>    }</a:t>
            </a:r>
            <a:endParaRPr lang="nl-NL" dirty="0">
              <a:solidFill>
                <a:schemeClr val="tx1"/>
              </a:solidFill>
              <a:latin typeface="Consolas"/>
            </a:endParaRPr>
          </a:p>
          <a:p>
            <a:pPr algn="l"/>
            <a:r>
              <a:rPr lang="nl-NL" dirty="0" smtClean="0">
                <a:solidFill>
                  <a:schemeClr val="tx1"/>
                </a:solidFill>
                <a:latin typeface="Consolas"/>
              </a:rPr>
              <a:t>    </a:t>
            </a:r>
            <a:r>
              <a:rPr lang="nl-NL" dirty="0" err="1" smtClean="0">
                <a:solidFill>
                  <a:schemeClr val="tx1"/>
                </a:solidFill>
                <a:latin typeface="Consolas"/>
              </a:rPr>
              <a:t>printf</a:t>
            </a:r>
            <a:r>
              <a:rPr lang="nl-NL" dirty="0">
                <a:solidFill>
                  <a:schemeClr val="tx1"/>
                </a:solidFill>
                <a:latin typeface="Consolas"/>
              </a:rPr>
              <a:t>(</a:t>
            </a:r>
            <a:r>
              <a:rPr lang="nl-NL" dirty="0">
                <a:solidFill>
                  <a:srgbClr val="C00000"/>
                </a:solidFill>
                <a:latin typeface="Consolas"/>
              </a:rPr>
              <a:t>"Het maximum is: %d\n"</a:t>
            </a:r>
            <a:r>
              <a:rPr lang="nl-NL" dirty="0">
                <a:solidFill>
                  <a:schemeClr val="tx1"/>
                </a:solidFill>
                <a:latin typeface="Consolas"/>
              </a:rPr>
              <a:t>, max);</a:t>
            </a:r>
          </a:p>
          <a:p>
            <a:pPr algn="l"/>
            <a:r>
              <a:rPr lang="nl-NL" dirty="0" smtClean="0">
                <a:solidFill>
                  <a:schemeClr val="tx1"/>
                </a:solidFill>
                <a:latin typeface="Consolas"/>
              </a:rPr>
              <a:t>    </a:t>
            </a:r>
            <a:r>
              <a:rPr lang="nl-NL" dirty="0" err="1" smtClean="0">
                <a:solidFill>
                  <a:schemeClr val="tx1"/>
                </a:solidFill>
                <a:latin typeface="Consolas"/>
              </a:rPr>
              <a:t>fflush</a:t>
            </a:r>
            <a:r>
              <a:rPr lang="nl-NL" dirty="0" smtClean="0">
                <a:solidFill>
                  <a:schemeClr val="tx1"/>
                </a:solidFill>
                <a:latin typeface="Consolas"/>
              </a:rPr>
              <a:t>(</a:t>
            </a:r>
            <a:r>
              <a:rPr lang="nl-NL" dirty="0" err="1" smtClean="0">
                <a:solidFill>
                  <a:schemeClr val="tx1"/>
                </a:solidFill>
                <a:latin typeface="Consolas"/>
              </a:rPr>
              <a:t>stdin</a:t>
            </a:r>
            <a:r>
              <a:rPr lang="nl-NL" dirty="0" smtClean="0">
                <a:solidFill>
                  <a:schemeClr val="tx1"/>
                </a:solidFill>
                <a:latin typeface="Consolas"/>
              </a:rPr>
              <a:t>); </a:t>
            </a:r>
            <a:r>
              <a:rPr lang="nl-NL" dirty="0" err="1" smtClean="0">
                <a:solidFill>
                  <a:schemeClr val="tx1"/>
                </a:solidFill>
                <a:latin typeface="Consolas"/>
              </a:rPr>
              <a:t>getchar</a:t>
            </a:r>
            <a:r>
              <a:rPr lang="nl-NL" dirty="0" smtClean="0">
                <a:solidFill>
                  <a:schemeClr val="tx1"/>
                </a:solidFill>
                <a:latin typeface="Consolas"/>
              </a:rPr>
              <a:t>(); </a:t>
            </a:r>
            <a:r>
              <a:rPr lang="nl-NL" dirty="0" smtClean="0">
                <a:solidFill>
                  <a:srgbClr val="0000FF"/>
                </a:solidFill>
                <a:latin typeface="Consolas"/>
              </a:rPr>
              <a:t>return</a:t>
            </a:r>
            <a:r>
              <a:rPr lang="nl-NL" dirty="0" smtClean="0">
                <a:solidFill>
                  <a:schemeClr val="tx1"/>
                </a:solidFill>
                <a:latin typeface="Consolas"/>
              </a:rPr>
              <a:t> </a:t>
            </a:r>
            <a:r>
              <a:rPr lang="nl-NL" dirty="0">
                <a:solidFill>
                  <a:schemeClr val="tx1"/>
                </a:solidFill>
                <a:latin typeface="Consolas"/>
              </a:rPr>
              <a:t>0;</a:t>
            </a:r>
          </a:p>
          <a:p>
            <a:pPr algn="l"/>
            <a:r>
              <a:rPr lang="nl-NL" dirty="0">
                <a:solidFill>
                  <a:schemeClr val="tx1"/>
                </a:solidFill>
                <a:latin typeface="Consolas"/>
              </a:rPr>
              <a:t>} </a:t>
            </a:r>
          </a:p>
        </p:txBody>
      </p:sp>
      <p:sp>
        <p:nvSpPr>
          <p:cNvPr id="4" name="Actieknop: Terug 3">
            <a:hlinkClick r:id="rId3" action="ppaction://hlinksldjump" highlightClick="1"/>
          </p:cNvPr>
          <p:cNvSpPr/>
          <p:nvPr/>
        </p:nvSpPr>
        <p:spPr>
          <a:xfrm>
            <a:off x="4392000" y="6498000"/>
            <a:ext cx="360000" cy="360000"/>
          </a:xfrm>
          <a:prstGeom prst="actionButtonRetur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80</a:t>
            </a:fld>
            <a:endParaRPr lang="en-US" dirty="0"/>
          </a:p>
        </p:txBody>
      </p:sp>
    </p:spTree>
    <p:extLst>
      <p:ext uri="{BB962C8B-B14F-4D97-AF65-F5344CB8AC3E}">
        <p14:creationId xmlns:p14="http://schemas.microsoft.com/office/powerpoint/2010/main" val="324790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18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1814" grpId="0" animBg="1"/>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2"/>
          <p:cNvSpPr>
            <a:spLocks noGrp="1" noChangeArrowheads="1"/>
          </p:cNvSpPr>
          <p:nvPr>
            <p:ph type="title"/>
          </p:nvPr>
        </p:nvSpPr>
        <p:spPr/>
        <p:txBody>
          <a:bodyPr/>
          <a:lstStyle/>
          <a:p>
            <a:r>
              <a:rPr lang="nl-NL" dirty="0" smtClean="0"/>
              <a:t>Bij welke </a:t>
            </a:r>
            <a:r>
              <a:rPr lang="nl-NL" dirty="0" err="1" smtClean="0">
                <a:latin typeface="Consolas"/>
              </a:rPr>
              <a:t>if</a:t>
            </a:r>
            <a:r>
              <a:rPr lang="nl-NL" dirty="0" smtClean="0"/>
              <a:t> hoort </a:t>
            </a:r>
            <a:r>
              <a:rPr lang="nl-NL" dirty="0" err="1" smtClean="0">
                <a:latin typeface="Consolas"/>
              </a:rPr>
              <a:t>else</a:t>
            </a:r>
            <a:r>
              <a:rPr lang="nl-NL" dirty="0" smtClean="0"/>
              <a:t> ?</a:t>
            </a:r>
          </a:p>
        </p:txBody>
      </p:sp>
      <p:sp>
        <p:nvSpPr>
          <p:cNvPr id="165892" name="Text Box 4"/>
          <p:cNvSpPr txBox="1">
            <a:spLocks noChangeArrowheads="1"/>
          </p:cNvSpPr>
          <p:nvPr/>
        </p:nvSpPr>
        <p:spPr bwMode="auto">
          <a:xfrm>
            <a:off x="457200" y="1557338"/>
            <a:ext cx="3285171" cy="1633397"/>
          </a:xfrm>
          <a:prstGeom prst="rect">
            <a:avLst/>
          </a:prstGeom>
          <a:noFill/>
          <a:ln>
            <a:noFill/>
          </a:ln>
          <a:effectLs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2000" dirty="0" err="1">
                <a:latin typeface="Consolas"/>
              </a:rPr>
              <a:t>if</a:t>
            </a:r>
            <a:r>
              <a:rPr lang="nl-NL" sz="2000" dirty="0">
                <a:solidFill>
                  <a:schemeClr val="tx1"/>
                </a:solidFill>
                <a:latin typeface="Consolas"/>
              </a:rPr>
              <a:t> (a &gt; 3) </a:t>
            </a:r>
          </a:p>
          <a:p>
            <a:pPr algn="l"/>
            <a:r>
              <a:rPr lang="nl-NL" sz="2000" dirty="0" smtClean="0">
                <a:solidFill>
                  <a:schemeClr val="tx1"/>
                </a:solidFill>
                <a:latin typeface="Consolas"/>
              </a:rPr>
              <a:t>    </a:t>
            </a:r>
            <a:r>
              <a:rPr lang="nl-NL" sz="2000" dirty="0" err="1" smtClean="0">
                <a:latin typeface="Consolas"/>
              </a:rPr>
              <a:t>if</a:t>
            </a:r>
            <a:r>
              <a:rPr lang="nl-NL" sz="2000" dirty="0" smtClean="0">
                <a:solidFill>
                  <a:schemeClr val="tx1"/>
                </a:solidFill>
                <a:latin typeface="Consolas"/>
              </a:rPr>
              <a:t> </a:t>
            </a:r>
            <a:r>
              <a:rPr lang="nl-NL" sz="2000" dirty="0">
                <a:solidFill>
                  <a:schemeClr val="tx1"/>
                </a:solidFill>
                <a:latin typeface="Consolas"/>
              </a:rPr>
              <a:t>(a &lt; 2)</a:t>
            </a:r>
          </a:p>
          <a:p>
            <a:pPr algn="l"/>
            <a:r>
              <a:rPr lang="nl-NL" sz="2000" dirty="0" smtClean="0">
                <a:solidFill>
                  <a:schemeClr val="tx1"/>
                </a:solidFill>
                <a:latin typeface="Consolas"/>
              </a:rPr>
              <a:t>        </a:t>
            </a:r>
            <a:r>
              <a:rPr lang="nl-NL" sz="2000" dirty="0" err="1" smtClean="0">
                <a:solidFill>
                  <a:schemeClr val="tx1"/>
                </a:solidFill>
                <a:latin typeface="Consolas"/>
              </a:rPr>
              <a:t>printf</a:t>
            </a:r>
            <a:r>
              <a:rPr lang="nl-NL" sz="2000" dirty="0">
                <a:solidFill>
                  <a:schemeClr val="tx1"/>
                </a:solidFill>
                <a:latin typeface="Consolas"/>
              </a:rPr>
              <a:t>(</a:t>
            </a:r>
            <a:r>
              <a:rPr lang="nl-NL" sz="2000" dirty="0">
                <a:solidFill>
                  <a:srgbClr val="A31515"/>
                </a:solidFill>
                <a:latin typeface="Consolas"/>
              </a:rPr>
              <a:t>"a\n"</a:t>
            </a:r>
            <a:r>
              <a:rPr lang="nl-NL" sz="2000" dirty="0">
                <a:solidFill>
                  <a:schemeClr val="tx1"/>
                </a:solidFill>
                <a:latin typeface="Consolas"/>
              </a:rPr>
              <a:t>);</a:t>
            </a:r>
          </a:p>
          <a:p>
            <a:pPr algn="l"/>
            <a:r>
              <a:rPr lang="nl-NL" sz="2000" dirty="0" err="1">
                <a:latin typeface="Consolas"/>
              </a:rPr>
              <a:t>else</a:t>
            </a:r>
            <a:endParaRPr lang="nl-NL" sz="2000" dirty="0">
              <a:latin typeface="Consolas"/>
            </a:endParaRPr>
          </a:p>
          <a:p>
            <a:pPr algn="l"/>
            <a:r>
              <a:rPr lang="nl-NL" sz="2000" dirty="0" smtClean="0">
                <a:solidFill>
                  <a:schemeClr val="tx1"/>
                </a:solidFill>
                <a:latin typeface="Consolas"/>
              </a:rPr>
              <a:t>    </a:t>
            </a:r>
            <a:r>
              <a:rPr lang="nl-NL" sz="2000" dirty="0" err="1" smtClean="0">
                <a:solidFill>
                  <a:schemeClr val="tx1"/>
                </a:solidFill>
                <a:latin typeface="Consolas"/>
              </a:rPr>
              <a:t>printf</a:t>
            </a:r>
            <a:r>
              <a:rPr lang="nl-NL" sz="2000" dirty="0">
                <a:solidFill>
                  <a:schemeClr val="tx1"/>
                </a:solidFill>
                <a:latin typeface="Consolas"/>
              </a:rPr>
              <a:t>(</a:t>
            </a:r>
            <a:r>
              <a:rPr lang="nl-NL" sz="2000" dirty="0">
                <a:solidFill>
                  <a:srgbClr val="A31515"/>
                </a:solidFill>
                <a:latin typeface="Consolas"/>
              </a:rPr>
              <a:t>"b\n"</a:t>
            </a:r>
            <a:r>
              <a:rPr lang="nl-NL" sz="2000" dirty="0">
                <a:solidFill>
                  <a:schemeClr val="tx1"/>
                </a:solidFill>
                <a:latin typeface="Consolas"/>
              </a:rPr>
              <a:t>);	</a:t>
            </a:r>
          </a:p>
        </p:txBody>
      </p:sp>
      <p:sp>
        <p:nvSpPr>
          <p:cNvPr id="165893" name="Text Box 5"/>
          <p:cNvSpPr txBox="1">
            <a:spLocks noChangeArrowheads="1"/>
          </p:cNvSpPr>
          <p:nvPr/>
        </p:nvSpPr>
        <p:spPr bwMode="auto">
          <a:xfrm>
            <a:off x="5004048" y="1557338"/>
            <a:ext cx="3312368" cy="1941173"/>
          </a:xfrm>
          <a:prstGeom prst="rect">
            <a:avLst/>
          </a:prstGeom>
          <a:noFill/>
          <a:ln>
            <a:noFill/>
          </a:ln>
          <a:effectLs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2000" dirty="0" err="1">
                <a:latin typeface="Consolas"/>
              </a:rPr>
              <a:t>if</a:t>
            </a:r>
            <a:r>
              <a:rPr lang="nl-NL" sz="2000" dirty="0">
                <a:solidFill>
                  <a:schemeClr val="tx1"/>
                </a:solidFill>
                <a:latin typeface="Consolas"/>
              </a:rPr>
              <a:t> (a &gt; 3) </a:t>
            </a:r>
          </a:p>
          <a:p>
            <a:pPr algn="l"/>
            <a:r>
              <a:rPr lang="nl-NL" sz="2000" dirty="0" smtClean="0">
                <a:solidFill>
                  <a:schemeClr val="tx1"/>
                </a:solidFill>
                <a:latin typeface="Consolas"/>
              </a:rPr>
              <a:t>    </a:t>
            </a:r>
            <a:r>
              <a:rPr lang="nl-NL" sz="2000" dirty="0" err="1" smtClean="0">
                <a:latin typeface="Consolas"/>
              </a:rPr>
              <a:t>if</a:t>
            </a:r>
            <a:r>
              <a:rPr lang="nl-NL" sz="2000" dirty="0" smtClean="0">
                <a:solidFill>
                  <a:schemeClr val="tx1"/>
                </a:solidFill>
                <a:latin typeface="Consolas"/>
              </a:rPr>
              <a:t> </a:t>
            </a:r>
            <a:r>
              <a:rPr lang="nl-NL" sz="2000" dirty="0">
                <a:solidFill>
                  <a:schemeClr val="tx1"/>
                </a:solidFill>
                <a:latin typeface="Consolas"/>
              </a:rPr>
              <a:t>(a &lt; 2)</a:t>
            </a:r>
          </a:p>
          <a:p>
            <a:pPr algn="l"/>
            <a:r>
              <a:rPr lang="nl-NL" sz="2000" dirty="0" smtClean="0">
                <a:solidFill>
                  <a:schemeClr val="tx1"/>
                </a:solidFill>
                <a:latin typeface="Consolas"/>
              </a:rPr>
              <a:t>        </a:t>
            </a:r>
            <a:r>
              <a:rPr lang="nl-NL" sz="2000" dirty="0" err="1" smtClean="0">
                <a:solidFill>
                  <a:schemeClr val="tx1"/>
                </a:solidFill>
                <a:latin typeface="Consolas"/>
              </a:rPr>
              <a:t>printf</a:t>
            </a:r>
            <a:r>
              <a:rPr lang="nl-NL" sz="2000" dirty="0">
                <a:solidFill>
                  <a:schemeClr val="tx1"/>
                </a:solidFill>
                <a:latin typeface="Consolas"/>
              </a:rPr>
              <a:t>(</a:t>
            </a:r>
            <a:r>
              <a:rPr lang="nl-NL" sz="2000" dirty="0">
                <a:solidFill>
                  <a:srgbClr val="A31515"/>
                </a:solidFill>
                <a:latin typeface="Consolas"/>
              </a:rPr>
              <a:t>"a\n"</a:t>
            </a:r>
            <a:r>
              <a:rPr lang="nl-NL" sz="2000" dirty="0">
                <a:solidFill>
                  <a:schemeClr val="tx1"/>
                </a:solidFill>
                <a:latin typeface="Consolas"/>
              </a:rPr>
              <a:t>);</a:t>
            </a:r>
          </a:p>
          <a:p>
            <a:pPr algn="l"/>
            <a:r>
              <a:rPr lang="nl-NL" sz="2000" dirty="0" smtClean="0">
                <a:latin typeface="Consolas"/>
              </a:rPr>
              <a:t>    </a:t>
            </a:r>
            <a:r>
              <a:rPr lang="nl-NL" sz="2000" dirty="0" err="1" smtClean="0">
                <a:latin typeface="Consolas"/>
              </a:rPr>
              <a:t>else</a:t>
            </a:r>
            <a:endParaRPr lang="nl-NL" sz="2000" dirty="0">
              <a:latin typeface="Consolas"/>
            </a:endParaRPr>
          </a:p>
          <a:p>
            <a:pPr algn="l"/>
            <a:r>
              <a:rPr lang="nl-NL" sz="2000" dirty="0" smtClean="0">
                <a:solidFill>
                  <a:schemeClr val="tx1"/>
                </a:solidFill>
                <a:latin typeface="Consolas"/>
              </a:rPr>
              <a:t>        </a:t>
            </a:r>
            <a:r>
              <a:rPr lang="nl-NL" sz="2000" dirty="0" err="1" smtClean="0">
                <a:solidFill>
                  <a:schemeClr val="tx1"/>
                </a:solidFill>
                <a:latin typeface="Consolas"/>
              </a:rPr>
              <a:t>printf</a:t>
            </a:r>
            <a:r>
              <a:rPr lang="nl-NL" sz="2000" dirty="0">
                <a:solidFill>
                  <a:schemeClr val="tx1"/>
                </a:solidFill>
                <a:latin typeface="Consolas"/>
              </a:rPr>
              <a:t>(</a:t>
            </a:r>
            <a:r>
              <a:rPr lang="nl-NL" sz="2000" dirty="0">
                <a:solidFill>
                  <a:srgbClr val="A31515"/>
                </a:solidFill>
                <a:latin typeface="Consolas"/>
              </a:rPr>
              <a:t>"b\n"</a:t>
            </a:r>
            <a:r>
              <a:rPr lang="nl-NL" sz="2000" dirty="0">
                <a:solidFill>
                  <a:schemeClr val="tx1"/>
                </a:solidFill>
                <a:latin typeface="Consolas"/>
              </a:rPr>
              <a:t>);	</a:t>
            </a:r>
          </a:p>
        </p:txBody>
      </p:sp>
      <p:sp>
        <p:nvSpPr>
          <p:cNvPr id="165894" name="Text Box 6"/>
          <p:cNvSpPr txBox="1">
            <a:spLocks noChangeArrowheads="1"/>
          </p:cNvSpPr>
          <p:nvPr/>
        </p:nvSpPr>
        <p:spPr bwMode="auto">
          <a:xfrm>
            <a:off x="2051050" y="3860800"/>
            <a:ext cx="5116513" cy="833178"/>
          </a:xfrm>
          <a:prstGeom prst="rect">
            <a:avLst/>
          </a:prstGeom>
          <a:solidFill>
            <a:srgbClr val="FF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Geven beide programmadelen dezelfde uitvoer als </a:t>
            </a:r>
            <a:r>
              <a:rPr lang="nl-NL" dirty="0">
                <a:latin typeface="Consolas"/>
              </a:rPr>
              <a:t>a</a:t>
            </a:r>
            <a:r>
              <a:rPr lang="nl-NL" dirty="0">
                <a:latin typeface="Calibri" pitchFamily="34" charset="0"/>
              </a:rPr>
              <a:t> = </a:t>
            </a:r>
            <a:r>
              <a:rPr lang="nl-NL" dirty="0">
                <a:latin typeface="Consolas"/>
              </a:rPr>
              <a:t>1</a:t>
            </a:r>
            <a:r>
              <a:rPr lang="nl-NL" dirty="0">
                <a:latin typeface="Calibri" pitchFamily="34" charset="0"/>
              </a:rPr>
              <a:t>?</a:t>
            </a:r>
          </a:p>
        </p:txBody>
      </p:sp>
      <p:sp>
        <p:nvSpPr>
          <p:cNvPr id="1574919" name="Text Box 7"/>
          <p:cNvSpPr txBox="1">
            <a:spLocks noChangeArrowheads="1"/>
          </p:cNvSpPr>
          <p:nvPr/>
        </p:nvSpPr>
        <p:spPr bwMode="auto">
          <a:xfrm>
            <a:off x="3420178" y="5157788"/>
            <a:ext cx="2135370" cy="463846"/>
          </a:xfrm>
          <a:prstGeom prst="rect">
            <a:avLst/>
          </a:prstGeom>
          <a:solidFill>
            <a:srgbClr val="FF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Welke uitvoer?</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81</a:t>
            </a:fld>
            <a:endParaRPr lang="en-US" dirty="0"/>
          </a:p>
        </p:txBody>
      </p:sp>
    </p:spTree>
    <p:extLst>
      <p:ext uri="{BB962C8B-B14F-4D97-AF65-F5344CB8AC3E}">
        <p14:creationId xmlns:p14="http://schemas.microsoft.com/office/powerpoint/2010/main" val="39562259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49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491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Rectangle 2"/>
          <p:cNvSpPr>
            <a:spLocks noGrp="1" noChangeArrowheads="1"/>
          </p:cNvSpPr>
          <p:nvPr>
            <p:ph type="title"/>
          </p:nvPr>
        </p:nvSpPr>
        <p:spPr/>
        <p:txBody>
          <a:bodyPr/>
          <a:lstStyle/>
          <a:p>
            <a:r>
              <a:rPr lang="nl-NL" dirty="0" smtClean="0"/>
              <a:t>Bij welke </a:t>
            </a:r>
            <a:r>
              <a:rPr lang="nl-NL" dirty="0" err="1" smtClean="0">
                <a:latin typeface="Consolas"/>
              </a:rPr>
              <a:t>if</a:t>
            </a:r>
            <a:r>
              <a:rPr lang="nl-NL" dirty="0" smtClean="0"/>
              <a:t> hoort </a:t>
            </a:r>
            <a:r>
              <a:rPr lang="nl-NL" dirty="0" err="1" smtClean="0">
                <a:latin typeface="Consolas"/>
              </a:rPr>
              <a:t>else</a:t>
            </a:r>
            <a:r>
              <a:rPr lang="nl-NL" dirty="0" smtClean="0"/>
              <a:t> ?</a:t>
            </a:r>
          </a:p>
        </p:txBody>
      </p:sp>
      <p:sp>
        <p:nvSpPr>
          <p:cNvPr id="166916" name="Text Box 3"/>
          <p:cNvSpPr txBox="1">
            <a:spLocks noChangeArrowheads="1"/>
          </p:cNvSpPr>
          <p:nvPr/>
        </p:nvSpPr>
        <p:spPr bwMode="auto">
          <a:xfrm>
            <a:off x="539552" y="1341438"/>
            <a:ext cx="3285171" cy="2618282"/>
          </a:xfrm>
          <a:prstGeom prst="rect">
            <a:avLst/>
          </a:prstGeom>
          <a:noFill/>
          <a:ln>
            <a:noFill/>
          </a:ln>
          <a:effectLs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2000" dirty="0" err="1">
                <a:latin typeface="Consolas"/>
              </a:rPr>
              <a:t>if</a:t>
            </a:r>
            <a:r>
              <a:rPr lang="nl-NL" sz="2000" dirty="0">
                <a:solidFill>
                  <a:schemeClr val="tx1"/>
                </a:solidFill>
                <a:latin typeface="Consolas"/>
              </a:rPr>
              <a:t> (a &gt; 3) {</a:t>
            </a:r>
          </a:p>
          <a:p>
            <a:pPr algn="l"/>
            <a:r>
              <a:rPr lang="nl-NL" sz="2000" dirty="0" smtClean="0">
                <a:solidFill>
                  <a:schemeClr val="tx1"/>
                </a:solidFill>
                <a:latin typeface="Consolas"/>
              </a:rPr>
              <a:t>    </a:t>
            </a:r>
            <a:r>
              <a:rPr lang="nl-NL" sz="2000" dirty="0" err="1" smtClean="0">
                <a:latin typeface="Consolas"/>
              </a:rPr>
              <a:t>if</a:t>
            </a:r>
            <a:r>
              <a:rPr lang="nl-NL" sz="2000" dirty="0" smtClean="0">
                <a:solidFill>
                  <a:schemeClr val="tx1"/>
                </a:solidFill>
                <a:latin typeface="Consolas"/>
              </a:rPr>
              <a:t> </a:t>
            </a:r>
            <a:r>
              <a:rPr lang="nl-NL" sz="2000" dirty="0">
                <a:solidFill>
                  <a:schemeClr val="tx1"/>
                </a:solidFill>
                <a:latin typeface="Consolas"/>
              </a:rPr>
              <a:t>(a &lt; 2) {</a:t>
            </a:r>
          </a:p>
          <a:p>
            <a:pPr algn="l"/>
            <a:r>
              <a:rPr lang="nl-NL" sz="2000" dirty="0" smtClean="0">
                <a:solidFill>
                  <a:schemeClr val="tx1"/>
                </a:solidFill>
                <a:latin typeface="Consolas"/>
              </a:rPr>
              <a:t>        </a:t>
            </a:r>
            <a:r>
              <a:rPr lang="nl-NL" sz="2000" dirty="0" err="1" smtClean="0">
                <a:solidFill>
                  <a:schemeClr val="tx1"/>
                </a:solidFill>
                <a:latin typeface="Consolas"/>
              </a:rPr>
              <a:t>printf</a:t>
            </a:r>
            <a:r>
              <a:rPr lang="nl-NL" sz="2000" dirty="0">
                <a:solidFill>
                  <a:schemeClr val="tx1"/>
                </a:solidFill>
                <a:latin typeface="Consolas"/>
              </a:rPr>
              <a:t>(</a:t>
            </a:r>
            <a:r>
              <a:rPr lang="nl-NL" sz="2000" dirty="0">
                <a:solidFill>
                  <a:srgbClr val="A31515"/>
                </a:solidFill>
                <a:latin typeface="Consolas"/>
              </a:rPr>
              <a:t>"a\n"</a:t>
            </a:r>
            <a:r>
              <a:rPr lang="nl-NL" sz="2000" dirty="0">
                <a:solidFill>
                  <a:schemeClr val="tx1"/>
                </a:solidFill>
                <a:latin typeface="Consolas"/>
              </a:rPr>
              <a:t>);</a:t>
            </a:r>
          </a:p>
          <a:p>
            <a:pPr algn="l"/>
            <a:r>
              <a:rPr lang="nl-NL" sz="2000" dirty="0" smtClean="0">
                <a:solidFill>
                  <a:schemeClr val="tx1"/>
                </a:solidFill>
                <a:latin typeface="Consolas"/>
              </a:rPr>
              <a:t>    }</a:t>
            </a:r>
            <a:endParaRPr lang="nl-NL" sz="2000" dirty="0">
              <a:solidFill>
                <a:schemeClr val="tx1"/>
              </a:solidFill>
              <a:latin typeface="Consolas"/>
            </a:endParaRPr>
          </a:p>
          <a:p>
            <a:pPr algn="l"/>
            <a:r>
              <a:rPr lang="nl-NL" sz="2000" dirty="0">
                <a:solidFill>
                  <a:schemeClr val="tx1"/>
                </a:solidFill>
                <a:latin typeface="Consolas"/>
              </a:rPr>
              <a:t>}</a:t>
            </a:r>
          </a:p>
          <a:p>
            <a:pPr algn="l"/>
            <a:r>
              <a:rPr lang="nl-NL" sz="2000" dirty="0" err="1">
                <a:latin typeface="Consolas"/>
              </a:rPr>
              <a:t>else</a:t>
            </a:r>
            <a:r>
              <a:rPr lang="nl-NL" sz="2000" dirty="0">
                <a:latin typeface="Consolas"/>
              </a:rPr>
              <a:t> </a:t>
            </a:r>
            <a:r>
              <a:rPr lang="nl-NL" sz="2000" dirty="0">
                <a:solidFill>
                  <a:schemeClr val="tx1"/>
                </a:solidFill>
                <a:latin typeface="Consolas"/>
              </a:rPr>
              <a:t>{</a:t>
            </a:r>
          </a:p>
          <a:p>
            <a:pPr algn="l"/>
            <a:r>
              <a:rPr lang="nl-NL" sz="2000" dirty="0" smtClean="0">
                <a:solidFill>
                  <a:schemeClr val="tx1"/>
                </a:solidFill>
                <a:latin typeface="Consolas"/>
              </a:rPr>
              <a:t>    </a:t>
            </a:r>
            <a:r>
              <a:rPr lang="nl-NL" sz="2000" dirty="0" err="1" smtClean="0">
                <a:solidFill>
                  <a:schemeClr val="tx1"/>
                </a:solidFill>
                <a:latin typeface="Consolas"/>
              </a:rPr>
              <a:t>printf</a:t>
            </a:r>
            <a:r>
              <a:rPr lang="nl-NL" sz="2000" dirty="0">
                <a:solidFill>
                  <a:schemeClr val="tx1"/>
                </a:solidFill>
                <a:latin typeface="Consolas"/>
              </a:rPr>
              <a:t>(</a:t>
            </a:r>
            <a:r>
              <a:rPr lang="nl-NL" sz="2000" dirty="0">
                <a:solidFill>
                  <a:srgbClr val="A31515"/>
                </a:solidFill>
                <a:latin typeface="Consolas"/>
              </a:rPr>
              <a:t>"b\n"</a:t>
            </a:r>
            <a:r>
              <a:rPr lang="nl-NL" sz="2000" dirty="0">
                <a:solidFill>
                  <a:schemeClr val="tx1"/>
                </a:solidFill>
                <a:latin typeface="Consolas"/>
              </a:rPr>
              <a:t>);</a:t>
            </a:r>
          </a:p>
          <a:p>
            <a:pPr algn="l"/>
            <a:r>
              <a:rPr lang="nl-NL" sz="2000" dirty="0">
                <a:solidFill>
                  <a:schemeClr val="tx1"/>
                </a:solidFill>
                <a:latin typeface="Consolas"/>
              </a:rPr>
              <a:t>}	</a:t>
            </a:r>
          </a:p>
        </p:txBody>
      </p:sp>
      <p:sp>
        <p:nvSpPr>
          <p:cNvPr id="166917" name="Text Box 4"/>
          <p:cNvSpPr txBox="1">
            <a:spLocks noChangeArrowheads="1"/>
          </p:cNvSpPr>
          <p:nvPr/>
        </p:nvSpPr>
        <p:spPr bwMode="auto">
          <a:xfrm>
            <a:off x="5537766" y="1341436"/>
            <a:ext cx="3285171" cy="2556727"/>
          </a:xfrm>
          <a:prstGeom prst="rect">
            <a:avLst/>
          </a:prstGeom>
          <a:noFill/>
          <a:ln>
            <a:noFill/>
          </a:ln>
          <a:effectLs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nl-NL" sz="2000" dirty="0" err="1">
                <a:latin typeface="Consolas"/>
              </a:rPr>
              <a:t>if</a:t>
            </a:r>
            <a:r>
              <a:rPr lang="nl-NL" sz="2000" dirty="0">
                <a:solidFill>
                  <a:schemeClr val="tx1"/>
                </a:solidFill>
                <a:latin typeface="Consolas"/>
              </a:rPr>
              <a:t> (a &gt; 3) {</a:t>
            </a:r>
          </a:p>
          <a:p>
            <a:pPr algn="l"/>
            <a:r>
              <a:rPr lang="nl-NL" sz="2000" dirty="0" smtClean="0">
                <a:solidFill>
                  <a:schemeClr val="tx1"/>
                </a:solidFill>
                <a:latin typeface="Consolas"/>
              </a:rPr>
              <a:t>    </a:t>
            </a:r>
            <a:r>
              <a:rPr lang="nl-NL" sz="2000" dirty="0" err="1" smtClean="0">
                <a:latin typeface="Consolas"/>
              </a:rPr>
              <a:t>if</a:t>
            </a:r>
            <a:r>
              <a:rPr lang="nl-NL" sz="2000" dirty="0" smtClean="0">
                <a:solidFill>
                  <a:schemeClr val="tx1"/>
                </a:solidFill>
                <a:latin typeface="Consolas"/>
              </a:rPr>
              <a:t> </a:t>
            </a:r>
            <a:r>
              <a:rPr lang="nl-NL" sz="2000" dirty="0">
                <a:solidFill>
                  <a:schemeClr val="tx1"/>
                </a:solidFill>
                <a:latin typeface="Consolas"/>
              </a:rPr>
              <a:t>(a &lt; 2) {</a:t>
            </a:r>
          </a:p>
          <a:p>
            <a:pPr algn="l"/>
            <a:r>
              <a:rPr lang="nl-NL" sz="2000" dirty="0" smtClean="0">
                <a:solidFill>
                  <a:schemeClr val="tx1"/>
                </a:solidFill>
                <a:latin typeface="Consolas"/>
              </a:rPr>
              <a:t>        </a:t>
            </a:r>
            <a:r>
              <a:rPr lang="nl-NL" sz="2000" dirty="0" err="1" smtClean="0">
                <a:solidFill>
                  <a:schemeClr val="tx1"/>
                </a:solidFill>
                <a:latin typeface="Consolas"/>
              </a:rPr>
              <a:t>printf</a:t>
            </a:r>
            <a:r>
              <a:rPr lang="nl-NL" sz="2000" dirty="0">
                <a:solidFill>
                  <a:schemeClr val="tx1"/>
                </a:solidFill>
                <a:latin typeface="Consolas"/>
              </a:rPr>
              <a:t>(</a:t>
            </a:r>
            <a:r>
              <a:rPr lang="nl-NL" sz="2000" dirty="0">
                <a:solidFill>
                  <a:srgbClr val="A31515"/>
                </a:solidFill>
                <a:latin typeface="Consolas"/>
              </a:rPr>
              <a:t>"a\n"</a:t>
            </a:r>
            <a:r>
              <a:rPr lang="nl-NL" sz="2000" dirty="0">
                <a:solidFill>
                  <a:schemeClr val="tx1"/>
                </a:solidFill>
                <a:latin typeface="Consolas"/>
              </a:rPr>
              <a:t>);</a:t>
            </a:r>
          </a:p>
          <a:p>
            <a:pPr algn="l"/>
            <a:r>
              <a:rPr lang="nl-NL" sz="2000" dirty="0" smtClean="0">
                <a:solidFill>
                  <a:schemeClr val="tx1"/>
                </a:solidFill>
                <a:latin typeface="Consolas"/>
              </a:rPr>
              <a:t>    }</a:t>
            </a:r>
            <a:endParaRPr lang="nl-NL" sz="2000" dirty="0">
              <a:solidFill>
                <a:schemeClr val="tx1"/>
              </a:solidFill>
              <a:latin typeface="Consolas"/>
            </a:endParaRPr>
          </a:p>
          <a:p>
            <a:pPr algn="l"/>
            <a:r>
              <a:rPr lang="nl-NL" sz="2000" dirty="0" smtClean="0">
                <a:latin typeface="Consolas"/>
              </a:rPr>
              <a:t>    </a:t>
            </a:r>
            <a:r>
              <a:rPr lang="nl-NL" sz="2000" dirty="0" err="1" smtClean="0">
                <a:latin typeface="Consolas"/>
              </a:rPr>
              <a:t>else</a:t>
            </a:r>
            <a:r>
              <a:rPr lang="nl-NL" sz="2000" dirty="0" smtClean="0">
                <a:latin typeface="Consolas"/>
              </a:rPr>
              <a:t> </a:t>
            </a:r>
            <a:r>
              <a:rPr lang="nl-NL" sz="2000" dirty="0">
                <a:solidFill>
                  <a:schemeClr val="tx1"/>
                </a:solidFill>
                <a:latin typeface="Consolas"/>
              </a:rPr>
              <a:t>{</a:t>
            </a:r>
          </a:p>
          <a:p>
            <a:pPr algn="l"/>
            <a:r>
              <a:rPr lang="nl-NL" sz="2000" dirty="0" smtClean="0">
                <a:solidFill>
                  <a:schemeClr val="tx1"/>
                </a:solidFill>
                <a:latin typeface="Consolas"/>
              </a:rPr>
              <a:t>        </a:t>
            </a:r>
            <a:r>
              <a:rPr lang="nl-NL" sz="2000" dirty="0" err="1" smtClean="0">
                <a:solidFill>
                  <a:schemeClr val="tx1"/>
                </a:solidFill>
                <a:latin typeface="Consolas"/>
              </a:rPr>
              <a:t>printf</a:t>
            </a:r>
            <a:r>
              <a:rPr lang="nl-NL" sz="2000" dirty="0">
                <a:solidFill>
                  <a:schemeClr val="tx1"/>
                </a:solidFill>
                <a:latin typeface="Consolas"/>
              </a:rPr>
              <a:t>(</a:t>
            </a:r>
            <a:r>
              <a:rPr lang="nl-NL" sz="2000" dirty="0">
                <a:solidFill>
                  <a:srgbClr val="A31515"/>
                </a:solidFill>
                <a:latin typeface="Consolas"/>
              </a:rPr>
              <a:t>"b\n"</a:t>
            </a:r>
            <a:r>
              <a:rPr lang="nl-NL" sz="2000" dirty="0">
                <a:solidFill>
                  <a:schemeClr val="tx1"/>
                </a:solidFill>
                <a:latin typeface="Consolas"/>
              </a:rPr>
              <a:t>);</a:t>
            </a:r>
          </a:p>
          <a:p>
            <a:pPr algn="l"/>
            <a:r>
              <a:rPr lang="nl-NL" sz="2000" dirty="0" smtClean="0">
                <a:solidFill>
                  <a:schemeClr val="tx1"/>
                </a:solidFill>
                <a:latin typeface="Consolas"/>
              </a:rPr>
              <a:t>    }</a:t>
            </a:r>
            <a:endParaRPr lang="nl-NL" sz="2000" dirty="0">
              <a:solidFill>
                <a:schemeClr val="tx1"/>
              </a:solidFill>
              <a:latin typeface="Consolas"/>
            </a:endParaRPr>
          </a:p>
          <a:p>
            <a:pPr algn="l"/>
            <a:r>
              <a:rPr lang="nl-NL" sz="2000" dirty="0">
                <a:solidFill>
                  <a:schemeClr val="tx1"/>
                </a:solidFill>
                <a:latin typeface="Consolas"/>
              </a:rPr>
              <a:t>}	</a:t>
            </a:r>
          </a:p>
        </p:txBody>
      </p:sp>
      <p:sp>
        <p:nvSpPr>
          <p:cNvPr id="166918" name="Text Box 5"/>
          <p:cNvSpPr txBox="1">
            <a:spLocks noChangeArrowheads="1"/>
          </p:cNvSpPr>
          <p:nvPr/>
        </p:nvSpPr>
        <p:spPr bwMode="auto">
          <a:xfrm>
            <a:off x="2051050" y="4652963"/>
            <a:ext cx="5116513" cy="833178"/>
          </a:xfrm>
          <a:prstGeom prst="rect">
            <a:avLst/>
          </a:prstGeom>
          <a:solidFill>
            <a:srgbClr val="FF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Geven beide programmadelen dezelfde uitvoer als </a:t>
            </a:r>
            <a:r>
              <a:rPr lang="nl-NL" dirty="0">
                <a:latin typeface="Consolas"/>
              </a:rPr>
              <a:t>a</a:t>
            </a:r>
            <a:r>
              <a:rPr lang="nl-NL" dirty="0">
                <a:latin typeface="Calibri" pitchFamily="34" charset="0"/>
              </a:rPr>
              <a:t> = </a:t>
            </a:r>
            <a:r>
              <a:rPr lang="nl-NL" dirty="0">
                <a:latin typeface="Consolas"/>
              </a:rPr>
              <a:t>1</a:t>
            </a:r>
            <a:r>
              <a:rPr lang="nl-NL" dirty="0">
                <a:latin typeface="Calibri" pitchFamily="34" charset="0"/>
              </a:rPr>
              <a:t>?</a:t>
            </a:r>
          </a:p>
        </p:txBody>
      </p:sp>
      <p:sp>
        <p:nvSpPr>
          <p:cNvPr id="1577990" name="Text Box 6"/>
          <p:cNvSpPr txBox="1">
            <a:spLocks noChangeArrowheads="1"/>
          </p:cNvSpPr>
          <p:nvPr/>
        </p:nvSpPr>
        <p:spPr bwMode="auto">
          <a:xfrm>
            <a:off x="3420178" y="5805488"/>
            <a:ext cx="2135370" cy="463846"/>
          </a:xfrm>
          <a:prstGeom prst="rect">
            <a:avLst/>
          </a:prstGeom>
          <a:solidFill>
            <a:srgbClr val="FF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a:latin typeface="Calibri" pitchFamily="34" charset="0"/>
              </a:rPr>
              <a:t>Welke uitvoer?</a:t>
            </a: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82</a:t>
            </a:fld>
            <a:endParaRPr lang="en-US" dirty="0"/>
          </a:p>
        </p:txBody>
      </p:sp>
    </p:spTree>
    <p:extLst>
      <p:ext uri="{BB962C8B-B14F-4D97-AF65-F5344CB8AC3E}">
        <p14:creationId xmlns:p14="http://schemas.microsoft.com/office/powerpoint/2010/main" val="36497833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9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99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normAutofit/>
          </a:bodyPr>
          <a:lstStyle/>
          <a:p>
            <a:r>
              <a:rPr lang="nl-NL" dirty="0">
                <a:latin typeface="Consolas"/>
              </a:rPr>
              <a:t>switch</a:t>
            </a:r>
            <a:endParaRPr lang="nl-NL" dirty="0" smtClean="0"/>
          </a:p>
        </p:txBody>
      </p:sp>
      <p:sp>
        <p:nvSpPr>
          <p:cNvPr id="49156" name="Rectangle 3"/>
          <p:cNvSpPr>
            <a:spLocks noGrp="1" noChangeArrowheads="1"/>
          </p:cNvSpPr>
          <p:nvPr>
            <p:ph idx="1"/>
          </p:nvPr>
        </p:nvSpPr>
        <p:spPr/>
        <p:txBody>
          <a:bodyPr/>
          <a:lstStyle/>
          <a:p>
            <a:r>
              <a:rPr lang="nl-NL" dirty="0" smtClean="0"/>
              <a:t>Zet Nederlands </a:t>
            </a:r>
            <a:r>
              <a:rPr lang="nl-NL" dirty="0" err="1" smtClean="0"/>
              <a:t>toetscijfer</a:t>
            </a:r>
            <a:r>
              <a:rPr lang="nl-NL" dirty="0" smtClean="0"/>
              <a:t> om naar Amerikaans resultaat. Ga uit van:</a:t>
            </a:r>
          </a:p>
        </p:txBody>
      </p:sp>
      <p:graphicFrame>
        <p:nvGraphicFramePr>
          <p:cNvPr id="2" name="Tabel 1"/>
          <p:cNvGraphicFramePr>
            <a:graphicFrameLocks noGrp="1"/>
          </p:cNvGraphicFramePr>
          <p:nvPr>
            <p:extLst>
              <p:ext uri="{D42A27DB-BD31-4B8C-83A1-F6EECF244321}">
                <p14:modId xmlns:p14="http://schemas.microsoft.com/office/powerpoint/2010/main" val="605011700"/>
              </p:ext>
            </p:extLst>
          </p:nvPr>
        </p:nvGraphicFramePr>
        <p:xfrm>
          <a:off x="2231740" y="2276872"/>
          <a:ext cx="4680520" cy="3108960"/>
        </p:xfrm>
        <a:graphic>
          <a:graphicData uri="http://schemas.openxmlformats.org/drawingml/2006/table">
            <a:tbl>
              <a:tblPr firstRow="1" bandRow="1">
                <a:tableStyleId>{5940675A-B579-460E-94D1-54222C63F5DA}</a:tableStyleId>
              </a:tblPr>
              <a:tblGrid>
                <a:gridCol w="2376264"/>
                <a:gridCol w="2304256"/>
              </a:tblGrid>
              <a:tr h="370840">
                <a:tc>
                  <a:txBody>
                    <a:bodyPr/>
                    <a:lstStyle/>
                    <a:p>
                      <a:r>
                        <a:rPr lang="en-US" sz="2800" b="1" dirty="0" err="1" smtClean="0">
                          <a:solidFill>
                            <a:schemeClr val="bg1"/>
                          </a:solidFill>
                        </a:rPr>
                        <a:t>Nederlands</a:t>
                      </a:r>
                      <a:endParaRPr lang="nl-NL" sz="2800" b="1" dirty="0">
                        <a:solidFill>
                          <a:schemeClr val="bg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00FF"/>
                    </a:solidFill>
                  </a:tcPr>
                </a:tc>
                <a:tc>
                  <a:txBody>
                    <a:bodyPr/>
                    <a:lstStyle/>
                    <a:p>
                      <a:r>
                        <a:rPr lang="en-US" sz="2800" b="1" dirty="0" err="1" smtClean="0">
                          <a:solidFill>
                            <a:schemeClr val="bg1"/>
                          </a:solidFill>
                        </a:rPr>
                        <a:t>Amerikaans</a:t>
                      </a:r>
                      <a:endParaRPr lang="nl-NL" sz="2800" b="1" dirty="0">
                        <a:solidFill>
                          <a:schemeClr val="bg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00FF"/>
                    </a:solidFill>
                  </a:tcPr>
                </a:tc>
              </a:tr>
              <a:tr h="370840">
                <a:tc>
                  <a:txBody>
                    <a:bodyPr/>
                    <a:lstStyle/>
                    <a:p>
                      <a:r>
                        <a:rPr lang="en-US" sz="2800" dirty="0" smtClean="0"/>
                        <a:t>8, 9 of</a:t>
                      </a:r>
                      <a:r>
                        <a:rPr lang="en-US" sz="2800" baseline="0" dirty="0" smtClean="0"/>
                        <a:t> 10</a:t>
                      </a:r>
                      <a:endParaRPr lang="nl-NL" sz="28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2800" dirty="0" smtClean="0"/>
                        <a:t>A</a:t>
                      </a:r>
                      <a:endParaRPr lang="nl-NL" sz="28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70840">
                <a:tc>
                  <a:txBody>
                    <a:bodyPr/>
                    <a:lstStyle/>
                    <a:p>
                      <a:r>
                        <a:rPr lang="en-US" sz="2800" dirty="0" smtClean="0"/>
                        <a:t>7</a:t>
                      </a:r>
                      <a:endParaRPr lang="nl-NL" sz="28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2800" dirty="0" smtClean="0"/>
                        <a:t>B</a:t>
                      </a:r>
                      <a:endParaRPr lang="nl-NL" sz="28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70840">
                <a:tc>
                  <a:txBody>
                    <a:bodyPr/>
                    <a:lstStyle/>
                    <a:p>
                      <a:r>
                        <a:rPr lang="en-US" sz="2800" dirty="0" smtClean="0"/>
                        <a:t>6</a:t>
                      </a:r>
                      <a:endParaRPr lang="nl-NL" sz="28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2800" dirty="0" smtClean="0"/>
                        <a:t>C</a:t>
                      </a:r>
                      <a:endParaRPr lang="nl-NL" sz="28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70840">
                <a:tc>
                  <a:txBody>
                    <a:bodyPr/>
                    <a:lstStyle/>
                    <a:p>
                      <a:r>
                        <a:rPr lang="en-US" sz="2800" dirty="0" smtClean="0"/>
                        <a:t>5</a:t>
                      </a:r>
                      <a:endParaRPr lang="nl-NL" sz="28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2800" dirty="0" smtClean="0"/>
                        <a:t>D</a:t>
                      </a:r>
                      <a:endParaRPr lang="nl-NL" sz="28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70840">
                <a:tc>
                  <a:txBody>
                    <a:bodyPr/>
                    <a:lstStyle/>
                    <a:p>
                      <a:r>
                        <a:rPr lang="en-US" sz="2800" dirty="0" smtClean="0"/>
                        <a:t>0,</a:t>
                      </a:r>
                      <a:r>
                        <a:rPr lang="en-US" sz="2800" baseline="0" dirty="0" smtClean="0"/>
                        <a:t> 1, 2, 3 of 4</a:t>
                      </a:r>
                      <a:endParaRPr lang="nl-NL" sz="28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2800" dirty="0" smtClean="0"/>
                        <a:t>F</a:t>
                      </a:r>
                      <a:endParaRPr lang="nl-NL" sz="28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4" name="Tijdelijke aanduiding voor dianummer 3"/>
          <p:cNvSpPr>
            <a:spLocks noGrp="1"/>
          </p:cNvSpPr>
          <p:nvPr>
            <p:ph type="sldNum" sz="quarter" idx="12"/>
          </p:nvPr>
        </p:nvSpPr>
        <p:spPr/>
        <p:txBody>
          <a:bodyPr/>
          <a:lstStyle/>
          <a:p>
            <a:fld id="{520F5AE5-675F-4C53-86B8-6BB4E175C417}" type="slidenum">
              <a:rPr lang="en-US" smtClean="0"/>
              <a:pPr/>
              <a:t>83</a:t>
            </a:fld>
            <a:endParaRPr lang="en-US" dirty="0"/>
          </a:p>
        </p:txBody>
      </p:sp>
    </p:spTree>
    <p:extLst>
      <p:ext uri="{BB962C8B-B14F-4D97-AF65-F5344CB8AC3E}">
        <p14:creationId xmlns:p14="http://schemas.microsoft.com/office/powerpoint/2010/main" val="32858593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4"/>
          <p:cNvSpPr>
            <a:spLocks noGrp="1" noChangeArrowheads="1"/>
          </p:cNvSpPr>
          <p:nvPr>
            <p:ph type="title"/>
          </p:nvPr>
        </p:nvSpPr>
        <p:spPr/>
        <p:txBody>
          <a:bodyPr/>
          <a:lstStyle/>
          <a:p>
            <a:r>
              <a:rPr lang="nl-NL" dirty="0" smtClean="0">
                <a:latin typeface="Consolas"/>
              </a:rPr>
              <a:t>switch</a:t>
            </a:r>
          </a:p>
        </p:txBody>
      </p:sp>
      <p:sp>
        <p:nvSpPr>
          <p:cNvPr id="5" name="Tekstvak 4"/>
          <p:cNvSpPr txBox="1"/>
          <p:nvPr/>
        </p:nvSpPr>
        <p:spPr>
          <a:xfrm>
            <a:off x="611560" y="1189393"/>
            <a:ext cx="7775106" cy="4401205"/>
          </a:xfrm>
          <a:prstGeom prst="rect">
            <a:avLst/>
          </a:prstGeom>
          <a:noFill/>
        </p:spPr>
        <p:txBody>
          <a:bodyPr wrap="square" rtlCol="0">
            <a:spAutoFit/>
          </a:bodyPr>
          <a:lstStyle/>
          <a:p>
            <a:pPr algn="l"/>
            <a:r>
              <a:rPr lang="nl-NL" sz="2000" dirty="0" smtClean="0">
                <a:solidFill>
                  <a:srgbClr val="0000FF"/>
                </a:solidFill>
                <a:latin typeface="Consolas"/>
              </a:rPr>
              <a:t>switch</a:t>
            </a:r>
            <a:r>
              <a:rPr lang="nl-NL" sz="2000" dirty="0" smtClean="0">
                <a:solidFill>
                  <a:schemeClr val="tx1"/>
                </a:solidFill>
                <a:latin typeface="Consolas"/>
              </a:rPr>
              <a:t> (cijfer) {</a:t>
            </a:r>
          </a:p>
          <a:p>
            <a:pPr algn="l"/>
            <a:r>
              <a:rPr lang="nl-NL" sz="2000" dirty="0" smtClean="0">
                <a:solidFill>
                  <a:schemeClr val="tx1"/>
                </a:solidFill>
                <a:latin typeface="Consolas"/>
              </a:rPr>
              <a:t>    </a:t>
            </a:r>
            <a:r>
              <a:rPr lang="nl-NL" sz="2000" dirty="0" smtClean="0">
                <a:solidFill>
                  <a:srgbClr val="0000FF"/>
                </a:solidFill>
                <a:latin typeface="Consolas"/>
              </a:rPr>
              <a:t>case</a:t>
            </a:r>
            <a:r>
              <a:rPr lang="nl-NL" sz="2000" dirty="0" smtClean="0">
                <a:solidFill>
                  <a:schemeClr val="tx1"/>
                </a:solidFill>
                <a:latin typeface="Consolas"/>
              </a:rPr>
              <a:t> 10:</a:t>
            </a:r>
          </a:p>
          <a:p>
            <a:pPr algn="l"/>
            <a:r>
              <a:rPr lang="nl-NL" sz="2000" dirty="0" smtClean="0">
                <a:solidFill>
                  <a:schemeClr val="tx1"/>
                </a:solidFill>
                <a:latin typeface="Consolas"/>
              </a:rPr>
              <a:t>    </a:t>
            </a:r>
            <a:r>
              <a:rPr lang="nl-NL" sz="2000" dirty="0" smtClean="0">
                <a:solidFill>
                  <a:srgbClr val="0000FF"/>
                </a:solidFill>
                <a:latin typeface="Consolas"/>
              </a:rPr>
              <a:t>case</a:t>
            </a:r>
            <a:r>
              <a:rPr lang="nl-NL" sz="2000" dirty="0" smtClean="0">
                <a:solidFill>
                  <a:schemeClr val="tx1"/>
                </a:solidFill>
                <a:latin typeface="Consolas"/>
              </a:rPr>
              <a:t> 9:</a:t>
            </a:r>
          </a:p>
          <a:p>
            <a:pPr algn="l"/>
            <a:r>
              <a:rPr lang="nl-NL" sz="2000" dirty="0" smtClean="0">
                <a:solidFill>
                  <a:schemeClr val="tx1"/>
                </a:solidFill>
                <a:latin typeface="Consolas"/>
              </a:rPr>
              <a:t>    </a:t>
            </a:r>
            <a:r>
              <a:rPr lang="nl-NL" sz="2000" dirty="0" smtClean="0">
                <a:solidFill>
                  <a:srgbClr val="0000FF"/>
                </a:solidFill>
                <a:latin typeface="Consolas"/>
              </a:rPr>
              <a:t>case</a:t>
            </a:r>
            <a:r>
              <a:rPr lang="nl-NL" sz="2000" dirty="0" smtClean="0">
                <a:solidFill>
                  <a:schemeClr val="tx1"/>
                </a:solidFill>
                <a:latin typeface="Consolas"/>
              </a:rPr>
              <a:t> 8:</a:t>
            </a:r>
          </a:p>
          <a:p>
            <a:pPr algn="l"/>
            <a:r>
              <a:rPr lang="nl-NL" sz="2000" dirty="0" smtClean="0">
                <a:solidFill>
                  <a:schemeClr val="tx1"/>
                </a:solidFill>
                <a:latin typeface="Consolas"/>
              </a:rPr>
              <a:t>        letter = </a:t>
            </a:r>
            <a:r>
              <a:rPr lang="nl-NL" sz="2000" dirty="0" smtClean="0">
                <a:solidFill>
                  <a:srgbClr val="A31515"/>
                </a:solidFill>
                <a:latin typeface="Consolas"/>
              </a:rPr>
              <a:t>'A'</a:t>
            </a:r>
            <a:r>
              <a:rPr lang="nl-NL" sz="2000" dirty="0" smtClean="0">
                <a:solidFill>
                  <a:schemeClr val="tx1"/>
                </a:solidFill>
                <a:latin typeface="Consolas"/>
              </a:rPr>
              <a:t>; </a:t>
            </a:r>
            <a:r>
              <a:rPr lang="nl-NL" sz="2000" dirty="0" smtClean="0">
                <a:solidFill>
                  <a:srgbClr val="0000FF"/>
                </a:solidFill>
                <a:latin typeface="Consolas"/>
              </a:rPr>
              <a:t>break</a:t>
            </a:r>
            <a:r>
              <a:rPr lang="nl-NL" sz="2000" dirty="0" smtClean="0">
                <a:solidFill>
                  <a:schemeClr val="tx1"/>
                </a:solidFill>
                <a:latin typeface="Consolas"/>
              </a:rPr>
              <a:t>;</a:t>
            </a:r>
          </a:p>
          <a:p>
            <a:pPr algn="l"/>
            <a:r>
              <a:rPr lang="nl-NL" sz="2000" dirty="0" smtClean="0">
                <a:solidFill>
                  <a:schemeClr val="tx1"/>
                </a:solidFill>
                <a:latin typeface="Consolas"/>
              </a:rPr>
              <a:t>    </a:t>
            </a:r>
            <a:r>
              <a:rPr lang="nl-NL" sz="2000" dirty="0" smtClean="0">
                <a:solidFill>
                  <a:srgbClr val="0000FF"/>
                </a:solidFill>
                <a:latin typeface="Consolas"/>
              </a:rPr>
              <a:t>case</a:t>
            </a:r>
            <a:r>
              <a:rPr lang="nl-NL" sz="2000" dirty="0" smtClean="0">
                <a:solidFill>
                  <a:schemeClr val="tx1"/>
                </a:solidFill>
                <a:latin typeface="Consolas"/>
              </a:rPr>
              <a:t> 7: </a:t>
            </a:r>
          </a:p>
          <a:p>
            <a:pPr algn="l"/>
            <a:r>
              <a:rPr lang="nl-NL" sz="2000" dirty="0" smtClean="0">
                <a:solidFill>
                  <a:schemeClr val="tx1"/>
                </a:solidFill>
                <a:latin typeface="Consolas"/>
              </a:rPr>
              <a:t>        letter = </a:t>
            </a:r>
            <a:r>
              <a:rPr lang="nl-NL" sz="2000" dirty="0" smtClean="0">
                <a:solidFill>
                  <a:srgbClr val="A31515"/>
                </a:solidFill>
                <a:latin typeface="Consolas"/>
              </a:rPr>
              <a:t>'B'</a:t>
            </a:r>
            <a:r>
              <a:rPr lang="nl-NL" sz="2000" dirty="0" smtClean="0">
                <a:solidFill>
                  <a:schemeClr val="tx1"/>
                </a:solidFill>
                <a:latin typeface="Consolas"/>
              </a:rPr>
              <a:t>; </a:t>
            </a:r>
            <a:r>
              <a:rPr lang="nl-NL" sz="2000" dirty="0" smtClean="0">
                <a:solidFill>
                  <a:srgbClr val="0000FF"/>
                </a:solidFill>
                <a:latin typeface="Consolas"/>
              </a:rPr>
              <a:t>break</a:t>
            </a:r>
            <a:r>
              <a:rPr lang="nl-NL" sz="2000" dirty="0" smtClean="0">
                <a:solidFill>
                  <a:schemeClr val="tx1"/>
                </a:solidFill>
                <a:latin typeface="Consolas"/>
              </a:rPr>
              <a:t>;</a:t>
            </a:r>
          </a:p>
          <a:p>
            <a:pPr algn="l"/>
            <a:r>
              <a:rPr lang="nl-NL" sz="2000" dirty="0" smtClean="0">
                <a:solidFill>
                  <a:schemeClr val="tx1"/>
                </a:solidFill>
                <a:latin typeface="Consolas"/>
              </a:rPr>
              <a:t>    </a:t>
            </a:r>
            <a:r>
              <a:rPr lang="nl-NL" sz="2000" dirty="0" smtClean="0">
                <a:solidFill>
                  <a:srgbClr val="0000FF"/>
                </a:solidFill>
                <a:latin typeface="Consolas"/>
              </a:rPr>
              <a:t>case</a:t>
            </a:r>
            <a:r>
              <a:rPr lang="nl-NL" sz="2000" dirty="0" smtClean="0">
                <a:solidFill>
                  <a:schemeClr val="tx1"/>
                </a:solidFill>
                <a:latin typeface="Consolas"/>
              </a:rPr>
              <a:t> 6: </a:t>
            </a:r>
          </a:p>
          <a:p>
            <a:pPr algn="l"/>
            <a:r>
              <a:rPr lang="nl-NL" sz="2000" dirty="0" smtClean="0">
                <a:solidFill>
                  <a:schemeClr val="tx1"/>
                </a:solidFill>
                <a:latin typeface="Consolas"/>
              </a:rPr>
              <a:t>        letter = </a:t>
            </a:r>
            <a:r>
              <a:rPr lang="nl-NL" sz="2000" dirty="0" smtClean="0">
                <a:solidFill>
                  <a:srgbClr val="A31515"/>
                </a:solidFill>
                <a:latin typeface="Consolas"/>
              </a:rPr>
              <a:t>'C'</a:t>
            </a:r>
            <a:r>
              <a:rPr lang="nl-NL" sz="2000" dirty="0" smtClean="0">
                <a:solidFill>
                  <a:schemeClr val="tx1"/>
                </a:solidFill>
                <a:latin typeface="Consolas"/>
              </a:rPr>
              <a:t>; </a:t>
            </a:r>
            <a:r>
              <a:rPr lang="nl-NL" sz="2000" dirty="0" smtClean="0">
                <a:solidFill>
                  <a:srgbClr val="0000FF"/>
                </a:solidFill>
                <a:latin typeface="Consolas"/>
              </a:rPr>
              <a:t>break</a:t>
            </a:r>
            <a:r>
              <a:rPr lang="nl-NL" sz="2000" dirty="0" smtClean="0">
                <a:solidFill>
                  <a:schemeClr val="tx1"/>
                </a:solidFill>
                <a:latin typeface="Consolas"/>
              </a:rPr>
              <a:t>;</a:t>
            </a:r>
          </a:p>
          <a:p>
            <a:pPr algn="l"/>
            <a:r>
              <a:rPr lang="nl-NL" sz="2000" dirty="0" smtClean="0">
                <a:solidFill>
                  <a:schemeClr val="tx1"/>
                </a:solidFill>
                <a:latin typeface="Consolas"/>
              </a:rPr>
              <a:t>    </a:t>
            </a:r>
            <a:r>
              <a:rPr lang="nl-NL" sz="2000" dirty="0" smtClean="0">
                <a:solidFill>
                  <a:srgbClr val="0000FF"/>
                </a:solidFill>
                <a:latin typeface="Consolas"/>
              </a:rPr>
              <a:t>case</a:t>
            </a:r>
            <a:r>
              <a:rPr lang="nl-NL" sz="2000" dirty="0" smtClean="0">
                <a:solidFill>
                  <a:schemeClr val="tx1"/>
                </a:solidFill>
                <a:latin typeface="Consolas"/>
              </a:rPr>
              <a:t> 5:</a:t>
            </a:r>
          </a:p>
          <a:p>
            <a:pPr algn="l"/>
            <a:r>
              <a:rPr lang="nl-NL" sz="2000" dirty="0" smtClean="0">
                <a:solidFill>
                  <a:schemeClr val="tx1"/>
                </a:solidFill>
                <a:latin typeface="Consolas"/>
              </a:rPr>
              <a:t>        letter = </a:t>
            </a:r>
            <a:r>
              <a:rPr lang="nl-NL" sz="2000" dirty="0" smtClean="0">
                <a:solidFill>
                  <a:srgbClr val="A31515"/>
                </a:solidFill>
                <a:latin typeface="Consolas"/>
              </a:rPr>
              <a:t>'D'</a:t>
            </a:r>
            <a:r>
              <a:rPr lang="nl-NL" sz="2000" dirty="0" smtClean="0">
                <a:solidFill>
                  <a:schemeClr val="tx1"/>
                </a:solidFill>
                <a:latin typeface="Consolas"/>
              </a:rPr>
              <a:t>; </a:t>
            </a:r>
            <a:r>
              <a:rPr lang="nl-NL" sz="2000" dirty="0" smtClean="0">
                <a:solidFill>
                  <a:srgbClr val="0000FF"/>
                </a:solidFill>
                <a:latin typeface="Consolas"/>
              </a:rPr>
              <a:t>break</a:t>
            </a:r>
            <a:r>
              <a:rPr lang="nl-NL" sz="2000" dirty="0" smtClean="0">
                <a:solidFill>
                  <a:schemeClr val="tx1"/>
                </a:solidFill>
                <a:latin typeface="Consolas"/>
              </a:rPr>
              <a:t>;</a:t>
            </a:r>
          </a:p>
          <a:p>
            <a:pPr algn="l"/>
            <a:r>
              <a:rPr lang="nl-NL" sz="2000" dirty="0" smtClean="0">
                <a:solidFill>
                  <a:schemeClr val="tx1"/>
                </a:solidFill>
                <a:latin typeface="Consolas"/>
              </a:rPr>
              <a:t>    </a:t>
            </a:r>
            <a:r>
              <a:rPr lang="nl-NL" sz="2000" dirty="0" smtClean="0">
                <a:solidFill>
                  <a:srgbClr val="0000FF"/>
                </a:solidFill>
                <a:latin typeface="Consolas"/>
              </a:rPr>
              <a:t>default</a:t>
            </a:r>
            <a:r>
              <a:rPr lang="nl-NL" sz="2000" dirty="0" smtClean="0">
                <a:solidFill>
                  <a:schemeClr val="tx1"/>
                </a:solidFill>
                <a:latin typeface="Consolas"/>
              </a:rPr>
              <a:t>:</a:t>
            </a:r>
          </a:p>
          <a:p>
            <a:pPr algn="l"/>
            <a:r>
              <a:rPr lang="nl-NL" sz="2000" dirty="0" smtClean="0">
                <a:solidFill>
                  <a:schemeClr val="tx1"/>
                </a:solidFill>
                <a:latin typeface="Consolas"/>
              </a:rPr>
              <a:t>        letter = </a:t>
            </a:r>
            <a:r>
              <a:rPr lang="nl-NL" sz="2000" dirty="0" smtClean="0">
                <a:solidFill>
                  <a:srgbClr val="A31515"/>
                </a:solidFill>
                <a:latin typeface="Consolas"/>
              </a:rPr>
              <a:t>'F'</a:t>
            </a:r>
            <a:r>
              <a:rPr lang="nl-NL" sz="2000" dirty="0" smtClean="0">
                <a:solidFill>
                  <a:schemeClr val="tx1"/>
                </a:solidFill>
                <a:latin typeface="Consolas"/>
              </a:rPr>
              <a:t>; </a:t>
            </a:r>
            <a:r>
              <a:rPr lang="nl-NL" sz="2000" dirty="0" smtClean="0">
                <a:solidFill>
                  <a:srgbClr val="0000FF"/>
                </a:solidFill>
                <a:latin typeface="Consolas"/>
              </a:rPr>
              <a:t>break</a:t>
            </a:r>
            <a:r>
              <a:rPr lang="nl-NL" sz="2000" dirty="0" smtClean="0">
                <a:solidFill>
                  <a:schemeClr val="tx1"/>
                </a:solidFill>
                <a:latin typeface="Consolas"/>
              </a:rPr>
              <a:t>;</a:t>
            </a:r>
          </a:p>
          <a:p>
            <a:pPr algn="l"/>
            <a:r>
              <a:rPr lang="nl-NL" sz="2000" dirty="0" smtClean="0">
                <a:solidFill>
                  <a:schemeClr val="tx1"/>
                </a:solidFill>
                <a:latin typeface="Consolas"/>
              </a:rPr>
              <a:t>}</a:t>
            </a:r>
            <a:endParaRPr lang="nl-NL" sz="2000" dirty="0">
              <a:solidFill>
                <a:schemeClr val="tx1"/>
              </a:solidFill>
              <a:latin typeface="Consolas"/>
            </a:endParaRPr>
          </a:p>
        </p:txBody>
      </p:sp>
      <p:pic>
        <p:nvPicPr>
          <p:cNvPr id="128002" name="Picture 2"/>
          <p:cNvPicPr>
            <a:picLocks noChangeAspect="1" noChangeArrowheads="1"/>
          </p:cNvPicPr>
          <p:nvPr/>
        </p:nvPicPr>
        <p:blipFill>
          <a:blip r:embed="rId3">
            <a:clrChange>
              <a:clrFrom>
                <a:srgbClr val="FBFCFB"/>
              </a:clrFrom>
              <a:clrTo>
                <a:srgbClr val="FBFCFB">
                  <a:alpha val="0"/>
                </a:srgbClr>
              </a:clrTo>
            </a:clrChange>
            <a:extLst>
              <a:ext uri="{28A0092B-C50C-407E-A947-70E740481C1C}">
                <a14:useLocalDpi xmlns:a14="http://schemas.microsoft.com/office/drawing/2010/main" val="0"/>
              </a:ext>
            </a:extLst>
          </a:blip>
          <a:srcRect/>
          <a:stretch>
            <a:fillRect/>
          </a:stretch>
        </p:blipFill>
        <p:spPr bwMode="auto">
          <a:xfrm>
            <a:off x="5136226" y="2276872"/>
            <a:ext cx="3866947" cy="2704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84</a:t>
            </a:fld>
            <a:endParaRPr lang="en-US" dirty="0"/>
          </a:p>
        </p:txBody>
      </p:sp>
    </p:spTree>
    <p:extLst>
      <p:ext uri="{BB962C8B-B14F-4D97-AF65-F5344CB8AC3E}">
        <p14:creationId xmlns:p14="http://schemas.microsoft.com/office/powerpoint/2010/main" val="255291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http://i1.sndcdn.com/artworks-000059392846-jwu2tq-original.jpg?3eddc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8872" y="2907664"/>
            <a:ext cx="4537383" cy="3950336"/>
          </a:xfrm>
          <a:prstGeom prst="rect">
            <a:avLst/>
          </a:prstGeom>
          <a:noFill/>
          <a:extLst>
            <a:ext uri="{909E8E84-426E-40DD-AFC4-6F175D3DCCD1}">
              <a14:hiddenFill xmlns:a14="http://schemas.microsoft.com/office/drawing/2010/main">
                <a:solidFill>
                  <a:srgbClr val="FFFFFF"/>
                </a:solidFill>
              </a14:hiddenFill>
            </a:ext>
          </a:extLst>
        </p:spPr>
      </p:pic>
      <p:sp>
        <p:nvSpPr>
          <p:cNvPr id="50179" name="Rectangle 4"/>
          <p:cNvSpPr>
            <a:spLocks noGrp="1" noChangeArrowheads="1"/>
          </p:cNvSpPr>
          <p:nvPr>
            <p:ph type="title"/>
          </p:nvPr>
        </p:nvSpPr>
        <p:spPr/>
        <p:txBody>
          <a:bodyPr/>
          <a:lstStyle/>
          <a:p>
            <a:r>
              <a:rPr lang="nl-NL" dirty="0" err="1">
                <a:latin typeface="Consolas"/>
              </a:rPr>
              <a:t>i</a:t>
            </a:r>
            <a:r>
              <a:rPr lang="nl-NL" dirty="0" err="1" smtClean="0">
                <a:latin typeface="Consolas"/>
              </a:rPr>
              <a:t>f</a:t>
            </a:r>
            <a:r>
              <a:rPr lang="nl-NL" dirty="0" smtClean="0">
                <a:latin typeface="Consolas"/>
              </a:rPr>
              <a:t> </a:t>
            </a:r>
            <a:r>
              <a:rPr lang="nl-NL" dirty="0" err="1" smtClean="0">
                <a:latin typeface="Consolas"/>
              </a:rPr>
              <a:t>else</a:t>
            </a:r>
            <a:endParaRPr lang="nl-NL" dirty="0" smtClean="0">
              <a:latin typeface="Consolas"/>
            </a:endParaRPr>
          </a:p>
        </p:txBody>
      </p:sp>
      <p:sp>
        <p:nvSpPr>
          <p:cNvPr id="5" name="Tekstvak 4"/>
          <p:cNvSpPr txBox="1"/>
          <p:nvPr/>
        </p:nvSpPr>
        <p:spPr>
          <a:xfrm>
            <a:off x="971600" y="1196752"/>
            <a:ext cx="7775106" cy="4832092"/>
          </a:xfrm>
          <a:prstGeom prst="rect">
            <a:avLst/>
          </a:prstGeom>
          <a:noFill/>
        </p:spPr>
        <p:txBody>
          <a:bodyPr wrap="square" rtlCol="0">
            <a:spAutoFit/>
          </a:bodyPr>
          <a:lstStyle/>
          <a:p>
            <a:pPr algn="l"/>
            <a:r>
              <a:rPr lang="nl-NL" sz="2000" dirty="0" err="1" smtClean="0">
                <a:solidFill>
                  <a:srgbClr val="0000FF"/>
                </a:solidFill>
                <a:latin typeface="Consolas"/>
              </a:rPr>
              <a:t>if</a:t>
            </a:r>
            <a:r>
              <a:rPr lang="nl-NL" sz="2000" dirty="0" smtClean="0">
                <a:solidFill>
                  <a:srgbClr val="0000FF"/>
                </a:solidFill>
                <a:latin typeface="Consolas"/>
              </a:rPr>
              <a:t> </a:t>
            </a:r>
            <a:r>
              <a:rPr lang="nl-NL" sz="2000" dirty="0" smtClean="0">
                <a:solidFill>
                  <a:schemeClr val="tx1"/>
                </a:solidFill>
                <a:latin typeface="Consolas"/>
              </a:rPr>
              <a:t>(cijfer == 10 || cijfer == 9 || cijfer == 8) </a:t>
            </a:r>
            <a:r>
              <a:rPr lang="nl-NL" sz="2000" dirty="0">
                <a:solidFill>
                  <a:schemeClr val="tx1"/>
                </a:solidFill>
                <a:latin typeface="Consolas"/>
              </a:rPr>
              <a:t>{</a:t>
            </a:r>
          </a:p>
          <a:p>
            <a:pPr algn="l"/>
            <a:r>
              <a:rPr lang="nl-NL" sz="2000" dirty="0" smtClean="0">
                <a:solidFill>
                  <a:schemeClr val="tx1"/>
                </a:solidFill>
                <a:latin typeface="Consolas"/>
              </a:rPr>
              <a:t>    letter </a:t>
            </a:r>
            <a:r>
              <a:rPr lang="nl-NL" sz="2000" dirty="0">
                <a:solidFill>
                  <a:schemeClr val="tx1"/>
                </a:solidFill>
                <a:latin typeface="Consolas"/>
              </a:rPr>
              <a:t>= </a:t>
            </a:r>
            <a:r>
              <a:rPr lang="nl-NL" sz="2000" dirty="0">
                <a:solidFill>
                  <a:srgbClr val="A31515"/>
                </a:solidFill>
                <a:latin typeface="Consolas"/>
              </a:rPr>
              <a:t>'A</a:t>
            </a:r>
            <a:r>
              <a:rPr lang="nl-NL" sz="2000" dirty="0" smtClean="0">
                <a:solidFill>
                  <a:srgbClr val="A31515"/>
                </a:solidFill>
                <a:latin typeface="Consolas"/>
              </a:rPr>
              <a:t>'</a:t>
            </a:r>
            <a:r>
              <a:rPr lang="nl-NL" sz="2000" dirty="0" smtClean="0">
                <a:solidFill>
                  <a:schemeClr val="tx1"/>
                </a:solidFill>
                <a:latin typeface="Consolas"/>
              </a:rPr>
              <a:t>;</a:t>
            </a:r>
            <a:br>
              <a:rPr lang="nl-NL" sz="2000" dirty="0" smtClean="0">
                <a:solidFill>
                  <a:schemeClr val="tx1"/>
                </a:solidFill>
                <a:latin typeface="Consolas"/>
              </a:rPr>
            </a:br>
            <a:r>
              <a:rPr lang="nl-NL" sz="2000" dirty="0" smtClean="0">
                <a:solidFill>
                  <a:schemeClr val="tx1"/>
                </a:solidFill>
                <a:latin typeface="Consolas"/>
              </a:rPr>
              <a:t>}</a:t>
            </a:r>
          </a:p>
          <a:p>
            <a:pPr algn="l"/>
            <a:r>
              <a:rPr lang="nl-NL" sz="2000" dirty="0" err="1" smtClean="0">
                <a:solidFill>
                  <a:srgbClr val="0000FF"/>
                </a:solidFill>
                <a:latin typeface="Consolas"/>
              </a:rPr>
              <a:t>else</a:t>
            </a:r>
            <a:r>
              <a:rPr lang="nl-NL" sz="2000" dirty="0" smtClean="0">
                <a:solidFill>
                  <a:srgbClr val="0000FF"/>
                </a:solidFill>
                <a:latin typeface="Consolas"/>
              </a:rPr>
              <a:t> </a:t>
            </a:r>
            <a:r>
              <a:rPr lang="nl-NL" sz="2000" dirty="0" err="1" smtClean="0">
                <a:solidFill>
                  <a:srgbClr val="0000FF"/>
                </a:solidFill>
                <a:latin typeface="Consolas"/>
              </a:rPr>
              <a:t>if</a:t>
            </a:r>
            <a:r>
              <a:rPr lang="nl-NL" sz="2000" dirty="0" smtClean="0">
                <a:solidFill>
                  <a:srgbClr val="0000FF"/>
                </a:solidFill>
                <a:latin typeface="Consolas"/>
              </a:rPr>
              <a:t> </a:t>
            </a:r>
            <a:r>
              <a:rPr lang="nl-NL" sz="2000" dirty="0">
                <a:solidFill>
                  <a:schemeClr val="tx1"/>
                </a:solidFill>
                <a:latin typeface="Consolas"/>
              </a:rPr>
              <a:t>(cijfer == </a:t>
            </a:r>
            <a:r>
              <a:rPr lang="nl-NL" sz="2000" dirty="0" smtClean="0">
                <a:solidFill>
                  <a:schemeClr val="tx1"/>
                </a:solidFill>
                <a:latin typeface="Consolas"/>
              </a:rPr>
              <a:t>7) {</a:t>
            </a:r>
            <a:endParaRPr lang="nl-NL" sz="2000" dirty="0">
              <a:solidFill>
                <a:schemeClr val="tx1"/>
              </a:solidFill>
              <a:latin typeface="Consolas"/>
            </a:endParaRPr>
          </a:p>
          <a:p>
            <a:pPr algn="l"/>
            <a:r>
              <a:rPr lang="nl-NL" sz="2000" dirty="0" smtClean="0">
                <a:solidFill>
                  <a:schemeClr val="tx1"/>
                </a:solidFill>
                <a:latin typeface="Consolas"/>
              </a:rPr>
              <a:t>    letter </a:t>
            </a:r>
            <a:r>
              <a:rPr lang="nl-NL" sz="2000" dirty="0">
                <a:solidFill>
                  <a:schemeClr val="tx1"/>
                </a:solidFill>
                <a:latin typeface="Consolas"/>
              </a:rPr>
              <a:t>= </a:t>
            </a:r>
            <a:r>
              <a:rPr lang="nl-NL" sz="2000" dirty="0">
                <a:solidFill>
                  <a:srgbClr val="A31515"/>
                </a:solidFill>
                <a:latin typeface="Consolas"/>
              </a:rPr>
              <a:t>'B</a:t>
            </a:r>
            <a:r>
              <a:rPr lang="nl-NL" sz="2000" dirty="0" smtClean="0">
                <a:solidFill>
                  <a:srgbClr val="A31515"/>
                </a:solidFill>
                <a:latin typeface="Consolas"/>
              </a:rPr>
              <a:t>'</a:t>
            </a:r>
            <a:r>
              <a:rPr lang="nl-NL" sz="2000" dirty="0" smtClean="0">
                <a:solidFill>
                  <a:schemeClr val="tx1"/>
                </a:solidFill>
                <a:latin typeface="Consolas"/>
              </a:rPr>
              <a:t>;</a:t>
            </a:r>
            <a:endParaRPr lang="nl-NL" sz="2000" dirty="0">
              <a:solidFill>
                <a:schemeClr val="tx1"/>
              </a:solidFill>
              <a:latin typeface="Consolas"/>
            </a:endParaRPr>
          </a:p>
          <a:p>
            <a:pPr algn="l"/>
            <a:r>
              <a:rPr lang="nl-NL" sz="2000" dirty="0">
                <a:solidFill>
                  <a:schemeClr val="tx1"/>
                </a:solidFill>
                <a:latin typeface="Consolas"/>
              </a:rPr>
              <a:t>}</a:t>
            </a:r>
          </a:p>
          <a:p>
            <a:pPr algn="l"/>
            <a:r>
              <a:rPr lang="nl-NL" sz="2000" dirty="0" err="1">
                <a:solidFill>
                  <a:srgbClr val="0000FF"/>
                </a:solidFill>
                <a:latin typeface="Consolas"/>
              </a:rPr>
              <a:t>else</a:t>
            </a:r>
            <a:r>
              <a:rPr lang="nl-NL" sz="2000" dirty="0">
                <a:solidFill>
                  <a:srgbClr val="0000FF"/>
                </a:solidFill>
                <a:latin typeface="Consolas"/>
              </a:rPr>
              <a:t> </a:t>
            </a:r>
            <a:r>
              <a:rPr lang="nl-NL" sz="2000" dirty="0" err="1">
                <a:solidFill>
                  <a:srgbClr val="0000FF"/>
                </a:solidFill>
                <a:latin typeface="Consolas"/>
              </a:rPr>
              <a:t>if</a:t>
            </a:r>
            <a:r>
              <a:rPr lang="nl-NL" sz="2000" dirty="0">
                <a:solidFill>
                  <a:schemeClr val="tx1"/>
                </a:solidFill>
                <a:latin typeface="Consolas"/>
              </a:rPr>
              <a:t> (cijfer == </a:t>
            </a:r>
            <a:r>
              <a:rPr lang="nl-NL" sz="2000" dirty="0" smtClean="0">
                <a:solidFill>
                  <a:schemeClr val="tx1"/>
                </a:solidFill>
                <a:latin typeface="Consolas"/>
              </a:rPr>
              <a:t>6) </a:t>
            </a:r>
            <a:r>
              <a:rPr lang="nl-NL" sz="2000" dirty="0">
                <a:solidFill>
                  <a:schemeClr val="tx1"/>
                </a:solidFill>
                <a:latin typeface="Consolas"/>
              </a:rPr>
              <a:t>{</a:t>
            </a:r>
          </a:p>
          <a:p>
            <a:pPr algn="l"/>
            <a:r>
              <a:rPr lang="nl-NL" sz="2000" dirty="0" smtClean="0">
                <a:solidFill>
                  <a:schemeClr val="tx1"/>
                </a:solidFill>
                <a:latin typeface="Consolas"/>
              </a:rPr>
              <a:t>    letter </a:t>
            </a:r>
            <a:r>
              <a:rPr lang="nl-NL" sz="2000" dirty="0">
                <a:solidFill>
                  <a:schemeClr val="tx1"/>
                </a:solidFill>
                <a:latin typeface="Consolas"/>
              </a:rPr>
              <a:t>= </a:t>
            </a:r>
            <a:r>
              <a:rPr lang="nl-NL" sz="2000" dirty="0" smtClean="0">
                <a:solidFill>
                  <a:srgbClr val="A31515"/>
                </a:solidFill>
                <a:latin typeface="Consolas"/>
              </a:rPr>
              <a:t>'C'</a:t>
            </a:r>
            <a:r>
              <a:rPr lang="nl-NL" sz="2000" dirty="0" smtClean="0">
                <a:solidFill>
                  <a:schemeClr val="tx1"/>
                </a:solidFill>
                <a:latin typeface="Consolas"/>
              </a:rPr>
              <a:t>;</a:t>
            </a:r>
            <a:endParaRPr lang="nl-NL" sz="2000" dirty="0">
              <a:solidFill>
                <a:schemeClr val="tx1"/>
              </a:solidFill>
              <a:latin typeface="Consolas"/>
            </a:endParaRPr>
          </a:p>
          <a:p>
            <a:pPr algn="l"/>
            <a:r>
              <a:rPr lang="nl-NL" sz="2000" dirty="0">
                <a:solidFill>
                  <a:schemeClr val="tx1"/>
                </a:solidFill>
                <a:latin typeface="Consolas"/>
              </a:rPr>
              <a:t>}</a:t>
            </a:r>
          </a:p>
          <a:p>
            <a:pPr algn="l"/>
            <a:r>
              <a:rPr lang="nl-NL" sz="2000" dirty="0" err="1">
                <a:solidFill>
                  <a:srgbClr val="0000FF"/>
                </a:solidFill>
                <a:latin typeface="Consolas"/>
              </a:rPr>
              <a:t>else</a:t>
            </a:r>
            <a:r>
              <a:rPr lang="nl-NL" sz="2000" dirty="0">
                <a:solidFill>
                  <a:srgbClr val="0000FF"/>
                </a:solidFill>
                <a:latin typeface="Consolas"/>
              </a:rPr>
              <a:t> </a:t>
            </a:r>
            <a:r>
              <a:rPr lang="nl-NL" sz="2000" dirty="0" err="1">
                <a:solidFill>
                  <a:srgbClr val="0000FF"/>
                </a:solidFill>
                <a:latin typeface="Consolas"/>
              </a:rPr>
              <a:t>if</a:t>
            </a:r>
            <a:r>
              <a:rPr lang="nl-NL" sz="2000" dirty="0">
                <a:solidFill>
                  <a:schemeClr val="tx1"/>
                </a:solidFill>
                <a:latin typeface="Consolas"/>
              </a:rPr>
              <a:t> (cijfer == </a:t>
            </a:r>
            <a:r>
              <a:rPr lang="nl-NL" sz="2000" dirty="0" smtClean="0">
                <a:solidFill>
                  <a:schemeClr val="tx1"/>
                </a:solidFill>
                <a:latin typeface="Consolas"/>
              </a:rPr>
              <a:t>5) </a:t>
            </a:r>
            <a:r>
              <a:rPr lang="nl-NL" sz="2000" dirty="0">
                <a:solidFill>
                  <a:schemeClr val="tx1"/>
                </a:solidFill>
                <a:latin typeface="Consolas"/>
              </a:rPr>
              <a:t>{</a:t>
            </a:r>
          </a:p>
          <a:p>
            <a:pPr algn="l"/>
            <a:r>
              <a:rPr lang="nl-NL" sz="2000" dirty="0" smtClean="0">
                <a:solidFill>
                  <a:schemeClr val="tx1"/>
                </a:solidFill>
                <a:latin typeface="Consolas"/>
              </a:rPr>
              <a:t>    letter </a:t>
            </a:r>
            <a:r>
              <a:rPr lang="nl-NL" sz="2000" dirty="0">
                <a:solidFill>
                  <a:schemeClr val="tx1"/>
                </a:solidFill>
                <a:latin typeface="Consolas"/>
              </a:rPr>
              <a:t>= </a:t>
            </a:r>
            <a:r>
              <a:rPr lang="nl-NL" sz="2000" dirty="0" smtClean="0">
                <a:solidFill>
                  <a:srgbClr val="A31515"/>
                </a:solidFill>
                <a:latin typeface="Consolas"/>
              </a:rPr>
              <a:t>'D'</a:t>
            </a:r>
            <a:r>
              <a:rPr lang="nl-NL" sz="2000" dirty="0" smtClean="0">
                <a:solidFill>
                  <a:schemeClr val="tx1"/>
                </a:solidFill>
                <a:latin typeface="Consolas"/>
              </a:rPr>
              <a:t>;</a:t>
            </a:r>
            <a:endParaRPr lang="nl-NL" sz="2000" dirty="0">
              <a:solidFill>
                <a:schemeClr val="tx1"/>
              </a:solidFill>
              <a:latin typeface="Consolas"/>
            </a:endParaRPr>
          </a:p>
          <a:p>
            <a:pPr algn="l"/>
            <a:r>
              <a:rPr lang="nl-NL" sz="2000" dirty="0">
                <a:solidFill>
                  <a:schemeClr val="tx1"/>
                </a:solidFill>
                <a:latin typeface="Consolas"/>
              </a:rPr>
              <a:t>}</a:t>
            </a:r>
          </a:p>
          <a:p>
            <a:pPr algn="l"/>
            <a:r>
              <a:rPr lang="nl-NL" sz="2000" dirty="0" err="1">
                <a:solidFill>
                  <a:srgbClr val="0000FF"/>
                </a:solidFill>
                <a:latin typeface="Consolas"/>
              </a:rPr>
              <a:t>e</a:t>
            </a:r>
            <a:r>
              <a:rPr lang="nl-NL" sz="2000" dirty="0" err="1" smtClean="0">
                <a:solidFill>
                  <a:srgbClr val="0000FF"/>
                </a:solidFill>
                <a:latin typeface="Consolas"/>
              </a:rPr>
              <a:t>lse</a:t>
            </a:r>
            <a:r>
              <a:rPr lang="nl-NL" sz="2000" dirty="0" smtClean="0">
                <a:solidFill>
                  <a:srgbClr val="0000FF"/>
                </a:solidFill>
                <a:latin typeface="Consolas"/>
              </a:rPr>
              <a:t> </a:t>
            </a:r>
            <a:r>
              <a:rPr lang="nl-NL" sz="2000" dirty="0" smtClean="0">
                <a:solidFill>
                  <a:schemeClr val="tx1"/>
                </a:solidFill>
                <a:latin typeface="Consolas"/>
              </a:rPr>
              <a:t>{</a:t>
            </a:r>
            <a:endParaRPr lang="nl-NL" sz="2000" dirty="0">
              <a:solidFill>
                <a:schemeClr val="tx1"/>
              </a:solidFill>
              <a:latin typeface="Consolas"/>
            </a:endParaRPr>
          </a:p>
          <a:p>
            <a:pPr algn="l"/>
            <a:r>
              <a:rPr lang="nl-NL" sz="2000" dirty="0" smtClean="0">
                <a:solidFill>
                  <a:schemeClr val="tx1"/>
                </a:solidFill>
                <a:latin typeface="Consolas"/>
              </a:rPr>
              <a:t>    letter </a:t>
            </a:r>
            <a:r>
              <a:rPr lang="nl-NL" sz="2000" dirty="0">
                <a:solidFill>
                  <a:schemeClr val="tx1"/>
                </a:solidFill>
                <a:latin typeface="Consolas"/>
              </a:rPr>
              <a:t>= </a:t>
            </a:r>
            <a:r>
              <a:rPr lang="nl-NL" sz="2000" dirty="0" smtClean="0">
                <a:solidFill>
                  <a:srgbClr val="A31515"/>
                </a:solidFill>
                <a:latin typeface="Consolas"/>
              </a:rPr>
              <a:t>'F'</a:t>
            </a:r>
            <a:r>
              <a:rPr lang="nl-NL" sz="2000" dirty="0" smtClean="0">
                <a:solidFill>
                  <a:schemeClr val="tx1"/>
                </a:solidFill>
                <a:latin typeface="Consolas"/>
              </a:rPr>
              <a:t>;</a:t>
            </a:r>
          </a:p>
          <a:p>
            <a:pPr algn="l"/>
            <a:r>
              <a:rPr lang="nl-NL" sz="2000" dirty="0" smtClean="0">
                <a:solidFill>
                  <a:schemeClr val="tx1"/>
                </a:solidFill>
                <a:latin typeface="Consolas"/>
              </a:rPr>
              <a:t>}</a:t>
            </a:r>
            <a:endParaRPr lang="nl-NL" sz="2000" dirty="0">
              <a:solidFill>
                <a:schemeClr val="tx1"/>
              </a:solidFill>
              <a:latin typeface="Consolas"/>
            </a:endParaRPr>
          </a:p>
        </p:txBody>
      </p:sp>
      <p:sp>
        <p:nvSpPr>
          <p:cNvPr id="4" name="Toelichting met afgeronde rechthoek 3"/>
          <p:cNvSpPr/>
          <p:nvPr/>
        </p:nvSpPr>
        <p:spPr>
          <a:xfrm>
            <a:off x="4427984" y="2150030"/>
            <a:ext cx="1945096" cy="648071"/>
          </a:xfrm>
          <a:prstGeom prst="wedgeRoundRectCallout">
            <a:avLst>
              <a:gd name="adj1" fmla="val -193536"/>
              <a:gd name="adj2" fmla="val 99738"/>
              <a:gd name="adj3" fmla="val 16667"/>
            </a:avLst>
          </a:prstGeom>
          <a:solidFill>
            <a:srgbClr val="FFFF00"/>
          </a:solidFill>
          <a:ln w="31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tx1"/>
                </a:solidFill>
              </a:rPr>
              <a:t>Is </a:t>
            </a:r>
            <a:r>
              <a:rPr lang="en-US" dirty="0" err="1" smtClean="0">
                <a:solidFill>
                  <a:schemeClr val="tx1"/>
                </a:solidFill>
              </a:rPr>
              <a:t>deze</a:t>
            </a:r>
            <a:r>
              <a:rPr lang="en-US" dirty="0" smtClean="0">
                <a:solidFill>
                  <a:schemeClr val="tx1"/>
                </a:solidFill>
              </a:rPr>
              <a:t> else </a:t>
            </a:r>
            <a:r>
              <a:rPr lang="en-US" dirty="0" err="1" smtClean="0">
                <a:solidFill>
                  <a:schemeClr val="tx1"/>
                </a:solidFill>
              </a:rPr>
              <a:t>nodig</a:t>
            </a:r>
            <a:r>
              <a:rPr lang="en-US" dirty="0" smtClean="0">
                <a:solidFill>
                  <a:schemeClr val="tx1"/>
                </a:solidFill>
              </a:rPr>
              <a:t>?</a:t>
            </a:r>
            <a:endParaRPr lang="nl-NL" dirty="0">
              <a:solidFill>
                <a:schemeClr val="tx1"/>
              </a:solidFill>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85</a:t>
            </a:fld>
            <a:endParaRPr lang="en-US" dirty="0"/>
          </a:p>
        </p:txBody>
      </p:sp>
    </p:spTree>
    <p:extLst>
      <p:ext uri="{BB962C8B-B14F-4D97-AF65-F5344CB8AC3E}">
        <p14:creationId xmlns:p14="http://schemas.microsoft.com/office/powerpoint/2010/main" val="229775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http://i1.sndcdn.com/artworks-000059392846-jwu2tq-original.jpg?3eddc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8872" y="2907664"/>
            <a:ext cx="4537383" cy="3950336"/>
          </a:xfrm>
          <a:prstGeom prst="rect">
            <a:avLst/>
          </a:prstGeom>
          <a:noFill/>
          <a:extLst>
            <a:ext uri="{909E8E84-426E-40DD-AFC4-6F175D3DCCD1}">
              <a14:hiddenFill xmlns:a14="http://schemas.microsoft.com/office/drawing/2010/main">
                <a:solidFill>
                  <a:srgbClr val="FFFFFF"/>
                </a:solidFill>
              </a14:hiddenFill>
            </a:ext>
          </a:extLst>
        </p:spPr>
      </p:pic>
      <p:sp>
        <p:nvSpPr>
          <p:cNvPr id="50179" name="Rectangle 4"/>
          <p:cNvSpPr>
            <a:spLocks noGrp="1" noChangeArrowheads="1"/>
          </p:cNvSpPr>
          <p:nvPr>
            <p:ph type="title"/>
          </p:nvPr>
        </p:nvSpPr>
        <p:spPr/>
        <p:txBody>
          <a:bodyPr/>
          <a:lstStyle/>
          <a:p>
            <a:r>
              <a:rPr lang="nl-NL" dirty="0" err="1" smtClean="0">
                <a:latin typeface="Consolas"/>
              </a:rPr>
              <a:t>if</a:t>
            </a:r>
            <a:endParaRPr lang="nl-NL" dirty="0" smtClean="0">
              <a:latin typeface="Consolas"/>
            </a:endParaRPr>
          </a:p>
        </p:txBody>
      </p:sp>
      <p:sp>
        <p:nvSpPr>
          <p:cNvPr id="5" name="Tekstvak 4"/>
          <p:cNvSpPr txBox="1"/>
          <p:nvPr/>
        </p:nvSpPr>
        <p:spPr>
          <a:xfrm>
            <a:off x="971600" y="1196752"/>
            <a:ext cx="7775106" cy="4832092"/>
          </a:xfrm>
          <a:prstGeom prst="rect">
            <a:avLst/>
          </a:prstGeom>
          <a:noFill/>
        </p:spPr>
        <p:txBody>
          <a:bodyPr wrap="square" rtlCol="0">
            <a:spAutoFit/>
          </a:bodyPr>
          <a:lstStyle/>
          <a:p>
            <a:pPr algn="l"/>
            <a:r>
              <a:rPr lang="nl-NL" sz="2000" dirty="0" err="1" smtClean="0">
                <a:solidFill>
                  <a:srgbClr val="0000FF"/>
                </a:solidFill>
                <a:latin typeface="Consolas"/>
              </a:rPr>
              <a:t>if</a:t>
            </a:r>
            <a:r>
              <a:rPr lang="nl-NL" sz="2000" dirty="0" smtClean="0">
                <a:solidFill>
                  <a:srgbClr val="0000FF"/>
                </a:solidFill>
                <a:latin typeface="Consolas"/>
              </a:rPr>
              <a:t> </a:t>
            </a:r>
            <a:r>
              <a:rPr lang="nl-NL" sz="2000" dirty="0" smtClean="0">
                <a:solidFill>
                  <a:schemeClr val="tx1"/>
                </a:solidFill>
                <a:latin typeface="Consolas"/>
              </a:rPr>
              <a:t>(cijfer == 10 || cijfer == 9 || cijfer == 8) </a:t>
            </a:r>
            <a:r>
              <a:rPr lang="nl-NL" sz="2000" dirty="0">
                <a:solidFill>
                  <a:schemeClr val="tx1"/>
                </a:solidFill>
                <a:latin typeface="Consolas"/>
              </a:rPr>
              <a:t>{</a:t>
            </a:r>
          </a:p>
          <a:p>
            <a:pPr algn="l"/>
            <a:r>
              <a:rPr lang="nl-NL" sz="2000" dirty="0" smtClean="0">
                <a:solidFill>
                  <a:schemeClr val="tx1"/>
                </a:solidFill>
                <a:latin typeface="Consolas"/>
              </a:rPr>
              <a:t>    letter </a:t>
            </a:r>
            <a:r>
              <a:rPr lang="nl-NL" sz="2000" dirty="0">
                <a:solidFill>
                  <a:schemeClr val="tx1"/>
                </a:solidFill>
                <a:latin typeface="Consolas"/>
              </a:rPr>
              <a:t>= </a:t>
            </a:r>
            <a:r>
              <a:rPr lang="nl-NL" sz="2000" dirty="0">
                <a:solidFill>
                  <a:srgbClr val="A31515"/>
                </a:solidFill>
                <a:latin typeface="Consolas"/>
              </a:rPr>
              <a:t>'A</a:t>
            </a:r>
            <a:r>
              <a:rPr lang="nl-NL" sz="2000" dirty="0" smtClean="0">
                <a:solidFill>
                  <a:srgbClr val="A31515"/>
                </a:solidFill>
                <a:latin typeface="Consolas"/>
              </a:rPr>
              <a:t>'</a:t>
            </a:r>
            <a:r>
              <a:rPr lang="nl-NL" sz="2000" dirty="0" smtClean="0">
                <a:solidFill>
                  <a:schemeClr val="tx1"/>
                </a:solidFill>
                <a:latin typeface="Consolas"/>
              </a:rPr>
              <a:t>;</a:t>
            </a:r>
            <a:br>
              <a:rPr lang="nl-NL" sz="2000" dirty="0" smtClean="0">
                <a:solidFill>
                  <a:schemeClr val="tx1"/>
                </a:solidFill>
                <a:latin typeface="Consolas"/>
              </a:rPr>
            </a:br>
            <a:r>
              <a:rPr lang="nl-NL" sz="2000" dirty="0" smtClean="0">
                <a:solidFill>
                  <a:schemeClr val="tx1"/>
                </a:solidFill>
                <a:latin typeface="Consolas"/>
              </a:rPr>
              <a:t>}</a:t>
            </a:r>
          </a:p>
          <a:p>
            <a:pPr algn="l"/>
            <a:r>
              <a:rPr lang="nl-NL" sz="2000" dirty="0" err="1" smtClean="0">
                <a:solidFill>
                  <a:srgbClr val="0000FF"/>
                </a:solidFill>
                <a:latin typeface="Consolas"/>
              </a:rPr>
              <a:t>if</a:t>
            </a:r>
            <a:r>
              <a:rPr lang="nl-NL" sz="2000" dirty="0" smtClean="0">
                <a:solidFill>
                  <a:srgbClr val="0000FF"/>
                </a:solidFill>
                <a:latin typeface="Consolas"/>
              </a:rPr>
              <a:t> </a:t>
            </a:r>
            <a:r>
              <a:rPr lang="nl-NL" sz="2000" dirty="0">
                <a:solidFill>
                  <a:schemeClr val="tx1"/>
                </a:solidFill>
                <a:latin typeface="Consolas"/>
              </a:rPr>
              <a:t>(cijfer == </a:t>
            </a:r>
            <a:r>
              <a:rPr lang="nl-NL" sz="2000" dirty="0" smtClean="0">
                <a:solidFill>
                  <a:schemeClr val="tx1"/>
                </a:solidFill>
                <a:latin typeface="Consolas"/>
              </a:rPr>
              <a:t>7) {</a:t>
            </a:r>
            <a:endParaRPr lang="nl-NL" sz="2000" dirty="0">
              <a:solidFill>
                <a:schemeClr val="tx1"/>
              </a:solidFill>
              <a:latin typeface="Consolas"/>
            </a:endParaRPr>
          </a:p>
          <a:p>
            <a:pPr algn="l"/>
            <a:r>
              <a:rPr lang="nl-NL" sz="2000" dirty="0" smtClean="0">
                <a:solidFill>
                  <a:schemeClr val="tx1"/>
                </a:solidFill>
                <a:latin typeface="Consolas"/>
              </a:rPr>
              <a:t>    letter </a:t>
            </a:r>
            <a:r>
              <a:rPr lang="nl-NL" sz="2000" dirty="0">
                <a:solidFill>
                  <a:schemeClr val="tx1"/>
                </a:solidFill>
                <a:latin typeface="Consolas"/>
              </a:rPr>
              <a:t>= </a:t>
            </a:r>
            <a:r>
              <a:rPr lang="nl-NL" sz="2000" dirty="0">
                <a:solidFill>
                  <a:srgbClr val="A31515"/>
                </a:solidFill>
                <a:latin typeface="Consolas"/>
              </a:rPr>
              <a:t>'B</a:t>
            </a:r>
            <a:r>
              <a:rPr lang="nl-NL" sz="2000" dirty="0" smtClean="0">
                <a:solidFill>
                  <a:srgbClr val="A31515"/>
                </a:solidFill>
                <a:latin typeface="Consolas"/>
              </a:rPr>
              <a:t>'</a:t>
            </a:r>
            <a:r>
              <a:rPr lang="nl-NL" sz="2000" dirty="0" smtClean="0">
                <a:solidFill>
                  <a:schemeClr val="tx1"/>
                </a:solidFill>
                <a:latin typeface="Consolas"/>
              </a:rPr>
              <a:t>;</a:t>
            </a:r>
            <a:endParaRPr lang="nl-NL" sz="2000" dirty="0">
              <a:solidFill>
                <a:schemeClr val="tx1"/>
              </a:solidFill>
              <a:latin typeface="Consolas"/>
            </a:endParaRPr>
          </a:p>
          <a:p>
            <a:pPr algn="l"/>
            <a:r>
              <a:rPr lang="nl-NL" sz="2000" dirty="0">
                <a:solidFill>
                  <a:schemeClr val="tx1"/>
                </a:solidFill>
                <a:latin typeface="Consolas"/>
              </a:rPr>
              <a:t>}</a:t>
            </a:r>
          </a:p>
          <a:p>
            <a:pPr algn="l"/>
            <a:r>
              <a:rPr lang="nl-NL" sz="2000" dirty="0" err="1" smtClean="0">
                <a:solidFill>
                  <a:srgbClr val="0000FF"/>
                </a:solidFill>
                <a:latin typeface="Consolas"/>
              </a:rPr>
              <a:t>if</a:t>
            </a:r>
            <a:r>
              <a:rPr lang="nl-NL" sz="2000" dirty="0" smtClean="0">
                <a:solidFill>
                  <a:schemeClr val="tx1"/>
                </a:solidFill>
                <a:latin typeface="Consolas"/>
              </a:rPr>
              <a:t> </a:t>
            </a:r>
            <a:r>
              <a:rPr lang="nl-NL" sz="2000" dirty="0">
                <a:solidFill>
                  <a:schemeClr val="tx1"/>
                </a:solidFill>
                <a:latin typeface="Consolas"/>
              </a:rPr>
              <a:t>(cijfer == </a:t>
            </a:r>
            <a:r>
              <a:rPr lang="nl-NL" sz="2000" dirty="0" smtClean="0">
                <a:solidFill>
                  <a:schemeClr val="tx1"/>
                </a:solidFill>
                <a:latin typeface="Consolas"/>
              </a:rPr>
              <a:t>6) </a:t>
            </a:r>
            <a:r>
              <a:rPr lang="nl-NL" sz="2000" dirty="0">
                <a:solidFill>
                  <a:schemeClr val="tx1"/>
                </a:solidFill>
                <a:latin typeface="Consolas"/>
              </a:rPr>
              <a:t>{</a:t>
            </a:r>
          </a:p>
          <a:p>
            <a:pPr algn="l"/>
            <a:r>
              <a:rPr lang="nl-NL" sz="2000" dirty="0" smtClean="0">
                <a:solidFill>
                  <a:schemeClr val="tx1"/>
                </a:solidFill>
                <a:latin typeface="Consolas"/>
              </a:rPr>
              <a:t>    letter </a:t>
            </a:r>
            <a:r>
              <a:rPr lang="nl-NL" sz="2000" dirty="0">
                <a:solidFill>
                  <a:schemeClr val="tx1"/>
                </a:solidFill>
                <a:latin typeface="Consolas"/>
              </a:rPr>
              <a:t>= </a:t>
            </a:r>
            <a:r>
              <a:rPr lang="nl-NL" sz="2000" dirty="0" smtClean="0">
                <a:solidFill>
                  <a:srgbClr val="A31515"/>
                </a:solidFill>
                <a:latin typeface="Consolas"/>
              </a:rPr>
              <a:t>'C'</a:t>
            </a:r>
            <a:r>
              <a:rPr lang="nl-NL" sz="2000" dirty="0" smtClean="0">
                <a:solidFill>
                  <a:schemeClr val="tx1"/>
                </a:solidFill>
                <a:latin typeface="Consolas"/>
              </a:rPr>
              <a:t>;</a:t>
            </a:r>
            <a:endParaRPr lang="nl-NL" sz="2000" dirty="0">
              <a:solidFill>
                <a:schemeClr val="tx1"/>
              </a:solidFill>
              <a:latin typeface="Consolas"/>
            </a:endParaRPr>
          </a:p>
          <a:p>
            <a:pPr algn="l"/>
            <a:r>
              <a:rPr lang="nl-NL" sz="2000" dirty="0">
                <a:solidFill>
                  <a:schemeClr val="tx1"/>
                </a:solidFill>
                <a:latin typeface="Consolas"/>
              </a:rPr>
              <a:t>}</a:t>
            </a:r>
          </a:p>
          <a:p>
            <a:pPr algn="l"/>
            <a:r>
              <a:rPr lang="nl-NL" sz="2000" dirty="0" err="1" smtClean="0">
                <a:solidFill>
                  <a:srgbClr val="0000FF"/>
                </a:solidFill>
                <a:latin typeface="Consolas"/>
              </a:rPr>
              <a:t>if</a:t>
            </a:r>
            <a:r>
              <a:rPr lang="nl-NL" sz="2000" dirty="0" smtClean="0">
                <a:solidFill>
                  <a:schemeClr val="tx1"/>
                </a:solidFill>
                <a:latin typeface="Consolas"/>
              </a:rPr>
              <a:t> </a:t>
            </a:r>
            <a:r>
              <a:rPr lang="nl-NL" sz="2000" dirty="0">
                <a:solidFill>
                  <a:schemeClr val="tx1"/>
                </a:solidFill>
                <a:latin typeface="Consolas"/>
              </a:rPr>
              <a:t>(cijfer == </a:t>
            </a:r>
            <a:r>
              <a:rPr lang="nl-NL" sz="2000" dirty="0" smtClean="0">
                <a:solidFill>
                  <a:schemeClr val="tx1"/>
                </a:solidFill>
                <a:latin typeface="Consolas"/>
              </a:rPr>
              <a:t>5) </a:t>
            </a:r>
            <a:r>
              <a:rPr lang="nl-NL" sz="2000" dirty="0">
                <a:solidFill>
                  <a:schemeClr val="tx1"/>
                </a:solidFill>
                <a:latin typeface="Consolas"/>
              </a:rPr>
              <a:t>{</a:t>
            </a:r>
          </a:p>
          <a:p>
            <a:pPr algn="l"/>
            <a:r>
              <a:rPr lang="nl-NL" sz="2000" dirty="0" smtClean="0">
                <a:solidFill>
                  <a:schemeClr val="tx1"/>
                </a:solidFill>
                <a:latin typeface="Consolas"/>
              </a:rPr>
              <a:t>    letter </a:t>
            </a:r>
            <a:r>
              <a:rPr lang="nl-NL" sz="2000" dirty="0">
                <a:solidFill>
                  <a:schemeClr val="tx1"/>
                </a:solidFill>
                <a:latin typeface="Consolas"/>
              </a:rPr>
              <a:t>= </a:t>
            </a:r>
            <a:r>
              <a:rPr lang="nl-NL" sz="2000" dirty="0" smtClean="0">
                <a:solidFill>
                  <a:srgbClr val="A31515"/>
                </a:solidFill>
                <a:latin typeface="Consolas"/>
              </a:rPr>
              <a:t>'D'</a:t>
            </a:r>
            <a:r>
              <a:rPr lang="nl-NL" sz="2000" dirty="0" smtClean="0">
                <a:solidFill>
                  <a:schemeClr val="tx1"/>
                </a:solidFill>
                <a:latin typeface="Consolas"/>
              </a:rPr>
              <a:t>;</a:t>
            </a:r>
            <a:endParaRPr lang="nl-NL" sz="2000" dirty="0">
              <a:solidFill>
                <a:schemeClr val="tx1"/>
              </a:solidFill>
              <a:latin typeface="Consolas"/>
            </a:endParaRPr>
          </a:p>
          <a:p>
            <a:pPr algn="l"/>
            <a:r>
              <a:rPr lang="nl-NL" sz="2000" dirty="0">
                <a:solidFill>
                  <a:schemeClr val="tx1"/>
                </a:solidFill>
                <a:latin typeface="Consolas"/>
              </a:rPr>
              <a:t>}</a:t>
            </a:r>
          </a:p>
          <a:p>
            <a:r>
              <a:rPr lang="nl-NL" sz="2000" dirty="0" err="1" smtClean="0">
                <a:solidFill>
                  <a:srgbClr val="0000FF"/>
                </a:solidFill>
                <a:latin typeface="Consolas"/>
              </a:rPr>
              <a:t>if</a:t>
            </a:r>
            <a:r>
              <a:rPr lang="nl-NL" sz="2000" dirty="0" smtClean="0">
                <a:solidFill>
                  <a:srgbClr val="0000FF"/>
                </a:solidFill>
                <a:latin typeface="Consolas"/>
              </a:rPr>
              <a:t> </a:t>
            </a:r>
            <a:r>
              <a:rPr lang="nl-NL" sz="2000" dirty="0">
                <a:latin typeface="Consolas"/>
              </a:rPr>
              <a:t>(cijfer </a:t>
            </a:r>
            <a:r>
              <a:rPr lang="nl-NL" sz="2000" dirty="0" smtClean="0">
                <a:latin typeface="Consolas"/>
              </a:rPr>
              <a:t>&lt; 5 || cijfer &gt; 10) </a:t>
            </a:r>
            <a:r>
              <a:rPr lang="nl-NL" sz="2000" dirty="0">
                <a:latin typeface="Consolas"/>
              </a:rPr>
              <a:t>{</a:t>
            </a:r>
            <a:endParaRPr lang="nl-NL" sz="2000" dirty="0">
              <a:solidFill>
                <a:schemeClr val="tx1"/>
              </a:solidFill>
              <a:latin typeface="Consolas"/>
            </a:endParaRPr>
          </a:p>
          <a:p>
            <a:pPr algn="l"/>
            <a:r>
              <a:rPr lang="nl-NL" sz="2000" dirty="0" smtClean="0">
                <a:solidFill>
                  <a:schemeClr val="tx1"/>
                </a:solidFill>
                <a:latin typeface="Consolas"/>
              </a:rPr>
              <a:t>    letter </a:t>
            </a:r>
            <a:r>
              <a:rPr lang="nl-NL" sz="2000" dirty="0">
                <a:solidFill>
                  <a:schemeClr val="tx1"/>
                </a:solidFill>
                <a:latin typeface="Consolas"/>
              </a:rPr>
              <a:t>= </a:t>
            </a:r>
            <a:r>
              <a:rPr lang="nl-NL" sz="2000" dirty="0" smtClean="0">
                <a:solidFill>
                  <a:srgbClr val="A31515"/>
                </a:solidFill>
                <a:latin typeface="Consolas"/>
              </a:rPr>
              <a:t>'F'</a:t>
            </a:r>
            <a:r>
              <a:rPr lang="nl-NL" sz="2000" dirty="0" smtClean="0">
                <a:solidFill>
                  <a:schemeClr val="tx1"/>
                </a:solidFill>
                <a:latin typeface="Consolas"/>
              </a:rPr>
              <a:t>;</a:t>
            </a:r>
          </a:p>
          <a:p>
            <a:pPr algn="l"/>
            <a:r>
              <a:rPr lang="nl-NL" sz="2000" dirty="0" smtClean="0">
                <a:solidFill>
                  <a:schemeClr val="tx1"/>
                </a:solidFill>
                <a:latin typeface="Consolas"/>
              </a:rPr>
              <a:t>}</a:t>
            </a:r>
            <a:endParaRPr lang="nl-NL" sz="2000" dirty="0">
              <a:solidFill>
                <a:schemeClr val="tx1"/>
              </a:solidFill>
              <a:latin typeface="Consolas"/>
            </a:endParaRPr>
          </a:p>
        </p:txBody>
      </p:sp>
      <p:sp>
        <p:nvSpPr>
          <p:cNvPr id="4" name="Tekstvak 3"/>
          <p:cNvSpPr txBox="1"/>
          <p:nvPr/>
        </p:nvSpPr>
        <p:spPr>
          <a:xfrm>
            <a:off x="4139952" y="2015990"/>
            <a:ext cx="2664296" cy="646331"/>
          </a:xfrm>
          <a:prstGeom prst="rect">
            <a:avLst/>
          </a:prstGeom>
          <a:solidFill>
            <a:srgbClr val="FFFF00"/>
          </a:solidFill>
        </p:spPr>
        <p:txBody>
          <a:bodyPr wrap="square" rtlCol="0">
            <a:spAutoFit/>
          </a:bodyPr>
          <a:lstStyle/>
          <a:p>
            <a:r>
              <a:rPr lang="en-US" dirty="0" err="1" smtClean="0"/>
              <a:t>Wat</a:t>
            </a:r>
            <a:r>
              <a:rPr lang="en-US" dirty="0" smtClean="0"/>
              <a:t> is het </a:t>
            </a:r>
            <a:r>
              <a:rPr lang="en-US" dirty="0" err="1" smtClean="0"/>
              <a:t>verschil</a:t>
            </a:r>
            <a:r>
              <a:rPr lang="en-US" dirty="0" smtClean="0"/>
              <a:t> met de </a:t>
            </a:r>
            <a:r>
              <a:rPr lang="en-US" dirty="0" err="1" smtClean="0"/>
              <a:t>vorige</a:t>
            </a:r>
            <a:r>
              <a:rPr lang="en-US" dirty="0" smtClean="0"/>
              <a:t> sheet?</a:t>
            </a:r>
            <a:endParaRPr lang="nl-NL" dirty="0"/>
          </a:p>
        </p:txBody>
      </p:sp>
      <p:sp>
        <p:nvSpPr>
          <p:cNvPr id="8" name="Tekstvak 7"/>
          <p:cNvSpPr txBox="1"/>
          <p:nvPr/>
        </p:nvSpPr>
        <p:spPr>
          <a:xfrm>
            <a:off x="2185704" y="5828350"/>
            <a:ext cx="2664296" cy="646331"/>
          </a:xfrm>
          <a:prstGeom prst="rect">
            <a:avLst/>
          </a:prstGeom>
          <a:solidFill>
            <a:srgbClr val="FFFF00"/>
          </a:solidFill>
        </p:spPr>
        <p:txBody>
          <a:bodyPr wrap="square" rtlCol="0">
            <a:spAutoFit/>
          </a:bodyPr>
          <a:lstStyle/>
          <a:p>
            <a:r>
              <a:rPr lang="en-US" dirty="0" err="1" smtClean="0"/>
              <a:t>Wat</a:t>
            </a:r>
            <a:r>
              <a:rPr lang="en-US" dirty="0" smtClean="0"/>
              <a:t> is het </a:t>
            </a:r>
            <a:r>
              <a:rPr lang="en-US" dirty="0" err="1" smtClean="0"/>
              <a:t>verschil</a:t>
            </a:r>
            <a:r>
              <a:rPr lang="en-US" dirty="0" smtClean="0"/>
              <a:t> in </a:t>
            </a:r>
            <a:r>
              <a:rPr lang="en-US" dirty="0" err="1" smtClean="0"/>
              <a:t>gedrag</a:t>
            </a:r>
            <a:r>
              <a:rPr lang="en-US" dirty="0" smtClean="0"/>
              <a:t>?</a:t>
            </a:r>
            <a:endParaRPr lang="nl-NL" dirty="0"/>
          </a:p>
        </p:txBody>
      </p:sp>
      <p:sp>
        <p:nvSpPr>
          <p:cNvPr id="9" name="Tekstvak 8"/>
          <p:cNvSpPr txBox="1"/>
          <p:nvPr/>
        </p:nvSpPr>
        <p:spPr>
          <a:xfrm>
            <a:off x="3779912" y="3789040"/>
            <a:ext cx="2664296" cy="646331"/>
          </a:xfrm>
          <a:prstGeom prst="rect">
            <a:avLst/>
          </a:prstGeom>
          <a:solidFill>
            <a:srgbClr val="FFFF00"/>
          </a:solidFill>
        </p:spPr>
        <p:txBody>
          <a:bodyPr wrap="square" rtlCol="0">
            <a:spAutoFit/>
          </a:bodyPr>
          <a:lstStyle/>
          <a:p>
            <a:r>
              <a:rPr lang="en-US" dirty="0" err="1" smtClean="0"/>
              <a:t>Waar</a:t>
            </a:r>
            <a:r>
              <a:rPr lang="en-US" dirty="0" smtClean="0"/>
              <a:t> </a:t>
            </a:r>
            <a:r>
              <a:rPr lang="en-US" dirty="0" err="1" smtClean="0"/>
              <a:t>wordt</a:t>
            </a:r>
            <a:r>
              <a:rPr lang="en-US" dirty="0" smtClean="0"/>
              <a:t> </a:t>
            </a:r>
            <a:r>
              <a:rPr lang="en-US" dirty="0" err="1" smtClean="0"/>
              <a:t>hier</a:t>
            </a:r>
            <a:r>
              <a:rPr lang="en-US" dirty="0" smtClean="0"/>
              <a:t> </a:t>
            </a:r>
            <a:r>
              <a:rPr lang="en-US" dirty="0" err="1" smtClean="0"/>
              <a:t>geen</a:t>
            </a:r>
            <a:r>
              <a:rPr lang="en-US" dirty="0" smtClean="0"/>
              <a:t> </a:t>
            </a:r>
            <a:r>
              <a:rPr lang="en-US" dirty="0" err="1" smtClean="0"/>
              <a:t>rekening</a:t>
            </a:r>
            <a:r>
              <a:rPr lang="en-US" dirty="0" smtClean="0"/>
              <a:t> </a:t>
            </a:r>
            <a:r>
              <a:rPr lang="en-US" dirty="0" err="1" smtClean="0"/>
              <a:t>mee</a:t>
            </a:r>
            <a:r>
              <a:rPr lang="en-US" dirty="0" smtClean="0"/>
              <a:t> </a:t>
            </a:r>
            <a:r>
              <a:rPr lang="en-US" dirty="0" err="1" smtClean="0"/>
              <a:t>gehouden</a:t>
            </a:r>
            <a:r>
              <a:rPr lang="en-US" dirty="0" smtClean="0"/>
              <a:t>?</a:t>
            </a:r>
            <a:endParaRPr lang="nl-NL" dirty="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86</a:t>
            </a:fld>
            <a:endParaRPr lang="en-US" dirty="0"/>
          </a:p>
        </p:txBody>
      </p:sp>
    </p:spTree>
    <p:extLst>
      <p:ext uri="{BB962C8B-B14F-4D97-AF65-F5344CB8AC3E}">
        <p14:creationId xmlns:p14="http://schemas.microsoft.com/office/powerpoint/2010/main" val="257973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9" name="Picture 4" descr="kortsluiting-300x238"/>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a:xfrm>
            <a:off x="5275563" y="3789040"/>
            <a:ext cx="3868437" cy="306896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Rectangle 2"/>
          <p:cNvSpPr>
            <a:spLocks noGrp="1" noChangeArrowheads="1"/>
          </p:cNvSpPr>
          <p:nvPr>
            <p:ph type="title"/>
          </p:nvPr>
        </p:nvSpPr>
        <p:spPr/>
        <p:txBody>
          <a:bodyPr>
            <a:normAutofit/>
          </a:bodyPr>
          <a:lstStyle/>
          <a:p>
            <a:r>
              <a:rPr lang="nl-NL" dirty="0" smtClean="0"/>
              <a:t>Short-circuit </a:t>
            </a:r>
            <a:r>
              <a:rPr lang="en-US" dirty="0" smtClean="0"/>
              <a:t>evaluation</a:t>
            </a:r>
            <a:endParaRPr lang="nl-NL" dirty="0" smtClean="0">
              <a:latin typeface="Consolas"/>
            </a:endParaRPr>
          </a:p>
        </p:txBody>
      </p:sp>
      <p:sp>
        <p:nvSpPr>
          <p:cNvPr id="52228" name="Rectangle 3"/>
          <p:cNvSpPr>
            <a:spLocks noGrp="1" noChangeArrowheads="1"/>
          </p:cNvSpPr>
          <p:nvPr>
            <p:ph type="body" sz="half" idx="4294967295"/>
          </p:nvPr>
        </p:nvSpPr>
        <p:spPr>
          <a:xfrm>
            <a:off x="506488" y="1268760"/>
            <a:ext cx="8389938" cy="5256212"/>
          </a:xfrm>
        </p:spPr>
        <p:txBody>
          <a:bodyPr>
            <a:normAutofit/>
          </a:bodyPr>
          <a:lstStyle/>
          <a:p>
            <a:r>
              <a:rPr lang="en-US" sz="2800" dirty="0" err="1" smtClean="0"/>
              <a:t>Bij</a:t>
            </a:r>
            <a:r>
              <a:rPr lang="en-US" sz="2800" dirty="0" smtClean="0"/>
              <a:t> het </a:t>
            </a:r>
            <a:r>
              <a:rPr lang="en-US" sz="2800" dirty="0" err="1" smtClean="0"/>
              <a:t>uitvoeren</a:t>
            </a:r>
            <a:r>
              <a:rPr lang="en-US" sz="2800" dirty="0" smtClean="0"/>
              <a:t> van de </a:t>
            </a:r>
            <a:r>
              <a:rPr lang="en-US" sz="2800" dirty="0" err="1" smtClean="0"/>
              <a:t>booleanse</a:t>
            </a:r>
            <a:r>
              <a:rPr lang="en-US" sz="2800" dirty="0" smtClean="0"/>
              <a:t> </a:t>
            </a:r>
            <a:r>
              <a:rPr lang="en-US" sz="2800" dirty="0" err="1" smtClean="0"/>
              <a:t>operatoren</a:t>
            </a:r>
            <a:r>
              <a:rPr lang="en-US" sz="2800" dirty="0" smtClean="0"/>
              <a:t> </a:t>
            </a:r>
            <a:r>
              <a:rPr lang="en-US" sz="2800" dirty="0" smtClean="0">
                <a:solidFill>
                  <a:schemeClr val="hlink"/>
                </a:solidFill>
                <a:latin typeface="Consolas"/>
              </a:rPr>
              <a:t>||</a:t>
            </a:r>
            <a:r>
              <a:rPr lang="en-US" sz="2800" dirty="0" smtClean="0"/>
              <a:t> en </a:t>
            </a:r>
            <a:r>
              <a:rPr lang="en-US" sz="2800" dirty="0" smtClean="0">
                <a:solidFill>
                  <a:schemeClr val="hlink"/>
                </a:solidFill>
                <a:latin typeface="Consolas"/>
              </a:rPr>
              <a:t>&amp;&amp;</a:t>
            </a:r>
            <a:r>
              <a:rPr lang="en-US" sz="2800" dirty="0" smtClean="0"/>
              <a:t> </a:t>
            </a:r>
            <a:r>
              <a:rPr lang="en-US" sz="2800" dirty="0" err="1" smtClean="0"/>
              <a:t>wordt</a:t>
            </a:r>
            <a:r>
              <a:rPr lang="en-US" sz="2800" dirty="0" smtClean="0"/>
              <a:t> </a:t>
            </a:r>
            <a:r>
              <a:rPr lang="en-US" sz="2800" dirty="0" err="1" smtClean="0"/>
              <a:t>gestopt</a:t>
            </a:r>
            <a:r>
              <a:rPr lang="en-US" sz="2800" dirty="0" smtClean="0"/>
              <a:t> </a:t>
            </a:r>
            <a:r>
              <a:rPr lang="en-US" sz="2800" dirty="0" err="1" smtClean="0"/>
              <a:t>zodra</a:t>
            </a:r>
            <a:r>
              <a:rPr lang="en-US" sz="2800" dirty="0" smtClean="0"/>
              <a:t> de </a:t>
            </a:r>
            <a:r>
              <a:rPr lang="en-US" sz="2800" dirty="0" err="1" smtClean="0"/>
              <a:t>uitkomst</a:t>
            </a:r>
            <a:r>
              <a:rPr lang="en-US" sz="2800" dirty="0" smtClean="0"/>
              <a:t> </a:t>
            </a:r>
            <a:r>
              <a:rPr lang="en-US" sz="2800" dirty="0" err="1" smtClean="0"/>
              <a:t>bekend</a:t>
            </a:r>
            <a:r>
              <a:rPr lang="en-US" sz="2800" dirty="0" smtClean="0"/>
              <a:t> is.</a:t>
            </a:r>
          </a:p>
          <a:p>
            <a:r>
              <a:rPr lang="en-US" sz="2800" dirty="0" err="1"/>
              <a:t>Als</a:t>
            </a:r>
            <a:r>
              <a:rPr lang="en-US" sz="2800" dirty="0"/>
              <a:t> a </a:t>
            </a:r>
            <a:r>
              <a:rPr lang="en-US" sz="2800" dirty="0" err="1"/>
              <a:t>deelbaar</a:t>
            </a:r>
            <a:r>
              <a:rPr lang="en-US" sz="2800" dirty="0"/>
              <a:t> is door b </a:t>
            </a:r>
            <a:r>
              <a:rPr lang="en-US" sz="2800" dirty="0" err="1"/>
              <a:t>dan</a:t>
            </a:r>
            <a:r>
              <a:rPr lang="en-US" sz="2800" dirty="0"/>
              <a:t> …</a:t>
            </a:r>
            <a:endParaRPr lang="nl-NL" sz="2800" dirty="0"/>
          </a:p>
          <a:p>
            <a:pPr marL="0" indent="0">
              <a:buNone/>
            </a:pPr>
            <a:endParaRPr lang="nl-NL" sz="2800" dirty="0" smtClean="0"/>
          </a:p>
        </p:txBody>
      </p:sp>
      <p:sp>
        <p:nvSpPr>
          <p:cNvPr id="1278984" name="Text Box 8"/>
          <p:cNvSpPr txBox="1">
            <a:spLocks noChangeArrowheads="1"/>
          </p:cNvSpPr>
          <p:nvPr/>
        </p:nvSpPr>
        <p:spPr bwMode="auto">
          <a:xfrm>
            <a:off x="1403276" y="3386749"/>
            <a:ext cx="3887787" cy="40229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if</a:t>
            </a:r>
            <a:r>
              <a:rPr lang="en-US" sz="2000" dirty="0">
                <a:solidFill>
                  <a:schemeClr val="tx1"/>
                </a:solidFill>
                <a:latin typeface="Consolas"/>
              </a:rPr>
              <a:t> (a % b == 0) …</a:t>
            </a:r>
            <a:endParaRPr lang="nl-NL" sz="2000" dirty="0">
              <a:solidFill>
                <a:schemeClr val="tx1"/>
              </a:solidFill>
              <a:latin typeface="Consolas"/>
            </a:endParaRPr>
          </a:p>
        </p:txBody>
      </p:sp>
      <p:sp>
        <p:nvSpPr>
          <p:cNvPr id="1278985" name="Text Box 9"/>
          <p:cNvSpPr txBox="1">
            <a:spLocks noChangeArrowheads="1"/>
          </p:cNvSpPr>
          <p:nvPr/>
        </p:nvSpPr>
        <p:spPr bwMode="auto">
          <a:xfrm>
            <a:off x="1403276" y="3789313"/>
            <a:ext cx="3960812" cy="402291"/>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dirty="0">
                <a:latin typeface="+mn-lt"/>
              </a:rPr>
              <a:t>Gaat </a:t>
            </a:r>
            <a:r>
              <a:rPr lang="nl-NL" sz="2000" dirty="0">
                <a:solidFill>
                  <a:schemeClr val="tx2"/>
                </a:solidFill>
                <a:latin typeface="+mn-lt"/>
              </a:rPr>
              <a:t>fout</a:t>
            </a:r>
            <a:r>
              <a:rPr lang="nl-NL" sz="2000" dirty="0">
                <a:latin typeface="+mn-lt"/>
              </a:rPr>
              <a:t> als b == </a:t>
            </a:r>
            <a:r>
              <a:rPr lang="nl-NL" sz="2000" dirty="0">
                <a:solidFill>
                  <a:schemeClr val="tx2"/>
                </a:solidFill>
                <a:latin typeface="+mn-lt"/>
              </a:rPr>
              <a:t>0</a:t>
            </a:r>
          </a:p>
        </p:txBody>
      </p:sp>
      <p:sp>
        <p:nvSpPr>
          <p:cNvPr id="1278986" name="Text Box 10"/>
          <p:cNvSpPr txBox="1">
            <a:spLocks noChangeArrowheads="1"/>
          </p:cNvSpPr>
          <p:nvPr/>
        </p:nvSpPr>
        <p:spPr bwMode="auto">
          <a:xfrm>
            <a:off x="899592" y="4970925"/>
            <a:ext cx="4967287" cy="40229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latin typeface="Consolas"/>
              </a:rPr>
              <a:t>if</a:t>
            </a:r>
            <a:r>
              <a:rPr lang="en-US" sz="2000" dirty="0">
                <a:solidFill>
                  <a:schemeClr val="tx1"/>
                </a:solidFill>
                <a:latin typeface="Consolas"/>
              </a:rPr>
              <a:t> (b != 0 &amp;&amp; a % b == 0) …</a:t>
            </a:r>
            <a:endParaRPr lang="nl-NL" sz="2000" dirty="0">
              <a:solidFill>
                <a:schemeClr val="tx1"/>
              </a:solidFill>
              <a:latin typeface="Consolas"/>
            </a:endParaRPr>
          </a:p>
        </p:txBody>
      </p:sp>
      <p:sp>
        <p:nvSpPr>
          <p:cNvPr id="1278987" name="Text Box 11"/>
          <p:cNvSpPr txBox="1">
            <a:spLocks noChangeArrowheads="1"/>
          </p:cNvSpPr>
          <p:nvPr/>
        </p:nvSpPr>
        <p:spPr bwMode="auto">
          <a:xfrm>
            <a:off x="899592" y="5374432"/>
            <a:ext cx="3960812" cy="710067"/>
          </a:xfrm>
          <a:prstGeom prst="rect">
            <a:avLst/>
          </a:prstGeom>
          <a:solidFill>
            <a:srgbClr val="FFFF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sz="2000" dirty="0">
                <a:latin typeface="+mn-lt"/>
              </a:rPr>
              <a:t>Gaat </a:t>
            </a:r>
            <a:r>
              <a:rPr lang="nl-NL" sz="2000" dirty="0">
                <a:solidFill>
                  <a:srgbClr val="009900"/>
                </a:solidFill>
                <a:latin typeface="+mn-lt"/>
              </a:rPr>
              <a:t>goed</a:t>
            </a:r>
            <a:r>
              <a:rPr lang="nl-NL" sz="2000" dirty="0">
                <a:latin typeface="+mn-lt"/>
              </a:rPr>
              <a:t> als b == </a:t>
            </a:r>
            <a:r>
              <a:rPr lang="nl-NL" sz="2000" dirty="0">
                <a:solidFill>
                  <a:srgbClr val="009900"/>
                </a:solidFill>
                <a:latin typeface="+mn-lt"/>
              </a:rPr>
              <a:t>0</a:t>
            </a:r>
          </a:p>
          <a:p>
            <a:r>
              <a:rPr lang="en-US" sz="2000" dirty="0" err="1">
                <a:solidFill>
                  <a:schemeClr val="tx1"/>
                </a:solidFill>
                <a:latin typeface="+mn-lt"/>
              </a:rPr>
              <a:t>Dankzij</a:t>
            </a:r>
            <a:r>
              <a:rPr lang="en-US" sz="2000" dirty="0">
                <a:solidFill>
                  <a:schemeClr val="tx1"/>
                </a:solidFill>
                <a:latin typeface="+mn-lt"/>
              </a:rPr>
              <a:t> short-circuit evaluation</a:t>
            </a:r>
            <a:endParaRPr lang="nl-NL" sz="2000" dirty="0">
              <a:solidFill>
                <a:schemeClr val="tx1"/>
              </a:solidFill>
              <a:latin typeface="+mn-lt"/>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87</a:t>
            </a:fld>
            <a:endParaRPr lang="en-US" dirty="0"/>
          </a:p>
        </p:txBody>
      </p:sp>
    </p:spTree>
    <p:extLst>
      <p:ext uri="{BB962C8B-B14F-4D97-AF65-F5344CB8AC3E}">
        <p14:creationId xmlns:p14="http://schemas.microsoft.com/office/powerpoint/2010/main" val="2683970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7898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7898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78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build="p"/>
      <p:bldP spid="1278984" grpId="0"/>
      <p:bldP spid="1278985" grpId="0" animBg="1"/>
      <p:bldP spid="127898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en-US" dirty="0" err="1" smtClean="0"/>
              <a:t>Oefening</a:t>
            </a:r>
            <a:r>
              <a:rPr lang="en-US" dirty="0" smtClean="0"/>
              <a:t> </a:t>
            </a:r>
            <a:r>
              <a:rPr lang="en-US" dirty="0" err="1" smtClean="0"/>
              <a:t>operatoren</a:t>
            </a:r>
            <a:endParaRPr lang="nl-NL" dirty="0"/>
          </a:p>
        </p:txBody>
      </p:sp>
      <p:sp>
        <p:nvSpPr>
          <p:cNvPr id="3" name="Tijdelijke aanduiding voor inhoud 2"/>
          <p:cNvSpPr>
            <a:spLocks noGrp="1"/>
          </p:cNvSpPr>
          <p:nvPr>
            <p:ph idx="1"/>
          </p:nvPr>
        </p:nvSpPr>
        <p:spPr/>
        <p:txBody>
          <a:bodyPr>
            <a:normAutofit fontScale="62500" lnSpcReduction="20000"/>
          </a:bodyPr>
          <a:lstStyle/>
          <a:p>
            <a:pPr marL="0" indent="0">
              <a:buNone/>
            </a:pPr>
            <a:r>
              <a:rPr lang="nl-NL" dirty="0" err="1">
                <a:solidFill>
                  <a:srgbClr val="0000FF"/>
                </a:solidFill>
                <a:highlight>
                  <a:srgbClr val="FFFFFF"/>
                </a:highlight>
              </a:rPr>
              <a:t>char</a:t>
            </a:r>
            <a:r>
              <a:rPr lang="nl-NL" dirty="0">
                <a:solidFill>
                  <a:srgbClr val="000000"/>
                </a:solidFill>
                <a:highlight>
                  <a:srgbClr val="FFFFFF"/>
                </a:highlight>
              </a:rPr>
              <a:t> a = </a:t>
            </a:r>
            <a:r>
              <a:rPr lang="nl-NL" dirty="0">
                <a:solidFill>
                  <a:srgbClr val="A31515"/>
                </a:solidFill>
                <a:highlight>
                  <a:srgbClr val="FFFFFF"/>
                </a:highlight>
              </a:rPr>
              <a:t>'</a:t>
            </a:r>
            <a:r>
              <a:rPr lang="nl-NL" dirty="0" err="1">
                <a:solidFill>
                  <a:srgbClr val="A31515"/>
                </a:solidFill>
                <a:highlight>
                  <a:srgbClr val="FFFFFF"/>
                </a:highlight>
              </a:rPr>
              <a:t>a'</a:t>
            </a:r>
            <a:r>
              <a:rPr lang="nl-NL" dirty="0" err="1">
                <a:solidFill>
                  <a:srgbClr val="000000"/>
                </a:solidFill>
                <a:highlight>
                  <a:srgbClr val="FFFFFF"/>
                </a:highlight>
              </a:rPr>
              <a:t>,b</a:t>
            </a:r>
            <a:r>
              <a:rPr lang="nl-NL" dirty="0">
                <a:solidFill>
                  <a:srgbClr val="000000"/>
                </a:solidFill>
                <a:highlight>
                  <a:srgbClr val="FFFFFF"/>
                </a:highlight>
              </a:rPr>
              <a:t> = </a:t>
            </a:r>
            <a:r>
              <a:rPr lang="nl-NL" dirty="0">
                <a:solidFill>
                  <a:srgbClr val="A31515"/>
                </a:solidFill>
                <a:highlight>
                  <a:srgbClr val="FFFFFF"/>
                </a:highlight>
              </a:rPr>
              <a:t>'b'</a:t>
            </a:r>
            <a:r>
              <a:rPr lang="nl-NL" dirty="0">
                <a:solidFill>
                  <a:srgbClr val="000000"/>
                </a:solidFill>
                <a:highlight>
                  <a:srgbClr val="FFFFFF"/>
                </a:highlight>
              </a:rPr>
              <a:t>, g = 4</a:t>
            </a:r>
            <a:r>
              <a:rPr lang="nl-NL" dirty="0" smtClean="0">
                <a:solidFill>
                  <a:srgbClr val="000000"/>
                </a:solidFill>
                <a:highlight>
                  <a:srgbClr val="FFFFFF"/>
                </a:highlight>
              </a:rPr>
              <a:t>;</a:t>
            </a:r>
          </a:p>
          <a:p>
            <a:pPr marL="0" indent="0">
              <a:buNone/>
            </a:pPr>
            <a:endParaRPr lang="nl-NL" dirty="0">
              <a:solidFill>
                <a:srgbClr val="000000"/>
              </a:solidFill>
              <a:highlight>
                <a:srgbClr val="FFFFFF"/>
              </a:highlight>
            </a:endParaRPr>
          </a:p>
          <a:p>
            <a:pPr marL="0" indent="0">
              <a:buNone/>
            </a:pPr>
            <a:r>
              <a:rPr lang="nl-NL" dirty="0" err="1" smtClean="0">
                <a:solidFill>
                  <a:srgbClr val="000000"/>
                </a:solidFill>
                <a:highlight>
                  <a:srgbClr val="FFFFFF"/>
                </a:highlight>
              </a:rPr>
              <a:t>printf</a:t>
            </a:r>
            <a:r>
              <a:rPr lang="nl-NL" dirty="0">
                <a:solidFill>
                  <a:srgbClr val="000000"/>
                </a:solidFill>
                <a:highlight>
                  <a:srgbClr val="FFFFFF"/>
                </a:highlight>
              </a:rPr>
              <a:t>(</a:t>
            </a:r>
            <a:r>
              <a:rPr lang="nl-NL" dirty="0">
                <a:solidFill>
                  <a:srgbClr val="A31515"/>
                </a:solidFill>
                <a:highlight>
                  <a:srgbClr val="FFFFFF"/>
                </a:highlight>
              </a:rPr>
              <a:t>"BOOLEAANSE EN RELATIONELE OPERATOREN, VERGELIJKEN MAAR! \n"</a:t>
            </a:r>
            <a:r>
              <a:rPr lang="nl-NL" dirty="0">
                <a:solidFill>
                  <a:srgbClr val="000000"/>
                </a:solidFill>
                <a:highlight>
                  <a:srgbClr val="FFFFFF"/>
                </a:highlight>
              </a:rPr>
              <a:t>);</a:t>
            </a:r>
          </a:p>
          <a:p>
            <a:pPr marL="0" indent="0">
              <a:buNone/>
            </a:pPr>
            <a:r>
              <a:rPr lang="pt-BR" dirty="0" smtClean="0">
                <a:solidFill>
                  <a:srgbClr val="000000"/>
                </a:solidFill>
                <a:highlight>
                  <a:srgbClr val="FFFFFF"/>
                </a:highlight>
              </a:rPr>
              <a:t>printf</a:t>
            </a:r>
            <a:r>
              <a:rPr lang="pt-BR" dirty="0">
                <a:solidFill>
                  <a:srgbClr val="000000"/>
                </a:solidFill>
                <a:highlight>
                  <a:srgbClr val="FFFFFF"/>
                </a:highlight>
              </a:rPr>
              <a:t>(</a:t>
            </a:r>
            <a:r>
              <a:rPr lang="pt-BR" dirty="0">
                <a:solidFill>
                  <a:srgbClr val="A31515"/>
                </a:solidFill>
                <a:highlight>
                  <a:srgbClr val="FFFFFF"/>
                </a:highlight>
              </a:rPr>
              <a:t>"5&gt;3 &amp;&amp; a!=b    -&gt; %d \n"</a:t>
            </a:r>
            <a:r>
              <a:rPr lang="pt-BR" dirty="0">
                <a:solidFill>
                  <a:srgbClr val="000000"/>
                </a:solidFill>
                <a:highlight>
                  <a:srgbClr val="FFFFFF"/>
                </a:highlight>
              </a:rPr>
              <a:t>, 5&gt;3 &amp;&amp; a!=b);</a:t>
            </a:r>
          </a:p>
          <a:p>
            <a:pPr marL="0" indent="0">
              <a:buNone/>
            </a:pPr>
            <a:r>
              <a:rPr lang="pt-BR" dirty="0" smtClean="0">
                <a:solidFill>
                  <a:srgbClr val="000000"/>
                </a:solidFill>
                <a:highlight>
                  <a:srgbClr val="FFFFFF"/>
                </a:highlight>
              </a:rPr>
              <a:t>printf</a:t>
            </a:r>
            <a:r>
              <a:rPr lang="pt-BR" dirty="0">
                <a:solidFill>
                  <a:srgbClr val="000000"/>
                </a:solidFill>
                <a:highlight>
                  <a:srgbClr val="FFFFFF"/>
                </a:highlight>
              </a:rPr>
              <a:t>(</a:t>
            </a:r>
            <a:r>
              <a:rPr lang="pt-BR" dirty="0">
                <a:solidFill>
                  <a:srgbClr val="A31515"/>
                </a:solidFill>
                <a:highlight>
                  <a:srgbClr val="FFFFFF"/>
                </a:highlight>
              </a:rPr>
              <a:t>"5&gt;3 &amp;&amp; a==b    -&gt; %d \n"</a:t>
            </a:r>
            <a:r>
              <a:rPr lang="pt-BR" dirty="0">
                <a:solidFill>
                  <a:srgbClr val="000000"/>
                </a:solidFill>
                <a:highlight>
                  <a:srgbClr val="FFFFFF"/>
                </a:highlight>
              </a:rPr>
              <a:t>, 5&gt;3 &amp;&amp; a==b);</a:t>
            </a:r>
          </a:p>
          <a:p>
            <a:pPr marL="0" indent="0">
              <a:buNone/>
            </a:pPr>
            <a:r>
              <a:rPr lang="pt-BR" dirty="0" smtClean="0">
                <a:solidFill>
                  <a:srgbClr val="000000"/>
                </a:solidFill>
                <a:highlight>
                  <a:srgbClr val="FFFFFF"/>
                </a:highlight>
              </a:rPr>
              <a:t>printf</a:t>
            </a:r>
            <a:r>
              <a:rPr lang="pt-BR" dirty="0">
                <a:solidFill>
                  <a:srgbClr val="000000"/>
                </a:solidFill>
                <a:highlight>
                  <a:srgbClr val="FFFFFF"/>
                </a:highlight>
              </a:rPr>
              <a:t>(</a:t>
            </a:r>
            <a:r>
              <a:rPr lang="pt-BR" dirty="0">
                <a:solidFill>
                  <a:srgbClr val="A31515"/>
                </a:solidFill>
                <a:highlight>
                  <a:srgbClr val="FFFFFF"/>
                </a:highlight>
              </a:rPr>
              <a:t>"!(5&gt;3 &amp;&amp; a!=b) -&gt; %d \n"</a:t>
            </a:r>
            <a:r>
              <a:rPr lang="pt-BR" dirty="0">
                <a:solidFill>
                  <a:srgbClr val="000000"/>
                </a:solidFill>
                <a:highlight>
                  <a:srgbClr val="FFFFFF"/>
                </a:highlight>
              </a:rPr>
              <a:t>, !(5&gt;3 &amp;&amp; a!=b));</a:t>
            </a:r>
          </a:p>
          <a:p>
            <a:pPr marL="0" indent="0">
              <a:buNone/>
            </a:pPr>
            <a:r>
              <a:rPr lang="pt-BR" dirty="0" smtClean="0">
                <a:solidFill>
                  <a:srgbClr val="000000"/>
                </a:solidFill>
                <a:highlight>
                  <a:srgbClr val="FFFFFF"/>
                </a:highlight>
              </a:rPr>
              <a:t>printf</a:t>
            </a:r>
            <a:r>
              <a:rPr lang="pt-BR" dirty="0">
                <a:solidFill>
                  <a:srgbClr val="000000"/>
                </a:solidFill>
                <a:highlight>
                  <a:srgbClr val="FFFFFF"/>
                </a:highlight>
              </a:rPr>
              <a:t>(</a:t>
            </a:r>
            <a:r>
              <a:rPr lang="pt-BR" dirty="0">
                <a:solidFill>
                  <a:srgbClr val="A31515"/>
                </a:solidFill>
                <a:highlight>
                  <a:srgbClr val="FFFFFF"/>
                </a:highlight>
              </a:rPr>
              <a:t>"5&lt;3 &amp;&amp; a==b    -&gt; %d \n"</a:t>
            </a:r>
            <a:r>
              <a:rPr lang="pt-BR" dirty="0">
                <a:solidFill>
                  <a:srgbClr val="000000"/>
                </a:solidFill>
                <a:highlight>
                  <a:srgbClr val="FFFFFF"/>
                </a:highlight>
              </a:rPr>
              <a:t>, 5&lt;3 &amp;&amp; a==b);</a:t>
            </a:r>
          </a:p>
          <a:p>
            <a:pPr marL="0" indent="0">
              <a:buNone/>
            </a:pPr>
            <a:endParaRPr lang="nl-NL" dirty="0">
              <a:solidFill>
                <a:srgbClr val="000000"/>
              </a:solidFill>
              <a:highlight>
                <a:srgbClr val="FFFFFF"/>
              </a:highlight>
            </a:endParaRPr>
          </a:p>
          <a:p>
            <a:pPr marL="0" indent="0">
              <a:buNone/>
            </a:pPr>
            <a:r>
              <a:rPr lang="pt-BR" dirty="0" smtClean="0">
                <a:solidFill>
                  <a:srgbClr val="000000"/>
                </a:solidFill>
                <a:highlight>
                  <a:srgbClr val="FFFFFF"/>
                </a:highlight>
              </a:rPr>
              <a:t>printf</a:t>
            </a:r>
            <a:r>
              <a:rPr lang="pt-BR" dirty="0">
                <a:solidFill>
                  <a:srgbClr val="000000"/>
                </a:solidFill>
                <a:highlight>
                  <a:srgbClr val="FFFFFF"/>
                </a:highlight>
              </a:rPr>
              <a:t>(</a:t>
            </a:r>
            <a:r>
              <a:rPr lang="pt-BR" dirty="0">
                <a:solidFill>
                  <a:srgbClr val="A31515"/>
                </a:solidFill>
                <a:highlight>
                  <a:srgbClr val="FFFFFF"/>
                </a:highlight>
              </a:rPr>
              <a:t>"5&gt;3 || a!=b    -&gt; %d \n"</a:t>
            </a:r>
            <a:r>
              <a:rPr lang="pt-BR" dirty="0">
                <a:solidFill>
                  <a:srgbClr val="000000"/>
                </a:solidFill>
                <a:highlight>
                  <a:srgbClr val="FFFFFF"/>
                </a:highlight>
              </a:rPr>
              <a:t>, 5&gt;3 || a!=b);</a:t>
            </a:r>
          </a:p>
          <a:p>
            <a:pPr marL="0" indent="0">
              <a:buNone/>
            </a:pPr>
            <a:r>
              <a:rPr lang="pt-BR" dirty="0" smtClean="0">
                <a:solidFill>
                  <a:srgbClr val="000000"/>
                </a:solidFill>
                <a:highlight>
                  <a:srgbClr val="FFFFFF"/>
                </a:highlight>
              </a:rPr>
              <a:t>printf</a:t>
            </a:r>
            <a:r>
              <a:rPr lang="pt-BR" dirty="0">
                <a:solidFill>
                  <a:srgbClr val="000000"/>
                </a:solidFill>
                <a:highlight>
                  <a:srgbClr val="FFFFFF"/>
                </a:highlight>
              </a:rPr>
              <a:t>(</a:t>
            </a:r>
            <a:r>
              <a:rPr lang="pt-BR" dirty="0">
                <a:solidFill>
                  <a:srgbClr val="A31515"/>
                </a:solidFill>
                <a:highlight>
                  <a:srgbClr val="FFFFFF"/>
                </a:highlight>
              </a:rPr>
              <a:t>"5&gt;3 || a==b    -&gt; %d \n"</a:t>
            </a:r>
            <a:r>
              <a:rPr lang="pt-BR" dirty="0">
                <a:solidFill>
                  <a:srgbClr val="000000"/>
                </a:solidFill>
                <a:highlight>
                  <a:srgbClr val="FFFFFF"/>
                </a:highlight>
              </a:rPr>
              <a:t>, 5&gt;3 || a==b);</a:t>
            </a:r>
          </a:p>
          <a:p>
            <a:pPr marL="0" indent="0">
              <a:buNone/>
            </a:pPr>
            <a:r>
              <a:rPr lang="pt-BR" dirty="0" smtClean="0">
                <a:solidFill>
                  <a:srgbClr val="000000"/>
                </a:solidFill>
                <a:highlight>
                  <a:srgbClr val="FFFFFF"/>
                </a:highlight>
              </a:rPr>
              <a:t>printf</a:t>
            </a:r>
            <a:r>
              <a:rPr lang="pt-BR" dirty="0">
                <a:solidFill>
                  <a:srgbClr val="000000"/>
                </a:solidFill>
                <a:highlight>
                  <a:srgbClr val="FFFFFF"/>
                </a:highlight>
              </a:rPr>
              <a:t>(</a:t>
            </a:r>
            <a:r>
              <a:rPr lang="pt-BR" dirty="0">
                <a:solidFill>
                  <a:srgbClr val="A31515"/>
                </a:solidFill>
                <a:highlight>
                  <a:srgbClr val="FFFFFF"/>
                </a:highlight>
              </a:rPr>
              <a:t>"!(5&gt;3 || a==b) -&gt; %d \n"</a:t>
            </a:r>
            <a:r>
              <a:rPr lang="pt-BR" dirty="0">
                <a:solidFill>
                  <a:srgbClr val="000000"/>
                </a:solidFill>
                <a:highlight>
                  <a:srgbClr val="FFFFFF"/>
                </a:highlight>
              </a:rPr>
              <a:t>, !(5&gt;3 || a==b));</a:t>
            </a:r>
          </a:p>
          <a:p>
            <a:pPr marL="0" indent="0">
              <a:buNone/>
            </a:pPr>
            <a:r>
              <a:rPr lang="pt-BR" dirty="0" smtClean="0">
                <a:solidFill>
                  <a:srgbClr val="000000"/>
                </a:solidFill>
                <a:highlight>
                  <a:srgbClr val="FFFFFF"/>
                </a:highlight>
              </a:rPr>
              <a:t>printf</a:t>
            </a:r>
            <a:r>
              <a:rPr lang="pt-BR" dirty="0">
                <a:solidFill>
                  <a:srgbClr val="000000"/>
                </a:solidFill>
                <a:highlight>
                  <a:srgbClr val="FFFFFF"/>
                </a:highlight>
              </a:rPr>
              <a:t>(</a:t>
            </a:r>
            <a:r>
              <a:rPr lang="pt-BR" dirty="0">
                <a:solidFill>
                  <a:srgbClr val="A31515"/>
                </a:solidFill>
                <a:highlight>
                  <a:srgbClr val="FFFFFF"/>
                </a:highlight>
              </a:rPr>
              <a:t>"!(5&lt;3) || a==b -&gt; %d \n"</a:t>
            </a:r>
            <a:r>
              <a:rPr lang="pt-BR" dirty="0">
                <a:solidFill>
                  <a:srgbClr val="000000"/>
                </a:solidFill>
                <a:highlight>
                  <a:srgbClr val="FFFFFF"/>
                </a:highlight>
              </a:rPr>
              <a:t>, !(5&lt;3) || a==b);</a:t>
            </a:r>
          </a:p>
          <a:p>
            <a:pPr marL="0" indent="0">
              <a:buNone/>
            </a:pPr>
            <a:endParaRPr lang="nl-NL" dirty="0">
              <a:solidFill>
                <a:srgbClr val="000000"/>
              </a:solidFill>
              <a:highlight>
                <a:srgbClr val="FFFFFF"/>
              </a:highlight>
            </a:endParaRPr>
          </a:p>
          <a:p>
            <a:pPr marL="0" indent="0">
              <a:buNone/>
            </a:pPr>
            <a:r>
              <a:rPr lang="pt-BR" dirty="0" smtClean="0">
                <a:solidFill>
                  <a:srgbClr val="000000"/>
                </a:solidFill>
                <a:highlight>
                  <a:srgbClr val="FFFFFF"/>
                </a:highlight>
              </a:rPr>
              <a:t>printf</a:t>
            </a:r>
            <a:r>
              <a:rPr lang="pt-BR" dirty="0">
                <a:solidFill>
                  <a:srgbClr val="000000"/>
                </a:solidFill>
                <a:highlight>
                  <a:srgbClr val="FFFFFF"/>
                </a:highlight>
              </a:rPr>
              <a:t>(</a:t>
            </a:r>
            <a:r>
              <a:rPr lang="pt-BR" dirty="0">
                <a:solidFill>
                  <a:srgbClr val="A31515"/>
                </a:solidFill>
                <a:highlight>
                  <a:srgbClr val="FFFFFF"/>
                </a:highlight>
              </a:rPr>
              <a:t>"!(!(5&lt;3) || a==b)     -&gt; %d \n"</a:t>
            </a:r>
            <a:r>
              <a:rPr lang="pt-BR" dirty="0">
                <a:solidFill>
                  <a:srgbClr val="000000"/>
                </a:solidFill>
                <a:highlight>
                  <a:srgbClr val="FFFFFF"/>
                </a:highlight>
              </a:rPr>
              <a:t>, !(!(5&lt;3) || a==b));</a:t>
            </a:r>
          </a:p>
          <a:p>
            <a:pPr marL="0" indent="0">
              <a:buNone/>
            </a:pPr>
            <a:r>
              <a:rPr lang="pt-BR" dirty="0" smtClean="0">
                <a:solidFill>
                  <a:srgbClr val="000000"/>
                </a:solidFill>
                <a:highlight>
                  <a:srgbClr val="FFFFFF"/>
                </a:highlight>
              </a:rPr>
              <a:t>printf</a:t>
            </a:r>
            <a:r>
              <a:rPr lang="pt-BR" dirty="0">
                <a:solidFill>
                  <a:srgbClr val="000000"/>
                </a:solidFill>
                <a:highlight>
                  <a:srgbClr val="FFFFFF"/>
                </a:highlight>
              </a:rPr>
              <a:t>(</a:t>
            </a:r>
            <a:r>
              <a:rPr lang="pt-BR" dirty="0">
                <a:solidFill>
                  <a:srgbClr val="A31515"/>
                </a:solidFill>
                <a:highlight>
                  <a:srgbClr val="FFFFFF"/>
                </a:highlight>
              </a:rPr>
              <a:t>"!((5&lt;3 || a==b) &amp;&amp; 1) -&gt; %d \n"</a:t>
            </a:r>
            <a:r>
              <a:rPr lang="pt-BR" dirty="0">
                <a:solidFill>
                  <a:srgbClr val="000000"/>
                </a:solidFill>
                <a:highlight>
                  <a:srgbClr val="FFFFFF"/>
                </a:highlight>
              </a:rPr>
              <a:t>, !((5&lt;3 || a==b) &amp;&amp; 1));</a:t>
            </a:r>
          </a:p>
          <a:p>
            <a:pPr marL="0" indent="0">
              <a:buNone/>
            </a:pPr>
            <a:r>
              <a:rPr lang="pt-BR" dirty="0" smtClean="0">
                <a:solidFill>
                  <a:srgbClr val="000000"/>
                </a:solidFill>
                <a:highlight>
                  <a:srgbClr val="FFFFFF"/>
                </a:highlight>
              </a:rPr>
              <a:t>printf</a:t>
            </a:r>
            <a:r>
              <a:rPr lang="pt-BR" dirty="0">
                <a:solidFill>
                  <a:srgbClr val="000000"/>
                </a:solidFill>
                <a:highlight>
                  <a:srgbClr val="FFFFFF"/>
                </a:highlight>
              </a:rPr>
              <a:t>(</a:t>
            </a:r>
            <a:r>
              <a:rPr lang="pt-BR" dirty="0">
                <a:solidFill>
                  <a:srgbClr val="A31515"/>
                </a:solidFill>
                <a:highlight>
                  <a:srgbClr val="FFFFFF"/>
                </a:highlight>
              </a:rPr>
              <a:t>"(!(5&lt;g) || a==b)      -&gt; %d \n"</a:t>
            </a:r>
            <a:r>
              <a:rPr lang="pt-BR" dirty="0">
                <a:solidFill>
                  <a:srgbClr val="000000"/>
                </a:solidFill>
                <a:highlight>
                  <a:srgbClr val="FFFFFF"/>
                </a:highlight>
              </a:rPr>
              <a:t>, (!(5&lt;g) || a==b));</a:t>
            </a:r>
            <a:endParaRPr lang="nl-NL" dirty="0">
              <a:solidFill>
                <a:srgbClr val="000000"/>
              </a:solidFill>
              <a:highlight>
                <a:srgbClr val="FFFFFF"/>
              </a:highlight>
            </a:endParaRPr>
          </a:p>
          <a:p>
            <a:pPr marL="0" indent="0">
              <a:buNone/>
            </a:pPr>
            <a:endParaRPr lang="nl-NL" dirty="0"/>
          </a:p>
        </p:txBody>
      </p:sp>
      <p:sp>
        <p:nvSpPr>
          <p:cNvPr id="6" name="Text Box 5"/>
          <p:cNvSpPr txBox="1">
            <a:spLocks noChangeArrowheads="1"/>
          </p:cNvSpPr>
          <p:nvPr/>
        </p:nvSpPr>
        <p:spPr bwMode="auto">
          <a:xfrm>
            <a:off x="5940152" y="2924944"/>
            <a:ext cx="2971399" cy="1202510"/>
          </a:xfrm>
          <a:prstGeom prst="rect">
            <a:avLst/>
          </a:prstGeom>
          <a:solidFill>
            <a:srgbClr val="FFFF00"/>
          </a:solidFill>
          <a:ln w="3175">
            <a:solidFill>
              <a:schemeClr val="tx1"/>
            </a:solidFill>
          </a:ln>
          <a:extLst/>
        </p:spPr>
        <p:style>
          <a:lnRef idx="2">
            <a:schemeClr val="accent6">
              <a:shade val="50000"/>
            </a:schemeClr>
          </a:lnRef>
          <a:fillRef idx="1">
            <a:schemeClr val="accent6"/>
          </a:fillRef>
          <a:effectRef idx="0">
            <a:schemeClr val="accent6"/>
          </a:effectRef>
          <a:fontRef idx="minor">
            <a:schemeClr val="lt1"/>
          </a:fontRef>
        </p:style>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r>
              <a:rPr lang="nl-NL" dirty="0" smtClean="0">
                <a:solidFill>
                  <a:schemeClr val="tx1"/>
                </a:solidFill>
                <a:latin typeface="+mn-lt"/>
              </a:rPr>
              <a:t>Pak pen en papier en schrijf de uitvoer van dit programma op</a:t>
            </a:r>
            <a:endParaRPr lang="nl-NL" dirty="0">
              <a:solidFill>
                <a:schemeClr val="tx1"/>
              </a:solidFill>
              <a:latin typeface="+mn-lt"/>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7" name="Tijdelijke aanduiding voor dianummer 6"/>
          <p:cNvSpPr>
            <a:spLocks noGrp="1"/>
          </p:cNvSpPr>
          <p:nvPr>
            <p:ph type="sldNum" sz="quarter" idx="12"/>
          </p:nvPr>
        </p:nvSpPr>
        <p:spPr/>
        <p:txBody>
          <a:bodyPr/>
          <a:lstStyle/>
          <a:p>
            <a:fld id="{520F5AE5-675F-4C53-86B8-6BB4E175C417}" type="slidenum">
              <a:rPr lang="en-US" smtClean="0"/>
              <a:pPr/>
              <a:t>88</a:t>
            </a:fld>
            <a:endParaRPr lang="en-US" dirty="0"/>
          </a:p>
        </p:txBody>
      </p:sp>
    </p:spTree>
    <p:extLst>
      <p:ext uri="{BB962C8B-B14F-4D97-AF65-F5344CB8AC3E}">
        <p14:creationId xmlns:p14="http://schemas.microsoft.com/office/powerpoint/2010/main" val="364845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inhoud 10"/>
          <p:cNvSpPr>
            <a:spLocks noGrp="1"/>
          </p:cNvSpPr>
          <p:nvPr>
            <p:ph idx="16"/>
          </p:nvPr>
        </p:nvSpPr>
        <p:spPr/>
        <p:txBody>
          <a:bodyPr/>
          <a:lstStyle/>
          <a:p>
            <a:endParaRPr lang="nl-NL" dirty="0"/>
          </a:p>
        </p:txBody>
      </p:sp>
      <p:sp>
        <p:nvSpPr>
          <p:cNvPr id="8" name="Titel 7"/>
          <p:cNvSpPr>
            <a:spLocks noGrp="1"/>
          </p:cNvSpPr>
          <p:nvPr>
            <p:ph type="title"/>
          </p:nvPr>
        </p:nvSpPr>
        <p:spPr/>
        <p:txBody>
          <a:bodyPr/>
          <a:lstStyle/>
          <a:p>
            <a:r>
              <a:rPr lang="en-US" dirty="0" err="1"/>
              <a:t>Vergelijken</a:t>
            </a:r>
            <a:r>
              <a:rPr lang="en-US" dirty="0"/>
              <a:t> met </a:t>
            </a:r>
            <a:r>
              <a:rPr lang="en-US" dirty="0" err="1"/>
              <a:t>operatoren</a:t>
            </a:r>
            <a:endParaRPr lang="nl-NL" dirty="0"/>
          </a:p>
        </p:txBody>
      </p:sp>
      <p:sp>
        <p:nvSpPr>
          <p:cNvPr id="9" name="Tijdelijke aanduiding voor inhoud 8"/>
          <p:cNvSpPr>
            <a:spLocks noGrp="1"/>
          </p:cNvSpPr>
          <p:nvPr>
            <p:ph idx="1"/>
          </p:nvPr>
        </p:nvSpPr>
        <p:spPr>
          <a:xfrm>
            <a:off x="457200" y="1222094"/>
            <a:ext cx="8229600" cy="406706"/>
          </a:xfrm>
        </p:spPr>
        <p:txBody>
          <a:bodyPr>
            <a:normAutofit fontScale="92500" lnSpcReduction="10000"/>
          </a:bodyPr>
          <a:lstStyle/>
          <a:p>
            <a:pPr marL="0" indent="0">
              <a:buNone/>
            </a:pPr>
            <a:endParaRPr lang="nl-NL" dirty="0"/>
          </a:p>
        </p:txBody>
      </p:sp>
      <p:sp>
        <p:nvSpPr>
          <p:cNvPr id="10" name="Tijdelijke aanduiding voor inhoud 9"/>
          <p:cNvSpPr>
            <a:spLocks noGrp="1"/>
          </p:cNvSpPr>
          <p:nvPr>
            <p:ph idx="14"/>
          </p:nvPr>
        </p:nvSpPr>
        <p:spPr>
          <a:xfrm>
            <a:off x="1394768" y="1628800"/>
            <a:ext cx="7291818" cy="4248472"/>
          </a:xfrm>
        </p:spPr>
        <p:txBody>
          <a:bodyPr>
            <a:normAutofit/>
          </a:bodyPr>
          <a:lstStyle/>
          <a:p>
            <a:r>
              <a:rPr lang="nl-NL" sz="1800" dirty="0"/>
              <a:t>BOOLEAANSE </a:t>
            </a:r>
            <a:r>
              <a:rPr lang="nl-NL" sz="1800" dirty="0" smtClean="0"/>
              <a:t>EN RELATIONELE OPERATOREN, VERGELIJKEN </a:t>
            </a:r>
            <a:r>
              <a:rPr lang="nl-NL" sz="1800" dirty="0"/>
              <a:t>MAAR!</a:t>
            </a:r>
          </a:p>
          <a:p>
            <a:r>
              <a:rPr lang="nl-NL" sz="1800" dirty="0"/>
              <a:t>5&gt;3 &amp;&amp; a!=b    -&gt; 1</a:t>
            </a:r>
          </a:p>
          <a:p>
            <a:r>
              <a:rPr lang="nl-NL" sz="1800" dirty="0"/>
              <a:t>5&gt;3 &amp;&amp; a==b    -&gt; 0</a:t>
            </a:r>
          </a:p>
          <a:p>
            <a:r>
              <a:rPr lang="nl-NL" sz="1800" dirty="0"/>
              <a:t>!(5&gt;3 &amp;&amp; a!=b) -&gt; 0</a:t>
            </a:r>
          </a:p>
          <a:p>
            <a:r>
              <a:rPr lang="nl-NL" sz="1800" dirty="0"/>
              <a:t>5&lt;3 &amp;&amp; a==b    -&gt; 0</a:t>
            </a:r>
          </a:p>
          <a:p>
            <a:r>
              <a:rPr lang="nl-NL" sz="1800" dirty="0"/>
              <a:t>5&gt;3 || a!=b    -&gt; 1</a:t>
            </a:r>
          </a:p>
          <a:p>
            <a:r>
              <a:rPr lang="nl-NL" sz="1800" dirty="0"/>
              <a:t>5&gt;3 || a==b    -&gt; 1</a:t>
            </a:r>
          </a:p>
          <a:p>
            <a:r>
              <a:rPr lang="nl-NL" sz="1800" dirty="0"/>
              <a:t>!(5&gt;3 || a==b) -&gt; 0</a:t>
            </a:r>
          </a:p>
          <a:p>
            <a:r>
              <a:rPr lang="nl-NL" sz="1800" dirty="0"/>
              <a:t>!(5&lt;3) || a==b -&gt; 1</a:t>
            </a:r>
          </a:p>
          <a:p>
            <a:r>
              <a:rPr lang="nl-NL" sz="1800" dirty="0"/>
              <a:t>!(!(5&lt;3) || a==b)     -&gt; 0</a:t>
            </a:r>
          </a:p>
          <a:p>
            <a:r>
              <a:rPr lang="nl-NL" sz="1800" dirty="0"/>
              <a:t>!((5&lt;3 || a==b) &amp;&amp; 1) -&gt; 1</a:t>
            </a:r>
          </a:p>
          <a:p>
            <a:r>
              <a:rPr lang="nl-NL" sz="1800" dirty="0"/>
              <a:t>(!(5&lt;g) || a==b)      -&gt; 1</a:t>
            </a:r>
          </a:p>
          <a:p>
            <a:endParaRPr lang="nl-NL" sz="1800" dirty="0"/>
          </a:p>
        </p:txBody>
      </p:sp>
      <p:sp>
        <p:nvSpPr>
          <p:cNvPr id="4" name="Tijdelijke aanduiding voor datum 3"/>
          <p:cNvSpPr>
            <a:spLocks noGrp="1"/>
          </p:cNvSpPr>
          <p:nvPr>
            <p:ph type="dt" sz="half" idx="17"/>
          </p:nvPr>
        </p:nvSpPr>
        <p:spPr/>
        <p:txBody>
          <a:bodyPr/>
          <a:lstStyle/>
          <a:p>
            <a:r>
              <a:rPr lang="nl-NL" smtClean="0"/>
              <a:t>GESPRG 2014-2015</a:t>
            </a:r>
            <a:endParaRPr lang="en-US" dirty="0"/>
          </a:p>
        </p:txBody>
      </p:sp>
      <p:sp>
        <p:nvSpPr>
          <p:cNvPr id="5" name="Tijdelijke aanduiding voor dianummer 4"/>
          <p:cNvSpPr>
            <a:spLocks noGrp="1"/>
          </p:cNvSpPr>
          <p:nvPr>
            <p:ph type="sldNum" sz="quarter" idx="19"/>
          </p:nvPr>
        </p:nvSpPr>
        <p:spPr/>
        <p:txBody>
          <a:bodyPr/>
          <a:lstStyle/>
          <a:p>
            <a:fld id="{520F5AE5-675F-4C53-86B8-6BB4E175C417}" type="slidenum">
              <a:rPr lang="en-US" smtClean="0"/>
              <a:pPr/>
              <a:t>89</a:t>
            </a:fld>
            <a:endParaRPr lang="en-US" dirty="0"/>
          </a:p>
        </p:txBody>
      </p:sp>
    </p:spTree>
    <p:extLst>
      <p:ext uri="{BB962C8B-B14F-4D97-AF65-F5344CB8AC3E}">
        <p14:creationId xmlns:p14="http://schemas.microsoft.com/office/powerpoint/2010/main" val="3560695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Werkcolleges</a:t>
            </a:r>
            <a:r>
              <a:rPr lang="en-US" dirty="0" smtClean="0"/>
              <a:t>	</a:t>
            </a:r>
            <a:endParaRPr lang="nl-NL" dirty="0"/>
          </a:p>
        </p:txBody>
      </p:sp>
      <p:sp>
        <p:nvSpPr>
          <p:cNvPr id="3" name="Tijdelijke aanduiding voor inhoud 2"/>
          <p:cNvSpPr>
            <a:spLocks noGrp="1"/>
          </p:cNvSpPr>
          <p:nvPr>
            <p:ph idx="1"/>
          </p:nvPr>
        </p:nvSpPr>
        <p:spPr/>
        <p:txBody>
          <a:bodyPr/>
          <a:lstStyle/>
          <a:p>
            <a:r>
              <a:rPr lang="en-US" dirty="0" err="1" smtClean="0"/>
              <a:t>Verder</a:t>
            </a:r>
            <a:r>
              <a:rPr lang="en-US" dirty="0" smtClean="0"/>
              <a:t>/</a:t>
            </a:r>
            <a:r>
              <a:rPr lang="en-US" dirty="0" err="1" smtClean="0"/>
              <a:t>dieper</a:t>
            </a:r>
            <a:r>
              <a:rPr lang="en-US" dirty="0" smtClean="0"/>
              <a:t> in op de les</a:t>
            </a:r>
          </a:p>
          <a:p>
            <a:r>
              <a:rPr lang="en-US" dirty="0" err="1" smtClean="0"/>
              <a:t>Behandelen</a:t>
            </a:r>
            <a:r>
              <a:rPr lang="en-US" dirty="0" smtClean="0"/>
              <a:t> van </a:t>
            </a:r>
            <a:r>
              <a:rPr lang="en-US" dirty="0" err="1" smtClean="0"/>
              <a:t>vragen</a:t>
            </a:r>
            <a:r>
              <a:rPr lang="en-US" dirty="0" smtClean="0"/>
              <a:t>/</a:t>
            </a:r>
            <a:r>
              <a:rPr lang="en-US" dirty="0" err="1" smtClean="0"/>
              <a:t>opdrachten</a:t>
            </a:r>
            <a:endParaRPr lang="en-US" dirty="0" smtClean="0"/>
          </a:p>
          <a:p>
            <a:r>
              <a:rPr lang="en-US" dirty="0" err="1" smtClean="0"/>
              <a:t>Behandelen</a:t>
            </a:r>
            <a:r>
              <a:rPr lang="en-US" dirty="0" smtClean="0"/>
              <a:t> van </a:t>
            </a:r>
            <a:r>
              <a:rPr lang="en-US" dirty="0" err="1" smtClean="0"/>
              <a:t>huiswerk</a:t>
            </a:r>
            <a:endParaRPr lang="en-US" dirty="0" smtClean="0"/>
          </a:p>
          <a:p>
            <a:r>
              <a:rPr lang="en-US" dirty="0" smtClean="0"/>
              <a:t>Extra </a:t>
            </a:r>
            <a:r>
              <a:rPr lang="en-US" dirty="0" err="1" smtClean="0"/>
              <a:t>opdrachten</a:t>
            </a:r>
            <a:endParaRPr lang="en-US" dirty="0" smtClean="0"/>
          </a:p>
          <a:p>
            <a:r>
              <a:rPr lang="en-US" dirty="0" smtClean="0"/>
              <a:t>Peer review</a:t>
            </a:r>
          </a:p>
        </p:txBody>
      </p:sp>
      <p:pic>
        <p:nvPicPr>
          <p:cNvPr id="12290" name="Picture 2" descr="http://2.bp.blogspot.com/_mbCtanRrpLQ/TI70Z2KiXuI/AAAAAAAAEpE/q31Kpuy6apI/s320/labor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3501008"/>
            <a:ext cx="3048000" cy="2171701"/>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datum 3"/>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9</a:t>
            </a:fld>
            <a:endParaRPr lang="en-US" dirty="0"/>
          </a:p>
        </p:txBody>
      </p:sp>
    </p:spTree>
    <p:extLst>
      <p:ext uri="{BB962C8B-B14F-4D97-AF65-F5344CB8AC3E}">
        <p14:creationId xmlns:p14="http://schemas.microsoft.com/office/powerpoint/2010/main" val="376682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http://chriszambelis.files.wordpress.com/2012/04/angry-man-stock-yell-at-compu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4541034"/>
            <a:ext cx="3491880" cy="231696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err="1" smtClean="0"/>
              <a:t>Programmeren</a:t>
            </a:r>
            <a:r>
              <a:rPr lang="en-US" dirty="0" smtClean="0"/>
              <a:t> == </a:t>
            </a:r>
            <a:r>
              <a:rPr lang="en-US" dirty="0" err="1" smtClean="0"/>
              <a:t>Moeilijk</a:t>
            </a:r>
            <a:r>
              <a:rPr lang="en-US" dirty="0" smtClean="0"/>
              <a:t> ?</a:t>
            </a:r>
            <a:endParaRPr lang="en-US" dirty="0"/>
          </a:p>
        </p:txBody>
      </p:sp>
      <p:sp>
        <p:nvSpPr>
          <p:cNvPr id="5" name="Content Placeholder 4"/>
          <p:cNvSpPr>
            <a:spLocks noGrp="1"/>
          </p:cNvSpPr>
          <p:nvPr>
            <p:ph idx="1"/>
          </p:nvPr>
        </p:nvSpPr>
        <p:spPr/>
        <p:txBody>
          <a:bodyPr>
            <a:normAutofit/>
          </a:bodyPr>
          <a:lstStyle/>
          <a:p>
            <a:r>
              <a:rPr lang="en-US" dirty="0" err="1" smtClean="0"/>
              <a:t>Schrijf</a:t>
            </a:r>
            <a:r>
              <a:rPr lang="en-US" dirty="0" smtClean="0"/>
              <a:t> </a:t>
            </a:r>
            <a:r>
              <a:rPr lang="en-US" dirty="0" err="1" smtClean="0"/>
              <a:t>een</a:t>
            </a:r>
            <a:r>
              <a:rPr lang="en-US" dirty="0" smtClean="0"/>
              <a:t> </a:t>
            </a:r>
            <a:r>
              <a:rPr lang="en-US" dirty="0" err="1" smtClean="0"/>
              <a:t>programma</a:t>
            </a:r>
            <a:r>
              <a:rPr lang="en-US" dirty="0" smtClean="0"/>
              <a:t> </a:t>
            </a:r>
            <a:r>
              <a:rPr lang="en-US" dirty="0" err="1" smtClean="0"/>
              <a:t>dat</a:t>
            </a:r>
            <a:r>
              <a:rPr lang="en-US" dirty="0" smtClean="0"/>
              <a:t>…</a:t>
            </a:r>
          </a:p>
          <a:p>
            <a:pPr lvl="1"/>
            <a:r>
              <a:rPr lang="en-US" dirty="0" smtClean="0">
                <a:solidFill>
                  <a:schemeClr val="accent2"/>
                </a:solidFill>
              </a:rPr>
              <a:t>Hoe </a:t>
            </a:r>
            <a:r>
              <a:rPr lang="en-US" dirty="0" err="1" smtClean="0">
                <a:solidFill>
                  <a:schemeClr val="accent2"/>
                </a:solidFill>
              </a:rPr>
              <a:t>bedenk</a:t>
            </a:r>
            <a:r>
              <a:rPr lang="en-US" dirty="0" smtClean="0">
                <a:solidFill>
                  <a:schemeClr val="accent2"/>
                </a:solidFill>
              </a:rPr>
              <a:t> je </a:t>
            </a:r>
            <a:r>
              <a:rPr lang="en-US" dirty="0" err="1" smtClean="0">
                <a:solidFill>
                  <a:schemeClr val="accent2"/>
                </a:solidFill>
              </a:rPr>
              <a:t>een</a:t>
            </a:r>
            <a:r>
              <a:rPr lang="en-US" dirty="0" smtClean="0">
                <a:solidFill>
                  <a:schemeClr val="accent2"/>
                </a:solidFill>
              </a:rPr>
              <a:t> </a:t>
            </a:r>
            <a:r>
              <a:rPr lang="en-US" dirty="0" err="1" smtClean="0">
                <a:solidFill>
                  <a:schemeClr val="accent2"/>
                </a:solidFill>
              </a:rPr>
              <a:t>programma</a:t>
            </a:r>
            <a:r>
              <a:rPr lang="en-US" dirty="0" smtClean="0">
                <a:solidFill>
                  <a:schemeClr val="accent2"/>
                </a:solidFill>
              </a:rPr>
              <a:t>?</a:t>
            </a:r>
          </a:p>
          <a:p>
            <a:pPr lvl="1"/>
            <a:endParaRPr lang="en-US" dirty="0"/>
          </a:p>
          <a:p>
            <a:r>
              <a:rPr lang="en-US" dirty="0" err="1" smtClean="0"/>
              <a:t>Stap</a:t>
            </a:r>
            <a:r>
              <a:rPr lang="en-US" dirty="0" smtClean="0"/>
              <a:t> </a:t>
            </a:r>
            <a:r>
              <a:rPr lang="en-US" dirty="0" err="1" smtClean="0"/>
              <a:t>voor</a:t>
            </a:r>
            <a:r>
              <a:rPr lang="en-US" dirty="0" smtClean="0"/>
              <a:t> </a:t>
            </a:r>
            <a:r>
              <a:rPr lang="en-US" dirty="0" err="1" smtClean="0"/>
              <a:t>stap</a:t>
            </a:r>
            <a:r>
              <a:rPr lang="en-US" dirty="0" smtClean="0"/>
              <a:t>…</a:t>
            </a:r>
          </a:p>
          <a:p>
            <a:pPr lvl="1"/>
            <a:r>
              <a:rPr lang="en-US" dirty="0" err="1" smtClean="0"/>
              <a:t>Stapgewijze</a:t>
            </a:r>
            <a:r>
              <a:rPr lang="en-US" dirty="0" smtClean="0"/>
              <a:t> </a:t>
            </a:r>
            <a:r>
              <a:rPr lang="en-US" dirty="0" err="1" smtClean="0"/>
              <a:t>verfijning</a:t>
            </a:r>
            <a:r>
              <a:rPr lang="en-US" dirty="0" smtClean="0"/>
              <a:t> </a:t>
            </a:r>
          </a:p>
          <a:p>
            <a:pPr lvl="1"/>
            <a:r>
              <a:rPr lang="en-US" sz="2000" dirty="0" smtClean="0">
                <a:hlinkClick r:id="rId3"/>
              </a:rPr>
              <a:t>http</a:t>
            </a:r>
            <a:r>
              <a:rPr lang="en-US" sz="2000" dirty="0">
                <a:hlinkClick r:id="rId3"/>
              </a:rPr>
              <a:t>://</a:t>
            </a:r>
            <a:r>
              <a:rPr lang="en-US" sz="2000" dirty="0" smtClean="0">
                <a:hlinkClick r:id="rId3"/>
              </a:rPr>
              <a:t>bd.eduweb.hhs.nl/gesprg/tafels_stap_voor_stap.htm</a:t>
            </a:r>
            <a:r>
              <a:rPr lang="en-US" sz="2000" dirty="0" smtClean="0"/>
              <a:t> </a:t>
            </a:r>
            <a:endParaRPr lang="en-US" sz="2000" dirty="0"/>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90</a:t>
            </a:fld>
            <a:endParaRPr lang="en-US" dirty="0"/>
          </a:p>
        </p:txBody>
      </p:sp>
      <p:sp>
        <p:nvSpPr>
          <p:cNvPr id="6" name="Toelichting met afgeronde rechthoek 5"/>
          <p:cNvSpPr/>
          <p:nvPr/>
        </p:nvSpPr>
        <p:spPr>
          <a:xfrm>
            <a:off x="6569968" y="1628576"/>
            <a:ext cx="2322512" cy="1224359"/>
          </a:xfrm>
          <a:prstGeom prst="wedgeRoundRectCallout">
            <a:avLst>
              <a:gd name="adj1" fmla="val -103438"/>
              <a:gd name="adj2" fmla="val -14703"/>
              <a:gd name="adj3" fmla="val 16667"/>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ysClr val="windowText" lastClr="000000"/>
                </a:solidFill>
              </a:rPr>
              <a:t>Vind</a:t>
            </a:r>
            <a:r>
              <a:rPr lang="en-US" dirty="0" smtClean="0">
                <a:solidFill>
                  <a:sysClr val="windowText" lastClr="000000"/>
                </a:solidFill>
              </a:rPr>
              <a:t> je de </a:t>
            </a:r>
            <a:r>
              <a:rPr lang="en-US" dirty="0" err="1" smtClean="0">
                <a:solidFill>
                  <a:sysClr val="windowText" lastClr="000000"/>
                </a:solidFill>
              </a:rPr>
              <a:t>practica</a:t>
            </a:r>
            <a:r>
              <a:rPr lang="en-US" dirty="0" smtClean="0">
                <a:solidFill>
                  <a:sysClr val="windowText" lastClr="000000"/>
                </a:solidFill>
              </a:rPr>
              <a:t> </a:t>
            </a:r>
            <a:r>
              <a:rPr lang="en-US" dirty="0" err="1" smtClean="0">
                <a:solidFill>
                  <a:sysClr val="windowText" lastClr="000000"/>
                </a:solidFill>
              </a:rPr>
              <a:t>moeilijk</a:t>
            </a:r>
            <a:r>
              <a:rPr lang="en-US" dirty="0" smtClean="0">
                <a:solidFill>
                  <a:sysClr val="windowText" lastClr="000000"/>
                </a:solidFill>
              </a:rPr>
              <a:t> let </a:t>
            </a:r>
            <a:r>
              <a:rPr lang="en-US" dirty="0" err="1" smtClean="0">
                <a:solidFill>
                  <a:sysClr val="windowText" lastClr="000000"/>
                </a:solidFill>
              </a:rPr>
              <a:t>dan</a:t>
            </a:r>
            <a:r>
              <a:rPr lang="en-US" dirty="0" smtClean="0">
                <a:solidFill>
                  <a:sysClr val="windowText" lastClr="000000"/>
                </a:solidFill>
              </a:rPr>
              <a:t> </a:t>
            </a:r>
            <a:r>
              <a:rPr lang="en-US" dirty="0" err="1" smtClean="0">
                <a:solidFill>
                  <a:sysClr val="windowText" lastClr="000000"/>
                </a:solidFill>
              </a:rPr>
              <a:t>vooral</a:t>
            </a:r>
            <a:r>
              <a:rPr lang="en-US" dirty="0" smtClean="0">
                <a:solidFill>
                  <a:sysClr val="windowText" lastClr="000000"/>
                </a:solidFill>
              </a:rPr>
              <a:t> </a:t>
            </a:r>
            <a:r>
              <a:rPr lang="en-US" dirty="0" err="1" smtClean="0">
                <a:solidFill>
                  <a:sysClr val="windowText" lastClr="000000"/>
                </a:solidFill>
              </a:rPr>
              <a:t>goed</a:t>
            </a:r>
            <a:r>
              <a:rPr lang="en-US" dirty="0" smtClean="0">
                <a:solidFill>
                  <a:sysClr val="windowText" lastClr="000000"/>
                </a:solidFill>
              </a:rPr>
              <a:t> op!</a:t>
            </a:r>
            <a:endParaRPr lang="nl-NL" dirty="0" err="1" smtClean="0">
              <a:solidFill>
                <a:sysClr val="windowText" lastClr="000000"/>
              </a:solidFill>
            </a:endParaRPr>
          </a:p>
        </p:txBody>
      </p:sp>
    </p:spTree>
    <p:extLst>
      <p:ext uri="{BB962C8B-B14F-4D97-AF65-F5344CB8AC3E}">
        <p14:creationId xmlns:p14="http://schemas.microsoft.com/office/powerpoint/2010/main" val="7511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Tafels</a:t>
            </a:r>
            <a:r>
              <a:rPr lang="en-US" dirty="0" smtClean="0"/>
              <a:t> </a:t>
            </a:r>
            <a:r>
              <a:rPr lang="en-US" dirty="0" err="1" smtClean="0"/>
              <a:t>stap</a:t>
            </a:r>
            <a:r>
              <a:rPr lang="en-US" dirty="0" smtClean="0"/>
              <a:t> </a:t>
            </a:r>
            <a:r>
              <a:rPr lang="en-US" dirty="0" err="1" smtClean="0"/>
              <a:t>voor</a:t>
            </a:r>
            <a:r>
              <a:rPr lang="en-US" dirty="0" smtClean="0"/>
              <a:t> </a:t>
            </a:r>
            <a:r>
              <a:rPr lang="en-US" dirty="0" err="1" smtClean="0"/>
              <a:t>stap</a:t>
            </a:r>
            <a:r>
              <a:rPr lang="en-US" dirty="0" smtClean="0"/>
              <a:t> </a:t>
            </a:r>
            <a:endParaRPr lang="en-US" dirty="0"/>
          </a:p>
        </p:txBody>
      </p:sp>
      <p:sp>
        <p:nvSpPr>
          <p:cNvPr id="2" name="Content Placeholder 1"/>
          <p:cNvSpPr>
            <a:spLocks noGrp="1"/>
          </p:cNvSpPr>
          <p:nvPr>
            <p:ph idx="1"/>
          </p:nvPr>
        </p:nvSpPr>
        <p:spPr/>
        <p:txBody>
          <a:bodyPr/>
          <a:lstStyle/>
          <a:p>
            <a:r>
              <a:rPr lang="nl-NL" dirty="0" smtClean="0"/>
              <a:t>Schrijf </a:t>
            </a:r>
            <a:r>
              <a:rPr lang="nl-NL" dirty="0"/>
              <a:t>een programma dat een geheel getal 0 &lt; </a:t>
            </a:r>
            <a:r>
              <a:rPr lang="nl-NL" i="1" dirty="0"/>
              <a:t>n</a:t>
            </a:r>
            <a:r>
              <a:rPr lang="nl-NL" dirty="0"/>
              <a:t> &lt; 7 inleest en vervolgens de tafels van 1 t/m </a:t>
            </a:r>
            <a:r>
              <a:rPr lang="nl-NL" i="1" dirty="0"/>
              <a:t>n</a:t>
            </a:r>
            <a:r>
              <a:rPr lang="nl-NL" dirty="0"/>
              <a:t> naast elkaar afdrukt.</a:t>
            </a:r>
            <a:endParaRPr lang="en-US" dirty="0"/>
          </a:p>
        </p:txBody>
      </p:sp>
      <p:pic>
        <p:nvPicPr>
          <p:cNvPr id="13314" name="Picture 2" descr="http://hexigo.com/wp-content/uploads/2012/11/group-decision-blog-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064" y="2996952"/>
            <a:ext cx="5139928" cy="3854946"/>
          </a:xfrm>
          <a:prstGeom prst="rect">
            <a:avLst/>
          </a:prstGeom>
          <a:noFill/>
          <a:extLst>
            <a:ext uri="{909E8E84-426E-40DD-AFC4-6F175D3DCCD1}">
              <a14:hiddenFill xmlns:a14="http://schemas.microsoft.com/office/drawing/2010/main">
                <a:solidFill>
                  <a:srgbClr val="FFFFFF"/>
                </a:solidFill>
              </a14:hiddenFill>
            </a:ext>
          </a:extLst>
        </p:spPr>
      </p:pic>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5" name="Tijdelijke aanduiding voor dianummer 4"/>
          <p:cNvSpPr>
            <a:spLocks noGrp="1"/>
          </p:cNvSpPr>
          <p:nvPr>
            <p:ph type="sldNum" sz="quarter" idx="12"/>
          </p:nvPr>
        </p:nvSpPr>
        <p:spPr/>
        <p:txBody>
          <a:bodyPr/>
          <a:lstStyle/>
          <a:p>
            <a:fld id="{520F5AE5-675F-4C53-86B8-6BB4E175C417}" type="slidenum">
              <a:rPr lang="en-US" smtClean="0"/>
              <a:pPr/>
              <a:t>91</a:t>
            </a:fld>
            <a:endParaRPr lang="en-US" dirty="0"/>
          </a:p>
        </p:txBody>
      </p:sp>
    </p:spTree>
    <p:extLst>
      <p:ext uri="{BB962C8B-B14F-4D97-AF65-F5344CB8AC3E}">
        <p14:creationId xmlns:p14="http://schemas.microsoft.com/office/powerpoint/2010/main" val="109993176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Stap</a:t>
            </a:r>
            <a:r>
              <a:rPr lang="en-US" dirty="0" smtClean="0"/>
              <a:t> 0: </a:t>
            </a:r>
            <a:r>
              <a:rPr lang="en-US" dirty="0" err="1"/>
              <a:t>Bezint</a:t>
            </a:r>
            <a:r>
              <a:rPr lang="en-US" dirty="0"/>
              <a:t> </a:t>
            </a:r>
            <a:r>
              <a:rPr lang="en-US" dirty="0" err="1"/>
              <a:t>eer</a:t>
            </a:r>
            <a:r>
              <a:rPr lang="en-US" dirty="0"/>
              <a:t> </a:t>
            </a:r>
            <a:r>
              <a:rPr lang="en-US" dirty="0" err="1"/>
              <a:t>gij</a:t>
            </a:r>
            <a:r>
              <a:rPr lang="en-US" dirty="0"/>
              <a:t> </a:t>
            </a:r>
            <a:r>
              <a:rPr lang="en-US" dirty="0" err="1"/>
              <a:t>begint</a:t>
            </a:r>
            <a:r>
              <a:rPr lang="en-US" dirty="0"/>
              <a:t> </a:t>
            </a:r>
          </a:p>
        </p:txBody>
      </p:sp>
      <p:sp>
        <p:nvSpPr>
          <p:cNvPr id="2" name="Content Placeholder 1"/>
          <p:cNvSpPr>
            <a:spLocks noGrp="1"/>
          </p:cNvSpPr>
          <p:nvPr>
            <p:ph idx="1"/>
          </p:nvPr>
        </p:nvSpPr>
        <p:spPr/>
        <p:txBody>
          <a:bodyPr>
            <a:normAutofit/>
          </a:bodyPr>
          <a:lstStyle/>
          <a:p>
            <a:r>
              <a:rPr lang="nl-NL" dirty="0" smtClean="0"/>
              <a:t>Snap je de opdracht?</a:t>
            </a:r>
          </a:p>
          <a:p>
            <a:r>
              <a:rPr lang="nl-NL" dirty="0" smtClean="0"/>
              <a:t>Bedenk mogelijke testgevallen.</a:t>
            </a:r>
          </a:p>
          <a:p>
            <a:pPr lvl="1"/>
            <a:r>
              <a:rPr lang="en-US" dirty="0" err="1" smtClean="0"/>
              <a:t>Bij</a:t>
            </a:r>
            <a:r>
              <a:rPr lang="en-US" dirty="0" smtClean="0"/>
              <a:t> de </a:t>
            </a:r>
            <a:r>
              <a:rPr lang="en-US" dirty="0" err="1" smtClean="0"/>
              <a:t>invoer</a:t>
            </a:r>
            <a:r>
              <a:rPr lang="en-US" dirty="0" smtClean="0"/>
              <a:t> 4 </a:t>
            </a:r>
            <a:r>
              <a:rPr lang="en-US" dirty="0" err="1" smtClean="0"/>
              <a:t>moet</a:t>
            </a:r>
            <a:r>
              <a:rPr lang="en-US" dirty="0" smtClean="0"/>
              <a:t> het </a:t>
            </a:r>
            <a:r>
              <a:rPr lang="en-US" dirty="0" err="1" smtClean="0"/>
              <a:t>programma</a:t>
            </a:r>
            <a:r>
              <a:rPr lang="en-US" dirty="0" smtClean="0"/>
              <a:t> de </a:t>
            </a:r>
            <a:r>
              <a:rPr lang="en-US" dirty="0" err="1" smtClean="0"/>
              <a:t>volgende</a:t>
            </a:r>
            <a:r>
              <a:rPr lang="en-US" dirty="0" smtClean="0"/>
              <a:t> </a:t>
            </a:r>
            <a:r>
              <a:rPr lang="en-US" dirty="0" err="1" smtClean="0"/>
              <a:t>uitvoer</a:t>
            </a:r>
            <a:r>
              <a:rPr lang="en-US" dirty="0" smtClean="0"/>
              <a:t> </a:t>
            </a:r>
            <a:r>
              <a:rPr lang="en-US" dirty="0" err="1" smtClean="0"/>
              <a:t>produceren</a:t>
            </a:r>
            <a:r>
              <a:rPr lang="en-US" dirty="0" smtClean="0"/>
              <a:t>:</a:t>
            </a:r>
            <a:endParaRPr lang="en-US" dirty="0"/>
          </a:p>
        </p:txBody>
      </p:sp>
      <p:sp>
        <p:nvSpPr>
          <p:cNvPr id="5" name="TextBox 4"/>
          <p:cNvSpPr txBox="1"/>
          <p:nvPr/>
        </p:nvSpPr>
        <p:spPr bwMode="auto">
          <a:xfrm>
            <a:off x="827583" y="3140968"/>
            <a:ext cx="7488833" cy="2864503"/>
          </a:xfrm>
          <a:prstGeom prst="rect">
            <a:avLst/>
          </a:prstGeom>
          <a:solidFill>
            <a:schemeClr val="tx1"/>
          </a:solidFill>
          <a:ln>
            <a:noFill/>
          </a:ln>
          <a:effectLst/>
          <a:extLst/>
        </p:spPr>
        <p:txBody>
          <a:bodyPr wrap="square" lIns="90000" tIns="46800" rIns="90000" bIns="46800" rtlCol="0">
            <a:spAutoFit/>
          </a:bodyPr>
          <a:lstStyle/>
          <a:p>
            <a:pPr algn="l"/>
            <a:r>
              <a:rPr lang="en-US" sz="1800" dirty="0" smtClean="0">
                <a:solidFill>
                  <a:schemeClr val="bg1"/>
                </a:solidFill>
                <a:latin typeface="Lucida Console" pitchFamily="49" charset="0"/>
              </a:rPr>
              <a:t> 1 </a:t>
            </a:r>
            <a:r>
              <a:rPr lang="en-US" sz="1800" dirty="0">
                <a:solidFill>
                  <a:schemeClr val="bg1"/>
                </a:solidFill>
                <a:latin typeface="Lucida Console" pitchFamily="49" charset="0"/>
              </a:rPr>
              <a:t>x 1 =  1  1 x 2 =  2  1 x 3 =  3  1 x 4 =  4</a:t>
            </a:r>
          </a:p>
          <a:p>
            <a:pPr algn="l"/>
            <a:r>
              <a:rPr lang="en-US" sz="1800" dirty="0">
                <a:solidFill>
                  <a:schemeClr val="bg1"/>
                </a:solidFill>
                <a:latin typeface="Lucida Console" pitchFamily="49" charset="0"/>
              </a:rPr>
              <a:t> 2 x 1 =  2  2 x 2 =  4  2 x 3 =  6  2 x 4 =  8</a:t>
            </a:r>
          </a:p>
          <a:p>
            <a:pPr algn="l"/>
            <a:r>
              <a:rPr lang="en-US" sz="1800" dirty="0">
                <a:solidFill>
                  <a:schemeClr val="bg1"/>
                </a:solidFill>
                <a:latin typeface="Lucida Console" pitchFamily="49" charset="0"/>
              </a:rPr>
              <a:t> 3 x 1 =  3  3 x 2 =  6  3 x 3 =  9  3 x 4 = 12</a:t>
            </a:r>
          </a:p>
          <a:p>
            <a:pPr algn="l"/>
            <a:r>
              <a:rPr lang="en-US" sz="1800" dirty="0">
                <a:solidFill>
                  <a:schemeClr val="bg1"/>
                </a:solidFill>
                <a:latin typeface="Lucida Console" pitchFamily="49" charset="0"/>
              </a:rPr>
              <a:t> 4 x 1 =  4  4 x 2 =  8  4 x 3 = 12  4 x 4 = 16</a:t>
            </a:r>
          </a:p>
          <a:p>
            <a:pPr algn="l"/>
            <a:r>
              <a:rPr lang="en-US" sz="1800" dirty="0">
                <a:solidFill>
                  <a:schemeClr val="bg1"/>
                </a:solidFill>
                <a:latin typeface="Lucida Console" pitchFamily="49" charset="0"/>
              </a:rPr>
              <a:t> 5 x 1 =  5  5 x 2 = 10  5 x 3 = 15  5 x 4 = 20</a:t>
            </a:r>
          </a:p>
          <a:p>
            <a:pPr algn="l"/>
            <a:r>
              <a:rPr lang="en-US" sz="1800" dirty="0">
                <a:solidFill>
                  <a:schemeClr val="bg1"/>
                </a:solidFill>
                <a:latin typeface="Lucida Console" pitchFamily="49" charset="0"/>
              </a:rPr>
              <a:t> 6 x 1 =  6  6 x 2 = 12  6 x 3 = 18  6 x 4 = 24</a:t>
            </a:r>
          </a:p>
          <a:p>
            <a:pPr algn="l"/>
            <a:r>
              <a:rPr lang="en-US" sz="1800" dirty="0">
                <a:solidFill>
                  <a:schemeClr val="bg1"/>
                </a:solidFill>
                <a:latin typeface="Lucida Console" pitchFamily="49" charset="0"/>
              </a:rPr>
              <a:t> 7 x 1 =  7  7 x 2 = 14  7 x 3 = 21  7 x 4 = 28</a:t>
            </a:r>
          </a:p>
          <a:p>
            <a:pPr algn="l"/>
            <a:r>
              <a:rPr lang="en-US" sz="1800" dirty="0">
                <a:solidFill>
                  <a:schemeClr val="bg1"/>
                </a:solidFill>
                <a:latin typeface="Lucida Console" pitchFamily="49" charset="0"/>
              </a:rPr>
              <a:t> 8 x 1 =  8  8 x 2 = 16  8 x 3 = 24  8 x 4 = 32</a:t>
            </a:r>
          </a:p>
          <a:p>
            <a:pPr algn="l"/>
            <a:r>
              <a:rPr lang="en-US" sz="1800" dirty="0">
                <a:solidFill>
                  <a:schemeClr val="bg1"/>
                </a:solidFill>
                <a:latin typeface="Lucida Console" pitchFamily="49" charset="0"/>
              </a:rPr>
              <a:t> 9 x 1 =  9  9 x 2 = 18  9 x 3 = 27  9 x 4 = 36</a:t>
            </a:r>
          </a:p>
          <a:p>
            <a:pPr algn="l"/>
            <a:r>
              <a:rPr lang="en-US" sz="1800" dirty="0">
                <a:solidFill>
                  <a:schemeClr val="bg1"/>
                </a:solidFill>
                <a:latin typeface="Lucida Console" pitchFamily="49" charset="0"/>
              </a:rPr>
              <a:t>10 x 1 = 10 10 x 2 = 20 10 x 3 = 30 10 x 4 = 40</a:t>
            </a:r>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6" name="Tijdelijke aanduiding voor dianummer 5"/>
          <p:cNvSpPr>
            <a:spLocks noGrp="1"/>
          </p:cNvSpPr>
          <p:nvPr>
            <p:ph type="sldNum" sz="quarter" idx="12"/>
          </p:nvPr>
        </p:nvSpPr>
        <p:spPr/>
        <p:txBody>
          <a:bodyPr/>
          <a:lstStyle/>
          <a:p>
            <a:fld id="{520F5AE5-675F-4C53-86B8-6BB4E175C417}" type="slidenum">
              <a:rPr lang="en-US" smtClean="0"/>
              <a:pPr/>
              <a:t>92</a:t>
            </a:fld>
            <a:endParaRPr lang="en-US" dirty="0"/>
          </a:p>
        </p:txBody>
      </p:sp>
    </p:spTree>
    <p:extLst>
      <p:ext uri="{BB962C8B-B14F-4D97-AF65-F5344CB8AC3E}">
        <p14:creationId xmlns:p14="http://schemas.microsoft.com/office/powerpoint/2010/main" val="401626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err="1" smtClean="0"/>
              <a:t>Stap</a:t>
            </a:r>
            <a:r>
              <a:rPr lang="en-US" sz="3600" dirty="0" smtClean="0"/>
              <a:t> 1: </a:t>
            </a:r>
            <a:r>
              <a:rPr lang="nl-NL" sz="3600" dirty="0"/>
              <a:t>Alle begin is </a:t>
            </a:r>
            <a:r>
              <a:rPr lang="nl-NL" sz="3600" strike="sngStrike" dirty="0"/>
              <a:t>moeilijk</a:t>
            </a:r>
            <a:r>
              <a:rPr lang="nl-NL" sz="3600" dirty="0"/>
              <a:t> makkelijk</a:t>
            </a:r>
            <a:r>
              <a:rPr lang="nl-NL" sz="3600" dirty="0" smtClean="0"/>
              <a:t>.</a:t>
            </a:r>
            <a:r>
              <a:rPr lang="en-US" sz="3600" dirty="0" smtClean="0"/>
              <a:t> </a:t>
            </a:r>
            <a:endParaRPr lang="en-US" sz="3600" dirty="0"/>
          </a:p>
        </p:txBody>
      </p:sp>
      <p:sp>
        <p:nvSpPr>
          <p:cNvPr id="5" name="Text Box 4"/>
          <p:cNvSpPr txBox="1">
            <a:spLocks noChangeArrowheads="1"/>
          </p:cNvSpPr>
          <p:nvPr/>
        </p:nvSpPr>
        <p:spPr bwMode="auto">
          <a:xfrm>
            <a:off x="539552" y="1268413"/>
            <a:ext cx="8209161" cy="378783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solidFill>
                  <a:srgbClr val="0000FF"/>
                </a:solidFill>
                <a:latin typeface="Consolas"/>
              </a:rPr>
              <a:t>#include</a:t>
            </a:r>
            <a:r>
              <a:rPr lang="en-US" sz="2000" dirty="0">
                <a:solidFill>
                  <a:prstClr val="black"/>
                </a:solidFill>
                <a:latin typeface="Consolas"/>
              </a:rPr>
              <a:t> </a:t>
            </a:r>
            <a:r>
              <a:rPr lang="en-US" sz="2000" dirty="0">
                <a:solidFill>
                  <a:srgbClr val="A31515"/>
                </a:solidFill>
                <a:latin typeface="Consolas"/>
              </a:rPr>
              <a:t>&lt;</a:t>
            </a:r>
            <a:r>
              <a:rPr lang="en-US" sz="2000" dirty="0" err="1">
                <a:solidFill>
                  <a:srgbClr val="A31515"/>
                </a:solidFill>
                <a:latin typeface="Consolas"/>
              </a:rPr>
              <a:t>stdio.h</a:t>
            </a:r>
            <a:r>
              <a:rPr lang="en-US" sz="2000" dirty="0">
                <a:solidFill>
                  <a:srgbClr val="A31515"/>
                </a:solidFill>
                <a:latin typeface="Consolas"/>
              </a:rPr>
              <a:t>&gt;</a:t>
            </a:r>
            <a:endParaRPr lang="en-US" sz="2000" dirty="0">
              <a:solidFill>
                <a:prstClr val="black"/>
              </a:solidFill>
              <a:latin typeface="Consolas"/>
            </a:endParaRPr>
          </a:p>
          <a:p>
            <a:pPr algn="l"/>
            <a:endParaRPr lang="en-US" sz="2000" dirty="0">
              <a:solidFill>
                <a:prstClr val="black"/>
              </a:solidFill>
              <a:latin typeface="Consolas"/>
            </a:endParaRPr>
          </a:p>
          <a:p>
            <a:pPr algn="l"/>
            <a:r>
              <a:rPr lang="en-US" sz="2000" dirty="0">
                <a:solidFill>
                  <a:srgbClr val="008000"/>
                </a:solidFill>
                <a:latin typeface="Consolas"/>
              </a:rPr>
              <a:t>/* © 2013 </a:t>
            </a:r>
            <a:r>
              <a:rPr lang="en-US" sz="2000" dirty="0" err="1" smtClean="0">
                <a:solidFill>
                  <a:srgbClr val="008000"/>
                </a:solidFill>
                <a:latin typeface="Consolas"/>
              </a:rPr>
              <a:t>Naam</a:t>
            </a:r>
            <a:r>
              <a:rPr lang="en-US" sz="2000" dirty="0" smtClean="0">
                <a:solidFill>
                  <a:srgbClr val="008000"/>
                </a:solidFill>
                <a:latin typeface="Consolas"/>
              </a:rPr>
              <a:t> </a:t>
            </a:r>
            <a:r>
              <a:rPr lang="en-US" sz="2000" dirty="0" err="1" smtClean="0">
                <a:solidFill>
                  <a:srgbClr val="008000"/>
                </a:solidFill>
                <a:latin typeface="Consolas"/>
              </a:rPr>
              <a:t>programmeur</a:t>
            </a:r>
            <a:r>
              <a:rPr lang="en-US" sz="2000" dirty="0" smtClean="0">
                <a:solidFill>
                  <a:srgbClr val="008000"/>
                </a:solidFill>
                <a:latin typeface="Consolas"/>
              </a:rPr>
              <a:t>*/</a:t>
            </a:r>
            <a:endParaRPr lang="en-US" sz="2000" dirty="0">
              <a:solidFill>
                <a:prstClr val="black"/>
              </a:solidFill>
              <a:latin typeface="Consolas"/>
            </a:endParaRPr>
          </a:p>
          <a:p>
            <a:pPr algn="l"/>
            <a:endParaRPr lang="en-US" sz="2000" dirty="0">
              <a:solidFill>
                <a:prstClr val="black"/>
              </a:solidFill>
              <a:latin typeface="Consolas"/>
            </a:endParaRPr>
          </a:p>
          <a:p>
            <a:pPr algn="l"/>
            <a:r>
              <a:rPr lang="en-US" sz="2000" dirty="0" err="1">
                <a:solidFill>
                  <a:srgbClr val="0000FF"/>
                </a:solidFill>
                <a:latin typeface="Consolas"/>
              </a:rPr>
              <a:t>int</a:t>
            </a:r>
            <a:r>
              <a:rPr lang="en-US" sz="2000" dirty="0">
                <a:solidFill>
                  <a:prstClr val="black"/>
                </a:solidFill>
                <a:latin typeface="Consolas"/>
              </a:rPr>
              <a:t> main(</a:t>
            </a:r>
            <a:r>
              <a:rPr lang="en-US" sz="2000" dirty="0">
                <a:solidFill>
                  <a:srgbClr val="0000FF"/>
                </a:solidFill>
                <a:latin typeface="Consolas"/>
              </a:rPr>
              <a:t>void</a:t>
            </a:r>
            <a:r>
              <a:rPr lang="en-US" sz="2000" dirty="0">
                <a:solidFill>
                  <a:prstClr val="black"/>
                </a:solidFill>
                <a:latin typeface="Consolas"/>
              </a:rPr>
              <a:t>) {</a:t>
            </a:r>
          </a:p>
          <a:p>
            <a:pPr algn="l"/>
            <a:endParaRPr lang="en-US" sz="2000" dirty="0">
              <a:solidFill>
                <a:prstClr val="black"/>
              </a:solidFill>
              <a:latin typeface="Consolas"/>
            </a:endParaRPr>
          </a:p>
          <a:p>
            <a:pPr algn="l"/>
            <a:r>
              <a:rPr lang="en-US" sz="2000" dirty="0" smtClean="0">
                <a:solidFill>
                  <a:srgbClr val="008000"/>
                </a:solidFill>
                <a:latin typeface="Consolas"/>
              </a:rPr>
              <a:t>    /* </a:t>
            </a:r>
            <a:r>
              <a:rPr lang="en-US" sz="2000" dirty="0" err="1">
                <a:solidFill>
                  <a:srgbClr val="008000"/>
                </a:solidFill>
                <a:latin typeface="Consolas"/>
              </a:rPr>
              <a:t>Hier</a:t>
            </a:r>
            <a:r>
              <a:rPr lang="en-US" sz="2000" dirty="0">
                <a:solidFill>
                  <a:srgbClr val="008000"/>
                </a:solidFill>
                <a:latin typeface="Consolas"/>
              </a:rPr>
              <a:t> </a:t>
            </a:r>
            <a:r>
              <a:rPr lang="en-US" sz="2000" dirty="0" err="1">
                <a:solidFill>
                  <a:srgbClr val="008000"/>
                </a:solidFill>
                <a:latin typeface="Consolas"/>
              </a:rPr>
              <a:t>komt</a:t>
            </a:r>
            <a:r>
              <a:rPr lang="en-US" sz="2000" dirty="0">
                <a:solidFill>
                  <a:srgbClr val="008000"/>
                </a:solidFill>
                <a:latin typeface="Consolas"/>
              </a:rPr>
              <a:t> de code */</a:t>
            </a:r>
            <a:endParaRPr lang="en-US" sz="2000" dirty="0">
              <a:solidFill>
                <a:prstClr val="black"/>
              </a:solidFill>
              <a:latin typeface="Consolas"/>
            </a:endParaRPr>
          </a:p>
          <a:p>
            <a:pPr algn="l"/>
            <a:endParaRPr lang="en-US" sz="2000" dirty="0">
              <a:solidFill>
                <a:prstClr val="black"/>
              </a:solidFill>
              <a:latin typeface="Consolas"/>
            </a:endParaRPr>
          </a:p>
          <a:p>
            <a:pPr algn="l"/>
            <a:r>
              <a:rPr lang="en-US" sz="2000" dirty="0" smtClean="0">
                <a:solidFill>
                  <a:prstClr val="black"/>
                </a:solidFill>
                <a:latin typeface="Consolas"/>
              </a:rPr>
              <a:t>    </a:t>
            </a:r>
            <a:r>
              <a:rPr lang="en-US" sz="2000" dirty="0" err="1" smtClean="0">
                <a:solidFill>
                  <a:prstClr val="black"/>
                </a:solidFill>
                <a:latin typeface="Consolas"/>
              </a:rPr>
              <a:t>fflush</a:t>
            </a:r>
            <a:r>
              <a:rPr lang="en-US" sz="2000" dirty="0" smtClean="0">
                <a:solidFill>
                  <a:prstClr val="black"/>
                </a:solidFill>
                <a:latin typeface="Consolas"/>
              </a:rPr>
              <a:t>(</a:t>
            </a:r>
            <a:r>
              <a:rPr lang="en-US" sz="2000" dirty="0" err="1" smtClean="0">
                <a:solidFill>
                  <a:prstClr val="black"/>
                </a:solidFill>
                <a:latin typeface="Consolas"/>
              </a:rPr>
              <a:t>stdin</a:t>
            </a:r>
            <a:r>
              <a:rPr lang="en-US" sz="2000" dirty="0">
                <a:solidFill>
                  <a:prstClr val="black"/>
                </a:solidFill>
                <a:latin typeface="Consolas"/>
              </a:rPr>
              <a:t>);</a:t>
            </a:r>
          </a:p>
          <a:p>
            <a:pPr algn="l"/>
            <a:r>
              <a:rPr lang="en-US" sz="2000" dirty="0" smtClean="0">
                <a:solidFill>
                  <a:prstClr val="black"/>
                </a:solidFill>
                <a:latin typeface="Consolas"/>
              </a:rPr>
              <a:t>    </a:t>
            </a:r>
            <a:r>
              <a:rPr lang="en-US" sz="2000" dirty="0" err="1" smtClean="0">
                <a:solidFill>
                  <a:prstClr val="black"/>
                </a:solidFill>
                <a:latin typeface="Consolas"/>
              </a:rPr>
              <a:t>getchar</a:t>
            </a:r>
            <a:r>
              <a:rPr lang="en-US" sz="2000" dirty="0">
                <a:solidFill>
                  <a:prstClr val="black"/>
                </a:solidFill>
                <a:latin typeface="Consolas"/>
              </a:rPr>
              <a:t>();</a:t>
            </a:r>
          </a:p>
          <a:p>
            <a:pPr algn="l"/>
            <a:r>
              <a:rPr lang="en-US" sz="2000" dirty="0" smtClean="0">
                <a:solidFill>
                  <a:prstClr val="black"/>
                </a:solidFill>
                <a:latin typeface="Consolas"/>
              </a:rPr>
              <a:t>    </a:t>
            </a:r>
            <a:r>
              <a:rPr lang="en-US" sz="2000" dirty="0" smtClean="0">
                <a:solidFill>
                  <a:srgbClr val="0000FF"/>
                </a:solidFill>
                <a:latin typeface="Consolas"/>
              </a:rPr>
              <a:t>return</a:t>
            </a:r>
            <a:r>
              <a:rPr lang="en-US" sz="2000" dirty="0" smtClean="0">
                <a:solidFill>
                  <a:prstClr val="black"/>
                </a:solidFill>
                <a:latin typeface="Consolas"/>
              </a:rPr>
              <a:t> </a:t>
            </a:r>
            <a:r>
              <a:rPr lang="en-US" sz="2000" dirty="0">
                <a:solidFill>
                  <a:prstClr val="black"/>
                </a:solidFill>
                <a:latin typeface="Consolas"/>
              </a:rPr>
              <a:t>0;</a:t>
            </a:r>
          </a:p>
          <a:p>
            <a:pPr algn="l"/>
            <a:r>
              <a:rPr lang="en-US" sz="2000" dirty="0" smtClean="0">
                <a:solidFill>
                  <a:prstClr val="black"/>
                </a:solidFill>
                <a:latin typeface="Consolas"/>
              </a:rPr>
              <a:t>}</a:t>
            </a:r>
            <a:endParaRPr lang="en-US" sz="2000" dirty="0">
              <a:solidFill>
                <a:prstClr val="black"/>
              </a:solidFill>
              <a:latin typeface="Consolas"/>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93</a:t>
            </a:fld>
            <a:endParaRPr lang="en-US" dirty="0"/>
          </a:p>
        </p:txBody>
      </p:sp>
    </p:spTree>
    <p:extLst>
      <p:ext uri="{BB962C8B-B14F-4D97-AF65-F5344CB8AC3E}">
        <p14:creationId xmlns:p14="http://schemas.microsoft.com/office/powerpoint/2010/main" val="50160314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77875"/>
          </a:xfrm>
        </p:spPr>
        <p:txBody>
          <a:bodyPr/>
          <a:lstStyle/>
          <a:p>
            <a:r>
              <a:rPr lang="en-US" sz="3600" dirty="0" err="1" smtClean="0"/>
              <a:t>Stap</a:t>
            </a:r>
            <a:r>
              <a:rPr lang="en-US" sz="3600" dirty="0" smtClean="0"/>
              <a:t> 2: </a:t>
            </a:r>
            <a:r>
              <a:rPr lang="nl-NL" sz="3600" dirty="0" smtClean="0"/>
              <a:t>Invoer.</a:t>
            </a:r>
            <a:r>
              <a:rPr lang="en-US" sz="3600" dirty="0" smtClean="0"/>
              <a:t> </a:t>
            </a:r>
            <a:endParaRPr lang="en-US" sz="3600" dirty="0"/>
          </a:p>
        </p:txBody>
      </p:sp>
      <p:sp>
        <p:nvSpPr>
          <p:cNvPr id="5" name="Text Box 4"/>
          <p:cNvSpPr txBox="1">
            <a:spLocks noChangeArrowheads="1"/>
          </p:cNvSpPr>
          <p:nvPr/>
        </p:nvSpPr>
        <p:spPr bwMode="auto">
          <a:xfrm>
            <a:off x="457200" y="1268413"/>
            <a:ext cx="8363272" cy="480349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1800" dirty="0">
                <a:solidFill>
                  <a:srgbClr val="0000FF"/>
                </a:solidFill>
                <a:latin typeface="Consolas"/>
              </a:rPr>
              <a:t>#include</a:t>
            </a:r>
            <a:r>
              <a:rPr lang="en-US" sz="1800" dirty="0">
                <a:solidFill>
                  <a:prstClr val="black"/>
                </a:solidFill>
                <a:latin typeface="Consolas"/>
              </a:rPr>
              <a:t> </a:t>
            </a:r>
            <a:r>
              <a:rPr lang="en-US" sz="1800" dirty="0">
                <a:solidFill>
                  <a:srgbClr val="A31515"/>
                </a:solidFill>
                <a:latin typeface="Consolas"/>
              </a:rPr>
              <a:t>&lt;</a:t>
            </a:r>
            <a:r>
              <a:rPr lang="en-US" sz="1800" dirty="0" err="1">
                <a:solidFill>
                  <a:srgbClr val="A31515"/>
                </a:solidFill>
                <a:latin typeface="Consolas"/>
              </a:rPr>
              <a:t>stdio.h</a:t>
            </a:r>
            <a:r>
              <a:rPr lang="en-US" sz="1800" dirty="0">
                <a:solidFill>
                  <a:srgbClr val="A31515"/>
                </a:solidFill>
                <a:latin typeface="Consolas"/>
              </a:rPr>
              <a:t>&gt;</a:t>
            </a:r>
            <a:endParaRPr lang="en-US" sz="1800" dirty="0">
              <a:solidFill>
                <a:prstClr val="black"/>
              </a:solidFill>
              <a:latin typeface="Consolas"/>
            </a:endParaRPr>
          </a:p>
          <a:p>
            <a:pPr algn="l"/>
            <a:endParaRPr lang="en-US" sz="1800" dirty="0">
              <a:solidFill>
                <a:prstClr val="black"/>
              </a:solidFill>
              <a:latin typeface="Consolas"/>
            </a:endParaRPr>
          </a:p>
          <a:p>
            <a:r>
              <a:rPr lang="en-US" sz="1800" dirty="0">
                <a:solidFill>
                  <a:srgbClr val="008000"/>
                </a:solidFill>
                <a:latin typeface="Consolas"/>
              </a:rPr>
              <a:t>/* © </a:t>
            </a:r>
            <a:r>
              <a:rPr lang="en-US" sz="1800" dirty="0" smtClean="0">
                <a:solidFill>
                  <a:srgbClr val="008000"/>
                </a:solidFill>
                <a:latin typeface="Consolas"/>
              </a:rPr>
              <a:t>2013 </a:t>
            </a:r>
            <a:r>
              <a:rPr lang="en-US" sz="1800" dirty="0" err="1">
                <a:solidFill>
                  <a:srgbClr val="008000"/>
                </a:solidFill>
                <a:latin typeface="Consolas"/>
              </a:rPr>
              <a:t>Naam</a:t>
            </a:r>
            <a:r>
              <a:rPr lang="en-US" sz="1800" dirty="0">
                <a:solidFill>
                  <a:srgbClr val="008000"/>
                </a:solidFill>
                <a:latin typeface="Consolas"/>
              </a:rPr>
              <a:t> </a:t>
            </a:r>
            <a:r>
              <a:rPr lang="en-US" sz="1800" dirty="0" err="1">
                <a:solidFill>
                  <a:srgbClr val="008000"/>
                </a:solidFill>
                <a:latin typeface="Consolas"/>
              </a:rPr>
              <a:t>programmeur</a:t>
            </a:r>
            <a:r>
              <a:rPr lang="en-US" sz="1800" dirty="0">
                <a:solidFill>
                  <a:srgbClr val="008000"/>
                </a:solidFill>
                <a:latin typeface="Consolas"/>
              </a:rPr>
              <a:t> */</a:t>
            </a:r>
            <a:endParaRPr lang="en-US" sz="1800" dirty="0">
              <a:solidFill>
                <a:prstClr val="black"/>
              </a:solidFill>
              <a:latin typeface="Consolas"/>
            </a:endParaRPr>
          </a:p>
          <a:p>
            <a:pPr algn="l"/>
            <a:r>
              <a:rPr lang="nl-NL" sz="1800" dirty="0">
                <a:solidFill>
                  <a:srgbClr val="008000"/>
                </a:solidFill>
                <a:latin typeface="Consolas"/>
              </a:rPr>
              <a:t>/* Dit programma leest een geheel getal 0 &lt; n &lt; 7 </a:t>
            </a:r>
            <a:r>
              <a:rPr lang="nl-NL" sz="1800" dirty="0" smtClean="0">
                <a:solidFill>
                  <a:srgbClr val="008000"/>
                </a:solidFill>
                <a:latin typeface="Consolas"/>
              </a:rPr>
              <a:t>en drukt</a:t>
            </a:r>
            <a:endParaRPr lang="nl-NL" sz="1800" dirty="0">
              <a:solidFill>
                <a:prstClr val="black"/>
              </a:solidFill>
              <a:latin typeface="Consolas"/>
            </a:endParaRPr>
          </a:p>
          <a:p>
            <a:pPr algn="l"/>
            <a:r>
              <a:rPr lang="nl-NL" sz="1800" dirty="0" smtClean="0">
                <a:solidFill>
                  <a:srgbClr val="008000"/>
                </a:solidFill>
                <a:latin typeface="Consolas"/>
              </a:rPr>
              <a:t>   vervolgens</a:t>
            </a:r>
            <a:r>
              <a:rPr lang="nl-NL" sz="1800" dirty="0">
                <a:solidFill>
                  <a:srgbClr val="008000"/>
                </a:solidFill>
                <a:latin typeface="Consolas"/>
              </a:rPr>
              <a:t> de tafels van 1 t/m n naast elkaar af */</a:t>
            </a:r>
            <a:endParaRPr lang="nl-NL" sz="1800" dirty="0">
              <a:solidFill>
                <a:prstClr val="black"/>
              </a:solidFill>
              <a:latin typeface="Consolas"/>
            </a:endParaRPr>
          </a:p>
          <a:p>
            <a:pPr algn="l"/>
            <a:endParaRPr lang="en-US" sz="1800" dirty="0">
              <a:solidFill>
                <a:prstClr val="black"/>
              </a:solidFill>
              <a:latin typeface="Consolas"/>
            </a:endParaRPr>
          </a:p>
          <a:p>
            <a:pPr algn="l"/>
            <a:r>
              <a:rPr lang="en-US" sz="1800" dirty="0" err="1">
                <a:solidFill>
                  <a:srgbClr val="0000FF"/>
                </a:solidFill>
                <a:latin typeface="Consolas"/>
              </a:rPr>
              <a:t>int</a:t>
            </a:r>
            <a:r>
              <a:rPr lang="en-US" sz="1800" dirty="0">
                <a:solidFill>
                  <a:prstClr val="black"/>
                </a:solidFill>
                <a:latin typeface="Consolas"/>
              </a:rPr>
              <a:t> main(</a:t>
            </a:r>
            <a:r>
              <a:rPr lang="en-US" sz="1800" dirty="0">
                <a:solidFill>
                  <a:srgbClr val="0000FF"/>
                </a:solidFill>
                <a:latin typeface="Consolas"/>
              </a:rPr>
              <a:t>void</a:t>
            </a:r>
            <a:r>
              <a:rPr lang="en-US" sz="1800" dirty="0">
                <a:solidFill>
                  <a:prstClr val="black"/>
                </a:solidFill>
                <a:latin typeface="Consolas"/>
              </a:rPr>
              <a:t>) {</a:t>
            </a:r>
          </a:p>
          <a:p>
            <a:pPr algn="l"/>
            <a:r>
              <a:rPr lang="en-US" sz="1800" dirty="0" smtClean="0">
                <a:solidFill>
                  <a:prstClr val="black"/>
                </a:solidFill>
                <a:latin typeface="Consolas"/>
              </a:rPr>
              <a:t>    </a:t>
            </a:r>
            <a:r>
              <a:rPr lang="en-US" sz="1800" dirty="0" err="1" smtClean="0">
                <a:solidFill>
                  <a:srgbClr val="0000FF"/>
                </a:solidFill>
                <a:latin typeface="Consolas"/>
              </a:rPr>
              <a:t>int</a:t>
            </a:r>
            <a:r>
              <a:rPr lang="en-US" sz="1800" dirty="0" smtClean="0">
                <a:solidFill>
                  <a:prstClr val="black"/>
                </a:solidFill>
                <a:latin typeface="Consolas"/>
              </a:rPr>
              <a:t> </a:t>
            </a:r>
            <a:r>
              <a:rPr lang="en-US" sz="1800" dirty="0">
                <a:solidFill>
                  <a:prstClr val="black"/>
                </a:solidFill>
                <a:latin typeface="Consolas"/>
              </a:rPr>
              <a:t>n;</a:t>
            </a:r>
          </a:p>
          <a:p>
            <a:pPr algn="l"/>
            <a:endParaRPr lang="en-US" sz="1800" dirty="0">
              <a:solidFill>
                <a:prstClr val="black"/>
              </a:solidFill>
              <a:latin typeface="Consolas"/>
            </a:endParaRPr>
          </a:p>
          <a:p>
            <a:pPr algn="l"/>
            <a:r>
              <a:rPr lang="nl-NL" sz="1800" dirty="0" smtClean="0">
                <a:solidFill>
                  <a:prstClr val="black"/>
                </a:solidFill>
                <a:latin typeface="Consolas"/>
              </a:rPr>
              <a:t>    </a:t>
            </a:r>
            <a:r>
              <a:rPr lang="nl-NL" sz="1800" dirty="0" err="1" smtClean="0">
                <a:solidFill>
                  <a:prstClr val="black"/>
                </a:solidFill>
                <a:latin typeface="Consolas"/>
              </a:rPr>
              <a:t>printf</a:t>
            </a:r>
            <a:r>
              <a:rPr lang="nl-NL" sz="1800" dirty="0">
                <a:solidFill>
                  <a:prstClr val="black"/>
                </a:solidFill>
                <a:latin typeface="Consolas"/>
              </a:rPr>
              <a:t>(</a:t>
            </a:r>
            <a:r>
              <a:rPr lang="nl-NL" sz="1800" dirty="0">
                <a:solidFill>
                  <a:srgbClr val="A31515"/>
                </a:solidFill>
                <a:latin typeface="Consolas"/>
              </a:rPr>
              <a:t>"Geef de waarde van n (1..6): "</a:t>
            </a:r>
            <a:r>
              <a:rPr lang="nl-NL" sz="1800" dirty="0">
                <a:solidFill>
                  <a:prstClr val="black"/>
                </a:solidFill>
                <a:latin typeface="Consolas"/>
              </a:rPr>
              <a:t>);</a:t>
            </a:r>
          </a:p>
          <a:p>
            <a:pPr algn="l"/>
            <a:r>
              <a:rPr lang="en-US" sz="1800" dirty="0" smtClean="0">
                <a:solidFill>
                  <a:prstClr val="black"/>
                </a:solidFill>
                <a:latin typeface="Consolas"/>
              </a:rPr>
              <a:t>    </a:t>
            </a:r>
            <a:r>
              <a:rPr lang="en-US" sz="1800" dirty="0" err="1" smtClean="0">
                <a:solidFill>
                  <a:prstClr val="black"/>
                </a:solidFill>
                <a:latin typeface="Consolas"/>
              </a:rPr>
              <a:t>scanf</a:t>
            </a:r>
            <a:r>
              <a:rPr lang="en-US" sz="1800" dirty="0">
                <a:solidFill>
                  <a:prstClr val="black"/>
                </a:solidFill>
                <a:latin typeface="Consolas"/>
              </a:rPr>
              <a:t>(</a:t>
            </a:r>
            <a:r>
              <a:rPr lang="en-US" sz="1800" dirty="0">
                <a:solidFill>
                  <a:srgbClr val="A31515"/>
                </a:solidFill>
                <a:latin typeface="Consolas"/>
              </a:rPr>
              <a:t>"%d"</a:t>
            </a:r>
            <a:r>
              <a:rPr lang="en-US" sz="1800" dirty="0">
                <a:solidFill>
                  <a:prstClr val="black"/>
                </a:solidFill>
                <a:latin typeface="Consolas"/>
              </a:rPr>
              <a:t>, &amp;n</a:t>
            </a:r>
            <a:r>
              <a:rPr lang="en-US" sz="1800" dirty="0" smtClean="0">
                <a:solidFill>
                  <a:prstClr val="black"/>
                </a:solidFill>
                <a:latin typeface="Consolas"/>
              </a:rPr>
              <a:t>);</a:t>
            </a:r>
            <a:endParaRPr lang="en-US" sz="1800" dirty="0">
              <a:solidFill>
                <a:prstClr val="black"/>
              </a:solidFill>
              <a:latin typeface="Consolas"/>
            </a:endParaRPr>
          </a:p>
          <a:p>
            <a:pPr algn="l"/>
            <a:r>
              <a:rPr lang="pt-BR" sz="1800" dirty="0" smtClean="0">
                <a:solidFill>
                  <a:prstClr val="black"/>
                </a:solidFill>
                <a:latin typeface="Consolas"/>
              </a:rPr>
              <a:t>    printf</a:t>
            </a:r>
            <a:r>
              <a:rPr lang="pt-BR" sz="1800" dirty="0">
                <a:solidFill>
                  <a:prstClr val="black"/>
                </a:solidFill>
                <a:latin typeface="Consolas"/>
              </a:rPr>
              <a:t>(</a:t>
            </a:r>
            <a:r>
              <a:rPr lang="pt-BR" sz="1800" dirty="0">
                <a:solidFill>
                  <a:srgbClr val="A31515"/>
                </a:solidFill>
                <a:latin typeface="Consolas"/>
              </a:rPr>
              <a:t>"Test n = %d"</a:t>
            </a:r>
            <a:r>
              <a:rPr lang="pt-BR" sz="1800" dirty="0">
                <a:solidFill>
                  <a:prstClr val="black"/>
                </a:solidFill>
                <a:latin typeface="Consolas"/>
              </a:rPr>
              <a:t>, n);</a:t>
            </a:r>
          </a:p>
          <a:p>
            <a:pPr algn="l"/>
            <a:endParaRPr lang="en-US" sz="1800" dirty="0">
              <a:solidFill>
                <a:prstClr val="black"/>
              </a:solidFill>
              <a:latin typeface="Consolas"/>
            </a:endParaRPr>
          </a:p>
          <a:p>
            <a:pPr algn="l"/>
            <a:r>
              <a:rPr lang="en-US" sz="1800" dirty="0" smtClean="0">
                <a:solidFill>
                  <a:prstClr val="black"/>
                </a:solidFill>
                <a:latin typeface="Consolas"/>
              </a:rPr>
              <a:t>    </a:t>
            </a:r>
            <a:r>
              <a:rPr lang="en-US" sz="1800" dirty="0" err="1" smtClean="0">
                <a:solidFill>
                  <a:prstClr val="black"/>
                </a:solidFill>
                <a:latin typeface="Consolas"/>
              </a:rPr>
              <a:t>fflush</a:t>
            </a:r>
            <a:r>
              <a:rPr lang="en-US" sz="1800" dirty="0" smtClean="0">
                <a:solidFill>
                  <a:prstClr val="black"/>
                </a:solidFill>
                <a:latin typeface="Consolas"/>
              </a:rPr>
              <a:t>(</a:t>
            </a:r>
            <a:r>
              <a:rPr lang="en-US" sz="1800" dirty="0" err="1" smtClean="0">
                <a:solidFill>
                  <a:prstClr val="black"/>
                </a:solidFill>
                <a:latin typeface="Consolas"/>
              </a:rPr>
              <a:t>stdin</a:t>
            </a:r>
            <a:r>
              <a:rPr lang="en-US" sz="1800" dirty="0">
                <a:solidFill>
                  <a:prstClr val="black"/>
                </a:solidFill>
                <a:latin typeface="Consolas"/>
              </a:rPr>
              <a:t>);</a:t>
            </a:r>
          </a:p>
          <a:p>
            <a:pPr algn="l"/>
            <a:r>
              <a:rPr lang="en-US" sz="1800" dirty="0" smtClean="0">
                <a:solidFill>
                  <a:prstClr val="black"/>
                </a:solidFill>
                <a:latin typeface="Consolas"/>
              </a:rPr>
              <a:t>    </a:t>
            </a:r>
            <a:r>
              <a:rPr lang="en-US" sz="1800" dirty="0" err="1" smtClean="0">
                <a:solidFill>
                  <a:prstClr val="black"/>
                </a:solidFill>
                <a:latin typeface="Consolas"/>
              </a:rPr>
              <a:t>getchar</a:t>
            </a:r>
            <a:r>
              <a:rPr lang="en-US" sz="1800" dirty="0">
                <a:solidFill>
                  <a:prstClr val="black"/>
                </a:solidFill>
                <a:latin typeface="Consolas"/>
              </a:rPr>
              <a:t>();</a:t>
            </a:r>
          </a:p>
          <a:p>
            <a:pPr algn="l"/>
            <a:r>
              <a:rPr lang="en-US" sz="1800" dirty="0" smtClean="0">
                <a:solidFill>
                  <a:prstClr val="black"/>
                </a:solidFill>
                <a:latin typeface="Consolas"/>
              </a:rPr>
              <a:t>    </a:t>
            </a:r>
            <a:r>
              <a:rPr lang="en-US" sz="1800" dirty="0" smtClean="0">
                <a:solidFill>
                  <a:srgbClr val="0000FF"/>
                </a:solidFill>
                <a:latin typeface="Consolas"/>
              </a:rPr>
              <a:t>return</a:t>
            </a:r>
            <a:r>
              <a:rPr lang="en-US" sz="1800" dirty="0" smtClean="0">
                <a:solidFill>
                  <a:prstClr val="black"/>
                </a:solidFill>
                <a:latin typeface="Consolas"/>
              </a:rPr>
              <a:t> </a:t>
            </a:r>
            <a:r>
              <a:rPr lang="en-US" sz="1800" dirty="0">
                <a:solidFill>
                  <a:prstClr val="black"/>
                </a:solidFill>
                <a:latin typeface="Consolas"/>
              </a:rPr>
              <a:t>0;</a:t>
            </a:r>
          </a:p>
          <a:p>
            <a:pPr algn="l"/>
            <a:r>
              <a:rPr lang="en-US" sz="1800" dirty="0">
                <a:solidFill>
                  <a:prstClr val="black"/>
                </a:solidFill>
                <a:latin typeface="Consolas"/>
              </a:rPr>
              <a:t>}</a:t>
            </a:r>
          </a:p>
        </p:txBody>
      </p:sp>
      <p:sp>
        <p:nvSpPr>
          <p:cNvPr id="2" name="Rectangle 1"/>
          <p:cNvSpPr/>
          <p:nvPr/>
        </p:nvSpPr>
        <p:spPr bwMode="auto">
          <a:xfrm>
            <a:off x="346634" y="1772816"/>
            <a:ext cx="8496622" cy="936451"/>
          </a:xfrm>
          <a:prstGeom prst="rect">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dirty="0" smtClean="0">
              <a:ln>
                <a:noFill/>
              </a:ln>
              <a:solidFill>
                <a:schemeClr val="hlink"/>
              </a:solidFill>
              <a:effectLst/>
              <a:latin typeface="Univers" pitchFamily="34" charset="0"/>
            </a:endParaRPr>
          </a:p>
        </p:txBody>
      </p:sp>
      <p:sp>
        <p:nvSpPr>
          <p:cNvPr id="6" name="Rectangle 5"/>
          <p:cNvSpPr/>
          <p:nvPr/>
        </p:nvSpPr>
        <p:spPr bwMode="auto">
          <a:xfrm>
            <a:off x="346634" y="2780928"/>
            <a:ext cx="8496622" cy="468225"/>
          </a:xfrm>
          <a:prstGeom prst="rect">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7" name="Rectangle 6"/>
          <p:cNvSpPr/>
          <p:nvPr/>
        </p:nvSpPr>
        <p:spPr bwMode="auto">
          <a:xfrm>
            <a:off x="683568" y="4681859"/>
            <a:ext cx="6192366" cy="1484784"/>
          </a:xfrm>
          <a:prstGeom prst="rect">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3" name="Tijdelijke aanduiding voor datum 2"/>
          <p:cNvSpPr>
            <a:spLocks noGrp="1"/>
          </p:cNvSpPr>
          <p:nvPr>
            <p:ph type="dt" sz="half" idx="10"/>
          </p:nvPr>
        </p:nvSpPr>
        <p:spPr/>
        <p:txBody>
          <a:bodyPr/>
          <a:lstStyle/>
          <a:p>
            <a:r>
              <a:rPr lang="nl-NL" smtClean="0"/>
              <a:t>GESPRG 2014-2015</a:t>
            </a:r>
            <a:endParaRPr lang="en-US" dirty="0"/>
          </a:p>
        </p:txBody>
      </p:sp>
      <p:sp>
        <p:nvSpPr>
          <p:cNvPr id="8" name="Tijdelijke aanduiding voor dianummer 7"/>
          <p:cNvSpPr>
            <a:spLocks noGrp="1"/>
          </p:cNvSpPr>
          <p:nvPr>
            <p:ph type="sldNum" sz="quarter" idx="12"/>
          </p:nvPr>
        </p:nvSpPr>
        <p:spPr/>
        <p:txBody>
          <a:bodyPr/>
          <a:lstStyle/>
          <a:p>
            <a:fld id="{520F5AE5-675F-4C53-86B8-6BB4E175C417}" type="slidenum">
              <a:rPr lang="en-US" smtClean="0"/>
              <a:pPr/>
              <a:t>94</a:t>
            </a:fld>
            <a:endParaRPr lang="en-US" dirty="0"/>
          </a:p>
        </p:txBody>
      </p:sp>
    </p:spTree>
    <p:extLst>
      <p:ext uri="{BB962C8B-B14F-4D97-AF65-F5344CB8AC3E}">
        <p14:creationId xmlns:p14="http://schemas.microsoft.com/office/powerpoint/2010/main" val="146685372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77875"/>
          </a:xfrm>
        </p:spPr>
        <p:txBody>
          <a:bodyPr/>
          <a:lstStyle/>
          <a:p>
            <a:r>
              <a:rPr lang="en-US" sz="3600" dirty="0" err="1" smtClean="0"/>
              <a:t>Stap</a:t>
            </a:r>
            <a:r>
              <a:rPr lang="en-US" sz="3600" dirty="0" smtClean="0"/>
              <a:t> </a:t>
            </a:r>
            <a:r>
              <a:rPr lang="en-US" sz="3600" dirty="0"/>
              <a:t>3</a:t>
            </a:r>
            <a:r>
              <a:rPr lang="en-US" sz="3600" dirty="0" smtClean="0"/>
              <a:t>: </a:t>
            </a:r>
            <a:r>
              <a:rPr lang="nl-NL" sz="3600" dirty="0" smtClean="0"/>
              <a:t>Controle </a:t>
            </a:r>
            <a:r>
              <a:rPr lang="nl-NL" sz="3600" dirty="0"/>
              <a:t>op invoer.</a:t>
            </a:r>
            <a:r>
              <a:rPr lang="en-US" sz="3600" dirty="0" smtClean="0"/>
              <a:t> </a:t>
            </a:r>
            <a:endParaRPr lang="en-US" sz="3600" dirty="0"/>
          </a:p>
        </p:txBody>
      </p:sp>
      <p:sp>
        <p:nvSpPr>
          <p:cNvPr id="5" name="Text Box 4"/>
          <p:cNvSpPr txBox="1">
            <a:spLocks noChangeArrowheads="1"/>
          </p:cNvSpPr>
          <p:nvPr/>
        </p:nvSpPr>
        <p:spPr bwMode="auto">
          <a:xfrm>
            <a:off x="457200" y="1268413"/>
            <a:ext cx="8363272" cy="501893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solidFill>
                  <a:srgbClr val="0000FF"/>
                </a:solidFill>
                <a:latin typeface="Consolas"/>
              </a:rPr>
              <a:t>#include</a:t>
            </a:r>
            <a:r>
              <a:rPr lang="en-US" sz="2000" dirty="0">
                <a:solidFill>
                  <a:prstClr val="black"/>
                </a:solidFill>
                <a:latin typeface="Consolas"/>
              </a:rPr>
              <a:t> </a:t>
            </a:r>
            <a:r>
              <a:rPr lang="en-US" sz="2000" dirty="0">
                <a:solidFill>
                  <a:srgbClr val="A31515"/>
                </a:solidFill>
                <a:latin typeface="Consolas"/>
              </a:rPr>
              <a:t>&lt;</a:t>
            </a:r>
            <a:r>
              <a:rPr lang="en-US" sz="2000" dirty="0" err="1">
                <a:solidFill>
                  <a:srgbClr val="A31515"/>
                </a:solidFill>
                <a:latin typeface="Consolas"/>
              </a:rPr>
              <a:t>stdio.h</a:t>
            </a:r>
            <a:r>
              <a:rPr lang="en-US" sz="2000" dirty="0">
                <a:solidFill>
                  <a:srgbClr val="A31515"/>
                </a:solidFill>
                <a:latin typeface="Consolas"/>
              </a:rPr>
              <a:t>&gt;</a:t>
            </a:r>
            <a:endParaRPr lang="en-US" sz="2000" dirty="0">
              <a:solidFill>
                <a:prstClr val="black"/>
              </a:solidFill>
              <a:latin typeface="Consolas"/>
            </a:endParaRPr>
          </a:p>
          <a:p>
            <a:pPr algn="l"/>
            <a:endParaRPr lang="en-US" sz="2000" dirty="0">
              <a:solidFill>
                <a:prstClr val="black"/>
              </a:solidFill>
              <a:latin typeface="Consolas"/>
            </a:endParaRPr>
          </a:p>
          <a:p>
            <a:pPr algn="l"/>
            <a:r>
              <a:rPr lang="en-US" sz="2000" dirty="0" err="1" smtClean="0">
                <a:solidFill>
                  <a:srgbClr val="0000FF"/>
                </a:solidFill>
                <a:latin typeface="Consolas"/>
              </a:rPr>
              <a:t>int</a:t>
            </a:r>
            <a:r>
              <a:rPr lang="en-US" sz="2000" dirty="0" smtClean="0">
                <a:solidFill>
                  <a:prstClr val="black"/>
                </a:solidFill>
                <a:latin typeface="Consolas"/>
              </a:rPr>
              <a:t> </a:t>
            </a:r>
            <a:r>
              <a:rPr lang="en-US" sz="2000" dirty="0">
                <a:solidFill>
                  <a:prstClr val="black"/>
                </a:solidFill>
                <a:latin typeface="Consolas"/>
              </a:rPr>
              <a:t>main(</a:t>
            </a:r>
            <a:r>
              <a:rPr lang="en-US" sz="2000" dirty="0">
                <a:solidFill>
                  <a:srgbClr val="0000FF"/>
                </a:solidFill>
                <a:latin typeface="Consolas"/>
              </a:rPr>
              <a:t>void</a:t>
            </a:r>
            <a:r>
              <a:rPr lang="en-US" sz="2000" dirty="0">
                <a:solidFill>
                  <a:prstClr val="black"/>
                </a:solidFill>
                <a:latin typeface="Consolas"/>
              </a:rPr>
              <a:t>) {</a:t>
            </a:r>
          </a:p>
          <a:p>
            <a:pPr algn="l"/>
            <a:r>
              <a:rPr lang="en-US" sz="2000" smtClean="0">
                <a:solidFill>
                  <a:prstClr val="black"/>
                </a:solidFill>
                <a:latin typeface="Consolas"/>
              </a:rPr>
              <a:t>    </a:t>
            </a:r>
            <a:r>
              <a:rPr lang="en-US" sz="2000" smtClean="0">
                <a:solidFill>
                  <a:srgbClr val="0000FF"/>
                </a:solidFill>
                <a:latin typeface="Consolas"/>
              </a:rPr>
              <a:t>int</a:t>
            </a:r>
            <a:r>
              <a:rPr lang="en-US" sz="2000" smtClean="0">
                <a:solidFill>
                  <a:prstClr val="black"/>
                </a:solidFill>
                <a:latin typeface="Consolas"/>
              </a:rPr>
              <a:t> </a:t>
            </a:r>
            <a:r>
              <a:rPr lang="en-US" sz="2000" dirty="0">
                <a:solidFill>
                  <a:prstClr val="black"/>
                </a:solidFill>
                <a:latin typeface="Consolas"/>
              </a:rPr>
              <a:t>n;</a:t>
            </a:r>
          </a:p>
          <a:p>
            <a:pPr algn="l"/>
            <a:endParaRPr lang="en-US" sz="2000" dirty="0">
              <a:solidFill>
                <a:prstClr val="black"/>
              </a:solidFill>
              <a:latin typeface="Consolas"/>
            </a:endParaRPr>
          </a:p>
          <a:p>
            <a:pPr algn="l"/>
            <a:r>
              <a:rPr lang="en-US" sz="2000" smtClean="0">
                <a:solidFill>
                  <a:prstClr val="black"/>
                </a:solidFill>
                <a:latin typeface="Consolas"/>
              </a:rPr>
              <a:t>    </a:t>
            </a:r>
            <a:r>
              <a:rPr lang="en-US" sz="2000" smtClean="0">
                <a:solidFill>
                  <a:srgbClr val="0000FF"/>
                </a:solidFill>
                <a:latin typeface="Consolas"/>
              </a:rPr>
              <a:t>do</a:t>
            </a:r>
            <a:r>
              <a:rPr lang="en-US" sz="2000" smtClean="0">
                <a:solidFill>
                  <a:prstClr val="black"/>
                </a:solidFill>
                <a:latin typeface="Consolas"/>
              </a:rPr>
              <a:t> </a:t>
            </a:r>
            <a:r>
              <a:rPr lang="en-US" sz="2000" dirty="0">
                <a:solidFill>
                  <a:prstClr val="black"/>
                </a:solidFill>
                <a:latin typeface="Consolas"/>
              </a:rPr>
              <a:t>{</a:t>
            </a:r>
          </a:p>
          <a:p>
            <a:pPr algn="l"/>
            <a:r>
              <a:rPr lang="nl-NL" sz="2000" smtClean="0">
                <a:solidFill>
                  <a:prstClr val="black"/>
                </a:solidFill>
                <a:latin typeface="Consolas"/>
              </a:rPr>
              <a:t>        printf</a:t>
            </a:r>
            <a:r>
              <a:rPr lang="nl-NL" sz="2000" dirty="0">
                <a:solidFill>
                  <a:prstClr val="black"/>
                </a:solidFill>
                <a:latin typeface="Consolas"/>
              </a:rPr>
              <a:t>(</a:t>
            </a:r>
            <a:r>
              <a:rPr lang="nl-NL" sz="2000" dirty="0">
                <a:solidFill>
                  <a:srgbClr val="A31515"/>
                </a:solidFill>
                <a:latin typeface="Consolas"/>
              </a:rPr>
              <a:t>"Geef de waarde van n (1..6): "</a:t>
            </a:r>
            <a:r>
              <a:rPr lang="nl-NL" sz="2000" dirty="0">
                <a:solidFill>
                  <a:prstClr val="black"/>
                </a:solidFill>
                <a:latin typeface="Consolas"/>
              </a:rPr>
              <a:t>);</a:t>
            </a:r>
          </a:p>
          <a:p>
            <a:pPr algn="l"/>
            <a:r>
              <a:rPr lang="en-US" sz="2000" smtClean="0">
                <a:solidFill>
                  <a:prstClr val="black"/>
                </a:solidFill>
                <a:latin typeface="Consolas"/>
              </a:rPr>
              <a:t>        scanf</a:t>
            </a:r>
            <a:r>
              <a:rPr lang="en-US" sz="2000" dirty="0">
                <a:solidFill>
                  <a:prstClr val="black"/>
                </a:solidFill>
                <a:latin typeface="Consolas"/>
              </a:rPr>
              <a:t>(</a:t>
            </a:r>
            <a:r>
              <a:rPr lang="en-US" sz="2000" dirty="0">
                <a:solidFill>
                  <a:srgbClr val="A31515"/>
                </a:solidFill>
                <a:latin typeface="Consolas"/>
              </a:rPr>
              <a:t>"%d"</a:t>
            </a:r>
            <a:r>
              <a:rPr lang="en-US" sz="2000" dirty="0">
                <a:solidFill>
                  <a:prstClr val="black"/>
                </a:solidFill>
                <a:latin typeface="Consolas"/>
              </a:rPr>
              <a:t>, &amp;n);</a:t>
            </a:r>
          </a:p>
          <a:p>
            <a:pPr algn="l"/>
            <a:r>
              <a:rPr lang="en-US" sz="2000" smtClean="0">
                <a:solidFill>
                  <a:prstClr val="black"/>
                </a:solidFill>
                <a:latin typeface="Consolas"/>
              </a:rPr>
              <a:t>    } </a:t>
            </a:r>
            <a:r>
              <a:rPr lang="en-US" sz="2000" dirty="0">
                <a:solidFill>
                  <a:srgbClr val="0000FF"/>
                </a:solidFill>
                <a:latin typeface="Consolas"/>
              </a:rPr>
              <a:t>while</a:t>
            </a:r>
            <a:r>
              <a:rPr lang="en-US" sz="2000" dirty="0">
                <a:solidFill>
                  <a:prstClr val="black"/>
                </a:solidFill>
                <a:latin typeface="Consolas"/>
              </a:rPr>
              <a:t>(n &lt; 1 || n &gt; 6);</a:t>
            </a:r>
          </a:p>
          <a:p>
            <a:pPr algn="l"/>
            <a:endParaRPr lang="en-US" sz="2000" dirty="0">
              <a:solidFill>
                <a:prstClr val="black"/>
              </a:solidFill>
              <a:latin typeface="Consolas"/>
            </a:endParaRPr>
          </a:p>
          <a:p>
            <a:pPr algn="l"/>
            <a:r>
              <a:rPr lang="pt-BR" sz="2000" smtClean="0">
                <a:solidFill>
                  <a:prstClr val="black"/>
                </a:solidFill>
                <a:latin typeface="Consolas"/>
              </a:rPr>
              <a:t>    printf</a:t>
            </a:r>
            <a:r>
              <a:rPr lang="pt-BR" sz="2000" dirty="0">
                <a:solidFill>
                  <a:prstClr val="black"/>
                </a:solidFill>
                <a:latin typeface="Consolas"/>
              </a:rPr>
              <a:t>(</a:t>
            </a:r>
            <a:r>
              <a:rPr lang="pt-BR" sz="2000" dirty="0">
                <a:solidFill>
                  <a:srgbClr val="A31515"/>
                </a:solidFill>
                <a:latin typeface="Consolas"/>
              </a:rPr>
              <a:t>"Test n = %d"</a:t>
            </a:r>
            <a:r>
              <a:rPr lang="pt-BR" sz="2000" dirty="0">
                <a:solidFill>
                  <a:prstClr val="black"/>
                </a:solidFill>
                <a:latin typeface="Consolas"/>
              </a:rPr>
              <a:t>, n);</a:t>
            </a:r>
          </a:p>
          <a:p>
            <a:pPr algn="l"/>
            <a:endParaRPr lang="en-US" sz="2000" dirty="0">
              <a:solidFill>
                <a:prstClr val="black"/>
              </a:solidFill>
              <a:latin typeface="Consolas"/>
            </a:endParaRPr>
          </a:p>
          <a:p>
            <a:pPr algn="l"/>
            <a:r>
              <a:rPr lang="en-US" sz="2000" smtClean="0">
                <a:solidFill>
                  <a:prstClr val="black"/>
                </a:solidFill>
                <a:latin typeface="Consolas"/>
              </a:rPr>
              <a:t>    fflush(stdin</a:t>
            </a:r>
            <a:r>
              <a:rPr lang="en-US" sz="2000" dirty="0">
                <a:solidFill>
                  <a:prstClr val="black"/>
                </a:solidFill>
                <a:latin typeface="Consolas"/>
              </a:rPr>
              <a:t>);</a:t>
            </a:r>
          </a:p>
          <a:p>
            <a:pPr algn="l"/>
            <a:r>
              <a:rPr lang="en-US" sz="2000" smtClean="0">
                <a:solidFill>
                  <a:prstClr val="black"/>
                </a:solidFill>
                <a:latin typeface="Consolas"/>
              </a:rPr>
              <a:t>    getchar</a:t>
            </a:r>
            <a:r>
              <a:rPr lang="en-US" sz="2000" dirty="0">
                <a:solidFill>
                  <a:prstClr val="black"/>
                </a:solidFill>
                <a:latin typeface="Consolas"/>
              </a:rPr>
              <a:t>();</a:t>
            </a:r>
          </a:p>
          <a:p>
            <a:pPr algn="l"/>
            <a:r>
              <a:rPr lang="en-US" sz="2000" smtClean="0">
                <a:solidFill>
                  <a:prstClr val="black"/>
                </a:solidFill>
                <a:latin typeface="Consolas"/>
              </a:rPr>
              <a:t>    </a:t>
            </a:r>
            <a:r>
              <a:rPr lang="en-US" sz="2000" smtClean="0">
                <a:solidFill>
                  <a:srgbClr val="0000FF"/>
                </a:solidFill>
                <a:latin typeface="Consolas"/>
              </a:rPr>
              <a:t>return</a:t>
            </a:r>
            <a:r>
              <a:rPr lang="en-US" sz="2000" smtClean="0">
                <a:solidFill>
                  <a:prstClr val="black"/>
                </a:solidFill>
                <a:latin typeface="Consolas"/>
              </a:rPr>
              <a:t> </a:t>
            </a:r>
            <a:r>
              <a:rPr lang="en-US" sz="2000" dirty="0">
                <a:solidFill>
                  <a:prstClr val="black"/>
                </a:solidFill>
                <a:latin typeface="Consolas"/>
              </a:rPr>
              <a:t>0;</a:t>
            </a:r>
          </a:p>
          <a:p>
            <a:pPr algn="l"/>
            <a:r>
              <a:rPr lang="en-US" sz="2000" dirty="0">
                <a:solidFill>
                  <a:prstClr val="black"/>
                </a:solidFill>
                <a:latin typeface="Consolas"/>
              </a:rPr>
              <a:t>}</a:t>
            </a:r>
          </a:p>
        </p:txBody>
      </p:sp>
      <p:sp>
        <p:nvSpPr>
          <p:cNvPr id="6" name="Rectangle 5"/>
          <p:cNvSpPr/>
          <p:nvPr/>
        </p:nvSpPr>
        <p:spPr bwMode="auto">
          <a:xfrm>
            <a:off x="323850" y="1268413"/>
            <a:ext cx="8496622" cy="1296491"/>
          </a:xfrm>
          <a:prstGeom prst="rect">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7" name="Rectangle 6"/>
          <p:cNvSpPr/>
          <p:nvPr/>
        </p:nvSpPr>
        <p:spPr bwMode="auto">
          <a:xfrm>
            <a:off x="323850" y="3140968"/>
            <a:ext cx="8496622" cy="636914"/>
          </a:xfrm>
          <a:prstGeom prst="rect">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8" name="Rectangle 7"/>
          <p:cNvSpPr/>
          <p:nvPr/>
        </p:nvSpPr>
        <p:spPr bwMode="auto">
          <a:xfrm>
            <a:off x="319833" y="4365104"/>
            <a:ext cx="5764335" cy="1872208"/>
          </a:xfrm>
          <a:prstGeom prst="rect">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95</a:t>
            </a:fld>
            <a:endParaRPr lang="en-US" dirty="0"/>
          </a:p>
        </p:txBody>
      </p:sp>
    </p:spTree>
    <p:extLst>
      <p:ext uri="{BB962C8B-B14F-4D97-AF65-F5344CB8AC3E}">
        <p14:creationId xmlns:p14="http://schemas.microsoft.com/office/powerpoint/2010/main" val="111264079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8775" y="358775"/>
            <a:ext cx="8461697" cy="684213"/>
          </a:xfrm>
        </p:spPr>
        <p:txBody>
          <a:bodyPr>
            <a:normAutofit/>
          </a:bodyPr>
          <a:lstStyle/>
          <a:p>
            <a:r>
              <a:rPr lang="nl-NL" sz="3200" dirty="0"/>
              <a:t>Stap 4. Eerste regel van de tafels afdrukken.</a:t>
            </a:r>
            <a:endParaRPr lang="en-US" sz="3200" dirty="0"/>
          </a:p>
        </p:txBody>
      </p:sp>
      <p:sp>
        <p:nvSpPr>
          <p:cNvPr id="5" name="Text Box 4"/>
          <p:cNvSpPr txBox="1">
            <a:spLocks noChangeArrowheads="1"/>
          </p:cNvSpPr>
          <p:nvPr/>
        </p:nvSpPr>
        <p:spPr bwMode="auto">
          <a:xfrm>
            <a:off x="323850" y="1268413"/>
            <a:ext cx="8496622" cy="50804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1800" dirty="0">
                <a:solidFill>
                  <a:srgbClr val="0000FF"/>
                </a:solidFill>
                <a:latin typeface="Consolas"/>
              </a:rPr>
              <a:t>#include</a:t>
            </a:r>
            <a:r>
              <a:rPr lang="en-US" sz="1800" dirty="0">
                <a:solidFill>
                  <a:prstClr val="black"/>
                </a:solidFill>
                <a:latin typeface="Consolas"/>
              </a:rPr>
              <a:t> </a:t>
            </a:r>
            <a:r>
              <a:rPr lang="en-US" sz="1800" dirty="0">
                <a:solidFill>
                  <a:srgbClr val="A31515"/>
                </a:solidFill>
                <a:latin typeface="Consolas"/>
              </a:rPr>
              <a:t>&lt;</a:t>
            </a:r>
            <a:r>
              <a:rPr lang="en-US" sz="1800" dirty="0" err="1">
                <a:solidFill>
                  <a:srgbClr val="A31515"/>
                </a:solidFill>
                <a:latin typeface="Consolas"/>
              </a:rPr>
              <a:t>stdio.h</a:t>
            </a:r>
            <a:r>
              <a:rPr lang="en-US" sz="1800" dirty="0">
                <a:solidFill>
                  <a:srgbClr val="A31515"/>
                </a:solidFill>
                <a:latin typeface="Consolas"/>
              </a:rPr>
              <a:t>&gt;</a:t>
            </a:r>
            <a:endParaRPr lang="en-US" sz="1800" dirty="0">
              <a:solidFill>
                <a:prstClr val="black"/>
              </a:solidFill>
              <a:latin typeface="Consolas"/>
            </a:endParaRPr>
          </a:p>
          <a:p>
            <a:pPr algn="l"/>
            <a:endParaRPr lang="en-US" sz="1800" dirty="0" smtClean="0">
              <a:solidFill>
                <a:srgbClr val="0000FF"/>
              </a:solidFill>
              <a:latin typeface="Consolas"/>
            </a:endParaRPr>
          </a:p>
          <a:p>
            <a:pPr algn="l"/>
            <a:r>
              <a:rPr lang="en-US" sz="1800" dirty="0" err="1" smtClean="0">
                <a:solidFill>
                  <a:srgbClr val="0000FF"/>
                </a:solidFill>
                <a:latin typeface="Consolas"/>
              </a:rPr>
              <a:t>int</a:t>
            </a:r>
            <a:r>
              <a:rPr lang="en-US" sz="1800" dirty="0" smtClean="0">
                <a:solidFill>
                  <a:prstClr val="black"/>
                </a:solidFill>
                <a:latin typeface="Consolas"/>
              </a:rPr>
              <a:t> </a:t>
            </a:r>
            <a:r>
              <a:rPr lang="en-US" sz="1800" dirty="0">
                <a:solidFill>
                  <a:prstClr val="black"/>
                </a:solidFill>
                <a:latin typeface="Consolas"/>
              </a:rPr>
              <a:t>main(</a:t>
            </a:r>
            <a:r>
              <a:rPr lang="en-US" sz="1800" dirty="0">
                <a:solidFill>
                  <a:srgbClr val="0000FF"/>
                </a:solidFill>
                <a:latin typeface="Consolas"/>
              </a:rPr>
              <a:t>void</a:t>
            </a:r>
            <a:r>
              <a:rPr lang="en-US" sz="1800" dirty="0">
                <a:solidFill>
                  <a:prstClr val="black"/>
                </a:solidFill>
                <a:latin typeface="Consolas"/>
              </a:rPr>
              <a:t>) {</a:t>
            </a:r>
          </a:p>
          <a:p>
            <a:pPr algn="l"/>
            <a:r>
              <a:rPr lang="en-US" sz="1800" dirty="0" smtClean="0">
                <a:solidFill>
                  <a:prstClr val="black"/>
                </a:solidFill>
                <a:latin typeface="Consolas"/>
              </a:rPr>
              <a:t>    </a:t>
            </a:r>
            <a:r>
              <a:rPr lang="en-US" sz="1800" dirty="0" err="1" smtClean="0">
                <a:solidFill>
                  <a:srgbClr val="0000FF"/>
                </a:solidFill>
                <a:latin typeface="Consolas"/>
              </a:rPr>
              <a:t>int</a:t>
            </a:r>
            <a:r>
              <a:rPr lang="en-US" sz="1800" dirty="0" smtClean="0">
                <a:solidFill>
                  <a:prstClr val="black"/>
                </a:solidFill>
                <a:latin typeface="Consolas"/>
              </a:rPr>
              <a:t> </a:t>
            </a:r>
            <a:r>
              <a:rPr lang="en-US" sz="1800" dirty="0">
                <a:solidFill>
                  <a:prstClr val="black"/>
                </a:solidFill>
                <a:latin typeface="Consolas"/>
              </a:rPr>
              <a:t>n, </a:t>
            </a:r>
            <a:r>
              <a:rPr lang="en-US" sz="1800" dirty="0" err="1">
                <a:solidFill>
                  <a:prstClr val="black"/>
                </a:solidFill>
                <a:latin typeface="Consolas"/>
              </a:rPr>
              <a:t>tafel</a:t>
            </a:r>
            <a:r>
              <a:rPr lang="en-US" sz="1800" dirty="0">
                <a:solidFill>
                  <a:prstClr val="black"/>
                </a:solidFill>
                <a:latin typeface="Consolas"/>
              </a:rPr>
              <a:t>;</a:t>
            </a:r>
          </a:p>
          <a:p>
            <a:pPr algn="l"/>
            <a:endParaRPr lang="en-US" sz="1800" dirty="0">
              <a:solidFill>
                <a:prstClr val="black"/>
              </a:solidFill>
              <a:latin typeface="Consolas"/>
            </a:endParaRPr>
          </a:p>
          <a:p>
            <a:pPr algn="l"/>
            <a:r>
              <a:rPr lang="en-US" sz="1800" dirty="0" smtClean="0">
                <a:solidFill>
                  <a:prstClr val="black"/>
                </a:solidFill>
                <a:latin typeface="Consolas"/>
              </a:rPr>
              <a:t>    </a:t>
            </a:r>
            <a:r>
              <a:rPr lang="en-US" sz="1800" dirty="0" smtClean="0">
                <a:solidFill>
                  <a:srgbClr val="0000FF"/>
                </a:solidFill>
                <a:latin typeface="Consolas"/>
              </a:rPr>
              <a:t>do</a:t>
            </a:r>
            <a:r>
              <a:rPr lang="en-US" sz="1800" dirty="0" smtClean="0">
                <a:solidFill>
                  <a:prstClr val="black"/>
                </a:solidFill>
                <a:latin typeface="Consolas"/>
              </a:rPr>
              <a:t> </a:t>
            </a:r>
            <a:r>
              <a:rPr lang="en-US" sz="1800" dirty="0">
                <a:solidFill>
                  <a:prstClr val="black"/>
                </a:solidFill>
                <a:latin typeface="Consolas"/>
              </a:rPr>
              <a:t>{</a:t>
            </a:r>
          </a:p>
          <a:p>
            <a:pPr algn="l"/>
            <a:r>
              <a:rPr lang="nl-NL" sz="1800" dirty="0" smtClean="0">
                <a:solidFill>
                  <a:prstClr val="black"/>
                </a:solidFill>
                <a:latin typeface="Consolas"/>
              </a:rPr>
              <a:t>        </a:t>
            </a:r>
            <a:r>
              <a:rPr lang="nl-NL" sz="1800" dirty="0" err="1" smtClean="0">
                <a:solidFill>
                  <a:prstClr val="black"/>
                </a:solidFill>
                <a:latin typeface="Consolas"/>
              </a:rPr>
              <a:t>printf</a:t>
            </a:r>
            <a:r>
              <a:rPr lang="nl-NL" sz="1800" dirty="0">
                <a:solidFill>
                  <a:prstClr val="black"/>
                </a:solidFill>
                <a:latin typeface="Consolas"/>
              </a:rPr>
              <a:t>(</a:t>
            </a:r>
            <a:r>
              <a:rPr lang="nl-NL" sz="1800" dirty="0">
                <a:solidFill>
                  <a:srgbClr val="A31515"/>
                </a:solidFill>
                <a:latin typeface="Consolas"/>
              </a:rPr>
              <a:t>"Geef de waarde van n (1..6): "</a:t>
            </a:r>
            <a:r>
              <a:rPr lang="nl-NL" sz="1800" dirty="0">
                <a:solidFill>
                  <a:prstClr val="black"/>
                </a:solidFill>
                <a:latin typeface="Consolas"/>
              </a:rPr>
              <a:t>);</a:t>
            </a:r>
          </a:p>
          <a:p>
            <a:pPr algn="l"/>
            <a:r>
              <a:rPr lang="en-US" sz="1800" dirty="0" smtClean="0">
                <a:solidFill>
                  <a:prstClr val="black"/>
                </a:solidFill>
                <a:latin typeface="Consolas"/>
              </a:rPr>
              <a:t>        </a:t>
            </a:r>
            <a:r>
              <a:rPr lang="en-US" sz="1800" dirty="0" err="1" smtClean="0">
                <a:solidFill>
                  <a:prstClr val="black"/>
                </a:solidFill>
                <a:latin typeface="Consolas"/>
              </a:rPr>
              <a:t>scanf</a:t>
            </a:r>
            <a:r>
              <a:rPr lang="en-US" sz="1800" dirty="0">
                <a:solidFill>
                  <a:prstClr val="black"/>
                </a:solidFill>
                <a:latin typeface="Consolas"/>
              </a:rPr>
              <a:t>(</a:t>
            </a:r>
            <a:r>
              <a:rPr lang="en-US" sz="1800" dirty="0">
                <a:solidFill>
                  <a:srgbClr val="A31515"/>
                </a:solidFill>
                <a:latin typeface="Consolas"/>
              </a:rPr>
              <a:t>"%d"</a:t>
            </a:r>
            <a:r>
              <a:rPr lang="en-US" sz="1800" dirty="0">
                <a:solidFill>
                  <a:prstClr val="black"/>
                </a:solidFill>
                <a:latin typeface="Consolas"/>
              </a:rPr>
              <a:t>, &amp;n);</a:t>
            </a:r>
          </a:p>
          <a:p>
            <a:pPr algn="l"/>
            <a:r>
              <a:rPr lang="en-US" sz="1800" dirty="0" smtClean="0">
                <a:solidFill>
                  <a:prstClr val="black"/>
                </a:solidFill>
                <a:latin typeface="Consolas"/>
              </a:rPr>
              <a:t>    } </a:t>
            </a:r>
            <a:r>
              <a:rPr lang="en-US" sz="1800" dirty="0">
                <a:solidFill>
                  <a:srgbClr val="0000FF"/>
                </a:solidFill>
                <a:latin typeface="Consolas"/>
              </a:rPr>
              <a:t>while</a:t>
            </a:r>
            <a:r>
              <a:rPr lang="en-US" sz="1800" dirty="0">
                <a:solidFill>
                  <a:prstClr val="black"/>
                </a:solidFill>
                <a:latin typeface="Consolas"/>
              </a:rPr>
              <a:t>(n &lt; 1 || n &gt; 6);</a:t>
            </a:r>
          </a:p>
          <a:p>
            <a:pPr algn="l"/>
            <a:endParaRPr lang="en-US" sz="1800" dirty="0">
              <a:solidFill>
                <a:prstClr val="black"/>
              </a:solidFill>
              <a:latin typeface="Consolas"/>
            </a:endParaRPr>
          </a:p>
          <a:p>
            <a:pPr algn="l"/>
            <a:r>
              <a:rPr lang="nl-NL" sz="1800" dirty="0" smtClean="0">
                <a:solidFill>
                  <a:prstClr val="black"/>
                </a:solidFill>
                <a:latin typeface="Consolas"/>
              </a:rPr>
              <a:t>    </a:t>
            </a:r>
            <a:r>
              <a:rPr lang="nl-NL" sz="1800" dirty="0" err="1" smtClean="0">
                <a:solidFill>
                  <a:srgbClr val="0000FF"/>
                </a:solidFill>
                <a:latin typeface="Consolas"/>
              </a:rPr>
              <a:t>for</a:t>
            </a:r>
            <a:r>
              <a:rPr lang="nl-NL" sz="1800" dirty="0" smtClean="0">
                <a:solidFill>
                  <a:prstClr val="black"/>
                </a:solidFill>
                <a:latin typeface="Consolas"/>
              </a:rPr>
              <a:t> </a:t>
            </a:r>
            <a:r>
              <a:rPr lang="nl-NL" sz="1800" dirty="0">
                <a:solidFill>
                  <a:prstClr val="black"/>
                </a:solidFill>
                <a:latin typeface="Consolas"/>
              </a:rPr>
              <a:t>(tafel = 1; tafel &lt; n + 1; tafel = tafel + 1) {</a:t>
            </a:r>
          </a:p>
          <a:p>
            <a:pPr algn="l"/>
            <a:r>
              <a:rPr lang="nl-NL" sz="1800" dirty="0" smtClean="0">
                <a:solidFill>
                  <a:prstClr val="black"/>
                </a:solidFill>
                <a:latin typeface="Consolas"/>
              </a:rPr>
              <a:t>        </a:t>
            </a:r>
            <a:r>
              <a:rPr lang="nl-NL" sz="1800" dirty="0" err="1" smtClean="0">
                <a:solidFill>
                  <a:prstClr val="black"/>
                </a:solidFill>
                <a:latin typeface="Consolas"/>
              </a:rPr>
              <a:t>printf</a:t>
            </a:r>
            <a:r>
              <a:rPr lang="nl-NL" sz="1800" dirty="0">
                <a:solidFill>
                  <a:prstClr val="black"/>
                </a:solidFill>
                <a:latin typeface="Consolas"/>
              </a:rPr>
              <a:t>(</a:t>
            </a:r>
            <a:r>
              <a:rPr lang="nl-NL" sz="1800" dirty="0">
                <a:solidFill>
                  <a:srgbClr val="A31515"/>
                </a:solidFill>
                <a:latin typeface="Consolas"/>
              </a:rPr>
              <a:t>" 1 x %d = %2d "</a:t>
            </a:r>
            <a:r>
              <a:rPr lang="nl-NL" sz="1800" dirty="0">
                <a:solidFill>
                  <a:prstClr val="black"/>
                </a:solidFill>
                <a:latin typeface="Consolas"/>
              </a:rPr>
              <a:t>, tafel, 1 * tafel);</a:t>
            </a:r>
          </a:p>
          <a:p>
            <a:pPr algn="l"/>
            <a:r>
              <a:rPr lang="en-US" sz="1800" dirty="0" smtClean="0">
                <a:solidFill>
                  <a:prstClr val="black"/>
                </a:solidFill>
                <a:latin typeface="Consolas"/>
              </a:rPr>
              <a:t>    }</a:t>
            </a:r>
            <a:endParaRPr lang="en-US" sz="1800" dirty="0">
              <a:solidFill>
                <a:prstClr val="black"/>
              </a:solidFill>
              <a:latin typeface="Consolas"/>
            </a:endParaRPr>
          </a:p>
          <a:p>
            <a:pPr algn="l"/>
            <a:r>
              <a:rPr lang="en-US" sz="1800" dirty="0" smtClean="0">
                <a:solidFill>
                  <a:prstClr val="black"/>
                </a:solidFill>
                <a:latin typeface="Consolas"/>
              </a:rPr>
              <a:t>    </a:t>
            </a:r>
            <a:r>
              <a:rPr lang="en-US" sz="1800" dirty="0" err="1" smtClean="0">
                <a:solidFill>
                  <a:prstClr val="black"/>
                </a:solidFill>
                <a:latin typeface="Consolas"/>
              </a:rPr>
              <a:t>printf</a:t>
            </a:r>
            <a:r>
              <a:rPr lang="en-US" sz="1800" dirty="0">
                <a:solidFill>
                  <a:prstClr val="black"/>
                </a:solidFill>
                <a:latin typeface="Consolas"/>
              </a:rPr>
              <a:t>(</a:t>
            </a:r>
            <a:r>
              <a:rPr lang="en-US" sz="1800" dirty="0">
                <a:solidFill>
                  <a:srgbClr val="A31515"/>
                </a:solidFill>
                <a:latin typeface="Consolas"/>
              </a:rPr>
              <a:t>"\n"</a:t>
            </a:r>
            <a:r>
              <a:rPr lang="en-US" sz="1800" dirty="0">
                <a:solidFill>
                  <a:prstClr val="black"/>
                </a:solidFill>
                <a:latin typeface="Consolas"/>
              </a:rPr>
              <a:t>);</a:t>
            </a:r>
          </a:p>
          <a:p>
            <a:pPr algn="l"/>
            <a:endParaRPr lang="en-US" sz="1800" dirty="0">
              <a:solidFill>
                <a:prstClr val="black"/>
              </a:solidFill>
              <a:latin typeface="Consolas"/>
            </a:endParaRPr>
          </a:p>
          <a:p>
            <a:pPr algn="l"/>
            <a:r>
              <a:rPr lang="en-US" sz="1800" dirty="0" smtClean="0">
                <a:solidFill>
                  <a:prstClr val="black"/>
                </a:solidFill>
                <a:latin typeface="Consolas"/>
              </a:rPr>
              <a:t>    </a:t>
            </a:r>
            <a:r>
              <a:rPr lang="en-US" sz="1800" dirty="0" err="1" smtClean="0">
                <a:solidFill>
                  <a:prstClr val="black"/>
                </a:solidFill>
                <a:latin typeface="Consolas"/>
              </a:rPr>
              <a:t>fflush</a:t>
            </a:r>
            <a:r>
              <a:rPr lang="en-US" sz="1800" dirty="0" smtClean="0">
                <a:solidFill>
                  <a:prstClr val="black"/>
                </a:solidFill>
                <a:latin typeface="Consolas"/>
              </a:rPr>
              <a:t>(</a:t>
            </a:r>
            <a:r>
              <a:rPr lang="en-US" sz="1800" dirty="0" err="1" smtClean="0">
                <a:solidFill>
                  <a:prstClr val="black"/>
                </a:solidFill>
                <a:latin typeface="Consolas"/>
              </a:rPr>
              <a:t>stdin</a:t>
            </a:r>
            <a:r>
              <a:rPr lang="en-US" sz="1800" dirty="0">
                <a:solidFill>
                  <a:prstClr val="black"/>
                </a:solidFill>
                <a:latin typeface="Consolas"/>
              </a:rPr>
              <a:t>);</a:t>
            </a:r>
          </a:p>
          <a:p>
            <a:pPr algn="l"/>
            <a:r>
              <a:rPr lang="en-US" sz="1800" dirty="0" smtClean="0">
                <a:solidFill>
                  <a:prstClr val="black"/>
                </a:solidFill>
                <a:latin typeface="Consolas"/>
              </a:rPr>
              <a:t>    </a:t>
            </a:r>
            <a:r>
              <a:rPr lang="en-US" sz="1800" dirty="0" err="1" smtClean="0">
                <a:solidFill>
                  <a:prstClr val="black"/>
                </a:solidFill>
                <a:latin typeface="Consolas"/>
              </a:rPr>
              <a:t>getchar</a:t>
            </a:r>
            <a:r>
              <a:rPr lang="en-US" sz="1800" dirty="0" smtClean="0">
                <a:solidFill>
                  <a:prstClr val="black"/>
                </a:solidFill>
                <a:latin typeface="Consolas"/>
              </a:rPr>
              <a:t>(); </a:t>
            </a:r>
            <a:r>
              <a:rPr lang="en-US" sz="1800" dirty="0">
                <a:solidFill>
                  <a:srgbClr val="0000FF"/>
                </a:solidFill>
                <a:latin typeface="Consolas"/>
              </a:rPr>
              <a:t>return</a:t>
            </a:r>
            <a:r>
              <a:rPr lang="en-US" sz="1800" dirty="0">
                <a:solidFill>
                  <a:prstClr val="black"/>
                </a:solidFill>
                <a:latin typeface="Consolas"/>
              </a:rPr>
              <a:t> 0;</a:t>
            </a:r>
          </a:p>
          <a:p>
            <a:pPr algn="l"/>
            <a:r>
              <a:rPr lang="en-US" sz="1800" dirty="0">
                <a:solidFill>
                  <a:prstClr val="black"/>
                </a:solidFill>
                <a:latin typeface="Consolas"/>
              </a:rPr>
              <a:t>}</a:t>
            </a:r>
          </a:p>
        </p:txBody>
      </p:sp>
      <p:sp>
        <p:nvSpPr>
          <p:cNvPr id="6" name="Rectangle 5"/>
          <p:cNvSpPr/>
          <p:nvPr/>
        </p:nvSpPr>
        <p:spPr bwMode="auto">
          <a:xfrm>
            <a:off x="358775" y="1246846"/>
            <a:ext cx="8496622" cy="936451"/>
          </a:xfrm>
          <a:prstGeom prst="rect">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7" name="Rectangle 6"/>
          <p:cNvSpPr/>
          <p:nvPr/>
        </p:nvSpPr>
        <p:spPr bwMode="auto">
          <a:xfrm>
            <a:off x="1403648" y="2213928"/>
            <a:ext cx="292224" cy="296416"/>
          </a:xfrm>
          <a:prstGeom prst="rect">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8" name="Rectangle 7"/>
          <p:cNvSpPr/>
          <p:nvPr/>
        </p:nvSpPr>
        <p:spPr bwMode="auto">
          <a:xfrm>
            <a:off x="358775" y="2487105"/>
            <a:ext cx="8496622" cy="1512168"/>
          </a:xfrm>
          <a:prstGeom prst="rect">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9" name="Rectangle 8"/>
          <p:cNvSpPr/>
          <p:nvPr/>
        </p:nvSpPr>
        <p:spPr bwMode="auto">
          <a:xfrm>
            <a:off x="683568" y="5336789"/>
            <a:ext cx="5764335" cy="980728"/>
          </a:xfrm>
          <a:prstGeom prst="rect">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96</a:t>
            </a:fld>
            <a:endParaRPr lang="en-US" dirty="0"/>
          </a:p>
        </p:txBody>
      </p:sp>
    </p:spTree>
    <p:extLst>
      <p:ext uri="{BB962C8B-B14F-4D97-AF65-F5344CB8AC3E}">
        <p14:creationId xmlns:p14="http://schemas.microsoft.com/office/powerpoint/2010/main" val="114597992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8775" y="358775"/>
            <a:ext cx="8461697" cy="684213"/>
          </a:xfrm>
        </p:spPr>
        <p:txBody>
          <a:bodyPr>
            <a:normAutofit/>
          </a:bodyPr>
          <a:lstStyle/>
          <a:p>
            <a:r>
              <a:rPr lang="en-US" sz="3200" dirty="0" err="1" smtClean="0"/>
              <a:t>Stap</a:t>
            </a:r>
            <a:r>
              <a:rPr lang="en-US" sz="3200" dirty="0" smtClean="0"/>
              <a:t> 5: </a:t>
            </a:r>
            <a:r>
              <a:rPr lang="nl-NL" sz="3200" dirty="0"/>
              <a:t>Alle </a:t>
            </a:r>
            <a:r>
              <a:rPr lang="nl-NL" sz="3200" dirty="0" smtClean="0"/>
              <a:t>regels afdrukken</a:t>
            </a:r>
            <a:endParaRPr lang="en-US" sz="3200" dirty="0"/>
          </a:p>
        </p:txBody>
      </p:sp>
      <p:sp>
        <p:nvSpPr>
          <p:cNvPr id="5" name="Text Box 4"/>
          <p:cNvSpPr txBox="1">
            <a:spLocks noChangeArrowheads="1"/>
          </p:cNvSpPr>
          <p:nvPr/>
        </p:nvSpPr>
        <p:spPr bwMode="auto">
          <a:xfrm>
            <a:off x="323850" y="1268413"/>
            <a:ext cx="8820150" cy="440338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solidFill>
                  <a:srgbClr val="0000FF"/>
                </a:solidFill>
                <a:latin typeface="Consolas"/>
              </a:rPr>
              <a:t>#include</a:t>
            </a:r>
            <a:r>
              <a:rPr lang="en-US" sz="2000" dirty="0">
                <a:solidFill>
                  <a:prstClr val="black"/>
                </a:solidFill>
                <a:latin typeface="Consolas"/>
              </a:rPr>
              <a:t> </a:t>
            </a:r>
            <a:r>
              <a:rPr lang="en-US" sz="2000" dirty="0">
                <a:solidFill>
                  <a:srgbClr val="A31515"/>
                </a:solidFill>
                <a:latin typeface="Consolas"/>
              </a:rPr>
              <a:t>&lt;</a:t>
            </a:r>
            <a:r>
              <a:rPr lang="en-US" sz="2000" dirty="0" err="1">
                <a:solidFill>
                  <a:srgbClr val="A31515"/>
                </a:solidFill>
                <a:latin typeface="Consolas"/>
              </a:rPr>
              <a:t>stdio.h</a:t>
            </a:r>
            <a:r>
              <a:rPr lang="en-US" sz="2000" dirty="0">
                <a:solidFill>
                  <a:srgbClr val="A31515"/>
                </a:solidFill>
                <a:latin typeface="Consolas"/>
              </a:rPr>
              <a:t>&gt;</a:t>
            </a:r>
            <a:endParaRPr lang="en-US" sz="2000" dirty="0">
              <a:solidFill>
                <a:prstClr val="black"/>
              </a:solidFill>
              <a:latin typeface="Consolas"/>
            </a:endParaRPr>
          </a:p>
          <a:p>
            <a:pPr algn="l"/>
            <a:endParaRPr lang="en-US" sz="2000" dirty="0">
              <a:solidFill>
                <a:prstClr val="black"/>
              </a:solidFill>
              <a:latin typeface="Consolas"/>
            </a:endParaRPr>
          </a:p>
          <a:p>
            <a:pPr algn="l"/>
            <a:r>
              <a:rPr lang="en-US" sz="2000" dirty="0" err="1">
                <a:solidFill>
                  <a:srgbClr val="0000FF"/>
                </a:solidFill>
                <a:latin typeface="Consolas"/>
              </a:rPr>
              <a:t>int</a:t>
            </a:r>
            <a:r>
              <a:rPr lang="en-US" sz="2000" dirty="0">
                <a:solidFill>
                  <a:prstClr val="black"/>
                </a:solidFill>
                <a:latin typeface="Consolas"/>
              </a:rPr>
              <a:t> main(</a:t>
            </a:r>
            <a:r>
              <a:rPr lang="en-US" sz="2000" dirty="0">
                <a:solidFill>
                  <a:srgbClr val="0000FF"/>
                </a:solidFill>
                <a:latin typeface="Consolas"/>
              </a:rPr>
              <a:t>void</a:t>
            </a:r>
            <a:r>
              <a:rPr lang="en-US" sz="2000" dirty="0">
                <a:solidFill>
                  <a:prstClr val="black"/>
                </a:solidFill>
                <a:latin typeface="Consolas"/>
              </a:rPr>
              <a:t>) {</a:t>
            </a:r>
          </a:p>
          <a:p>
            <a:pPr algn="l"/>
            <a:r>
              <a:rPr lang="en-US" sz="2000" dirty="0" smtClean="0">
                <a:solidFill>
                  <a:prstClr val="black"/>
                </a:solidFill>
                <a:latin typeface="Consolas"/>
              </a:rPr>
              <a:t>    </a:t>
            </a:r>
            <a:r>
              <a:rPr lang="en-US" sz="2000" dirty="0" err="1" smtClean="0">
                <a:solidFill>
                  <a:srgbClr val="0000FF"/>
                </a:solidFill>
                <a:latin typeface="Consolas"/>
              </a:rPr>
              <a:t>int</a:t>
            </a:r>
            <a:r>
              <a:rPr lang="en-US" sz="2000" dirty="0" smtClean="0">
                <a:solidFill>
                  <a:prstClr val="black"/>
                </a:solidFill>
                <a:latin typeface="Consolas"/>
              </a:rPr>
              <a:t> </a:t>
            </a:r>
            <a:r>
              <a:rPr lang="en-US" sz="2000" dirty="0">
                <a:solidFill>
                  <a:prstClr val="black"/>
                </a:solidFill>
                <a:latin typeface="Consolas"/>
              </a:rPr>
              <a:t>n, </a:t>
            </a:r>
            <a:r>
              <a:rPr lang="en-US" sz="2000" dirty="0" err="1">
                <a:solidFill>
                  <a:prstClr val="black"/>
                </a:solidFill>
                <a:latin typeface="Consolas"/>
              </a:rPr>
              <a:t>tafel</a:t>
            </a:r>
            <a:r>
              <a:rPr lang="en-US" sz="2000" dirty="0">
                <a:solidFill>
                  <a:prstClr val="black"/>
                </a:solidFill>
                <a:latin typeface="Consolas"/>
              </a:rPr>
              <a:t>, </a:t>
            </a:r>
            <a:r>
              <a:rPr lang="en-US" sz="2000" dirty="0" smtClean="0">
                <a:solidFill>
                  <a:prstClr val="black"/>
                </a:solidFill>
                <a:latin typeface="Consolas"/>
              </a:rPr>
              <a:t>regel;</a:t>
            </a:r>
            <a:endParaRPr lang="en-US" sz="2000" dirty="0">
              <a:solidFill>
                <a:prstClr val="black"/>
              </a:solidFill>
              <a:latin typeface="Consolas"/>
            </a:endParaRPr>
          </a:p>
          <a:p>
            <a:pPr algn="l"/>
            <a:endParaRPr lang="en-US" sz="2000" dirty="0">
              <a:solidFill>
                <a:prstClr val="black"/>
              </a:solidFill>
              <a:latin typeface="Consolas"/>
            </a:endParaRPr>
          </a:p>
          <a:p>
            <a:pPr algn="l"/>
            <a:r>
              <a:rPr lang="en-US" sz="2000" dirty="0">
                <a:solidFill>
                  <a:srgbClr val="008000"/>
                </a:solidFill>
                <a:latin typeface="Consolas"/>
              </a:rPr>
              <a:t>//  ...</a:t>
            </a:r>
          </a:p>
          <a:p>
            <a:pPr algn="l"/>
            <a:endParaRPr lang="en-US" sz="2000" dirty="0">
              <a:solidFill>
                <a:prstClr val="black"/>
              </a:solidFill>
              <a:latin typeface="Consolas"/>
            </a:endParaRPr>
          </a:p>
          <a:p>
            <a:r>
              <a:rPr lang="nl-NL" sz="2000" dirty="0" err="1">
                <a:solidFill>
                  <a:srgbClr val="0000FF"/>
                </a:solidFill>
                <a:highlight>
                  <a:srgbClr val="FFFFFF"/>
                </a:highlight>
                <a:latin typeface="Consolas" panose="020B0609020204030204" pitchFamily="49" charset="0"/>
              </a:rPr>
              <a:t>for</a:t>
            </a:r>
            <a:r>
              <a:rPr lang="nl-NL" sz="2000" dirty="0">
                <a:solidFill>
                  <a:srgbClr val="000000"/>
                </a:solidFill>
                <a:highlight>
                  <a:srgbClr val="FFFFFF"/>
                </a:highlight>
                <a:latin typeface="Consolas" panose="020B0609020204030204" pitchFamily="49" charset="0"/>
              </a:rPr>
              <a:t> (regel = 1; regel &lt; 11; regel = regel + 1) {</a:t>
            </a:r>
          </a:p>
          <a:p>
            <a:r>
              <a:rPr lang="nl-NL" sz="2000" dirty="0">
                <a:solidFill>
                  <a:srgbClr val="0000FF"/>
                </a:solidFill>
                <a:highlight>
                  <a:srgbClr val="FFFFFF"/>
                </a:highlight>
                <a:latin typeface="Consolas" panose="020B0609020204030204" pitchFamily="49" charset="0"/>
              </a:rPr>
              <a:t> </a:t>
            </a:r>
            <a:r>
              <a:rPr lang="nl-NL" sz="2000" dirty="0" smtClean="0">
                <a:solidFill>
                  <a:srgbClr val="0000FF"/>
                </a:solidFill>
                <a:highlight>
                  <a:srgbClr val="FFFFFF"/>
                </a:highlight>
                <a:latin typeface="Consolas" panose="020B0609020204030204" pitchFamily="49" charset="0"/>
              </a:rPr>
              <a:t>    </a:t>
            </a:r>
            <a:r>
              <a:rPr lang="nl-NL" sz="2000" dirty="0" err="1" smtClean="0">
                <a:solidFill>
                  <a:srgbClr val="0000FF"/>
                </a:solidFill>
                <a:highlight>
                  <a:srgbClr val="FFFFFF"/>
                </a:highlight>
                <a:latin typeface="Consolas" panose="020B0609020204030204" pitchFamily="49" charset="0"/>
              </a:rPr>
              <a:t>for</a:t>
            </a:r>
            <a:r>
              <a:rPr lang="nl-NL" sz="2000" dirty="0" smtClean="0">
                <a:solidFill>
                  <a:srgbClr val="000000"/>
                </a:solidFill>
                <a:highlight>
                  <a:srgbClr val="FFFFFF"/>
                </a:highlight>
                <a:latin typeface="Consolas" panose="020B0609020204030204" pitchFamily="49" charset="0"/>
              </a:rPr>
              <a:t> </a:t>
            </a:r>
            <a:r>
              <a:rPr lang="nl-NL" sz="2000" dirty="0">
                <a:solidFill>
                  <a:srgbClr val="000000"/>
                </a:solidFill>
                <a:highlight>
                  <a:srgbClr val="FFFFFF"/>
                </a:highlight>
                <a:latin typeface="Consolas" panose="020B0609020204030204" pitchFamily="49" charset="0"/>
              </a:rPr>
              <a:t>(tafel = 1; tafel &lt; n + 1; tafel = tafel + 1) {</a:t>
            </a:r>
          </a:p>
          <a:p>
            <a:r>
              <a:rPr lang="nl-NL" sz="2000" dirty="0" smtClean="0">
                <a:solidFill>
                  <a:srgbClr val="000000"/>
                </a:solidFill>
                <a:highlight>
                  <a:srgbClr val="FFFFFF"/>
                </a:highlight>
                <a:latin typeface="Consolas" panose="020B0609020204030204" pitchFamily="49" charset="0"/>
              </a:rPr>
              <a:t>	</a:t>
            </a:r>
            <a:r>
              <a:rPr lang="nl-NL" sz="2000" dirty="0" err="1" smtClean="0">
                <a:solidFill>
                  <a:srgbClr val="000000"/>
                </a:solidFill>
                <a:highlight>
                  <a:srgbClr val="FFFFFF"/>
                </a:highlight>
                <a:latin typeface="Consolas" panose="020B0609020204030204" pitchFamily="49" charset="0"/>
              </a:rPr>
              <a:t>printf</a:t>
            </a:r>
            <a:r>
              <a:rPr lang="nl-NL" sz="2000" dirty="0">
                <a:solidFill>
                  <a:srgbClr val="000000"/>
                </a:solidFill>
                <a:highlight>
                  <a:srgbClr val="FFFFFF"/>
                </a:highlight>
                <a:latin typeface="Consolas" panose="020B0609020204030204" pitchFamily="49" charset="0"/>
              </a:rPr>
              <a:t>(</a:t>
            </a:r>
            <a:r>
              <a:rPr lang="nl-NL" sz="2000" dirty="0">
                <a:solidFill>
                  <a:srgbClr val="A31515"/>
                </a:solidFill>
                <a:highlight>
                  <a:srgbClr val="FFFFFF"/>
                </a:highlight>
                <a:latin typeface="Consolas" panose="020B0609020204030204" pitchFamily="49" charset="0"/>
              </a:rPr>
              <a:t>"%2d x %d = %2d "</a:t>
            </a:r>
            <a:r>
              <a:rPr lang="nl-NL" sz="2000" dirty="0">
                <a:solidFill>
                  <a:srgbClr val="000000"/>
                </a:solidFill>
                <a:highlight>
                  <a:srgbClr val="FFFFFF"/>
                </a:highlight>
                <a:latin typeface="Consolas" panose="020B0609020204030204" pitchFamily="49" charset="0"/>
              </a:rPr>
              <a:t>, regel, </a:t>
            </a:r>
            <a:r>
              <a:rPr lang="nl-NL" sz="2000" dirty="0" smtClean="0">
                <a:solidFill>
                  <a:srgbClr val="000000"/>
                </a:solidFill>
                <a:highlight>
                  <a:srgbClr val="FFFFFF"/>
                </a:highlight>
                <a:latin typeface="Consolas" panose="020B0609020204030204" pitchFamily="49" charset="0"/>
              </a:rPr>
              <a:t>tafel, regel*tafel</a:t>
            </a:r>
            <a:r>
              <a:rPr lang="nl-NL" sz="2000" dirty="0">
                <a:solidFill>
                  <a:srgbClr val="000000"/>
                </a:solidFill>
                <a:highlight>
                  <a:srgbClr val="FFFFFF"/>
                </a:highlight>
                <a:latin typeface="Consolas" panose="020B0609020204030204" pitchFamily="49" charset="0"/>
              </a:rPr>
              <a:t>);</a:t>
            </a:r>
          </a:p>
          <a:p>
            <a:r>
              <a:rPr lang="nl-NL" sz="2000" dirty="0">
                <a:solidFill>
                  <a:srgbClr val="000000"/>
                </a:solidFill>
                <a:highlight>
                  <a:srgbClr val="FFFFFF"/>
                </a:highlight>
                <a:latin typeface="Consolas" panose="020B0609020204030204" pitchFamily="49" charset="0"/>
              </a:rPr>
              <a:t> </a:t>
            </a:r>
            <a:r>
              <a:rPr lang="nl-NL" sz="2000" dirty="0" smtClean="0">
                <a:solidFill>
                  <a:srgbClr val="000000"/>
                </a:solidFill>
                <a:highlight>
                  <a:srgbClr val="FFFFFF"/>
                </a:highlight>
                <a:latin typeface="Consolas" panose="020B0609020204030204" pitchFamily="49" charset="0"/>
              </a:rPr>
              <a:t>    }</a:t>
            </a:r>
            <a:endParaRPr lang="nl-NL" sz="2000" dirty="0">
              <a:solidFill>
                <a:srgbClr val="000000"/>
              </a:solidFill>
              <a:highlight>
                <a:srgbClr val="FFFFFF"/>
              </a:highlight>
              <a:latin typeface="Consolas" panose="020B0609020204030204" pitchFamily="49" charset="0"/>
            </a:endParaRPr>
          </a:p>
          <a:p>
            <a:r>
              <a:rPr lang="nl-NL" sz="2000" dirty="0">
                <a:solidFill>
                  <a:srgbClr val="000000"/>
                </a:solidFill>
                <a:highlight>
                  <a:srgbClr val="FFFFFF"/>
                </a:highlight>
                <a:latin typeface="Consolas" panose="020B0609020204030204" pitchFamily="49" charset="0"/>
              </a:rPr>
              <a:t> </a:t>
            </a:r>
            <a:r>
              <a:rPr lang="nl-NL" sz="2000" dirty="0" smtClean="0">
                <a:solidFill>
                  <a:srgbClr val="000000"/>
                </a:solidFill>
                <a:highlight>
                  <a:srgbClr val="FFFFFF"/>
                </a:highlight>
                <a:latin typeface="Consolas" panose="020B0609020204030204" pitchFamily="49" charset="0"/>
              </a:rPr>
              <a:t>    </a:t>
            </a:r>
            <a:r>
              <a:rPr lang="nl-NL" sz="2000" dirty="0" err="1" smtClean="0">
                <a:solidFill>
                  <a:srgbClr val="000000"/>
                </a:solidFill>
                <a:highlight>
                  <a:srgbClr val="FFFFFF"/>
                </a:highlight>
                <a:latin typeface="Consolas" panose="020B0609020204030204" pitchFamily="49" charset="0"/>
              </a:rPr>
              <a:t>printf</a:t>
            </a:r>
            <a:r>
              <a:rPr lang="nl-NL" sz="2000" dirty="0">
                <a:solidFill>
                  <a:srgbClr val="000000"/>
                </a:solidFill>
                <a:highlight>
                  <a:srgbClr val="FFFFFF"/>
                </a:highlight>
                <a:latin typeface="Consolas" panose="020B0609020204030204" pitchFamily="49" charset="0"/>
              </a:rPr>
              <a:t>(</a:t>
            </a:r>
            <a:r>
              <a:rPr lang="nl-NL" sz="2000" dirty="0">
                <a:solidFill>
                  <a:srgbClr val="A31515"/>
                </a:solidFill>
                <a:highlight>
                  <a:srgbClr val="FFFFFF"/>
                </a:highlight>
                <a:latin typeface="Consolas" panose="020B0609020204030204" pitchFamily="49" charset="0"/>
              </a:rPr>
              <a:t>"\n"</a:t>
            </a:r>
            <a:r>
              <a:rPr lang="nl-NL" sz="2000" dirty="0">
                <a:solidFill>
                  <a:srgbClr val="000000"/>
                </a:solidFill>
                <a:highlight>
                  <a:srgbClr val="FFFFFF"/>
                </a:highlight>
                <a:latin typeface="Consolas" panose="020B0609020204030204" pitchFamily="49" charset="0"/>
              </a:rPr>
              <a:t>);</a:t>
            </a:r>
          </a:p>
          <a:p>
            <a:r>
              <a:rPr lang="nl-NL" sz="2000" dirty="0">
                <a:solidFill>
                  <a:srgbClr val="000000"/>
                </a:solidFill>
                <a:highlight>
                  <a:srgbClr val="FFFFFF"/>
                </a:highlight>
                <a:latin typeface="Consolas" panose="020B0609020204030204" pitchFamily="49" charset="0"/>
              </a:rPr>
              <a:t>}</a:t>
            </a:r>
            <a:endParaRPr lang="en-US" sz="2000" dirty="0" smtClean="0">
              <a:solidFill>
                <a:prstClr val="black"/>
              </a:solidFill>
              <a:latin typeface="Consolas"/>
            </a:endParaRPr>
          </a:p>
          <a:p>
            <a:pPr algn="l"/>
            <a:r>
              <a:rPr lang="en-US" sz="2000" dirty="0" smtClean="0">
                <a:solidFill>
                  <a:srgbClr val="008000"/>
                </a:solidFill>
                <a:latin typeface="Consolas"/>
              </a:rPr>
              <a:t>//  ...</a:t>
            </a:r>
            <a:endParaRPr lang="en-US" sz="2000" dirty="0">
              <a:solidFill>
                <a:srgbClr val="008000"/>
              </a:solidFill>
              <a:latin typeface="Consolas"/>
            </a:endParaRPr>
          </a:p>
        </p:txBody>
      </p:sp>
      <p:sp>
        <p:nvSpPr>
          <p:cNvPr id="6" name="Rectangle 5"/>
          <p:cNvSpPr/>
          <p:nvPr/>
        </p:nvSpPr>
        <p:spPr bwMode="auto">
          <a:xfrm>
            <a:off x="323850" y="1268413"/>
            <a:ext cx="8496622" cy="936451"/>
          </a:xfrm>
          <a:prstGeom prst="rect">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7" name="Rectangle 6"/>
          <p:cNvSpPr/>
          <p:nvPr/>
        </p:nvSpPr>
        <p:spPr bwMode="auto">
          <a:xfrm>
            <a:off x="1403648" y="2213928"/>
            <a:ext cx="1440160" cy="296416"/>
          </a:xfrm>
          <a:prstGeom prst="rect">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8" name="Rectangle 7"/>
          <p:cNvSpPr/>
          <p:nvPr/>
        </p:nvSpPr>
        <p:spPr bwMode="auto">
          <a:xfrm>
            <a:off x="1035224" y="3777882"/>
            <a:ext cx="7785248" cy="296416"/>
          </a:xfrm>
          <a:prstGeom prst="rect">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9" name="Rectangle 8"/>
          <p:cNvSpPr/>
          <p:nvPr/>
        </p:nvSpPr>
        <p:spPr bwMode="auto">
          <a:xfrm>
            <a:off x="1035224" y="4424531"/>
            <a:ext cx="7785248" cy="576064"/>
          </a:xfrm>
          <a:prstGeom prst="rect">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97</a:t>
            </a:fld>
            <a:endParaRPr lang="en-US" dirty="0"/>
          </a:p>
        </p:txBody>
      </p:sp>
    </p:spTree>
    <p:extLst>
      <p:ext uri="{BB962C8B-B14F-4D97-AF65-F5344CB8AC3E}">
        <p14:creationId xmlns:p14="http://schemas.microsoft.com/office/powerpoint/2010/main" val="301076668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8775" y="358775"/>
            <a:ext cx="8461697" cy="684213"/>
          </a:xfrm>
        </p:spPr>
        <p:txBody>
          <a:bodyPr/>
          <a:lstStyle/>
          <a:p>
            <a:r>
              <a:rPr lang="en-US" sz="3600" dirty="0" err="1" smtClean="0"/>
              <a:t>Stap</a:t>
            </a:r>
            <a:r>
              <a:rPr lang="en-US" sz="3600" dirty="0" smtClean="0"/>
              <a:t> </a:t>
            </a:r>
            <a:r>
              <a:rPr lang="en-US" sz="3600" dirty="0"/>
              <a:t>6</a:t>
            </a:r>
            <a:r>
              <a:rPr lang="en-US" sz="3600" dirty="0" smtClean="0"/>
              <a:t>: </a:t>
            </a:r>
            <a:r>
              <a:rPr lang="en-US" sz="3600" dirty="0" err="1"/>
              <a:t>Een</a:t>
            </a:r>
            <a:r>
              <a:rPr lang="en-US" sz="3600" dirty="0"/>
              <a:t> </a:t>
            </a:r>
            <a:r>
              <a:rPr lang="en-US" sz="3600" dirty="0" err="1"/>
              <a:t>laatste</a:t>
            </a:r>
            <a:r>
              <a:rPr lang="en-US" sz="3600" dirty="0"/>
              <a:t> </a:t>
            </a:r>
            <a:r>
              <a:rPr lang="en-US" sz="3600" dirty="0" err="1"/>
              <a:t>verbetering</a:t>
            </a:r>
            <a:endParaRPr lang="en-US" sz="3600" dirty="0"/>
          </a:p>
        </p:txBody>
      </p:sp>
      <p:sp>
        <p:nvSpPr>
          <p:cNvPr id="5" name="Text Box 4"/>
          <p:cNvSpPr txBox="1">
            <a:spLocks noChangeArrowheads="1"/>
          </p:cNvSpPr>
          <p:nvPr/>
        </p:nvSpPr>
        <p:spPr bwMode="auto">
          <a:xfrm>
            <a:off x="323850" y="1268413"/>
            <a:ext cx="8496622" cy="378783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defRPr kumimoji="1" sz="2400">
                <a:solidFill>
                  <a:schemeClr val="hlink"/>
                </a:solidFill>
                <a:latin typeface="Univers" pitchFamily="34" charset="0"/>
              </a:defRPr>
            </a:lvl1pPr>
            <a:lvl2pPr marL="742950" indent="-285750">
              <a:defRPr kumimoji="1" sz="2400">
                <a:solidFill>
                  <a:schemeClr val="hlink"/>
                </a:solidFill>
                <a:latin typeface="Univers" pitchFamily="34" charset="0"/>
              </a:defRPr>
            </a:lvl2pPr>
            <a:lvl3pPr marL="1143000" indent="-228600">
              <a:defRPr kumimoji="1" sz="2400">
                <a:solidFill>
                  <a:schemeClr val="hlink"/>
                </a:solidFill>
                <a:latin typeface="Univers" pitchFamily="34" charset="0"/>
              </a:defRPr>
            </a:lvl3pPr>
            <a:lvl4pPr marL="1600200" indent="-228600">
              <a:defRPr kumimoji="1" sz="2400">
                <a:solidFill>
                  <a:schemeClr val="hlink"/>
                </a:solidFill>
                <a:latin typeface="Univers" pitchFamily="34" charset="0"/>
              </a:defRPr>
            </a:lvl4pPr>
            <a:lvl5pPr marL="2057400" indent="-228600">
              <a:defRPr kumimoji="1" sz="2400">
                <a:solidFill>
                  <a:schemeClr val="hlink"/>
                </a:solidFill>
                <a:latin typeface="Univers" pitchFamily="34" charset="0"/>
              </a:defRPr>
            </a:lvl5pPr>
            <a:lvl6pPr marL="2514600" indent="-228600" algn="ctr" eaLnBrk="0" fontAlgn="base" hangingPunct="0">
              <a:spcBef>
                <a:spcPct val="0"/>
              </a:spcBef>
              <a:spcAft>
                <a:spcPct val="0"/>
              </a:spcAft>
              <a:defRPr kumimoji="1" sz="2400">
                <a:solidFill>
                  <a:schemeClr val="hlink"/>
                </a:solidFill>
                <a:latin typeface="Univers" pitchFamily="34" charset="0"/>
              </a:defRPr>
            </a:lvl6pPr>
            <a:lvl7pPr marL="2971800" indent="-228600" algn="ctr" eaLnBrk="0" fontAlgn="base" hangingPunct="0">
              <a:spcBef>
                <a:spcPct val="0"/>
              </a:spcBef>
              <a:spcAft>
                <a:spcPct val="0"/>
              </a:spcAft>
              <a:defRPr kumimoji="1" sz="2400">
                <a:solidFill>
                  <a:schemeClr val="hlink"/>
                </a:solidFill>
                <a:latin typeface="Univers" pitchFamily="34" charset="0"/>
              </a:defRPr>
            </a:lvl7pPr>
            <a:lvl8pPr marL="3429000" indent="-228600" algn="ctr" eaLnBrk="0" fontAlgn="base" hangingPunct="0">
              <a:spcBef>
                <a:spcPct val="0"/>
              </a:spcBef>
              <a:spcAft>
                <a:spcPct val="0"/>
              </a:spcAft>
              <a:defRPr kumimoji="1" sz="2400">
                <a:solidFill>
                  <a:schemeClr val="hlink"/>
                </a:solidFill>
                <a:latin typeface="Univers" pitchFamily="34" charset="0"/>
              </a:defRPr>
            </a:lvl8pPr>
            <a:lvl9pPr marL="3886200" indent="-228600" algn="ctr" eaLnBrk="0" fontAlgn="base" hangingPunct="0">
              <a:spcBef>
                <a:spcPct val="0"/>
              </a:spcBef>
              <a:spcAft>
                <a:spcPct val="0"/>
              </a:spcAft>
              <a:defRPr kumimoji="1" sz="2400">
                <a:solidFill>
                  <a:schemeClr val="hlink"/>
                </a:solidFill>
                <a:latin typeface="Univers" pitchFamily="34" charset="0"/>
              </a:defRPr>
            </a:lvl9pPr>
          </a:lstStyle>
          <a:p>
            <a:pPr algn="l"/>
            <a:r>
              <a:rPr lang="en-US" sz="2000" dirty="0">
                <a:solidFill>
                  <a:srgbClr val="0000FF"/>
                </a:solidFill>
                <a:latin typeface="Consolas"/>
              </a:rPr>
              <a:t>#include</a:t>
            </a:r>
            <a:r>
              <a:rPr lang="en-US" sz="2000" dirty="0">
                <a:solidFill>
                  <a:prstClr val="black"/>
                </a:solidFill>
                <a:latin typeface="Consolas"/>
              </a:rPr>
              <a:t> </a:t>
            </a:r>
            <a:r>
              <a:rPr lang="en-US" sz="2000" dirty="0">
                <a:solidFill>
                  <a:srgbClr val="A31515"/>
                </a:solidFill>
                <a:latin typeface="Consolas"/>
              </a:rPr>
              <a:t>&lt;</a:t>
            </a:r>
            <a:r>
              <a:rPr lang="en-US" sz="2000" dirty="0" err="1">
                <a:solidFill>
                  <a:srgbClr val="A31515"/>
                </a:solidFill>
                <a:latin typeface="Consolas"/>
              </a:rPr>
              <a:t>stdio.h</a:t>
            </a:r>
            <a:r>
              <a:rPr lang="en-US" sz="2000" dirty="0">
                <a:solidFill>
                  <a:srgbClr val="A31515"/>
                </a:solidFill>
                <a:latin typeface="Consolas"/>
              </a:rPr>
              <a:t>&gt;</a:t>
            </a:r>
            <a:endParaRPr lang="en-US" sz="2000" dirty="0">
              <a:solidFill>
                <a:prstClr val="black"/>
              </a:solidFill>
              <a:latin typeface="Consolas"/>
            </a:endParaRPr>
          </a:p>
          <a:p>
            <a:pPr algn="l"/>
            <a:endParaRPr lang="en-US" sz="2000" dirty="0">
              <a:solidFill>
                <a:prstClr val="black"/>
              </a:solidFill>
              <a:latin typeface="Consolas"/>
            </a:endParaRPr>
          </a:p>
          <a:p>
            <a:pPr algn="l"/>
            <a:r>
              <a:rPr lang="en-US" sz="2000" dirty="0" err="1" smtClean="0">
                <a:solidFill>
                  <a:srgbClr val="0000FF"/>
                </a:solidFill>
                <a:latin typeface="Consolas"/>
              </a:rPr>
              <a:t>int</a:t>
            </a:r>
            <a:r>
              <a:rPr lang="en-US" sz="2000" dirty="0" smtClean="0">
                <a:solidFill>
                  <a:prstClr val="black"/>
                </a:solidFill>
                <a:latin typeface="Consolas"/>
              </a:rPr>
              <a:t> </a:t>
            </a:r>
            <a:r>
              <a:rPr lang="en-US" sz="2000" dirty="0">
                <a:solidFill>
                  <a:prstClr val="black"/>
                </a:solidFill>
                <a:latin typeface="Consolas"/>
              </a:rPr>
              <a:t>main(</a:t>
            </a:r>
            <a:r>
              <a:rPr lang="en-US" sz="2000" dirty="0">
                <a:solidFill>
                  <a:srgbClr val="0000FF"/>
                </a:solidFill>
                <a:latin typeface="Consolas"/>
              </a:rPr>
              <a:t>void</a:t>
            </a:r>
            <a:r>
              <a:rPr lang="en-US" sz="2000" dirty="0">
                <a:solidFill>
                  <a:prstClr val="black"/>
                </a:solidFill>
                <a:latin typeface="Consolas"/>
              </a:rPr>
              <a:t>) {</a:t>
            </a:r>
          </a:p>
          <a:p>
            <a:pPr algn="l"/>
            <a:r>
              <a:rPr lang="en-US" sz="2000" dirty="0" smtClean="0">
                <a:solidFill>
                  <a:prstClr val="black"/>
                </a:solidFill>
                <a:latin typeface="Consolas"/>
              </a:rPr>
              <a:t>    </a:t>
            </a:r>
            <a:r>
              <a:rPr lang="en-US" sz="2000" dirty="0" err="1" smtClean="0">
                <a:solidFill>
                  <a:srgbClr val="0000FF"/>
                </a:solidFill>
                <a:latin typeface="Consolas"/>
              </a:rPr>
              <a:t>int</a:t>
            </a:r>
            <a:r>
              <a:rPr lang="en-US" sz="2000" dirty="0" smtClean="0">
                <a:solidFill>
                  <a:prstClr val="black"/>
                </a:solidFill>
                <a:latin typeface="Consolas"/>
              </a:rPr>
              <a:t> </a:t>
            </a:r>
            <a:r>
              <a:rPr lang="en-US" sz="2000" dirty="0">
                <a:solidFill>
                  <a:prstClr val="black"/>
                </a:solidFill>
                <a:latin typeface="Consolas"/>
              </a:rPr>
              <a:t>factor, </a:t>
            </a:r>
            <a:r>
              <a:rPr lang="en-US" sz="2000" dirty="0" err="1">
                <a:solidFill>
                  <a:prstClr val="black"/>
                </a:solidFill>
                <a:latin typeface="Consolas"/>
              </a:rPr>
              <a:t>tafel</a:t>
            </a:r>
            <a:r>
              <a:rPr lang="en-US" sz="2000" dirty="0">
                <a:solidFill>
                  <a:prstClr val="black"/>
                </a:solidFill>
                <a:latin typeface="Consolas"/>
              </a:rPr>
              <a:t>, n;</a:t>
            </a:r>
          </a:p>
          <a:p>
            <a:pPr algn="l"/>
            <a:endParaRPr lang="en-US" sz="2000" dirty="0">
              <a:solidFill>
                <a:prstClr val="black"/>
              </a:solidFill>
              <a:latin typeface="Consolas"/>
            </a:endParaRPr>
          </a:p>
          <a:p>
            <a:pPr algn="l"/>
            <a:r>
              <a:rPr lang="en-US" sz="2000" dirty="0" smtClean="0">
                <a:solidFill>
                  <a:prstClr val="black"/>
                </a:solidFill>
                <a:latin typeface="Consolas"/>
              </a:rPr>
              <a:t>    </a:t>
            </a:r>
            <a:r>
              <a:rPr lang="en-US" sz="2000" dirty="0" smtClean="0">
                <a:solidFill>
                  <a:srgbClr val="0000FF"/>
                </a:solidFill>
                <a:latin typeface="Consolas"/>
              </a:rPr>
              <a:t>do</a:t>
            </a:r>
            <a:r>
              <a:rPr lang="en-US" sz="2000" dirty="0" smtClean="0">
                <a:solidFill>
                  <a:prstClr val="black"/>
                </a:solidFill>
                <a:latin typeface="Consolas"/>
              </a:rPr>
              <a:t> </a:t>
            </a:r>
            <a:r>
              <a:rPr lang="en-US" sz="2000" dirty="0">
                <a:solidFill>
                  <a:prstClr val="black"/>
                </a:solidFill>
                <a:latin typeface="Consolas"/>
              </a:rPr>
              <a:t>{</a:t>
            </a:r>
          </a:p>
          <a:p>
            <a:pPr algn="l"/>
            <a:r>
              <a:rPr lang="nl-NL" sz="2000" dirty="0" smtClean="0">
                <a:solidFill>
                  <a:prstClr val="black"/>
                </a:solidFill>
                <a:latin typeface="Consolas"/>
              </a:rPr>
              <a:t>        </a:t>
            </a:r>
            <a:r>
              <a:rPr lang="nl-NL" sz="2000" dirty="0" err="1" smtClean="0">
                <a:solidFill>
                  <a:prstClr val="black"/>
                </a:solidFill>
                <a:latin typeface="Consolas"/>
              </a:rPr>
              <a:t>printf</a:t>
            </a:r>
            <a:r>
              <a:rPr lang="nl-NL" sz="2000" dirty="0">
                <a:solidFill>
                  <a:prstClr val="black"/>
                </a:solidFill>
                <a:latin typeface="Consolas"/>
              </a:rPr>
              <a:t>(</a:t>
            </a:r>
            <a:r>
              <a:rPr lang="nl-NL" sz="2000" dirty="0">
                <a:solidFill>
                  <a:srgbClr val="A31515"/>
                </a:solidFill>
                <a:latin typeface="Consolas"/>
              </a:rPr>
              <a:t>"Geef de waarde van n (1..6): "</a:t>
            </a:r>
            <a:r>
              <a:rPr lang="nl-NL" sz="2000" dirty="0">
                <a:solidFill>
                  <a:prstClr val="black"/>
                </a:solidFill>
                <a:latin typeface="Consolas"/>
              </a:rPr>
              <a:t>);</a:t>
            </a:r>
          </a:p>
          <a:p>
            <a:pPr algn="l"/>
            <a:r>
              <a:rPr lang="en-US" sz="2000" dirty="0" smtClean="0">
                <a:solidFill>
                  <a:prstClr val="black"/>
                </a:solidFill>
                <a:latin typeface="Consolas"/>
              </a:rPr>
              <a:t>        </a:t>
            </a:r>
            <a:r>
              <a:rPr lang="en-US" sz="2000" dirty="0" err="1" smtClean="0">
                <a:solidFill>
                  <a:prstClr val="black"/>
                </a:solidFill>
                <a:latin typeface="Consolas"/>
              </a:rPr>
              <a:t>fflush</a:t>
            </a:r>
            <a:r>
              <a:rPr lang="en-US" sz="2000" dirty="0" smtClean="0">
                <a:solidFill>
                  <a:prstClr val="black"/>
                </a:solidFill>
                <a:latin typeface="Consolas"/>
              </a:rPr>
              <a:t>(</a:t>
            </a:r>
            <a:r>
              <a:rPr lang="en-US" sz="2000" dirty="0" err="1" smtClean="0">
                <a:solidFill>
                  <a:prstClr val="black"/>
                </a:solidFill>
                <a:latin typeface="Consolas"/>
              </a:rPr>
              <a:t>stdin</a:t>
            </a:r>
            <a:r>
              <a:rPr lang="en-US" sz="2000" dirty="0">
                <a:solidFill>
                  <a:prstClr val="black"/>
                </a:solidFill>
                <a:latin typeface="Consolas"/>
              </a:rPr>
              <a:t>);</a:t>
            </a:r>
          </a:p>
          <a:p>
            <a:pPr algn="l"/>
            <a:r>
              <a:rPr lang="pt-BR" sz="2000" dirty="0" smtClean="0">
                <a:solidFill>
                  <a:prstClr val="black"/>
                </a:solidFill>
                <a:latin typeface="Consolas"/>
              </a:rPr>
              <a:t>    } </a:t>
            </a:r>
            <a:r>
              <a:rPr lang="pt-BR" sz="2000" dirty="0">
                <a:solidFill>
                  <a:srgbClr val="0000FF"/>
                </a:solidFill>
                <a:latin typeface="Consolas"/>
              </a:rPr>
              <a:t>while</a:t>
            </a:r>
            <a:r>
              <a:rPr lang="pt-BR" sz="2000" dirty="0">
                <a:solidFill>
                  <a:prstClr val="black"/>
                </a:solidFill>
                <a:latin typeface="Consolas"/>
              </a:rPr>
              <a:t> (scanf(</a:t>
            </a:r>
            <a:r>
              <a:rPr lang="pt-BR" sz="2000" dirty="0">
                <a:solidFill>
                  <a:srgbClr val="A31515"/>
                </a:solidFill>
                <a:latin typeface="Consolas"/>
              </a:rPr>
              <a:t>"%d"</a:t>
            </a:r>
            <a:r>
              <a:rPr lang="pt-BR" sz="2000" dirty="0">
                <a:solidFill>
                  <a:prstClr val="black"/>
                </a:solidFill>
                <a:latin typeface="Consolas"/>
              </a:rPr>
              <a:t>, &amp;n) != 1 || n &lt; 1 || n &gt; 6);</a:t>
            </a:r>
          </a:p>
          <a:p>
            <a:pPr algn="l"/>
            <a:endParaRPr lang="en-US" sz="2000" dirty="0">
              <a:solidFill>
                <a:prstClr val="black"/>
              </a:solidFill>
              <a:latin typeface="Consolas"/>
            </a:endParaRPr>
          </a:p>
          <a:p>
            <a:pPr algn="l"/>
            <a:r>
              <a:rPr lang="en-US" sz="2000" dirty="0">
                <a:solidFill>
                  <a:srgbClr val="008000"/>
                </a:solidFill>
                <a:latin typeface="Consolas"/>
              </a:rPr>
              <a:t>//  ...</a:t>
            </a:r>
          </a:p>
          <a:p>
            <a:pPr algn="l"/>
            <a:endParaRPr lang="en-US" sz="2000" dirty="0">
              <a:solidFill>
                <a:prstClr val="black"/>
              </a:solidFill>
              <a:latin typeface="Consolas"/>
            </a:endParaRPr>
          </a:p>
        </p:txBody>
      </p:sp>
      <p:sp>
        <p:nvSpPr>
          <p:cNvPr id="6" name="Rectangle 5"/>
          <p:cNvSpPr/>
          <p:nvPr/>
        </p:nvSpPr>
        <p:spPr bwMode="auto">
          <a:xfrm>
            <a:off x="323850" y="1268413"/>
            <a:ext cx="8496622" cy="1296491"/>
          </a:xfrm>
          <a:prstGeom prst="rect">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7" name="Rectangle 6"/>
          <p:cNvSpPr/>
          <p:nvPr/>
        </p:nvSpPr>
        <p:spPr bwMode="auto">
          <a:xfrm>
            <a:off x="323850" y="3140968"/>
            <a:ext cx="8496622" cy="318457"/>
          </a:xfrm>
          <a:prstGeom prst="rect">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8" name="Rectangle 7"/>
          <p:cNvSpPr/>
          <p:nvPr/>
        </p:nvSpPr>
        <p:spPr bwMode="auto">
          <a:xfrm>
            <a:off x="5436096" y="3777882"/>
            <a:ext cx="2088232" cy="318457"/>
          </a:xfrm>
          <a:prstGeom prst="rect">
            <a:avLst/>
          </a:prstGeom>
          <a:solidFill>
            <a:schemeClr val="bg1">
              <a:alpha val="60000"/>
            </a:schemeClr>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en-US" sz="2400" b="0" i="0" u="none" strike="noStrike" cap="none" normalizeH="0" baseline="0" smtClean="0">
              <a:ln>
                <a:noFill/>
              </a:ln>
              <a:solidFill>
                <a:schemeClr val="hlink"/>
              </a:solidFill>
              <a:effectLst/>
              <a:latin typeface="Univers" pitchFamily="34" charset="0"/>
            </a:endParaRPr>
          </a:p>
        </p:txBody>
      </p:sp>
      <p:sp>
        <p:nvSpPr>
          <p:cNvPr id="2" name="Tijdelijke aanduiding voor datum 1"/>
          <p:cNvSpPr>
            <a:spLocks noGrp="1"/>
          </p:cNvSpPr>
          <p:nvPr>
            <p:ph type="dt" sz="half" idx="10"/>
          </p:nvPr>
        </p:nvSpPr>
        <p:spPr/>
        <p:txBody>
          <a:bodyPr/>
          <a:lstStyle/>
          <a:p>
            <a:r>
              <a:rPr lang="nl-NL" smtClean="0"/>
              <a:t>GESPRG 2014-2015</a:t>
            </a:r>
            <a:endParaRPr lang="en-US" dirty="0"/>
          </a:p>
        </p:txBody>
      </p:sp>
      <p:sp>
        <p:nvSpPr>
          <p:cNvPr id="3" name="Tijdelijke aanduiding voor dianummer 2"/>
          <p:cNvSpPr>
            <a:spLocks noGrp="1"/>
          </p:cNvSpPr>
          <p:nvPr>
            <p:ph type="sldNum" sz="quarter" idx="12"/>
          </p:nvPr>
        </p:nvSpPr>
        <p:spPr/>
        <p:txBody>
          <a:bodyPr/>
          <a:lstStyle/>
          <a:p>
            <a:fld id="{520F5AE5-675F-4C53-86B8-6BB4E175C417}" type="slidenum">
              <a:rPr lang="en-US" smtClean="0"/>
              <a:pPr/>
              <a:t>98</a:t>
            </a:fld>
            <a:endParaRPr lang="en-US" dirty="0"/>
          </a:p>
        </p:txBody>
      </p:sp>
    </p:spTree>
    <p:extLst>
      <p:ext uri="{BB962C8B-B14F-4D97-AF65-F5344CB8AC3E}">
        <p14:creationId xmlns:p14="http://schemas.microsoft.com/office/powerpoint/2010/main" val="261515929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jdelijke aanduiding voor inhoud 1"/>
          <p:cNvSpPr>
            <a:spLocks noGrp="1"/>
          </p:cNvSpPr>
          <p:nvPr>
            <p:ph idx="15"/>
          </p:nvPr>
        </p:nvSpPr>
        <p:spPr/>
        <p:txBody>
          <a:bodyPr/>
          <a:lstStyle/>
          <a:p>
            <a:endParaRPr lang="nl-NL" dirty="0"/>
          </a:p>
        </p:txBody>
      </p:sp>
      <p:sp>
        <p:nvSpPr>
          <p:cNvPr id="5" name="Tijdelijke aanduiding voor inhoud 4"/>
          <p:cNvSpPr>
            <a:spLocks noGrp="1"/>
          </p:cNvSpPr>
          <p:nvPr>
            <p:ph idx="16"/>
          </p:nvPr>
        </p:nvSpPr>
        <p:spPr/>
        <p:txBody>
          <a:bodyPr/>
          <a:lstStyle/>
          <a:p>
            <a:endParaRPr lang="nl-NL"/>
          </a:p>
        </p:txBody>
      </p:sp>
      <p:sp>
        <p:nvSpPr>
          <p:cNvPr id="6" name="Titel 5"/>
          <p:cNvSpPr>
            <a:spLocks noGrp="1"/>
          </p:cNvSpPr>
          <p:nvPr>
            <p:ph type="title"/>
          </p:nvPr>
        </p:nvSpPr>
        <p:spPr/>
        <p:txBody>
          <a:bodyPr>
            <a:normAutofit/>
          </a:bodyPr>
          <a:lstStyle/>
          <a:p>
            <a:r>
              <a:rPr lang="en-US" sz="4000" dirty="0" err="1" smtClean="0"/>
              <a:t>Rekening</a:t>
            </a:r>
            <a:r>
              <a:rPr lang="en-US" sz="4000" dirty="0" smtClean="0"/>
              <a:t> </a:t>
            </a:r>
            <a:r>
              <a:rPr lang="en-US" sz="4000" dirty="0" err="1" smtClean="0"/>
              <a:t>houden</a:t>
            </a:r>
            <a:r>
              <a:rPr lang="en-US" sz="4000" dirty="0" smtClean="0"/>
              <a:t> met crazy users..</a:t>
            </a:r>
            <a:endParaRPr lang="nl-NL" sz="4000" dirty="0"/>
          </a:p>
        </p:txBody>
      </p:sp>
      <p:sp>
        <p:nvSpPr>
          <p:cNvPr id="9" name="Tijdelijke aanduiding voor inhoud 8"/>
          <p:cNvSpPr>
            <a:spLocks noGrp="1"/>
          </p:cNvSpPr>
          <p:nvPr>
            <p:ph idx="14"/>
          </p:nvPr>
        </p:nvSpPr>
        <p:spPr>
          <a:xfrm>
            <a:off x="1394768" y="5013176"/>
            <a:ext cx="7281688" cy="1512168"/>
          </a:xfrm>
        </p:spPr>
        <p:txBody>
          <a:bodyPr>
            <a:normAutofit/>
          </a:bodyPr>
          <a:lstStyle/>
          <a:p>
            <a:r>
              <a:rPr lang="nl-NL" dirty="0"/>
              <a:t>geef een symbool op (</a:t>
            </a:r>
            <a:r>
              <a:rPr lang="nl-NL" dirty="0" smtClean="0"/>
              <a:t>cijfer, letter of anders): </a:t>
            </a:r>
            <a:r>
              <a:rPr lang="nl-NL" dirty="0"/>
              <a:t>&amp;&amp;&amp;&amp;</a:t>
            </a:r>
          </a:p>
          <a:p>
            <a:r>
              <a:rPr lang="nl-NL" dirty="0" err="1" smtClean="0"/>
              <a:t>Scanf</a:t>
            </a:r>
            <a:r>
              <a:rPr lang="nl-NL" dirty="0" smtClean="0"/>
              <a:t>() output: 0</a:t>
            </a:r>
          </a:p>
          <a:p>
            <a:endParaRPr lang="en-US" dirty="0"/>
          </a:p>
          <a:p>
            <a:r>
              <a:rPr lang="nl-NL" dirty="0"/>
              <a:t>geef een symbool op (</a:t>
            </a:r>
            <a:r>
              <a:rPr lang="nl-NL" dirty="0" smtClean="0"/>
              <a:t>cijfer, letter of anders): </a:t>
            </a:r>
            <a:r>
              <a:rPr lang="nl-NL" dirty="0"/>
              <a:t>123</a:t>
            </a:r>
          </a:p>
          <a:p>
            <a:r>
              <a:rPr lang="nl-NL" dirty="0" err="1"/>
              <a:t>Scanf</a:t>
            </a:r>
            <a:r>
              <a:rPr lang="nl-NL" dirty="0"/>
              <a:t>() output: 1</a:t>
            </a:r>
          </a:p>
        </p:txBody>
      </p:sp>
      <p:sp>
        <p:nvSpPr>
          <p:cNvPr id="8" name="Tijdelijke aanduiding voor inhoud 7"/>
          <p:cNvSpPr>
            <a:spLocks noGrp="1"/>
          </p:cNvSpPr>
          <p:nvPr>
            <p:ph idx="13"/>
          </p:nvPr>
        </p:nvSpPr>
        <p:spPr>
          <a:xfrm>
            <a:off x="1394768" y="1248643"/>
            <a:ext cx="7292032" cy="3568402"/>
          </a:xfrm>
        </p:spPr>
        <p:txBody>
          <a:bodyPr>
            <a:normAutofit/>
          </a:bodyPr>
          <a:lstStyle/>
          <a:p>
            <a:r>
              <a:rPr lang="nl-NL" sz="1600" dirty="0">
                <a:solidFill>
                  <a:srgbClr val="0000FF"/>
                </a:solidFill>
                <a:highlight>
                  <a:srgbClr val="FFFFFF"/>
                </a:highlight>
              </a:rPr>
              <a:t>#</a:t>
            </a:r>
            <a:r>
              <a:rPr lang="nl-NL" sz="1600" dirty="0" err="1">
                <a:solidFill>
                  <a:srgbClr val="0000FF"/>
                </a:solidFill>
                <a:highlight>
                  <a:srgbClr val="FFFFFF"/>
                </a:highlight>
              </a:rPr>
              <a:t>include</a:t>
            </a:r>
            <a:r>
              <a:rPr lang="nl-NL" sz="1600" dirty="0">
                <a:solidFill>
                  <a:srgbClr val="000000"/>
                </a:solidFill>
                <a:highlight>
                  <a:srgbClr val="FFFFFF"/>
                </a:highlight>
              </a:rPr>
              <a:t> </a:t>
            </a:r>
            <a:r>
              <a:rPr lang="nl-NL" sz="1600" dirty="0">
                <a:solidFill>
                  <a:srgbClr val="A31515"/>
                </a:solidFill>
                <a:highlight>
                  <a:srgbClr val="FFFFFF"/>
                </a:highlight>
              </a:rPr>
              <a:t>&lt;</a:t>
            </a:r>
            <a:r>
              <a:rPr lang="nl-NL" sz="1600" dirty="0" err="1">
                <a:solidFill>
                  <a:srgbClr val="A31515"/>
                </a:solidFill>
                <a:highlight>
                  <a:srgbClr val="FFFFFF"/>
                </a:highlight>
              </a:rPr>
              <a:t>stdio.h</a:t>
            </a:r>
            <a:r>
              <a:rPr lang="nl-NL" sz="1600" dirty="0">
                <a:solidFill>
                  <a:srgbClr val="A31515"/>
                </a:solidFill>
                <a:highlight>
                  <a:srgbClr val="FFFFFF"/>
                </a:highlight>
              </a:rPr>
              <a:t>&gt;</a:t>
            </a:r>
            <a:endParaRPr lang="nl-NL" sz="1600" dirty="0">
              <a:solidFill>
                <a:srgbClr val="000000"/>
              </a:solidFill>
              <a:highlight>
                <a:srgbClr val="FFFFFF"/>
              </a:highlight>
            </a:endParaRPr>
          </a:p>
          <a:p>
            <a:endParaRPr lang="nl-NL" sz="1600" dirty="0">
              <a:solidFill>
                <a:srgbClr val="000000"/>
              </a:solidFill>
              <a:highlight>
                <a:srgbClr val="FFFFFF"/>
              </a:highlight>
            </a:endParaRPr>
          </a:p>
          <a:p>
            <a:r>
              <a:rPr lang="nl-NL" sz="1600" dirty="0">
                <a:solidFill>
                  <a:srgbClr val="0000FF"/>
                </a:solidFill>
                <a:highlight>
                  <a:srgbClr val="FFFFFF"/>
                </a:highlight>
              </a:rPr>
              <a:t>int</a:t>
            </a:r>
            <a:r>
              <a:rPr lang="nl-NL" sz="1600" dirty="0">
                <a:solidFill>
                  <a:srgbClr val="000000"/>
                </a:solidFill>
                <a:highlight>
                  <a:srgbClr val="FFFFFF"/>
                </a:highlight>
              </a:rPr>
              <a:t> </a:t>
            </a:r>
            <a:r>
              <a:rPr lang="nl-NL" sz="1600" dirty="0" err="1">
                <a:solidFill>
                  <a:srgbClr val="000000"/>
                </a:solidFill>
                <a:highlight>
                  <a:srgbClr val="FFFFFF"/>
                </a:highlight>
              </a:rPr>
              <a:t>main</a:t>
            </a:r>
            <a:r>
              <a:rPr lang="nl-NL" sz="1600" dirty="0">
                <a:solidFill>
                  <a:srgbClr val="000000"/>
                </a:solidFill>
                <a:highlight>
                  <a:srgbClr val="FFFFFF"/>
                </a:highlight>
              </a:rPr>
              <a:t>(</a:t>
            </a:r>
            <a:r>
              <a:rPr lang="nl-NL" sz="1600" dirty="0" err="1">
                <a:solidFill>
                  <a:srgbClr val="0000FF"/>
                </a:solidFill>
                <a:highlight>
                  <a:srgbClr val="FFFFFF"/>
                </a:highlight>
              </a:rPr>
              <a:t>void</a:t>
            </a:r>
            <a:r>
              <a:rPr lang="nl-NL" sz="1600" dirty="0">
                <a:solidFill>
                  <a:srgbClr val="000000"/>
                </a:solidFill>
                <a:highlight>
                  <a:srgbClr val="FFFFFF"/>
                </a:highlight>
              </a:rPr>
              <a:t>) {</a:t>
            </a:r>
          </a:p>
          <a:p>
            <a:r>
              <a:rPr lang="nl-NL" sz="1600" dirty="0">
                <a:solidFill>
                  <a:srgbClr val="000000"/>
                </a:solidFill>
                <a:highlight>
                  <a:srgbClr val="FFFFFF"/>
                </a:highlight>
              </a:rPr>
              <a:t> </a:t>
            </a:r>
            <a:r>
              <a:rPr lang="nl-NL" sz="1600" dirty="0" smtClean="0">
                <a:solidFill>
                  <a:srgbClr val="000000"/>
                </a:solidFill>
                <a:highlight>
                  <a:srgbClr val="FFFFFF"/>
                </a:highlight>
              </a:rPr>
              <a:t> </a:t>
            </a:r>
            <a:r>
              <a:rPr lang="nl-NL" sz="1600" dirty="0" smtClean="0">
                <a:solidFill>
                  <a:srgbClr val="0000FF"/>
                </a:solidFill>
                <a:highlight>
                  <a:srgbClr val="FFFFFF"/>
                </a:highlight>
              </a:rPr>
              <a:t>int</a:t>
            </a:r>
            <a:r>
              <a:rPr lang="nl-NL" sz="1600" dirty="0" smtClean="0">
                <a:solidFill>
                  <a:srgbClr val="000000"/>
                </a:solidFill>
                <a:highlight>
                  <a:srgbClr val="FFFFFF"/>
                </a:highlight>
              </a:rPr>
              <a:t> </a:t>
            </a:r>
            <a:r>
              <a:rPr lang="nl-NL" sz="1600" dirty="0">
                <a:solidFill>
                  <a:srgbClr val="000000"/>
                </a:solidFill>
                <a:highlight>
                  <a:srgbClr val="FFFFFF"/>
                </a:highlight>
              </a:rPr>
              <a:t>n, </a:t>
            </a:r>
            <a:r>
              <a:rPr lang="nl-NL" sz="1600" dirty="0" err="1">
                <a:solidFill>
                  <a:srgbClr val="000000"/>
                </a:solidFill>
                <a:highlight>
                  <a:srgbClr val="FFFFFF"/>
                </a:highlight>
              </a:rPr>
              <a:t>scanUitvoer</a:t>
            </a:r>
            <a:r>
              <a:rPr lang="nl-NL" sz="1600" dirty="0">
                <a:solidFill>
                  <a:srgbClr val="000000"/>
                </a:solidFill>
                <a:highlight>
                  <a:srgbClr val="FFFFFF"/>
                </a:highlight>
              </a:rPr>
              <a:t>;</a:t>
            </a:r>
          </a:p>
          <a:p>
            <a:r>
              <a:rPr lang="nl-NL" sz="1600" dirty="0">
                <a:solidFill>
                  <a:srgbClr val="000000"/>
                </a:solidFill>
                <a:highlight>
                  <a:srgbClr val="FFFFFF"/>
                </a:highlight>
              </a:rPr>
              <a:t> </a:t>
            </a:r>
            <a:r>
              <a:rPr lang="nl-NL" sz="1600" dirty="0" smtClean="0">
                <a:solidFill>
                  <a:srgbClr val="000000"/>
                </a:solidFill>
                <a:highlight>
                  <a:srgbClr val="FFFFFF"/>
                </a:highlight>
              </a:rPr>
              <a:t> </a:t>
            </a:r>
            <a:r>
              <a:rPr lang="nl-NL" sz="1600" dirty="0" err="1" smtClean="0">
                <a:solidFill>
                  <a:srgbClr val="000000"/>
                </a:solidFill>
                <a:highlight>
                  <a:srgbClr val="FFFFFF"/>
                </a:highlight>
              </a:rPr>
              <a:t>printf</a:t>
            </a:r>
            <a:r>
              <a:rPr lang="nl-NL" sz="1600" dirty="0">
                <a:solidFill>
                  <a:srgbClr val="000000"/>
                </a:solidFill>
                <a:highlight>
                  <a:srgbClr val="FFFFFF"/>
                </a:highlight>
              </a:rPr>
              <a:t>(</a:t>
            </a:r>
            <a:r>
              <a:rPr lang="nl-NL" sz="1600" dirty="0">
                <a:solidFill>
                  <a:srgbClr val="A31515"/>
                </a:solidFill>
                <a:highlight>
                  <a:srgbClr val="FFFFFF"/>
                </a:highlight>
              </a:rPr>
              <a:t>"geef een symbool op (</a:t>
            </a:r>
            <a:r>
              <a:rPr lang="nl-NL" sz="1600" dirty="0" smtClean="0">
                <a:solidFill>
                  <a:srgbClr val="A31515"/>
                </a:solidFill>
                <a:highlight>
                  <a:srgbClr val="FFFFFF"/>
                </a:highlight>
              </a:rPr>
              <a:t>cijfer, letter of anders): "</a:t>
            </a:r>
            <a:r>
              <a:rPr lang="nl-NL" sz="1600" dirty="0" smtClean="0">
                <a:solidFill>
                  <a:srgbClr val="000000"/>
                </a:solidFill>
                <a:highlight>
                  <a:srgbClr val="FFFFFF"/>
                </a:highlight>
              </a:rPr>
              <a:t>);</a:t>
            </a:r>
            <a:endParaRPr lang="nl-NL" sz="1600" dirty="0">
              <a:solidFill>
                <a:srgbClr val="000000"/>
              </a:solidFill>
              <a:highlight>
                <a:srgbClr val="FFFFFF"/>
              </a:highlight>
            </a:endParaRPr>
          </a:p>
          <a:p>
            <a:r>
              <a:rPr lang="nl-NL" sz="1600" dirty="0">
                <a:solidFill>
                  <a:srgbClr val="000000"/>
                </a:solidFill>
                <a:highlight>
                  <a:srgbClr val="FFFFFF"/>
                </a:highlight>
              </a:rPr>
              <a:t> </a:t>
            </a:r>
            <a:r>
              <a:rPr lang="nl-NL" sz="1600" dirty="0" smtClean="0">
                <a:solidFill>
                  <a:srgbClr val="000000"/>
                </a:solidFill>
                <a:highlight>
                  <a:srgbClr val="FFFFFF"/>
                </a:highlight>
              </a:rPr>
              <a:t> </a:t>
            </a:r>
            <a:r>
              <a:rPr lang="nl-NL" sz="1600" dirty="0" err="1" smtClean="0">
                <a:solidFill>
                  <a:srgbClr val="000000"/>
                </a:solidFill>
                <a:highlight>
                  <a:srgbClr val="FFFFFF"/>
                </a:highlight>
              </a:rPr>
              <a:t>scanUitvoer</a:t>
            </a:r>
            <a:r>
              <a:rPr lang="nl-NL" sz="1600" dirty="0" smtClean="0">
                <a:solidFill>
                  <a:srgbClr val="000000"/>
                </a:solidFill>
                <a:highlight>
                  <a:srgbClr val="FFFFFF"/>
                </a:highlight>
              </a:rPr>
              <a:t> </a:t>
            </a:r>
            <a:r>
              <a:rPr lang="nl-NL" sz="1600" dirty="0">
                <a:solidFill>
                  <a:srgbClr val="000000"/>
                </a:solidFill>
                <a:highlight>
                  <a:srgbClr val="FFFFFF"/>
                </a:highlight>
              </a:rPr>
              <a:t>= </a:t>
            </a:r>
            <a:r>
              <a:rPr lang="nl-NL" sz="1600" dirty="0" err="1">
                <a:solidFill>
                  <a:srgbClr val="000000"/>
                </a:solidFill>
                <a:highlight>
                  <a:srgbClr val="FFFFFF"/>
                </a:highlight>
              </a:rPr>
              <a:t>scanf</a:t>
            </a:r>
            <a:r>
              <a:rPr lang="nl-NL" sz="1600" dirty="0">
                <a:solidFill>
                  <a:srgbClr val="000000"/>
                </a:solidFill>
                <a:highlight>
                  <a:srgbClr val="FFFFFF"/>
                </a:highlight>
              </a:rPr>
              <a:t>(</a:t>
            </a:r>
            <a:r>
              <a:rPr lang="nl-NL" sz="1600" dirty="0">
                <a:solidFill>
                  <a:srgbClr val="A31515"/>
                </a:solidFill>
                <a:highlight>
                  <a:srgbClr val="FFFFFF"/>
                </a:highlight>
              </a:rPr>
              <a:t>"%d"</a:t>
            </a:r>
            <a:r>
              <a:rPr lang="nl-NL" sz="1600" dirty="0">
                <a:solidFill>
                  <a:srgbClr val="000000"/>
                </a:solidFill>
                <a:highlight>
                  <a:srgbClr val="FFFFFF"/>
                </a:highlight>
              </a:rPr>
              <a:t>, &amp;n);</a:t>
            </a:r>
          </a:p>
          <a:p>
            <a:r>
              <a:rPr lang="nl-NL" sz="1600" dirty="0">
                <a:solidFill>
                  <a:srgbClr val="000000"/>
                </a:solidFill>
                <a:highlight>
                  <a:srgbClr val="FFFFFF"/>
                </a:highlight>
              </a:rPr>
              <a:t> </a:t>
            </a:r>
            <a:r>
              <a:rPr lang="nl-NL" sz="1600" dirty="0" smtClean="0">
                <a:solidFill>
                  <a:srgbClr val="000000"/>
                </a:solidFill>
                <a:highlight>
                  <a:srgbClr val="FFFFFF"/>
                </a:highlight>
              </a:rPr>
              <a:t> </a:t>
            </a:r>
            <a:r>
              <a:rPr lang="nl-NL" sz="1600" dirty="0" err="1" smtClean="0">
                <a:solidFill>
                  <a:srgbClr val="000000"/>
                </a:solidFill>
                <a:highlight>
                  <a:srgbClr val="FFFFFF"/>
                </a:highlight>
              </a:rPr>
              <a:t>printf</a:t>
            </a:r>
            <a:r>
              <a:rPr lang="nl-NL" sz="1600" dirty="0" smtClean="0">
                <a:solidFill>
                  <a:srgbClr val="000000"/>
                </a:solidFill>
                <a:highlight>
                  <a:srgbClr val="FFFFFF"/>
                </a:highlight>
              </a:rPr>
              <a:t>(</a:t>
            </a:r>
            <a:r>
              <a:rPr lang="nl-NL" sz="1600" dirty="0" smtClean="0">
                <a:solidFill>
                  <a:srgbClr val="A31515"/>
                </a:solidFill>
                <a:highlight>
                  <a:srgbClr val="FFFFFF"/>
                </a:highlight>
              </a:rPr>
              <a:t>"</a:t>
            </a:r>
            <a:r>
              <a:rPr lang="nl-NL" sz="1600" dirty="0" err="1" smtClean="0">
                <a:solidFill>
                  <a:srgbClr val="A31515"/>
                </a:solidFill>
                <a:highlight>
                  <a:srgbClr val="FFFFFF"/>
                </a:highlight>
              </a:rPr>
              <a:t>scanf</a:t>
            </a:r>
            <a:r>
              <a:rPr lang="nl-NL" sz="1600" dirty="0" smtClean="0">
                <a:solidFill>
                  <a:srgbClr val="A31515"/>
                </a:solidFill>
                <a:highlight>
                  <a:srgbClr val="FFFFFF"/>
                </a:highlight>
              </a:rPr>
              <a:t>() output: %</a:t>
            </a:r>
            <a:r>
              <a:rPr lang="nl-NL" sz="1600" dirty="0">
                <a:solidFill>
                  <a:srgbClr val="A31515"/>
                </a:solidFill>
                <a:highlight>
                  <a:srgbClr val="FFFFFF"/>
                </a:highlight>
              </a:rPr>
              <a:t>d"</a:t>
            </a:r>
            <a:r>
              <a:rPr lang="nl-NL" sz="1600" dirty="0">
                <a:solidFill>
                  <a:srgbClr val="000000"/>
                </a:solidFill>
                <a:highlight>
                  <a:srgbClr val="FFFFFF"/>
                </a:highlight>
              </a:rPr>
              <a:t>,</a:t>
            </a:r>
            <a:r>
              <a:rPr lang="nl-NL" sz="1600" dirty="0" err="1">
                <a:solidFill>
                  <a:srgbClr val="000000"/>
                </a:solidFill>
                <a:highlight>
                  <a:srgbClr val="FFFFFF"/>
                </a:highlight>
              </a:rPr>
              <a:t>scanUitvoer</a:t>
            </a:r>
            <a:r>
              <a:rPr lang="nl-NL" sz="1600" dirty="0">
                <a:solidFill>
                  <a:srgbClr val="000000"/>
                </a:solidFill>
                <a:highlight>
                  <a:srgbClr val="FFFFFF"/>
                </a:highlight>
              </a:rPr>
              <a:t>);</a:t>
            </a:r>
          </a:p>
          <a:p>
            <a:r>
              <a:rPr lang="nl-NL" sz="1600" dirty="0" smtClean="0">
                <a:solidFill>
                  <a:srgbClr val="000000"/>
                </a:solidFill>
                <a:highlight>
                  <a:srgbClr val="FFFFFF"/>
                </a:highlight>
              </a:rPr>
              <a:t>  </a:t>
            </a:r>
            <a:r>
              <a:rPr lang="nl-NL" sz="1600" dirty="0" err="1" smtClean="0">
                <a:solidFill>
                  <a:srgbClr val="000000"/>
                </a:solidFill>
                <a:highlight>
                  <a:srgbClr val="FFFFFF"/>
                </a:highlight>
              </a:rPr>
              <a:t>fflush</a:t>
            </a:r>
            <a:r>
              <a:rPr lang="nl-NL" sz="1600" dirty="0" smtClean="0">
                <a:solidFill>
                  <a:srgbClr val="000000"/>
                </a:solidFill>
                <a:highlight>
                  <a:srgbClr val="FFFFFF"/>
                </a:highlight>
              </a:rPr>
              <a:t>(</a:t>
            </a:r>
            <a:r>
              <a:rPr lang="nl-NL" sz="1600" dirty="0" err="1" smtClean="0">
                <a:solidFill>
                  <a:srgbClr val="6F008A"/>
                </a:solidFill>
                <a:highlight>
                  <a:srgbClr val="FFFFFF"/>
                </a:highlight>
              </a:rPr>
              <a:t>stdin</a:t>
            </a:r>
            <a:r>
              <a:rPr lang="nl-NL" sz="1600" dirty="0" smtClean="0">
                <a:solidFill>
                  <a:srgbClr val="000000"/>
                </a:solidFill>
                <a:highlight>
                  <a:srgbClr val="FFFFFF"/>
                </a:highlight>
              </a:rPr>
              <a:t>);</a:t>
            </a:r>
            <a:endParaRPr lang="nl-NL" sz="1600" dirty="0">
              <a:solidFill>
                <a:srgbClr val="000000"/>
              </a:solidFill>
              <a:highlight>
                <a:srgbClr val="FFFFFF"/>
              </a:highlight>
            </a:endParaRPr>
          </a:p>
          <a:p>
            <a:r>
              <a:rPr lang="nl-NL" sz="1600" dirty="0" smtClean="0">
                <a:solidFill>
                  <a:srgbClr val="000000"/>
                </a:solidFill>
                <a:highlight>
                  <a:srgbClr val="FFFFFF"/>
                </a:highlight>
              </a:rPr>
              <a:t>  </a:t>
            </a:r>
            <a:r>
              <a:rPr lang="nl-NL" sz="1600" dirty="0" err="1" smtClean="0">
                <a:solidFill>
                  <a:srgbClr val="000000"/>
                </a:solidFill>
                <a:highlight>
                  <a:srgbClr val="FFFFFF"/>
                </a:highlight>
              </a:rPr>
              <a:t>getchar</a:t>
            </a:r>
            <a:r>
              <a:rPr lang="nl-NL" sz="1600" dirty="0">
                <a:solidFill>
                  <a:srgbClr val="000000"/>
                </a:solidFill>
                <a:highlight>
                  <a:srgbClr val="FFFFFF"/>
                </a:highlight>
              </a:rPr>
              <a:t>();</a:t>
            </a:r>
          </a:p>
          <a:p>
            <a:r>
              <a:rPr lang="nl-NL" sz="1600" dirty="0" smtClean="0">
                <a:solidFill>
                  <a:srgbClr val="0000FF"/>
                </a:solidFill>
                <a:highlight>
                  <a:srgbClr val="FFFFFF"/>
                </a:highlight>
              </a:rPr>
              <a:t>  return</a:t>
            </a:r>
            <a:r>
              <a:rPr lang="nl-NL" sz="1600" dirty="0" smtClean="0">
                <a:solidFill>
                  <a:srgbClr val="000000"/>
                </a:solidFill>
                <a:highlight>
                  <a:srgbClr val="FFFFFF"/>
                </a:highlight>
              </a:rPr>
              <a:t> </a:t>
            </a:r>
            <a:r>
              <a:rPr lang="nl-NL" sz="1600" dirty="0">
                <a:solidFill>
                  <a:srgbClr val="000000"/>
                </a:solidFill>
                <a:highlight>
                  <a:srgbClr val="FFFFFF"/>
                </a:highlight>
              </a:rPr>
              <a:t>0;</a:t>
            </a:r>
          </a:p>
          <a:p>
            <a:r>
              <a:rPr lang="nl-NL" sz="1600" dirty="0">
                <a:solidFill>
                  <a:srgbClr val="000000"/>
                </a:solidFill>
                <a:highlight>
                  <a:srgbClr val="FFFFFF"/>
                </a:highlight>
              </a:rPr>
              <a:t>}</a:t>
            </a:r>
            <a:endParaRPr lang="nl-NL" sz="1600" dirty="0"/>
          </a:p>
        </p:txBody>
      </p:sp>
      <p:sp>
        <p:nvSpPr>
          <p:cNvPr id="3" name="Tijdelijke aanduiding voor datum 2"/>
          <p:cNvSpPr>
            <a:spLocks noGrp="1"/>
          </p:cNvSpPr>
          <p:nvPr>
            <p:ph type="dt" sz="half" idx="17"/>
          </p:nvPr>
        </p:nvSpPr>
        <p:spPr/>
        <p:txBody>
          <a:bodyPr/>
          <a:lstStyle/>
          <a:p>
            <a:r>
              <a:rPr lang="nl-NL" smtClean="0"/>
              <a:t>GESPRG 2014-2015</a:t>
            </a:r>
            <a:endParaRPr lang="en-US" dirty="0"/>
          </a:p>
        </p:txBody>
      </p:sp>
      <p:sp>
        <p:nvSpPr>
          <p:cNvPr id="4" name="Tijdelijke aanduiding voor dianummer 3"/>
          <p:cNvSpPr>
            <a:spLocks noGrp="1"/>
          </p:cNvSpPr>
          <p:nvPr>
            <p:ph type="sldNum" sz="quarter" idx="19"/>
          </p:nvPr>
        </p:nvSpPr>
        <p:spPr/>
        <p:txBody>
          <a:bodyPr/>
          <a:lstStyle/>
          <a:p>
            <a:fld id="{520F5AE5-675F-4C53-86B8-6BB4E175C417}" type="slidenum">
              <a:rPr lang="en-US" smtClean="0"/>
              <a:pPr/>
              <a:t>99</a:t>
            </a:fld>
            <a:endParaRPr lang="en-US" dirty="0"/>
          </a:p>
        </p:txBody>
      </p:sp>
    </p:spTree>
    <p:extLst>
      <p:ext uri="{BB962C8B-B14F-4D97-AF65-F5344CB8AC3E}">
        <p14:creationId xmlns:p14="http://schemas.microsoft.com/office/powerpoint/2010/main" val="412211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1_MS Style 0">
  <a:themeElements>
    <a:clrScheme name="Aangepast 1">
      <a:dk1>
        <a:sysClr val="windowText" lastClr="000000"/>
      </a:dk1>
      <a:lt1>
        <a:sysClr val="window" lastClr="FFFFFF"/>
      </a:lt1>
      <a:dk2>
        <a:srgbClr val="1F497D"/>
      </a:dk2>
      <a:lt2>
        <a:srgbClr val="EEECE1"/>
      </a:lt2>
      <a:accent1>
        <a:srgbClr val="F226B8"/>
      </a:accent1>
      <a:accent2>
        <a:srgbClr val="FF0000"/>
      </a:accent2>
      <a:accent3>
        <a:srgbClr val="00CC00"/>
      </a:accent3>
      <a:accent4>
        <a:srgbClr val="FFFF00"/>
      </a:accent4>
      <a:accent5>
        <a:srgbClr val="0000FF"/>
      </a:accent5>
      <a:accent6>
        <a:srgbClr val="F4740A"/>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w="3175">
          <a:solidFill>
            <a:schemeClr val="tx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rgbClr val="FFFF00"/>
        </a:solidFill>
        <a:ln>
          <a:solidFill>
            <a:schemeClr val="tx1"/>
          </a:solidFill>
        </a:ln>
      </a:spPr>
      <a:bodyPr wrap="square" rtlCol="0">
        <a:spAutoFit/>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3369</TotalTime>
  <Words>18576</Words>
  <Application>Microsoft Office PowerPoint</Application>
  <PresentationFormat>Diavoorstelling (4:3)</PresentationFormat>
  <Paragraphs>4486</Paragraphs>
  <Slides>303</Slides>
  <Notes>179</Notes>
  <HiddenSlides>32</HiddenSlides>
  <MMClips>0</MMClips>
  <ScaleCrop>false</ScaleCrop>
  <HeadingPairs>
    <vt:vector size="8" baseType="variant">
      <vt:variant>
        <vt:lpstr>Gebruikte lettertypen</vt:lpstr>
      </vt:variant>
      <vt:variant>
        <vt:i4>11</vt:i4>
      </vt:variant>
      <vt:variant>
        <vt:lpstr>Thema</vt:lpstr>
      </vt:variant>
      <vt:variant>
        <vt:i4>1</vt:i4>
      </vt:variant>
      <vt:variant>
        <vt:lpstr>Ingesloten OLE-bronprogramma's</vt:lpstr>
      </vt:variant>
      <vt:variant>
        <vt:i4>1</vt:i4>
      </vt:variant>
      <vt:variant>
        <vt:lpstr>Diatitels</vt:lpstr>
      </vt:variant>
      <vt:variant>
        <vt:i4>303</vt:i4>
      </vt:variant>
    </vt:vector>
  </HeadingPairs>
  <TitlesOfParts>
    <vt:vector size="316" baseType="lpstr">
      <vt:lpstr>Arial</vt:lpstr>
      <vt:lpstr>Arial Black</vt:lpstr>
      <vt:lpstr>Calibri</vt:lpstr>
      <vt:lpstr>Cambria Math</vt:lpstr>
      <vt:lpstr>Consolas</vt:lpstr>
      <vt:lpstr>Courier New</vt:lpstr>
      <vt:lpstr>Lucida Console</vt:lpstr>
      <vt:lpstr>Lucida Sans Unicode</vt:lpstr>
      <vt:lpstr>Times New Roman</vt:lpstr>
      <vt:lpstr>Univers</vt:lpstr>
      <vt:lpstr>Wingdings</vt:lpstr>
      <vt:lpstr>1_MS Style 0</vt:lpstr>
      <vt:lpstr>Bitmap Image</vt:lpstr>
      <vt:lpstr>PowerPoint-presentatie</vt:lpstr>
      <vt:lpstr>Bijzondere dank aan…</vt:lpstr>
      <vt:lpstr>Introductie</vt:lpstr>
      <vt:lpstr>Introductie</vt:lpstr>
      <vt:lpstr>Samenhang en belang</vt:lpstr>
      <vt:lpstr>Samenhang en belang</vt:lpstr>
      <vt:lpstr>Plaats in het curriculum</vt:lpstr>
      <vt:lpstr>Werkvormen GESPRG</vt:lpstr>
      <vt:lpstr>Werkcolleges </vt:lpstr>
      <vt:lpstr>Leermiddelen</vt:lpstr>
      <vt:lpstr>Tentamen</vt:lpstr>
      <vt:lpstr>Blackboard</vt:lpstr>
      <vt:lpstr>Inhoud cursus</vt:lpstr>
      <vt:lpstr>Wat is programmeren?</vt:lpstr>
      <vt:lpstr>Wat weet je al?</vt:lpstr>
      <vt:lpstr>Gestructureerd programmeren</vt:lpstr>
      <vt:lpstr>Gestructureerd programmeren</vt:lpstr>
      <vt:lpstr>Waarom programmeren in C?</vt:lpstr>
      <vt:lpstr>Hiërarchie programmeertalen</vt:lpstr>
      <vt:lpstr>Waarom programmeren in C?</vt:lpstr>
      <vt:lpstr>Operational code</vt:lpstr>
      <vt:lpstr>Assembly</vt:lpstr>
      <vt:lpstr>Eerste C programma</vt:lpstr>
      <vt:lpstr>Eerste C programma</vt:lpstr>
      <vt:lpstr>Huiswerk</vt:lpstr>
      <vt:lpstr>PowerPoint-presentatie</vt:lpstr>
      <vt:lpstr>Basis variabelen</vt:lpstr>
      <vt:lpstr>Basis variabelen</vt:lpstr>
      <vt:lpstr>Basis variabelen</vt:lpstr>
      <vt:lpstr>Basis variabelen</vt:lpstr>
      <vt:lpstr>Rekenen met gehele getallen</vt:lpstr>
      <vt:lpstr>Rekenen met floating point</vt:lpstr>
      <vt:lpstr>Uitvoer van variabelen</vt:lpstr>
      <vt:lpstr>Uitvoer van variabelen</vt:lpstr>
      <vt:lpstr>Uitvoer van variabelen</vt:lpstr>
      <vt:lpstr>Afdrukken van floating point</vt:lpstr>
      <vt:lpstr>double versus float</vt:lpstr>
      <vt:lpstr>Voorbeeld: F  C</vt:lpstr>
      <vt:lpstr>Voorbeeld: F  C</vt:lpstr>
      <vt:lpstr>Voorbeeld: F  C</vt:lpstr>
      <vt:lpstr>Voorbeeld: F  C</vt:lpstr>
      <vt:lpstr>Voorbeeld: F  C</vt:lpstr>
      <vt:lpstr>Voorbeeld: F  C</vt:lpstr>
      <vt:lpstr>Voorbeeld: F  C</vt:lpstr>
      <vt:lpstr>Huiswerk: F  C</vt:lpstr>
      <vt:lpstr>Uitwerking huiswerk: F  C</vt:lpstr>
      <vt:lpstr>Huiswerk</vt:lpstr>
      <vt:lpstr>PowerPoint-presentatie</vt:lpstr>
      <vt:lpstr>Programmeren</vt:lpstr>
      <vt:lpstr>Vergelijken</vt:lpstr>
      <vt:lpstr>Vergelijken met relationele operatoren</vt:lpstr>
      <vt:lpstr>Herhalen</vt:lpstr>
      <vt:lpstr>for</vt:lpstr>
      <vt:lpstr>Uitvoer van een for-lus</vt:lpstr>
      <vt:lpstr>Uitvoer van een for-lus</vt:lpstr>
      <vt:lpstr>Alternatieve voorwaarde</vt:lpstr>
      <vt:lpstr>{ bla; bla; bla; }</vt:lpstr>
      <vt:lpstr>Inspringen</vt:lpstr>
      <vt:lpstr>Inspringen</vt:lpstr>
      <vt:lpstr>Voorbeeld: 1+2+3+…+100 =?</vt:lpstr>
      <vt:lpstr>1+2+3+…+100 =?</vt:lpstr>
      <vt:lpstr>do while</vt:lpstr>
      <vt:lpstr>Voorbeeld: do-while</vt:lpstr>
      <vt:lpstr>while</vt:lpstr>
      <vt:lpstr>Voorbeeld: while</vt:lpstr>
      <vt:lpstr>for &amp; while equivalentie</vt:lpstr>
      <vt:lpstr>Hoelang is een…</vt:lpstr>
      <vt:lpstr>Veel gemaakte fout</vt:lpstr>
      <vt:lpstr>Vraag</vt:lpstr>
      <vt:lpstr>Vraag</vt:lpstr>
      <vt:lpstr>Huiswerk</vt:lpstr>
      <vt:lpstr>PowerPoint-presentatie</vt:lpstr>
      <vt:lpstr>Programmeren</vt:lpstr>
      <vt:lpstr>Beslissen</vt:lpstr>
      <vt:lpstr>Booleaanse operatoren</vt:lpstr>
      <vt:lpstr>Conversie van WAAR en ONWAAR</vt:lpstr>
      <vt:lpstr>if </vt:lpstr>
      <vt:lpstr>if </vt:lpstr>
      <vt:lpstr>if else</vt:lpstr>
      <vt:lpstr>if else</vt:lpstr>
      <vt:lpstr>Bij welke if hoort else ?</vt:lpstr>
      <vt:lpstr>Bij welke if hoort else ?</vt:lpstr>
      <vt:lpstr>switch</vt:lpstr>
      <vt:lpstr>switch</vt:lpstr>
      <vt:lpstr>if else</vt:lpstr>
      <vt:lpstr>if</vt:lpstr>
      <vt:lpstr>Short-circuit evaluation</vt:lpstr>
      <vt:lpstr>Oefening operatoren</vt:lpstr>
      <vt:lpstr>Vergelijken met operatoren</vt:lpstr>
      <vt:lpstr>Programmeren == Moeilijk ?</vt:lpstr>
      <vt:lpstr>Tafels stap voor stap </vt:lpstr>
      <vt:lpstr>Stap 0: Bezint eer gij begint </vt:lpstr>
      <vt:lpstr>Stap 1: Alle begin is moeilijk makkelijk. </vt:lpstr>
      <vt:lpstr>Stap 2: Invoer. </vt:lpstr>
      <vt:lpstr>Stap 3: Controle op invoer. </vt:lpstr>
      <vt:lpstr>Stap 4. Eerste regel van de tafels afdrukken.</vt:lpstr>
      <vt:lpstr>Stap 5: Alle regels afdrukken</vt:lpstr>
      <vt:lpstr>Stap 6: Een laatste verbetering</vt:lpstr>
      <vt:lpstr>Rekening houden met crazy users..</vt:lpstr>
      <vt:lpstr>Veel gemaakte fout</vt:lpstr>
      <vt:lpstr>Huiswerk</vt:lpstr>
      <vt:lpstr>PowerPoint-presentatie</vt:lpstr>
      <vt:lpstr>Vraag vorige stof</vt:lpstr>
      <vt:lpstr>Verdeel en heers</vt:lpstr>
      <vt:lpstr>Problemen bij grotere prog’s</vt:lpstr>
      <vt:lpstr>Functionele decompositie</vt:lpstr>
      <vt:lpstr>Voorbeeld</vt:lpstr>
      <vt:lpstr>Opbouw van een functie</vt:lpstr>
      <vt:lpstr>Voorbeeld</vt:lpstr>
      <vt:lpstr>Voorbeeld</vt:lpstr>
      <vt:lpstr>Voorbeeld</vt:lpstr>
      <vt:lpstr>Opbouw van een functie</vt:lpstr>
      <vt:lpstr>Voorbeeld</vt:lpstr>
      <vt:lpstr>Voorbeeld</vt:lpstr>
      <vt:lpstr>Globale variabelen</vt:lpstr>
      <vt:lpstr>Functies: voorbeeld</vt:lpstr>
      <vt:lpstr>Functies: voorbeeld uitvoer</vt:lpstr>
      <vt:lpstr>Voorbeeld</vt:lpstr>
      <vt:lpstr>Veel gemaakte fout</vt:lpstr>
      <vt:lpstr>Huiswerk</vt:lpstr>
      <vt:lpstr>PowerPoint-presentatie</vt:lpstr>
      <vt:lpstr>Verwisselen</vt:lpstr>
      <vt:lpstr>Geheugen</vt:lpstr>
      <vt:lpstr>Adres opvragen</vt:lpstr>
      <vt:lpstr>Adres opvragen</vt:lpstr>
      <vt:lpstr>Pointers</vt:lpstr>
      <vt:lpstr>Pointers</vt:lpstr>
      <vt:lpstr>Let op!</vt:lpstr>
      <vt:lpstr>Herhaling: adres opvragen</vt:lpstr>
      <vt:lpstr>Oefening met pointers</vt:lpstr>
      <vt:lpstr>Verwisselen</vt:lpstr>
      <vt:lpstr>Verwisselen</vt:lpstr>
      <vt:lpstr>Samenvatting pointers</vt:lpstr>
      <vt:lpstr>Huiswerk</vt:lpstr>
      <vt:lpstr>Oude tentamen opgave</vt:lpstr>
      <vt:lpstr>Antwoord</vt:lpstr>
      <vt:lpstr>Oude tentamen opgave</vt:lpstr>
      <vt:lpstr>Antwoord</vt:lpstr>
      <vt:lpstr>PowerPoint-presentatie</vt:lpstr>
      <vt:lpstr>Array</vt:lpstr>
      <vt:lpstr>Array</vt:lpstr>
      <vt:lpstr>Random access</vt:lpstr>
      <vt:lpstr>Voorbeeld array</vt:lpstr>
      <vt:lpstr>Voorbeeld array</vt:lpstr>
      <vt:lpstr>Initialiseren</vt:lpstr>
      <vt:lpstr>Initialiseren: a closer look</vt:lpstr>
      <vt:lpstr>Initialiseren</vt:lpstr>
      <vt:lpstr>Array en functies</vt:lpstr>
      <vt:lpstr>Array functie parameter</vt:lpstr>
      <vt:lpstr>Array functie parameter</vt:lpstr>
      <vt:lpstr>Array functie parameter</vt:lpstr>
      <vt:lpstr>Array functie parameter</vt:lpstr>
      <vt:lpstr>Array functie parameter</vt:lpstr>
      <vt:lpstr>Array functie parameter</vt:lpstr>
      <vt:lpstr>Idee! </vt:lpstr>
      <vt:lpstr>Operator sizeof in een functie</vt:lpstr>
      <vt:lpstr>Array functie parameter</vt:lpstr>
      <vt:lpstr>Huiswerk</vt:lpstr>
      <vt:lpstr>PowerPoint-presentatie</vt:lpstr>
      <vt:lpstr>Karakters</vt:lpstr>
      <vt:lpstr>C strings</vt:lpstr>
      <vt:lpstr>Tekstfiles</vt:lpstr>
      <vt:lpstr>Tekstfile maken in C</vt:lpstr>
      <vt:lpstr>Tekstfile lezen in C</vt:lpstr>
      <vt:lpstr>Huiswerk char en char[]</vt:lpstr>
      <vt:lpstr>Huiswerk</vt:lpstr>
      <vt:lpstr>Uitwerking</vt:lpstr>
      <vt:lpstr>Huiswerk</vt:lpstr>
      <vt:lpstr>Uitwerking</vt:lpstr>
      <vt:lpstr>PowerPoint-presentatie</vt:lpstr>
      <vt:lpstr>Scope versus Lifetime</vt:lpstr>
      <vt:lpstr>Scope</vt:lpstr>
      <vt:lpstr>Lifetime</vt:lpstr>
      <vt:lpstr>Recursieve functies</vt:lpstr>
      <vt:lpstr>Inception </vt:lpstr>
      <vt:lpstr>Recursieve functies</vt:lpstr>
      <vt:lpstr>Faculteit</vt:lpstr>
      <vt:lpstr>Recursieve aanroep (voorbeeld)</vt:lpstr>
      <vt:lpstr>n boven k</vt:lpstr>
      <vt:lpstr>Binomiaalcoëfficiënt</vt:lpstr>
      <vt:lpstr>Recursieve aanroep (voorbeeld)</vt:lpstr>
      <vt:lpstr>Domein</vt:lpstr>
      <vt:lpstr>Huiswerk</vt:lpstr>
      <vt:lpstr>Huiswerk</vt:lpstr>
      <vt:lpstr>PowerPoint-presentatie</vt:lpstr>
      <vt:lpstr>2 dimensionale array</vt:lpstr>
      <vt:lpstr>2 dimensionale array</vt:lpstr>
      <vt:lpstr>Sudoku</vt:lpstr>
      <vt:lpstr>Huiswerk</vt:lpstr>
      <vt:lpstr>Huiswerk tekstfiles</vt:lpstr>
      <vt:lpstr>PowerPoint-presentatie</vt:lpstr>
      <vt:lpstr>Sudoku oplossing huiswerk:</vt:lpstr>
      <vt:lpstr>Sudoku</vt:lpstr>
      <vt:lpstr>Sudoku solve</vt:lpstr>
      <vt:lpstr>Sudoku backtracking (recursief)</vt:lpstr>
      <vt:lpstr>Sudoku solve</vt:lpstr>
      <vt:lpstr>Sudoku probleem</vt:lpstr>
      <vt:lpstr>PowerPoint-presentatie</vt:lpstr>
      <vt:lpstr>C verkorte notatie</vt:lpstr>
      <vt:lpstr>C prioriteitentabel (hoog naar laag)</vt:lpstr>
      <vt:lpstr>C verkorte notatie</vt:lpstr>
      <vt:lpstr>Postfix &amp; Prefix</vt:lpstr>
      <vt:lpstr>C verkorte notatie</vt:lpstr>
      <vt:lpstr>Huiswerk</vt:lpstr>
      <vt:lpstr>PowerPoint-presentatie</vt:lpstr>
      <vt:lpstr>PowerPoint-presentatie</vt:lpstr>
      <vt:lpstr>Een nieuwe variabele: struct </vt:lpstr>
      <vt:lpstr>Member</vt:lpstr>
      <vt:lpstr>De selectie operator .</vt:lpstr>
      <vt:lpstr>Indirect member selector</vt:lpstr>
      <vt:lpstr>struct in C</vt:lpstr>
      <vt:lpstr>struct in C</vt:lpstr>
      <vt:lpstr>struct in C</vt:lpstr>
      <vt:lpstr>struct in een Array</vt:lpstr>
      <vt:lpstr>Voorbeeld</vt:lpstr>
      <vt:lpstr>Opmerking</vt:lpstr>
      <vt:lpstr>Huiswerk</vt:lpstr>
      <vt:lpstr>Tentamenvraag</vt:lpstr>
      <vt:lpstr>Antwoord</vt:lpstr>
      <vt:lpstr>PowerPoint-presentatie</vt:lpstr>
      <vt:lpstr>typedef</vt:lpstr>
      <vt:lpstr>typedef</vt:lpstr>
      <vt:lpstr>typedef</vt:lpstr>
      <vt:lpstr>Voorbeeld</vt:lpstr>
      <vt:lpstr>typedef</vt:lpstr>
      <vt:lpstr>Statische datastructuren</vt:lpstr>
      <vt:lpstr>Voorbeeld</vt:lpstr>
      <vt:lpstr>PowerPoint-presentatie</vt:lpstr>
      <vt:lpstr>Huiswerk Uitwerking</vt:lpstr>
      <vt:lpstr>Huiswerk Uitwerking</vt:lpstr>
      <vt:lpstr>Huiswerk Uitwerking</vt:lpstr>
      <vt:lpstr>C preprocessor</vt:lpstr>
      <vt:lpstr>C preprocessor</vt:lpstr>
      <vt:lpstr>#include</vt:lpstr>
      <vt:lpstr>#include</vt:lpstr>
      <vt:lpstr>#include</vt:lpstr>
      <vt:lpstr>Zelfgemaakte include files</vt:lpstr>
      <vt:lpstr>Voorbeeld zelfgemaakte include</vt:lpstr>
      <vt:lpstr>Voorbeeld zelfgemaakte include</vt:lpstr>
      <vt:lpstr>PowerPoint-presentatie</vt:lpstr>
      <vt:lpstr>Macro’s (zonder argumenten)</vt:lpstr>
      <vt:lpstr>Macro’s (met argumenten)</vt:lpstr>
      <vt:lpstr>Macro’s (met argumenten)</vt:lpstr>
      <vt:lpstr>No Macro’s (met argumenten)</vt:lpstr>
      <vt:lpstr>Conditionele compilatie</vt:lpstr>
      <vt:lpstr>Conditionele compilatie</vt:lpstr>
      <vt:lpstr>Conditionele compilatie</vt:lpstr>
      <vt:lpstr>Conditionele compilatie</vt:lpstr>
      <vt:lpstr>Huiswerk</vt:lpstr>
      <vt:lpstr>PowerPoint-presentatie</vt:lpstr>
      <vt:lpstr>Details!</vt:lpstr>
      <vt:lpstr>Type Specifiers (C89)</vt:lpstr>
      <vt:lpstr>(Extra) Type Specifiers (C99)</vt:lpstr>
      <vt:lpstr>Block Scope (C89)</vt:lpstr>
      <vt:lpstr>Block Scope (C99)</vt:lpstr>
      <vt:lpstr>break</vt:lpstr>
      <vt:lpstr>continue</vt:lpstr>
      <vt:lpstr>Tel letters eerste woord</vt:lpstr>
      <vt:lpstr>Tel letters eerste woord</vt:lpstr>
      <vt:lpstr>Tel letters eerste woord</vt:lpstr>
      <vt:lpstr>Niet behandeld in deze lessen</vt:lpstr>
      <vt:lpstr>Toekomst</vt:lpstr>
      <vt:lpstr>Verre toekomst</vt:lpstr>
      <vt:lpstr>Huiswerk</vt:lpstr>
      <vt:lpstr>Tentamen tips</vt:lpstr>
      <vt:lpstr>Tentamen tips</vt:lpstr>
      <vt:lpstr>PowerPoint-presentatie</vt:lpstr>
      <vt:lpstr>PowerPoint-presentatie</vt:lpstr>
      <vt:lpstr>Inkorten van een string</vt:lpstr>
      <vt:lpstr>String array en pointers</vt:lpstr>
      <vt:lpstr>String array en pointers</vt:lpstr>
      <vt:lpstr>String array en pointers</vt:lpstr>
      <vt:lpstr>String array en pointers</vt:lpstr>
      <vt:lpstr>String array en pointers</vt:lpstr>
      <vt:lpstr>stdin</vt:lpstr>
      <vt:lpstr>Intermezzo: FILE*</vt:lpstr>
      <vt:lpstr>C reference Card (ANSI) </vt:lpstr>
      <vt:lpstr>stdout</vt:lpstr>
      <vt:lpstr>stdout / stdin</vt:lpstr>
      <vt:lpstr>PowerPoint-presentatie</vt:lpstr>
      <vt:lpstr>Pointers naar functies</vt:lpstr>
      <vt:lpstr>Pointers naar functies</vt:lpstr>
      <vt:lpstr>Pointers naar functies</vt:lpstr>
      <vt:lpstr>Uitvoer</vt:lpstr>
      <vt:lpstr>Huiswerk</vt:lpstr>
      <vt:lpstr>Conversie &amp; cast</vt:lpstr>
      <vt:lpstr>PowerPoint-presentatie</vt:lpstr>
      <vt:lpstr>Domein (van een functie)</vt:lpstr>
      <vt:lpstr>Ligt een argument in het domein?</vt:lpstr>
      <vt:lpstr>assert</vt:lpstr>
      <vt:lpstr>assert</vt:lpstr>
      <vt:lpstr>assert in Debug mode</vt:lpstr>
      <vt:lpstr>assert in Release mode</vt:lpstr>
      <vt:lpstr>Foutcode</vt:lpstr>
      <vt:lpstr>Foutcode controleren</vt:lpstr>
      <vt:lpstr>Uitvoer</vt:lpstr>
      <vt:lpstr>Huiswerk (deel 2)</vt:lpstr>
      <vt:lpstr>Uitwerking Reverse</vt:lpstr>
      <vt:lpstr>extern</vt:lpstr>
      <vt:lpstr>extern</vt:lpstr>
      <vt:lpstr>extern</vt:lpstr>
      <vt:lpstr>static</vt:lpstr>
      <vt:lpstr>static: waarde behoud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MS</dc:creator>
  <cp:lastModifiedBy>MS</cp:lastModifiedBy>
  <cp:revision>4</cp:revision>
  <cp:lastPrinted>2014-02-10T17:05:03Z</cp:lastPrinted>
  <dcterms:created xsi:type="dcterms:W3CDTF">2013-09-17T17:01:42Z</dcterms:created>
  <dcterms:modified xsi:type="dcterms:W3CDTF">2015-04-01T19:50:28Z</dcterms:modified>
  <cp:contentStatus>Definitief</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